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355" r:id="rId4"/>
    <p:sldId id="356" r:id="rId5"/>
    <p:sldId id="381" r:id="rId6"/>
    <p:sldId id="373" r:id="rId7"/>
    <p:sldId id="370" r:id="rId8"/>
    <p:sldId id="382" r:id="rId9"/>
    <p:sldId id="358" r:id="rId10"/>
    <p:sldId id="380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69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FFFFCC"/>
    <a:srgbClr val="AD9968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2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FE7824-E083-4FAC-8868-BC13445E4930}" type="slidenum">
              <a:rPr lang="ar-SA" smtClean="0">
                <a:ea typeface="Majalla UI"/>
                <a:cs typeface="Majalla UI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ar-SA" dirty="0" smtClean="0">
              <a:ea typeface="Majalla UI"/>
              <a:cs typeface="Majalla U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15FEF0-29B8-4247-8454-7B4DA7BE9C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4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32E877-D89D-4637-971C-C6806EDA381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9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5" y="635657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12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7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2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86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86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5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721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6" y="579142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22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64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42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7" y="2971807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ar-EG" sz="3200" b="1" dirty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القانون التجاري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المحاضر: عمر صالح السعيد.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78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11405" y="5566827"/>
            <a:ext cx="5161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الحساب الشخصي في تويتر :</a:t>
            </a:r>
            <a:r>
              <a: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@abuabdullah961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  <a:p>
            <a:pPr lvl="0"/>
            <a:r>
              <a:rPr lang="ar-SA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البريد </a:t>
            </a:r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الإلكتروني : </a:t>
            </a:r>
            <a:r>
              <a:rPr lang="en-US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oalsaeed@kfu.edu.sa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57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09600" y="2209800"/>
            <a:ext cx="8358246" cy="1428760"/>
          </a:xfrm>
        </p:spPr>
        <p:txBody>
          <a:bodyPr/>
          <a:lstStyle/>
          <a:p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*المحاضرة الثالث عشر</a:t>
            </a:r>
            <a:br>
              <a:rPr lang="ar-SA" sz="4000" b="1" dirty="0">
                <a:solidFill>
                  <a:srgbClr val="FF0000"/>
                </a:solidFill>
                <a:cs typeface="Akhbar MT" pitchFamily="2" charset="-78"/>
              </a:rPr>
            </a:br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عقد </a:t>
            </a:r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الشركة</a:t>
            </a:r>
            <a:endParaRPr lang="ar-SA" sz="40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3124200" y="162069"/>
            <a:ext cx="4024313" cy="5715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600" dirty="0" smtClean="0">
                <a:solidFill>
                  <a:srgbClr val="FF0000"/>
                </a:solidFill>
              </a:rPr>
              <a:t>الشركات التجارية</a:t>
            </a: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130261" y="914400"/>
            <a:ext cx="9572692" cy="1676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b="1" dirty="0">
                <a:cs typeface="Akhbar MT" pitchFamily="2" charset="-78"/>
              </a:rPr>
              <a:t>تعريف عقد الشركة :</a:t>
            </a:r>
          </a:p>
          <a:p>
            <a:r>
              <a:rPr lang="ar-SA" b="1" dirty="0">
                <a:cs typeface="Akhbar MT" pitchFamily="2" charset="-78"/>
              </a:rPr>
              <a:t>هي عقد يلتزم بمقتضاه شخصان أو أكثر بأن يساهم كل منهم في مشروع يستهدف الربح بتقديم حصة </a:t>
            </a:r>
            <a:r>
              <a:rPr lang="ar-SA" b="1" dirty="0" smtClean="0">
                <a:cs typeface="Akhbar MT" pitchFamily="2" charset="-78"/>
              </a:rPr>
              <a:t>من مال </a:t>
            </a:r>
            <a:r>
              <a:rPr lang="ar-SA" b="1" dirty="0">
                <a:cs typeface="Akhbar MT" pitchFamily="2" charset="-78"/>
              </a:rPr>
              <a:t>أو عمل لاقتسام ما قد ينشأ عن هذا المشروع من ربح أو خسارة .</a:t>
            </a:r>
          </a:p>
          <a:p>
            <a:r>
              <a:rPr lang="ar-SA" b="1" dirty="0">
                <a:cs typeface="Akhbar MT" pitchFamily="2" charset="-78"/>
              </a:rPr>
              <a:t>و يتميز عقد الشركة عن غيره بكونه يؤدي مبدئياً إلى إنشاء شخص معنوي جديد يستقل عن أشخاص</a:t>
            </a:r>
          </a:p>
          <a:p>
            <a:r>
              <a:rPr lang="ar-SA" b="1" dirty="0">
                <a:cs typeface="Akhbar MT" pitchFamily="2" charset="-78"/>
              </a:rPr>
              <a:t>الشركة. و يملك ذمة مالية منفصلة عن ذمم الشركاء و هي تتكون من الحصص التي يقدمها هؤلاء </a:t>
            </a:r>
            <a:r>
              <a:rPr lang="ar-SA" b="1" dirty="0" smtClean="0">
                <a:cs typeface="Akhbar MT" pitchFamily="2" charset="-78"/>
              </a:rPr>
              <a:t>كرأسمال  للشركة </a:t>
            </a:r>
            <a:r>
              <a:rPr lang="ar-SA" b="1" dirty="0">
                <a:cs typeface="Akhbar MT" pitchFamily="2" charset="-78"/>
              </a:rPr>
              <a:t>تستخدمه في تحقيق </a:t>
            </a:r>
            <a:r>
              <a:rPr lang="ar-SA" b="1" dirty="0" smtClean="0">
                <a:cs typeface="Akhbar MT" pitchFamily="2" charset="-78"/>
              </a:rPr>
              <a:t>اغراضها .</a:t>
            </a:r>
            <a:endParaRPr lang="ar-SA" dirty="0">
              <a:cs typeface="Akhbar MT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2" y="2604448"/>
            <a:ext cx="9163050" cy="384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066800" y="0"/>
            <a:ext cx="7054552" cy="588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600" b="1" dirty="0">
                <a:solidFill>
                  <a:srgbClr val="FF0000"/>
                </a:solidFill>
              </a:rPr>
              <a:t>الشركات التجارية والشركات المدنية</a:t>
            </a:r>
            <a:endParaRPr lang="ar-SA" sz="3600" dirty="0">
              <a:solidFill>
                <a:srgbClr val="FF0000"/>
              </a:solidFill>
            </a:endParaRP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334370" y="914400"/>
            <a:ext cx="9434546" cy="37052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2000" b="1" dirty="0">
                <a:cs typeface="Akhbar MT" pitchFamily="2" charset="-78"/>
              </a:rPr>
              <a:t>تقوم التفرقة بين الشركة المدنية و الشركة التجارية على نفس </a:t>
            </a:r>
            <a:r>
              <a:rPr lang="ar-SA" sz="2000" b="1" dirty="0" smtClean="0">
                <a:cs typeface="Akhbar MT" pitchFamily="2" charset="-78"/>
              </a:rPr>
              <a:t>الاعتبارات </a:t>
            </a:r>
            <a:r>
              <a:rPr lang="ar-SA" sz="2000" b="1" dirty="0">
                <a:cs typeface="Akhbar MT" pitchFamily="2" charset="-78"/>
              </a:rPr>
              <a:t>التي تفرق بين التاجر و </a:t>
            </a:r>
            <a:r>
              <a:rPr lang="ar-SA" sz="2000" b="1" dirty="0" smtClean="0">
                <a:cs typeface="Akhbar MT" pitchFamily="2" charset="-78"/>
              </a:rPr>
              <a:t>غير التاجر </a:t>
            </a:r>
            <a:r>
              <a:rPr lang="ar-SA" sz="2000" b="1" dirty="0">
                <a:cs typeface="Akhbar MT" pitchFamily="2" charset="-78"/>
              </a:rPr>
              <a:t>حيث يتم النظر إلى موضوع العمل التجاري التي تحترفه الشركة حتى يمكن اعتبارها تجارية أم مدنية </a:t>
            </a:r>
            <a:r>
              <a:rPr lang="ar-SA" sz="2000" b="1" dirty="0" smtClean="0">
                <a:cs typeface="Akhbar MT" pitchFamily="2" charset="-78"/>
              </a:rPr>
              <a:t>.فالعبرة </a:t>
            </a:r>
            <a:r>
              <a:rPr lang="ar-SA" sz="2000" b="1" dirty="0">
                <a:cs typeface="Akhbar MT" pitchFamily="2" charset="-78"/>
              </a:rPr>
              <a:t>هنا بالغرض و النشاط الذى تمارسه الشركة</a:t>
            </a:r>
            <a:endParaRPr lang="ar-SA" sz="2000" dirty="0">
              <a:cs typeface="Akhbar MT" pitchFamily="2" charset="-78"/>
            </a:endParaRPr>
          </a:p>
          <a:p>
            <a:r>
              <a:rPr lang="ar-SA" sz="2000" b="1" dirty="0">
                <a:cs typeface="Akhbar MT" pitchFamily="2" charset="-78"/>
              </a:rPr>
              <a:t># أهمية التفرقة بين الشركة المدنية و التجارية</a:t>
            </a:r>
          </a:p>
          <a:p>
            <a:r>
              <a:rPr lang="ar-SA" sz="2000" b="1" dirty="0">
                <a:cs typeface="Akhbar MT" pitchFamily="2" charset="-78"/>
              </a:rPr>
              <a:t>1 </a:t>
            </a:r>
            <a:r>
              <a:rPr lang="ar-SA" sz="2000" dirty="0">
                <a:cs typeface="Akhbar MT" pitchFamily="2" charset="-78"/>
              </a:rPr>
              <a:t>- </a:t>
            </a:r>
            <a:r>
              <a:rPr lang="ar-SA" sz="2000" b="1" dirty="0">
                <a:cs typeface="Akhbar MT" pitchFamily="2" charset="-78"/>
              </a:rPr>
              <a:t>يترتب على هذه التفرقة جميع النتائج التي تترتب على التفرقة بين التاجر و غير </a:t>
            </a:r>
            <a:r>
              <a:rPr lang="ar-SA" sz="2000" b="1" dirty="0" smtClean="0">
                <a:cs typeface="Akhbar MT" pitchFamily="2" charset="-78"/>
              </a:rPr>
              <a:t>التاجر فالشركة </a:t>
            </a:r>
            <a:r>
              <a:rPr lang="ar-SA" sz="2000" b="1" dirty="0">
                <a:cs typeface="Akhbar MT" pitchFamily="2" charset="-78"/>
              </a:rPr>
              <a:t>التجارية تلتزم بمسك دفاتر تجارية أما الشركة المدنية فلا تلتزم بذلك .</a:t>
            </a:r>
          </a:p>
          <a:p>
            <a:r>
              <a:rPr lang="ar-SA" sz="2000" b="1" dirty="0">
                <a:cs typeface="Akhbar MT" pitchFamily="2" charset="-78"/>
              </a:rPr>
              <a:t>2 الشركة المدنية لا تفلس بينما الشركة التجارية تفلس .</a:t>
            </a:r>
          </a:p>
          <a:p>
            <a:r>
              <a:rPr lang="ar-SA" sz="2000" b="1" dirty="0">
                <a:cs typeface="Akhbar MT" pitchFamily="2" charset="-78"/>
              </a:rPr>
              <a:t>3 تخضع الشركة التجارية لقواعد القانون التجاري أما الشركات المدنية فإنها للقانون المدني</a:t>
            </a:r>
          </a:p>
          <a:p>
            <a:r>
              <a:rPr lang="ar-SA" sz="2000" b="1" dirty="0">
                <a:cs typeface="Akhbar MT" pitchFamily="2" charset="-78"/>
              </a:rPr>
              <a:t>4 يسأل الشريك في الشركة المدنية عن ديون الشركة مسؤولية شخصية في أمواله الخاصة كلاً </a:t>
            </a:r>
            <a:r>
              <a:rPr lang="ar-SA" sz="2000" b="1" dirty="0" smtClean="0">
                <a:cs typeface="Akhbar MT" pitchFamily="2" charset="-78"/>
              </a:rPr>
              <a:t>حسب نصيبه </a:t>
            </a:r>
            <a:r>
              <a:rPr lang="ar-SA" sz="2000" b="1" dirty="0">
                <a:cs typeface="Akhbar MT" pitchFamily="2" charset="-78"/>
              </a:rPr>
              <a:t>في خسائر الشركة ما لم يوجد اتفاق على نسبة أخرى و لا يجوز إعفاء الشريك من المسؤولية </a:t>
            </a:r>
            <a:r>
              <a:rPr lang="ar-SA" sz="2000" b="1" dirty="0" smtClean="0">
                <a:cs typeface="Akhbar MT" pitchFamily="2" charset="-78"/>
              </a:rPr>
              <a:t>عن ديون </a:t>
            </a:r>
            <a:r>
              <a:rPr lang="ar-SA" sz="2000" b="1" dirty="0">
                <a:cs typeface="Akhbar MT" pitchFamily="2" charset="-78"/>
              </a:rPr>
              <a:t>الشركة . بينما في الشركة التجارية فإن مسؤولية الشريك فيها تتوقف على صفته فتكون </a:t>
            </a:r>
            <a:r>
              <a:rPr lang="ar-SA" sz="2000" b="1" dirty="0" smtClean="0">
                <a:cs typeface="Akhbar MT" pitchFamily="2" charset="-78"/>
              </a:rPr>
              <a:t>المسؤولية تضامنية </a:t>
            </a:r>
            <a:r>
              <a:rPr lang="ar-SA" sz="2000" b="1" dirty="0">
                <a:cs typeface="Akhbar MT" pitchFamily="2" charset="-78"/>
              </a:rPr>
              <a:t>بالنسبة للشريك المتضامن سواء في شركة التضامن أو في شركة التوصية, بينما تعتبر المسؤولية</a:t>
            </a:r>
          </a:p>
          <a:p>
            <a:r>
              <a:rPr lang="ar-SA" sz="2000" b="1" dirty="0">
                <a:cs typeface="Akhbar MT" pitchFamily="2" charset="-78"/>
              </a:rPr>
              <a:t>محددة بقدر حصة الشريك في شركات المساهمة .</a:t>
            </a:r>
          </a:p>
          <a:p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6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119188"/>
            <a:ext cx="90297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3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مس عادي 1"/>
          <p:cNvSpPr/>
          <p:nvPr/>
        </p:nvSpPr>
        <p:spPr>
          <a:xfrm>
            <a:off x="0" y="0"/>
            <a:ext cx="9906000" cy="6248400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600" b="1" dirty="0">
                <a:solidFill>
                  <a:srgbClr val="FF0000"/>
                </a:solidFill>
              </a:rPr>
              <a:t>أولا : الرضا الخالي من عيوب </a:t>
            </a:r>
            <a:r>
              <a:rPr lang="ar-SA" sz="1600" b="1" dirty="0" smtClean="0">
                <a:solidFill>
                  <a:srgbClr val="FF0000"/>
                </a:solidFill>
              </a:rPr>
              <a:t>الادارة</a:t>
            </a:r>
            <a:endParaRPr lang="ar-SA" sz="1600" b="1" dirty="0">
              <a:solidFill>
                <a:srgbClr val="FF0000"/>
              </a:solidFill>
            </a:endParaRPr>
          </a:p>
          <a:p>
            <a:r>
              <a:rPr lang="ar-SA" sz="1600" b="1" dirty="0"/>
              <a:t>وهو يعني وجوب </a:t>
            </a:r>
            <a:r>
              <a:rPr lang="ar-SA" sz="1600" b="1" dirty="0" smtClean="0"/>
              <a:t>تراضي </a:t>
            </a:r>
            <a:r>
              <a:rPr lang="ar-SA" sz="1600" b="1" dirty="0"/>
              <a:t>جميع الشركاء على كل ما يتضمنه عقد الشركة من شروط مثل ) الغرض, </a:t>
            </a:r>
            <a:r>
              <a:rPr lang="ar-SA" sz="1600" b="1" dirty="0" smtClean="0"/>
              <a:t>راس </a:t>
            </a:r>
            <a:endParaRPr lang="ar-SA" sz="1600" b="1" dirty="0"/>
          </a:p>
          <a:p>
            <a:r>
              <a:rPr lang="ar-SA" sz="1600" b="1" dirty="0"/>
              <a:t>المال, مقدار الحصص, قواعد الإدارة( .</a:t>
            </a:r>
          </a:p>
          <a:p>
            <a:r>
              <a:rPr lang="ar-SA" sz="1600" b="1" dirty="0"/>
              <a:t>ويجب أن يصدر الرضا عن إ ا ردة سليمة خالية من العيوب, وعيوب </a:t>
            </a:r>
            <a:r>
              <a:rPr lang="ar-SA" sz="1600" b="1" dirty="0" smtClean="0"/>
              <a:t>الإدارة هي </a:t>
            </a:r>
            <a:r>
              <a:rPr lang="ar-SA" sz="1600" b="1" dirty="0"/>
              <a:t>) </a:t>
            </a:r>
            <a:r>
              <a:rPr lang="ar-SA" sz="1600" b="1" dirty="0" smtClean="0"/>
              <a:t>الاكراه, </a:t>
            </a:r>
            <a:r>
              <a:rPr lang="ar-SA" sz="1600" b="1" dirty="0"/>
              <a:t>الغلط, </a:t>
            </a:r>
            <a:r>
              <a:rPr lang="ar-SA" sz="1600" b="1" dirty="0" smtClean="0"/>
              <a:t>الاستغلال,</a:t>
            </a:r>
            <a:endParaRPr lang="ar-SA" sz="1600" b="1" dirty="0"/>
          </a:p>
          <a:p>
            <a:r>
              <a:rPr lang="ar-SA" sz="1600" b="1" dirty="0"/>
              <a:t>والتغرير مع الغبن (, وبوجود هذه العيوب يكون العقد قابل للبطلان )أي باطل نسبي(.</a:t>
            </a:r>
          </a:p>
          <a:p>
            <a:r>
              <a:rPr lang="ar-SA" sz="1600" b="1" dirty="0"/>
              <a:t>فعقد الشركة من التصرفات الدائرة بين النفع والضرر, فيشترط أن يكون المتعاقد قد أكمل الثامنة عشر سنة</a:t>
            </a:r>
          </a:p>
          <a:p>
            <a:r>
              <a:rPr lang="ar-SA" sz="1600" b="1" dirty="0"/>
              <a:t>هجرية لصحة تصرفاته </a:t>
            </a:r>
            <a:r>
              <a:rPr lang="ar-SA" sz="1600" b="1" dirty="0" smtClean="0"/>
              <a:t>.</a:t>
            </a:r>
            <a:r>
              <a:rPr lang="ar-SA" sz="1600" b="1" dirty="0"/>
              <a:t> </a:t>
            </a:r>
            <a:endParaRPr lang="ar-SA" sz="1600" b="1" dirty="0" smtClean="0"/>
          </a:p>
          <a:p>
            <a:r>
              <a:rPr lang="ar-SA" sz="1600" b="1" dirty="0" smtClean="0">
                <a:solidFill>
                  <a:srgbClr val="FF0000"/>
                </a:solidFill>
              </a:rPr>
              <a:t>ثانيا </a:t>
            </a:r>
            <a:r>
              <a:rPr lang="ar-SA" sz="1600" b="1" dirty="0">
                <a:solidFill>
                  <a:srgbClr val="FF0000"/>
                </a:solidFill>
              </a:rPr>
              <a:t>: المحل</a:t>
            </a:r>
          </a:p>
          <a:p>
            <a:r>
              <a:rPr lang="ar-SA" sz="1600" b="1" dirty="0"/>
              <a:t>هو الغرض من الشركة الذي أنشأت الشركة له النشاط , هي الحصص التي يقدمها الشركاء لتكوين </a:t>
            </a:r>
            <a:r>
              <a:rPr lang="ar-SA" sz="1600" b="1" dirty="0" smtClean="0"/>
              <a:t>راس مال</a:t>
            </a:r>
            <a:endParaRPr lang="ar-SA" sz="1600" b="1" dirty="0"/>
          </a:p>
          <a:p>
            <a:r>
              <a:rPr lang="ar-SA" sz="1600" b="1" dirty="0"/>
              <a:t>الشركة . </a:t>
            </a:r>
            <a:endParaRPr lang="ar-SA" sz="1600" b="1" dirty="0" smtClean="0"/>
          </a:p>
          <a:p>
            <a:r>
              <a:rPr lang="ar-SA" sz="1600" b="1" dirty="0" smtClean="0"/>
              <a:t>والحصة </a:t>
            </a:r>
            <a:r>
              <a:rPr lang="ar-SA" sz="1600" b="1" dirty="0"/>
              <a:t>: هي مقدار من المال يقدمه الشريك , وقد يكون المال نقودا أو عينا أو منفعة . </a:t>
            </a:r>
            <a:endParaRPr lang="ar-SA" sz="1600" b="1" dirty="0" smtClean="0"/>
          </a:p>
          <a:p>
            <a:r>
              <a:rPr lang="ar-SA" sz="1600" b="1" dirty="0" smtClean="0">
                <a:solidFill>
                  <a:srgbClr val="FF0000"/>
                </a:solidFill>
              </a:rPr>
              <a:t>وشروط </a:t>
            </a:r>
            <a:r>
              <a:rPr lang="ar-SA" sz="1600" b="1" dirty="0">
                <a:solidFill>
                  <a:srgbClr val="FF0000"/>
                </a:solidFill>
              </a:rPr>
              <a:t>المحل :</a:t>
            </a:r>
          </a:p>
          <a:p>
            <a:r>
              <a:rPr lang="ar-SA" sz="1600" b="1" dirty="0"/>
              <a:t>1: يجب أن يكون المحل كركن موضوعي ممكنا غير مستحيل وموجودا .</a:t>
            </a:r>
          </a:p>
          <a:p>
            <a:r>
              <a:rPr lang="ar-SA" sz="1600" b="1" dirty="0"/>
              <a:t>2: ويجب أن يكون المحل مشروعا .</a:t>
            </a:r>
            <a:endParaRPr lang="ar-SA" sz="1600" dirty="0"/>
          </a:p>
          <a:p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4479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1"/>
          <p:cNvSpPr/>
          <p:nvPr/>
        </p:nvSpPr>
        <p:spPr>
          <a:xfrm>
            <a:off x="685800" y="514066"/>
            <a:ext cx="8686800" cy="38100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627898" y="1264904"/>
            <a:ext cx="874470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ثالثا : السبب</a:t>
            </a:r>
          </a:p>
          <a:p>
            <a:r>
              <a:rPr lang="ar-SA" sz="2400" b="1" dirty="0">
                <a:cs typeface="Akhbar MT" pitchFamily="2" charset="-78"/>
              </a:rPr>
              <a:t>هو الغرض أو الهدف من تأسيس الشركة أو النشاط الذي سوف تمارسه الشركة ؛ </a:t>
            </a:r>
            <a:r>
              <a:rPr lang="ar-SA" sz="2400" b="1" dirty="0" smtClean="0">
                <a:cs typeface="Akhbar MT" pitchFamily="2" charset="-78"/>
              </a:rPr>
              <a:t>كالاستيراد أو </a:t>
            </a:r>
            <a:r>
              <a:rPr lang="ar-SA" sz="2400" b="1" dirty="0">
                <a:cs typeface="Akhbar MT" pitchFamily="2" charset="-78"/>
              </a:rPr>
              <a:t>التصدير</a:t>
            </a:r>
          </a:p>
          <a:p>
            <a:r>
              <a:rPr lang="ar-SA" sz="2400" b="1" dirty="0">
                <a:cs typeface="Akhbar MT" pitchFamily="2" charset="-78"/>
              </a:rPr>
              <a:t>والمقاولات الإنشائية , ويجب أن يكون السبب مشروع وغير مخالف للنظام العام والآداب العامة وموجودا .</a:t>
            </a:r>
          </a:p>
          <a:p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رابعا: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الأهلية</a:t>
            </a:r>
          </a:p>
          <a:p>
            <a:r>
              <a:rPr lang="ar-SA" sz="2400" b="1" dirty="0">
                <a:cs typeface="Akhbar MT" pitchFamily="2" charset="-78"/>
              </a:rPr>
              <a:t>يجب أن يكون الشريك في عقد الشركة أهلا للتعاقد والا كان العقد باطلا, والأهلية تكون ببلوغ</a:t>
            </a:r>
          </a:p>
          <a:p>
            <a:r>
              <a:rPr lang="ar-SA" sz="2400" b="1" dirty="0">
                <a:cs typeface="Akhbar MT" pitchFamily="2" charset="-78"/>
              </a:rPr>
              <a:t>الشخص سن ثمانية عشر سنة هجرية .</a:t>
            </a:r>
            <a:endParaRPr lang="ar-SA" sz="24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885950"/>
            <a:ext cx="86677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03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4810" y="1600200"/>
            <a:ext cx="957269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-247979" y="2041690"/>
            <a:ext cx="995548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أولا : تعدد الشركاء وهو </a:t>
            </a:r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اشتراك شخصان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فكثر لتكوين عقد الشركة.</a:t>
            </a:r>
          </a:p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ثانيا: مساهمة كل شريك بتقديم حصته في أ رس مال الشركة </a:t>
            </a:r>
            <a:r>
              <a:rPr lang="ar-SA" sz="2400" b="1" dirty="0">
                <a:cs typeface="Akhbar MT" pitchFamily="2" charset="-78"/>
              </a:rPr>
              <a:t>وهي التي تحدد نصيبه من الأرباح والخسائر, </a:t>
            </a:r>
            <a:endParaRPr lang="ar-SA" sz="2400" b="1" dirty="0" smtClean="0">
              <a:cs typeface="Akhbar MT" pitchFamily="2" charset="-78"/>
            </a:endParaRPr>
          </a:p>
          <a:p>
            <a:r>
              <a:rPr lang="ar-SA" sz="2400" b="1" dirty="0" smtClean="0">
                <a:cs typeface="Akhbar MT" pitchFamily="2" charset="-78"/>
              </a:rPr>
              <a:t>والحصة </a:t>
            </a:r>
            <a:r>
              <a:rPr lang="ar-SA" sz="2400" b="1" dirty="0">
                <a:cs typeface="Akhbar MT" pitchFamily="2" charset="-78"/>
              </a:rPr>
              <a:t>تكون على أنواع /</a:t>
            </a:r>
          </a:p>
          <a:p>
            <a:r>
              <a:rPr lang="ar-SA" sz="2400" b="1" dirty="0">
                <a:cs typeface="Akhbar MT" pitchFamily="2" charset="-78"/>
              </a:rPr>
              <a:t>حصة نقدية : مبلغ محدد من النقود يقدمها الشريك مساهمة منه في تكوين أ رس مال الشركة في الموعد</a:t>
            </a:r>
          </a:p>
          <a:p>
            <a:r>
              <a:rPr lang="ar-SA" sz="2400" b="1" dirty="0">
                <a:cs typeface="Akhbar MT" pitchFamily="2" charset="-78"/>
              </a:rPr>
              <a:t>المحدد . واذا تأخر في تسديد حصته تلاحقه </a:t>
            </a:r>
            <a:r>
              <a:rPr lang="ar-SA" sz="2400" b="1" dirty="0" smtClean="0">
                <a:cs typeface="Akhbar MT" pitchFamily="2" charset="-78"/>
              </a:rPr>
              <a:t>الشركة </a:t>
            </a:r>
            <a:r>
              <a:rPr lang="ar-SA" sz="2400" b="1" dirty="0">
                <a:cs typeface="Akhbar MT" pitchFamily="2" charset="-78"/>
              </a:rPr>
              <a:t>بتعويض عما لحق بها من ضرر.</a:t>
            </a:r>
          </a:p>
          <a:p>
            <a:r>
              <a:rPr lang="ar-SA" sz="2400" b="1" dirty="0">
                <a:cs typeface="Akhbar MT" pitchFamily="2" charset="-78"/>
              </a:rPr>
              <a:t>حصة عينية : فقد تكون الحصة حق ملكية أو منفعة أو حق آخر, وهنا نفرق بين حالتين: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41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9600" y="612845"/>
            <a:ext cx="9067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أ </a:t>
            </a:r>
            <a:r>
              <a:rPr lang="ar-SA" sz="2400" dirty="0">
                <a:cs typeface="Akhbar MT" pitchFamily="2" charset="-78"/>
              </a:rPr>
              <a:t>- </a:t>
            </a:r>
            <a:r>
              <a:rPr lang="ar-SA" sz="2400" b="1" dirty="0">
                <a:cs typeface="Akhbar MT" pitchFamily="2" charset="-78"/>
              </a:rPr>
              <a:t>اذا قدمت الحصة على سبيل التمليك فيسأل الشريك عن ضمان الحصة في حالة الهلاك أو الاستحقاق أو</a:t>
            </a:r>
          </a:p>
          <a:p>
            <a:r>
              <a:rPr lang="ar-SA" sz="2400" b="1" dirty="0">
                <a:cs typeface="Akhbar MT" pitchFamily="2" charset="-78"/>
              </a:rPr>
              <a:t>ظهور عيب أو نقص فيها أو عدم التعرض لها بالاستحقاق , فيسأل الشريك وفق أحكام عقد البيع , ولا بد</a:t>
            </a:r>
          </a:p>
          <a:p>
            <a:r>
              <a:rPr lang="ar-SA" sz="2400" b="1" dirty="0">
                <a:cs typeface="Akhbar MT" pitchFamily="2" charset="-78"/>
              </a:rPr>
              <a:t>من اتباع </a:t>
            </a:r>
            <a:r>
              <a:rPr lang="ar-SA" sz="2400" b="1" dirty="0" smtClean="0">
                <a:cs typeface="Akhbar MT" pitchFamily="2" charset="-78"/>
              </a:rPr>
              <a:t>الاجراءات الشكلية </a:t>
            </a:r>
            <a:r>
              <a:rPr lang="ar-SA" sz="2400" b="1" dirty="0">
                <a:cs typeface="Akhbar MT" pitchFamily="2" charset="-78"/>
              </a:rPr>
              <a:t>بنقل الملكية وتسجيلها , والا أعتبر البيع باطلا والحصة باطلة , وعلى الشريك</a:t>
            </a:r>
          </a:p>
          <a:p>
            <a:r>
              <a:rPr lang="ar-SA" sz="2400" b="1" dirty="0">
                <a:cs typeface="Akhbar MT" pitchFamily="2" charset="-78"/>
              </a:rPr>
              <a:t>تمكين الشركة من تسلم الشيء المبيع الذي يمثل الحصة .</a:t>
            </a:r>
          </a:p>
          <a:p>
            <a:r>
              <a:rPr lang="ar-SA" sz="2400" b="1" dirty="0">
                <a:cs typeface="Akhbar MT" pitchFamily="2" charset="-78"/>
              </a:rPr>
              <a:t>ب اذا قدمت الحصة على سبيل الانتفاع , فيسأل الشريك وفق أحكام عقد الايجار , ويبقى الشريك محتفظا</a:t>
            </a:r>
          </a:p>
          <a:p>
            <a:r>
              <a:rPr lang="ar-SA" sz="2400" b="1" dirty="0">
                <a:cs typeface="Akhbar MT" pitchFamily="2" charset="-78"/>
              </a:rPr>
              <a:t>بملكية المال الذي للشركة الانتفاع به , ولا يدخل ذلك المال في الذمة المالية الشركة ولا يجوز لدائني الشركة</a:t>
            </a:r>
          </a:p>
          <a:p>
            <a:r>
              <a:rPr lang="ar-SA" sz="2400" b="1" dirty="0">
                <a:cs typeface="Akhbar MT" pitchFamily="2" charset="-78"/>
              </a:rPr>
              <a:t>التنفيذ عليه لاستيفاء ديونهم , وللشريك المطالبة بقيمة حصته المقدمة على سبيل الانتفاع من أموال الشركة</a:t>
            </a:r>
          </a:p>
          <a:p>
            <a:r>
              <a:rPr lang="ar-SA" sz="2400" b="1" dirty="0">
                <a:cs typeface="Akhbar MT" pitchFamily="2" charset="-78"/>
              </a:rPr>
              <a:t>قبل القسمة .</a:t>
            </a:r>
          </a:p>
          <a:p>
            <a:r>
              <a:rPr lang="ar-SA" sz="2400" b="1" dirty="0">
                <a:cs typeface="Akhbar MT" pitchFamily="2" charset="-78"/>
              </a:rPr>
              <a:t>وعلى جميع الأحوال اذا كانت الحصة المقدمة عينية فيجب تقدير قيمتها من أجل تحديد نصيبه في أ رس مال</a:t>
            </a:r>
          </a:p>
          <a:p>
            <a:r>
              <a:rPr lang="ar-SA" sz="2400" b="1" dirty="0">
                <a:cs typeface="Akhbar MT" pitchFamily="2" charset="-78"/>
              </a:rPr>
              <a:t>الشركة .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474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33600" y="1600200"/>
            <a:ext cx="6057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*الحصة بالعمل : يجوز أن تكون حصة الشريك عمل تؤديه للشركة والمقصود بالعمل هنا العمل الفني الجاد</a:t>
            </a:r>
          </a:p>
          <a:p>
            <a:r>
              <a:rPr lang="ar-SA" sz="2400" b="1" dirty="0">
                <a:cs typeface="Akhbar MT" pitchFamily="2" charset="-78"/>
              </a:rPr>
              <a:t>الذي يسهم في نجاح الشركة ويعود عليها بالنفع المادي كعمل المهندس أو الرسام أو المدير وغيرهم من</a:t>
            </a:r>
          </a:p>
          <a:p>
            <a:r>
              <a:rPr lang="ar-SA" sz="2400" b="1" dirty="0">
                <a:cs typeface="Akhbar MT" pitchFamily="2" charset="-78"/>
              </a:rPr>
              <a:t>أصحاب الخبرة الفنية والتجارية , يلتزم الشريك بالعمل بان يكرس مجهوده لخدمة الشركة ويمتنع أن يباشر</a:t>
            </a:r>
          </a:p>
          <a:p>
            <a:r>
              <a:rPr lang="ar-SA" sz="2400" b="1" dirty="0">
                <a:cs typeface="Akhbar MT" pitchFamily="2" charset="-78"/>
              </a:rPr>
              <a:t>نفس العمل الذي تعهد بتقديمه للشركة لحسابه الخاص أو لحساب غيره </a:t>
            </a:r>
            <a:r>
              <a:rPr lang="ar-SA" sz="2400" b="1" dirty="0" err="1">
                <a:cs typeface="Akhbar MT" pitchFamily="2" charset="-78"/>
              </a:rPr>
              <a:t>نظ</a:t>
            </a:r>
            <a:r>
              <a:rPr lang="ar-SA" sz="2400" b="1" dirty="0">
                <a:cs typeface="Akhbar MT" pitchFamily="2" charset="-78"/>
              </a:rPr>
              <a:t> ا ر لما لذلك من منافسة للشركة .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964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9600" y="1028343"/>
            <a:ext cx="8991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ثالثا : اقتسام الربح والخسارة</a:t>
            </a:r>
          </a:p>
          <a:p>
            <a:r>
              <a:rPr lang="ar-SA" sz="2000" b="1" dirty="0">
                <a:cs typeface="Akhbar MT" pitchFamily="2" charset="-78"/>
              </a:rPr>
              <a:t>يقع باطلا كل شرط أو اتفاق بحرمان أحد الشركاء من الربح أو اعفاءه من الخسارة , وتوزع أنصبة الشركاء</a:t>
            </a:r>
          </a:p>
          <a:p>
            <a:r>
              <a:rPr lang="ar-SA" sz="2000" b="1" dirty="0">
                <a:cs typeface="Akhbar MT" pitchFamily="2" charset="-78"/>
              </a:rPr>
              <a:t>من صافي الربح , والأرباح تكون :</a:t>
            </a:r>
          </a:p>
          <a:p>
            <a:r>
              <a:rPr lang="ar-SA" sz="2000" b="1" dirty="0">
                <a:cs typeface="Akhbar MT" pitchFamily="2" charset="-78"/>
              </a:rPr>
              <a:t>*أرباح حقيقية : لا يلتزم الشريك برد ما قبضه منها ولو لحقت الشركة خسارة .</a:t>
            </a:r>
          </a:p>
          <a:p>
            <a:r>
              <a:rPr lang="ar-SA" sz="2000" b="1" dirty="0">
                <a:cs typeface="Akhbar MT" pitchFamily="2" charset="-78"/>
              </a:rPr>
              <a:t>*أرباح صورية : يجوز لدائن الشركة مطالبة الشريك ولو كان الشريك حسن النية برد ما قبضه من أرباح</a:t>
            </a:r>
          </a:p>
          <a:p>
            <a:r>
              <a:rPr lang="ar-SA" sz="2000" b="1" dirty="0">
                <a:cs typeface="Akhbar MT" pitchFamily="2" charset="-78"/>
              </a:rPr>
              <a:t>صورية .</a:t>
            </a:r>
          </a:p>
          <a:p>
            <a:r>
              <a:rPr lang="ar-SA" sz="2000" b="1" dirty="0">
                <a:cs typeface="Akhbar MT" pitchFamily="2" charset="-78"/>
              </a:rPr>
              <a:t>ملاحظة : اذا لم يعين عقد الشركة نصيب الشريك في الربح والخسارة , فيجب أن يعين نصيبه بنسبة حصته</a:t>
            </a:r>
          </a:p>
          <a:p>
            <a:r>
              <a:rPr lang="ar-SA" sz="2000" b="1" dirty="0">
                <a:cs typeface="Akhbar MT" pitchFamily="2" charset="-78"/>
              </a:rPr>
              <a:t>في أ رس مال الشركة , واذا عين عقد الشركة نصيبه في الربح يكون نصيبه في الخسارة معادلا لنصيبه في</a:t>
            </a:r>
          </a:p>
          <a:p>
            <a:r>
              <a:rPr lang="ar-SA" sz="2000" b="1" dirty="0">
                <a:cs typeface="Akhbar MT" pitchFamily="2" charset="-78"/>
              </a:rPr>
              <a:t>الربح .</a:t>
            </a:r>
          </a:p>
          <a:p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رابعا: </a:t>
            </a:r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نية المشاركة</a:t>
            </a:r>
          </a:p>
          <a:p>
            <a:r>
              <a:rPr lang="ar-SA" sz="2000" b="1" dirty="0">
                <a:cs typeface="Akhbar MT" pitchFamily="2" charset="-78"/>
              </a:rPr>
              <a:t>وهي نية </a:t>
            </a:r>
            <a:r>
              <a:rPr lang="ar-SA" sz="2000" b="1" dirty="0" smtClean="0">
                <a:cs typeface="Akhbar MT" pitchFamily="2" charset="-78"/>
              </a:rPr>
              <a:t>الاشتراك والتعاون </a:t>
            </a:r>
            <a:r>
              <a:rPr lang="ar-SA" sz="2000" b="1" dirty="0">
                <a:cs typeface="Akhbar MT" pitchFamily="2" charset="-78"/>
              </a:rPr>
              <a:t>في المخاطرة , أو نية تكوين الشركة , والحصول على الربح وتحمل الخسارة 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023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47800" y="1166843"/>
            <a:ext cx="7924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الأركان والشروط الشكلية للشركة :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أولا : </a:t>
            </a:r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الكتابة</a:t>
            </a:r>
          </a:p>
          <a:p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000" b="1" dirty="0">
                <a:cs typeface="Akhbar MT" pitchFamily="2" charset="-78"/>
              </a:rPr>
              <a:t>فيثبت عقد الشركة بالكتابة أمام كاتب العدل , والا فان العقد غير نافذ في مواجهة الغير , وسبب </a:t>
            </a:r>
            <a:r>
              <a:rPr lang="ar-SA" sz="2000" b="1" dirty="0" smtClean="0">
                <a:cs typeface="Akhbar MT" pitchFamily="2" charset="-78"/>
              </a:rPr>
              <a:t>اشتراط</a:t>
            </a:r>
            <a:endParaRPr lang="ar-SA" sz="2000" b="1" dirty="0">
              <a:cs typeface="Akhbar MT" pitchFamily="2" charset="-78"/>
            </a:endParaRPr>
          </a:p>
          <a:p>
            <a:r>
              <a:rPr lang="ar-SA" sz="2000" b="1" dirty="0">
                <a:cs typeface="Akhbar MT" pitchFamily="2" charset="-78"/>
              </a:rPr>
              <a:t>الكتابة هو :</a:t>
            </a:r>
          </a:p>
          <a:p>
            <a:r>
              <a:rPr lang="ar-SA" sz="2000" b="1" dirty="0">
                <a:cs typeface="Akhbar MT" pitchFamily="2" charset="-78"/>
              </a:rPr>
              <a:t>أ: </a:t>
            </a:r>
            <a:r>
              <a:rPr lang="ar-SA" sz="2000" dirty="0">
                <a:cs typeface="Akhbar MT" pitchFamily="2" charset="-78"/>
              </a:rPr>
              <a:t>- </a:t>
            </a:r>
            <a:r>
              <a:rPr lang="ar-SA" sz="2000" b="1" dirty="0">
                <a:cs typeface="Akhbar MT" pitchFamily="2" charset="-78"/>
              </a:rPr>
              <a:t>العقد يتضمن تفاصيل كثيرة تتعلق بعلاقة الشركاء فيما بينهم وبين الشركة , فيعرف الغير تفاصيله .</a:t>
            </a:r>
          </a:p>
          <a:p>
            <a:r>
              <a:rPr lang="ar-SA" sz="2000" b="1" dirty="0">
                <a:cs typeface="Akhbar MT" pitchFamily="2" charset="-78"/>
              </a:rPr>
              <a:t>ب: يحدد للشركاء والغير حقوقهم وواجباتهم بوضوح .</a:t>
            </a:r>
          </a:p>
          <a:p>
            <a:r>
              <a:rPr lang="ar-SA" sz="2000" b="1" dirty="0">
                <a:cs typeface="Akhbar MT" pitchFamily="2" charset="-78"/>
              </a:rPr>
              <a:t>ج: </a:t>
            </a:r>
            <a:r>
              <a:rPr lang="ar-SA" sz="2000" b="1" dirty="0" smtClean="0">
                <a:cs typeface="Akhbar MT" pitchFamily="2" charset="-78"/>
              </a:rPr>
              <a:t>اجراءات تسجيل </a:t>
            </a:r>
            <a:r>
              <a:rPr lang="ar-SA" sz="2000" b="1" dirty="0">
                <a:cs typeface="Akhbar MT" pitchFamily="2" charset="-78"/>
              </a:rPr>
              <a:t>الشركة تقتضي وجود عقد مكتوب .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ثانيا : الاشهار </a:t>
            </a:r>
            <a:endParaRPr lang="ar-SA" sz="2000" b="1" dirty="0" smtClean="0">
              <a:solidFill>
                <a:srgbClr val="FF0000"/>
              </a:solidFill>
              <a:cs typeface="Akhbar MT" pitchFamily="2" charset="-78"/>
            </a:endParaRPr>
          </a:p>
          <a:p>
            <a:r>
              <a:rPr lang="ar-SA" sz="2000" b="1" dirty="0" smtClean="0">
                <a:cs typeface="Akhbar MT" pitchFamily="2" charset="-78"/>
              </a:rPr>
              <a:t>باستثناء </a:t>
            </a:r>
            <a:r>
              <a:rPr lang="ar-SA" sz="2000" b="1" dirty="0">
                <a:cs typeface="Akhbar MT" pitchFamily="2" charset="-78"/>
              </a:rPr>
              <a:t>شركة المحاصة أيضا , فيجب على مدير الشركة وأعضاء مجلس ادارة الشركة أن يشهروا عقد</a:t>
            </a:r>
          </a:p>
          <a:p>
            <a:r>
              <a:rPr lang="ar-SA" sz="2000" b="1" dirty="0">
                <a:cs typeface="Akhbar MT" pitchFamily="2" charset="-78"/>
              </a:rPr>
              <a:t>الشركة ويشهروا </a:t>
            </a:r>
            <a:r>
              <a:rPr lang="ar-SA" sz="2000" b="1" dirty="0" smtClean="0">
                <a:cs typeface="Akhbar MT" pitchFamily="2" charset="-78"/>
              </a:rPr>
              <a:t>ما يطرا عليه </a:t>
            </a:r>
            <a:r>
              <a:rPr lang="ar-SA" sz="2000" b="1" dirty="0">
                <a:cs typeface="Akhbar MT" pitchFamily="2" charset="-78"/>
              </a:rPr>
              <a:t>من تعديلات وفقا لأحكام النظام .</a:t>
            </a:r>
          </a:p>
          <a:p>
            <a:r>
              <a:rPr lang="ar-SA" sz="2000" b="1" dirty="0">
                <a:cs typeface="Akhbar MT" pitchFamily="2" charset="-78"/>
              </a:rPr>
              <a:t>*عدم اشهار عقد الشركة يعني أن العقد غير نافذ في مواجهة الغير .</a:t>
            </a:r>
          </a:p>
          <a:p>
            <a:r>
              <a:rPr lang="ar-SA" sz="2000" b="1" dirty="0">
                <a:cs typeface="Akhbar MT" pitchFamily="2" charset="-78"/>
              </a:rPr>
              <a:t>*يسأل مدير الشركة وأعضاء مجلس ادارتها بالتضامن عن تعويض الضرر الذي يصيب الشركة أو الشركاء</a:t>
            </a:r>
          </a:p>
          <a:p>
            <a:r>
              <a:rPr lang="ar-SA" sz="2000" b="1" dirty="0">
                <a:cs typeface="Akhbar MT" pitchFamily="2" charset="-78"/>
              </a:rPr>
              <a:t>أو الغير بسبب عدم الاشهار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176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71600" y="1028343"/>
            <a:ext cx="7848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بطلان عقد الشركة :</a:t>
            </a:r>
          </a:p>
          <a:p>
            <a:r>
              <a:rPr lang="ar-SA" sz="2000" b="1" dirty="0">
                <a:cs typeface="Akhbar MT" pitchFamily="2" charset="-78"/>
              </a:rPr>
              <a:t>يترتب على تخلف أحد الشروط الموضوعية العامة أو الخاصة بطلان عقد الشركة أي اعادة المتعاقدين الى</a:t>
            </a:r>
          </a:p>
          <a:p>
            <a:r>
              <a:rPr lang="ar-SA" sz="2000" b="1" dirty="0">
                <a:cs typeface="Akhbar MT" pitchFamily="2" charset="-78"/>
              </a:rPr>
              <a:t>الحالة التي كانوا عليها قبل التعاقد . لكن للبطلان أنواع :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أولا : البطلان المطلق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حالاته :</a:t>
            </a:r>
          </a:p>
          <a:p>
            <a:r>
              <a:rPr lang="ar-SA" sz="2000" b="1" dirty="0">
                <a:cs typeface="Akhbar MT" pitchFamily="2" charset="-78"/>
              </a:rPr>
              <a:t>انعدام أحد الشروط الموضوعية العامة أو الخاصة مثل ) انعدام الرضا , انعدام المحل , انعدام السبب , عدم</a:t>
            </a:r>
          </a:p>
          <a:p>
            <a:r>
              <a:rPr lang="ar-SA" sz="2000" b="1" dirty="0">
                <a:cs typeface="Akhbar MT" pitchFamily="2" charset="-78"/>
              </a:rPr>
              <a:t>تعدد الشركاء , عدم تقديم الحصص , وانعدام نية المشاركة ( .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أحكامه :</a:t>
            </a:r>
          </a:p>
          <a:p>
            <a:r>
              <a:rPr lang="ar-SA" sz="2000" b="1" dirty="0">
                <a:cs typeface="Akhbar MT" pitchFamily="2" charset="-78"/>
              </a:rPr>
              <a:t>:1 لا تصححه الاجازة الصريحة أو الضمنية .</a:t>
            </a:r>
          </a:p>
          <a:p>
            <a:r>
              <a:rPr lang="ar-SA" sz="2000" b="1" dirty="0">
                <a:cs typeface="Akhbar MT" pitchFamily="2" charset="-78"/>
              </a:rPr>
              <a:t>:2 يقضي به القاضي من تلقاء نفسه .</a:t>
            </a:r>
          </a:p>
          <a:p>
            <a:r>
              <a:rPr lang="ar-SA" sz="2000" b="1" dirty="0">
                <a:cs typeface="Akhbar MT" pitchFamily="2" charset="-78"/>
              </a:rPr>
              <a:t>:3 يجوز لكل ذي مصلحة التمسك به .</a:t>
            </a:r>
          </a:p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آثاره :</a:t>
            </a:r>
          </a:p>
          <a:p>
            <a:r>
              <a:rPr lang="ar-SA" sz="2000" b="1" dirty="0">
                <a:cs typeface="Akhbar MT" pitchFamily="2" charset="-78"/>
              </a:rPr>
              <a:t>:1 انهيار عقد الشركة برمته واعتبار الشركة كأن لم تكن .</a:t>
            </a:r>
          </a:p>
          <a:p>
            <a:r>
              <a:rPr lang="ar-SA" sz="2000" b="1" dirty="0">
                <a:cs typeface="Akhbar MT" pitchFamily="2" charset="-78"/>
              </a:rPr>
              <a:t>:2 رد الحصص الى الشركاء .</a:t>
            </a:r>
          </a:p>
          <a:p>
            <a:r>
              <a:rPr lang="ar-SA" sz="2000" b="1" dirty="0">
                <a:cs typeface="Akhbar MT" pitchFamily="2" charset="-78"/>
              </a:rPr>
              <a:t>:3 عدم </a:t>
            </a:r>
            <a:r>
              <a:rPr lang="ar-SA" sz="2000" b="1" dirty="0" smtClean="0">
                <a:cs typeface="Akhbar MT" pitchFamily="2" charset="-78"/>
              </a:rPr>
              <a:t>الزام الشركاء </a:t>
            </a:r>
            <a:r>
              <a:rPr lang="ar-SA" sz="2000" b="1" dirty="0">
                <a:cs typeface="Akhbar MT" pitchFamily="2" charset="-78"/>
              </a:rPr>
              <a:t>برد الأرباح التي أخذوها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77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81200" y="457200"/>
            <a:ext cx="6896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ثانيا : البطلان النسبي</a:t>
            </a:r>
          </a:p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حالاته :</a:t>
            </a:r>
          </a:p>
          <a:p>
            <a:r>
              <a:rPr lang="ar-SA" b="1" dirty="0">
                <a:cs typeface="Akhbar MT" pitchFamily="2" charset="-78"/>
              </a:rPr>
              <a:t>:1 </a:t>
            </a:r>
            <a:r>
              <a:rPr lang="ar-SA" dirty="0">
                <a:cs typeface="Akhbar MT" pitchFamily="2" charset="-78"/>
              </a:rPr>
              <a:t>- </a:t>
            </a:r>
            <a:r>
              <a:rPr lang="ar-SA" b="1" dirty="0">
                <a:cs typeface="Akhbar MT" pitchFamily="2" charset="-78"/>
              </a:rPr>
              <a:t>نقص أهلية أحد الشركاء ما بين ) 7 18 ( سنة .</a:t>
            </a:r>
          </a:p>
          <a:p>
            <a:r>
              <a:rPr lang="ar-SA" b="1" dirty="0">
                <a:cs typeface="Akhbar MT" pitchFamily="2" charset="-78"/>
              </a:rPr>
              <a:t>:2 وجود عيب من عيوب الا ا ردة ) اك ا ره , تدليس , غلط ( .</a:t>
            </a:r>
          </a:p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أحكامه :</a:t>
            </a:r>
          </a:p>
          <a:p>
            <a:r>
              <a:rPr lang="ar-SA" b="1" dirty="0">
                <a:cs typeface="Akhbar MT" pitchFamily="2" charset="-78"/>
              </a:rPr>
              <a:t>:1 تصححه الاجازة الصريحة والضمنية .</a:t>
            </a:r>
          </a:p>
          <a:p>
            <a:r>
              <a:rPr lang="ar-SA" b="1" dirty="0">
                <a:cs typeface="Akhbar MT" pitchFamily="2" charset="-78"/>
              </a:rPr>
              <a:t>:2 لا يقضي به القاضي من تلقاء نفسه .</a:t>
            </a:r>
          </a:p>
          <a:p>
            <a:r>
              <a:rPr lang="ar-SA" b="1" dirty="0">
                <a:cs typeface="Akhbar MT" pitchFamily="2" charset="-78"/>
              </a:rPr>
              <a:t>:3 لا يتمسك به الا الشخص ناقص الاهلية أو الولي أو الوصي أو الشخص الذي كانت ا </a:t>
            </a:r>
            <a:r>
              <a:rPr lang="ar-SA" b="1" dirty="0" err="1">
                <a:cs typeface="Akhbar MT" pitchFamily="2" charset="-78"/>
              </a:rPr>
              <a:t>ا</a:t>
            </a:r>
            <a:r>
              <a:rPr lang="ar-SA" b="1" dirty="0">
                <a:cs typeface="Akhbar MT" pitchFamily="2" charset="-78"/>
              </a:rPr>
              <a:t> ردته معيبة .</a:t>
            </a:r>
          </a:p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آثاره :</a:t>
            </a:r>
          </a:p>
          <a:p>
            <a:r>
              <a:rPr lang="ar-SA" b="1" dirty="0">
                <a:cs typeface="Akhbar MT" pitchFamily="2" charset="-78"/>
              </a:rPr>
              <a:t>تقتصر آثاره على الشريك وحده دون باقي الشركاء , فتعتبر الشركة باطلة بالنسبة له منذ نشأتها , فتزول</a:t>
            </a:r>
          </a:p>
          <a:p>
            <a:r>
              <a:rPr lang="ar-SA" b="1" dirty="0">
                <a:cs typeface="Akhbar MT" pitchFamily="2" charset="-78"/>
              </a:rPr>
              <a:t>عنه صفة الشريك , ويسترد حصته كاملة , ولا يتحمل شيئا من الخسارة , ولا يحصل على نصيب من </a:t>
            </a:r>
            <a:r>
              <a:rPr lang="ar-SA" b="1" dirty="0" smtClean="0">
                <a:cs typeface="Akhbar MT" pitchFamily="2" charset="-78"/>
              </a:rPr>
              <a:t>الأرباح</a:t>
            </a:r>
            <a:endParaRPr lang="ar-SA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20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305342"/>
            <a:ext cx="8915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cs typeface="Akhbar MT" pitchFamily="2" charset="-78"/>
              </a:rPr>
              <a:t>أما اذا كانت الشركة من شركات الأشخاص التي تقوم على الاعتبار الشخصي ) تضامن , توصية بسيطة ,</a:t>
            </a:r>
          </a:p>
          <a:p>
            <a:r>
              <a:rPr lang="ar-SA" sz="2000" b="1" dirty="0">
                <a:cs typeface="Akhbar MT" pitchFamily="2" charset="-78"/>
              </a:rPr>
              <a:t>محاصة ( فبطلان الشركة بالنسبة لأحد الشركاء يترتب عليه انهيار الاعتبار الشخصي فتنهار الشركة بالنسبة</a:t>
            </a:r>
          </a:p>
          <a:p>
            <a:r>
              <a:rPr lang="ar-SA" sz="2000" b="1" dirty="0">
                <a:cs typeface="Akhbar MT" pitchFamily="2" charset="-78"/>
              </a:rPr>
              <a:t>لجميع الشركاء , الا أنه في هذه الحالة ح أثر البطلان يقتصر على المستقبل ولا يمتد الى الماضي , فتعتبر</a:t>
            </a:r>
          </a:p>
          <a:p>
            <a:r>
              <a:rPr lang="ar-SA" sz="2000" b="1" dirty="0">
                <a:cs typeface="Akhbar MT" pitchFamily="2" charset="-78"/>
              </a:rPr>
              <a:t>الشركة قائمة في الفترة ما بين انشائها والحكم ببطلانها .</a:t>
            </a:r>
          </a:p>
          <a:p>
            <a:r>
              <a:rPr lang="ar-SA" sz="2000" b="1" dirty="0">
                <a:cs typeface="Akhbar MT" pitchFamily="2" charset="-78"/>
              </a:rPr>
              <a:t>*وفي الشركات التي تجمع بين الاعتبارين الشخصي والمالي ) التوصية بالأسهم , ذات المسئولية المحدودة (</a:t>
            </a:r>
          </a:p>
          <a:p>
            <a:r>
              <a:rPr lang="ar-SA" sz="2000" b="1" dirty="0">
                <a:cs typeface="Akhbar MT" pitchFamily="2" charset="-78"/>
              </a:rPr>
              <a:t>تأخذ نفس الحكم متى كان الشريك ناقص الأهلية أو المعابة ا </a:t>
            </a:r>
            <a:r>
              <a:rPr lang="ar-SA" sz="2000" b="1" dirty="0" smtClean="0">
                <a:cs typeface="Akhbar MT" pitchFamily="2" charset="-78"/>
              </a:rPr>
              <a:t>ارادته </a:t>
            </a:r>
            <a:r>
              <a:rPr lang="ar-SA" sz="2000" b="1" dirty="0">
                <a:cs typeface="Akhbar MT" pitchFamily="2" charset="-78"/>
              </a:rPr>
              <a:t>هو أحد الشركاء المتضامنين , أما اذا كان</a:t>
            </a:r>
          </a:p>
          <a:p>
            <a:r>
              <a:rPr lang="ar-SA" sz="2000" b="1" dirty="0">
                <a:cs typeface="Akhbar MT" pitchFamily="2" charset="-78"/>
              </a:rPr>
              <a:t>هذا الشريك موصي أو مساهم فلا يترتب على الحكم بالبطلان انهيار الشركة بالنسبة لجميع الشركاء , لكن</a:t>
            </a:r>
          </a:p>
          <a:p>
            <a:r>
              <a:rPr lang="ar-SA" sz="2000" b="1" dirty="0">
                <a:cs typeface="Akhbar MT" pitchFamily="2" charset="-78"/>
              </a:rPr>
              <a:t>تنهار الشركة بالنسبة للشريك ناقص الأهلية أو المعيبة ا </a:t>
            </a:r>
            <a:r>
              <a:rPr lang="ar-SA" sz="2000" b="1" dirty="0" smtClean="0">
                <a:cs typeface="Akhbar MT" pitchFamily="2" charset="-78"/>
              </a:rPr>
              <a:t>رادته </a:t>
            </a:r>
            <a:r>
              <a:rPr lang="ar-SA" sz="2000" b="1" dirty="0">
                <a:cs typeface="Akhbar MT" pitchFamily="2" charset="-78"/>
              </a:rPr>
              <a:t>فقط 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2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" y="1040010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نظرية الشركة الفعلية</a:t>
            </a:r>
          </a:p>
          <a:p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مفهوم النظرية وأساسها : </a:t>
            </a:r>
            <a:r>
              <a:rPr lang="ar-SA" b="1" dirty="0">
                <a:cs typeface="Akhbar MT" pitchFamily="2" charset="-78"/>
              </a:rPr>
              <a:t>الأصل أن الشركة وما تتمتع به من شخصية معنوية لا تنشأ إلا عن عقد توافر فيه</a:t>
            </a:r>
          </a:p>
          <a:p>
            <a:r>
              <a:rPr lang="ar-SA" b="1" dirty="0">
                <a:cs typeface="Akhbar MT" pitchFamily="2" charset="-78"/>
              </a:rPr>
              <a:t>الأركان الموضوعية والشكلية السابقة </a:t>
            </a:r>
            <a:r>
              <a:rPr lang="ar-SA" b="1" dirty="0" smtClean="0">
                <a:cs typeface="Akhbar MT" pitchFamily="2" charset="-78"/>
              </a:rPr>
              <a:t>الدراسة . </a:t>
            </a:r>
            <a:r>
              <a:rPr lang="ar-SA" b="1" dirty="0">
                <a:cs typeface="Akhbar MT" pitchFamily="2" charset="-78"/>
              </a:rPr>
              <a:t>أما متى أبطل عقد الشركة سواء كان البطلان مطلقاً أو نسبياً</a:t>
            </a:r>
          </a:p>
          <a:p>
            <a:r>
              <a:rPr lang="ar-SA" b="1" dirty="0">
                <a:cs typeface="Akhbar MT" pitchFamily="2" charset="-78"/>
              </a:rPr>
              <a:t>فإن القواعد العامة تقضي بإعادة الشركاء إلى الحالة التي كانوا عليها قبل التعاقد وهذا ما يعني أن البطلان</a:t>
            </a:r>
          </a:p>
          <a:p>
            <a:r>
              <a:rPr lang="ar-SA" b="1" dirty="0">
                <a:cs typeface="Akhbar MT" pitchFamily="2" charset="-78"/>
              </a:rPr>
              <a:t>بنوعيه له أثر رجعي لأنه يقضي على كيان العقد وما ترتب عليه من آثار ليس في المستقبل فحسب بل في</a:t>
            </a:r>
          </a:p>
          <a:p>
            <a:r>
              <a:rPr lang="ar-SA" b="1" dirty="0">
                <a:cs typeface="Akhbar MT" pitchFamily="2" charset="-78"/>
              </a:rPr>
              <a:t>الماضي أيضا .</a:t>
            </a:r>
          </a:p>
          <a:p>
            <a:r>
              <a:rPr lang="ar-SA" b="1" dirty="0">
                <a:cs typeface="Akhbar MT" pitchFamily="2" charset="-78"/>
              </a:rPr>
              <a:t>إعمال الأثر الرجعي لعقد الشركة قد يؤدي في العديد من الحالات إلى نتائج غير عادلة وغير مرغوب فيها</a:t>
            </a:r>
          </a:p>
          <a:p>
            <a:r>
              <a:rPr lang="ar-SA" b="1" dirty="0">
                <a:cs typeface="Akhbar MT" pitchFamily="2" charset="-78"/>
              </a:rPr>
              <a:t>سواء من الناحية العملية أو من الناحية الاقتصادية حيث أن إعمال الأثر الرجعي للبطلان تجاهلاً </a:t>
            </a:r>
            <a:r>
              <a:rPr lang="ar-SA" b="1" dirty="0" smtClean="0">
                <a:cs typeface="Akhbar MT" pitchFamily="2" charset="-78"/>
              </a:rPr>
              <a:t>وانكارا </a:t>
            </a:r>
            <a:endParaRPr lang="ar-SA" b="1" dirty="0">
              <a:cs typeface="Akhbar MT" pitchFamily="2" charset="-78"/>
            </a:endParaRPr>
          </a:p>
          <a:p>
            <a:r>
              <a:rPr lang="ar-SA" b="1" dirty="0">
                <a:cs typeface="Akhbar MT" pitchFamily="2" charset="-78"/>
              </a:rPr>
              <a:t>لحقائق وجدت بالفعل في الفترة السابقة وأهمها وجود شخص معنوي له كيان مستقل داخل في المعاملات مع</a:t>
            </a:r>
          </a:p>
          <a:p>
            <a:r>
              <a:rPr lang="ar-SA" b="1" dirty="0">
                <a:cs typeface="Akhbar MT" pitchFamily="2" charset="-78"/>
              </a:rPr>
              <a:t>الغير </a:t>
            </a:r>
            <a:r>
              <a:rPr lang="ar-SA" b="1" dirty="0" smtClean="0">
                <a:cs typeface="Akhbar MT" pitchFamily="2" charset="-78"/>
              </a:rPr>
              <a:t>.</a:t>
            </a:r>
            <a:r>
              <a:rPr lang="ar-SA" b="1" dirty="0">
                <a:cs typeface="Akhbar MT" pitchFamily="2" charset="-78"/>
              </a:rPr>
              <a:t> كما يؤدي من الناحية الاقتصادية إلى زعزعة الم ا ركز القانونية المستقرة والى إهدار حقوق الغير الذي تعامل</a:t>
            </a:r>
          </a:p>
          <a:p>
            <a:r>
              <a:rPr lang="ar-SA" b="1" dirty="0">
                <a:cs typeface="Akhbar MT" pitchFamily="2" charset="-78"/>
              </a:rPr>
              <a:t>مع الشركة . والخلاصة من هذا أن أعمال الأثر الرجعي للبطلان ينطوي في مثل هذه الحالات على مجافاة</a:t>
            </a:r>
          </a:p>
          <a:p>
            <a:r>
              <a:rPr lang="ar-SA" b="1" dirty="0">
                <a:cs typeface="Akhbar MT" pitchFamily="2" charset="-78"/>
              </a:rPr>
              <a:t>المنطق السليم والعدالة . أستقر ال أ ري على أنه متى حكم ببطلان الشركة وجب أن يقتصر آثر البطلان على</a:t>
            </a:r>
          </a:p>
          <a:p>
            <a:r>
              <a:rPr lang="ar-SA" b="1" dirty="0">
                <a:cs typeface="Akhbar MT" pitchFamily="2" charset="-78"/>
              </a:rPr>
              <a:t>المستقبل وحده ولا يمتد إلى الماضي بحيث تعتبر الشركة قائمة ويعتمد بنشاطها في الفترة الواقعة بين تكوينها</a:t>
            </a:r>
          </a:p>
          <a:p>
            <a:r>
              <a:rPr lang="ar-SA" b="1" dirty="0">
                <a:cs typeface="Akhbar MT" pitchFamily="2" charset="-78"/>
              </a:rPr>
              <a:t>والحكم ببطلانها غير أن الاعت ا رف بالشركة خلال هذه الفترة ليس سوى اعت ا رف بالوجود الفعلي أو الواقعي</a:t>
            </a:r>
          </a:p>
          <a:p>
            <a:r>
              <a:rPr lang="ar-SA" b="1" dirty="0">
                <a:cs typeface="Akhbar MT" pitchFamily="2" charset="-78"/>
              </a:rPr>
              <a:t>للشركة ولا يرتكز إلى القانون ولذا تسمى هذه الشركة بالشركة الفعلية.</a:t>
            </a:r>
            <a:endParaRPr lang="ar-SA" dirty="0">
              <a:cs typeface="Akhbar MT" pitchFamily="2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044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76500" y="2274838"/>
            <a:ext cx="4953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000" b="1" dirty="0">
                <a:cs typeface="Akhbar MT" pitchFamily="2" charset="-78"/>
              </a:rPr>
              <a:t>الأساس التشريعي لنظرية الشركة الفعلية</a:t>
            </a:r>
          </a:p>
          <a:p>
            <a:r>
              <a:rPr lang="ar-SA" sz="2000" b="1" dirty="0">
                <a:cs typeface="Akhbar MT" pitchFamily="2" charset="-78"/>
              </a:rPr>
              <a:t>تجد نظرية الشركة الفعلية أساسها التشريعي في المملكة العربية السعودية في المادة 46 من نظام الشركات</a:t>
            </a:r>
          </a:p>
          <a:p>
            <a:r>
              <a:rPr lang="ar-SA" sz="2000" b="1" dirty="0">
                <a:cs typeface="Akhbar MT" pitchFamily="2" charset="-78"/>
              </a:rPr>
              <a:t>عند الحديث عن شركة المحاصة والتي تقضي بعدم أحقية الغير في الرجوع إلا على الشريك الذي تعامل معه</a:t>
            </a:r>
          </a:p>
          <a:p>
            <a:r>
              <a:rPr lang="ar-SA" sz="2000" b="1" dirty="0">
                <a:cs typeface="Akhbar MT" pitchFamily="2" charset="-78"/>
              </a:rPr>
              <a:t>الغير ما لم يصدر عن أحد من الشركاء عمل يكشف للغير عن وجود شركة وعندها تعتبر الشركة بالنسبة إليه</a:t>
            </a:r>
          </a:p>
          <a:p>
            <a:r>
              <a:rPr lang="ar-SA" sz="2000" b="1" dirty="0">
                <a:cs typeface="Akhbar MT" pitchFamily="2" charset="-78"/>
              </a:rPr>
              <a:t>شركة تضامن واقعية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56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631296-58AE-4C89-9862-6CC616715CB5}" type="slidenum">
              <a:rPr lang="ar-SA" smtClean="0">
                <a:solidFill>
                  <a:prstClr val="white"/>
                </a:solidFill>
                <a:latin typeface="Calibri" pitchFamily="34" charset="0"/>
              </a:rPr>
              <a:pPr eaLnBrk="1" hangingPunct="1"/>
              <a:t>19</a:t>
            </a:fld>
            <a:endParaRPr lang="en-US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 dirty="0" smtClean="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4341</TotalTime>
  <Words>1778</Words>
  <Application>Microsoft Office PowerPoint</Application>
  <PresentationFormat>A4 Paper (210x297 mm)</PresentationFormat>
  <Paragraphs>148</Paragraphs>
  <Slides>19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عرض تقديمي في PowerPoint</vt:lpstr>
      <vt:lpstr>*المحاضرة الثالث عشر عقد الشركة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compac</cp:lastModifiedBy>
  <cp:revision>385</cp:revision>
  <dcterms:created xsi:type="dcterms:W3CDTF">2009-10-14T19:14:34Z</dcterms:created>
  <dcterms:modified xsi:type="dcterms:W3CDTF">2013-11-10T19:10:36Z</dcterms:modified>
</cp:coreProperties>
</file>