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356" r:id="rId4"/>
    <p:sldId id="373" r:id="rId5"/>
    <p:sldId id="370" r:id="rId6"/>
    <p:sldId id="358" r:id="rId7"/>
    <p:sldId id="380" r:id="rId8"/>
    <p:sldId id="383" r:id="rId9"/>
    <p:sldId id="384" r:id="rId10"/>
    <p:sldId id="385" r:id="rId11"/>
    <p:sldId id="386" r:id="rId12"/>
    <p:sldId id="387" r:id="rId13"/>
    <p:sldId id="388" r:id="rId14"/>
    <p:sldId id="389" r:id="rId15"/>
    <p:sldId id="390" r:id="rId16"/>
    <p:sldId id="369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4AF"/>
    <a:srgbClr val="FF3300"/>
    <a:srgbClr val="FFFFCC"/>
    <a:srgbClr val="AD9968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20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11/10/2013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6135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815FEF0-29B8-4247-8454-7B4DA7BE9CA1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3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dirty="0" smtClean="0"/>
          </a:p>
        </p:txBody>
      </p:sp>
      <p:sp>
        <p:nvSpPr>
          <p:cNvPr id="3584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E32E877-D89D-4637-971C-C6806EDA381E}" type="slidenum">
              <a:rPr lang="ar-SA">
                <a:solidFill>
                  <a:prstClr val="black"/>
                </a:solidFill>
                <a:latin typeface="Calibri" pitchFamily="34" charset="0"/>
                <a:cs typeface="Majalla UI"/>
              </a:rPr>
              <a:pPr eaLnBrk="1" hangingPunct="1"/>
              <a:t>6</a:t>
            </a:fld>
            <a:endParaRPr lang="ar-SA" dirty="0">
              <a:solidFill>
                <a:prstClr val="black"/>
              </a:solidFill>
              <a:latin typeface="Calibri" pitchFamily="34" charset="0"/>
              <a:cs typeface="Majalla U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648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5" y="6356572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2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712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222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7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93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27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861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861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7210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5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7210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6" y="5791422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223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647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39306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كلية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DZ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قسم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القانون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42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7" y="2971807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200000"/>
              </a:lnSpc>
            </a:pPr>
            <a:r>
              <a:rPr lang="ar-EG" sz="3200" b="1" dirty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r>
              <a:rPr lang="ar-DZ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: </a:t>
            </a:r>
            <a:r>
              <a:rPr lang="ar-SA" sz="3200" b="1" dirty="0" smtClean="0">
                <a:solidFill>
                  <a:schemeClr val="accent4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القانون التجاري</a:t>
            </a:r>
            <a:endParaRPr lang="ar-SA" sz="28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المحاضر: عمر صالح السعيد.</a:t>
            </a:r>
            <a:endParaRPr lang="en-US" sz="2800" b="1" dirty="0">
              <a:solidFill>
                <a:schemeClr val="accent4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78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11405" y="5566827"/>
            <a:ext cx="51619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الحساب الشخصي في تويتر :</a:t>
            </a:r>
            <a:r>
              <a:rPr lang="en-US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@abuabdullah961</a:t>
            </a:r>
            <a:endParaRPr lang="ar-SA" sz="2400" dirty="0">
              <a:ln w="18415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khbar MT" pitchFamily="2" charset="-78"/>
            </a:endParaRPr>
          </a:p>
          <a:p>
            <a:pPr lvl="0"/>
            <a:r>
              <a:rPr lang="ar-SA" sz="24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البريد </a:t>
            </a:r>
            <a:r>
              <a:rPr lang="ar-SA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الإلكتروني : </a:t>
            </a:r>
            <a:r>
              <a:rPr lang="en-US" sz="24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khbar MT" pitchFamily="2" charset="-78"/>
              </a:rPr>
              <a:t>oalsaeed@kfu.edu.sa</a:t>
            </a:r>
            <a:endParaRPr lang="ar-SA" sz="2400" dirty="0">
              <a:ln w="18415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572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609600" y="2209800"/>
            <a:ext cx="8358246" cy="1428760"/>
          </a:xfrm>
        </p:spPr>
        <p:txBody>
          <a:bodyPr/>
          <a:lstStyle/>
          <a:p>
            <a:r>
              <a:rPr lang="ar-SA" sz="4000" b="1" dirty="0">
                <a:solidFill>
                  <a:srgbClr val="FF0000"/>
                </a:solidFill>
                <a:cs typeface="Akhbar MT" pitchFamily="2" charset="-78"/>
              </a:rPr>
              <a:t>*المحاضرة </a:t>
            </a:r>
            <a:r>
              <a:rPr lang="ar-SA" sz="4000" b="1" dirty="0" smtClean="0">
                <a:solidFill>
                  <a:srgbClr val="FF0000"/>
                </a:solidFill>
                <a:cs typeface="Akhbar MT" pitchFamily="2" charset="-78"/>
              </a:rPr>
              <a:t>الرابع عشر</a:t>
            </a:r>
            <a:r>
              <a:rPr lang="ar-SA" sz="4000" b="1" dirty="0">
                <a:solidFill>
                  <a:srgbClr val="FF0000"/>
                </a:solidFill>
                <a:cs typeface="Akhbar MT" pitchFamily="2" charset="-78"/>
              </a:rPr>
              <a:t/>
            </a:r>
            <a:br>
              <a:rPr lang="ar-SA" sz="4000" b="1" dirty="0">
                <a:solidFill>
                  <a:srgbClr val="FF0000"/>
                </a:solidFill>
                <a:cs typeface="Akhbar MT" pitchFamily="2" charset="-78"/>
              </a:rPr>
            </a:br>
            <a:r>
              <a:rPr lang="ar-SA" sz="4000" b="1" dirty="0">
                <a:solidFill>
                  <a:srgbClr val="FF0000"/>
                </a:solidFill>
                <a:cs typeface="Akhbar MT" pitchFamily="2" charset="-78"/>
              </a:rPr>
              <a:t># الشخصية المعنوية للشركة وآثارها القانونية</a:t>
            </a:r>
            <a:endParaRPr lang="ar-SA" sz="4000" dirty="0">
              <a:solidFill>
                <a:srgbClr val="FF0000"/>
              </a:solidFill>
              <a:cs typeface="Akhbar MT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1066800" y="0"/>
            <a:ext cx="7054552" cy="588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18288"/>
          <a:lstStyle/>
          <a:p>
            <a:r>
              <a:rPr lang="ar-SA" sz="3600" b="1" dirty="0">
                <a:solidFill>
                  <a:srgbClr val="FF0000"/>
                </a:solidFill>
              </a:rPr>
              <a:t>الشخصية المعنوية للشركة</a:t>
            </a:r>
            <a:endParaRPr lang="ar-SA" sz="3600" b="1" dirty="0">
              <a:solidFill>
                <a:srgbClr val="FF0000"/>
              </a:solidFill>
            </a:endParaRP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152400" y="914400"/>
            <a:ext cx="9434546" cy="37052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18288"/>
          <a:lstStyle/>
          <a:p>
            <a:r>
              <a:rPr lang="ar-SA" sz="2000" b="1" dirty="0" smtClean="0"/>
              <a:t>يقصد </a:t>
            </a:r>
            <a:r>
              <a:rPr lang="ar-SA" sz="2000" b="1" dirty="0"/>
              <a:t>بوجود الشخصية المعنوية للشركة قدرتها على أن تكون لها حياة قانونية , أي أن تكسب حقوقا وتلتزم</a:t>
            </a:r>
          </a:p>
          <a:p>
            <a:r>
              <a:rPr lang="ar-SA" sz="2000" b="1" dirty="0"/>
              <a:t>بواجبات. وقد استقر الفقه والقضاء على أن لجميع الشركات التجارية </a:t>
            </a:r>
            <a:r>
              <a:rPr lang="ar-SA" sz="2000" dirty="0"/>
              <a:t>– </a:t>
            </a:r>
            <a:r>
              <a:rPr lang="ar-SA" sz="2000" b="1" dirty="0"/>
              <a:t>باستثناء شركة المحاصة شخصية</a:t>
            </a:r>
          </a:p>
          <a:p>
            <a:r>
              <a:rPr lang="ar-SA" sz="2000" b="1" dirty="0"/>
              <a:t>اعتبارية مستقلة وذمة مالية مستقلة لا تختلط بالذمم المالية للشركاء. ففكرة الشخصية الاعتبارية على هذا</a:t>
            </a:r>
          </a:p>
          <a:p>
            <a:r>
              <a:rPr lang="ar-SA" sz="2000" b="1" dirty="0"/>
              <a:t>النحو ليست إلا مجا ا ز قانونيا قصد به المشرع تبسيط الأم ور من الناحية العملية. ونتيجة للتطور الاقتصادي</a:t>
            </a:r>
          </a:p>
          <a:p>
            <a:r>
              <a:rPr lang="ar-SA" sz="2000" b="1" dirty="0"/>
              <a:t>والمالي, يرتب المشرع على هذا المجاز القانوني </a:t>
            </a:r>
            <a:r>
              <a:rPr lang="ar-SA" sz="2000" b="1" dirty="0" smtClean="0"/>
              <a:t>اثارا قانونية </a:t>
            </a:r>
            <a:r>
              <a:rPr lang="ar-SA" sz="2000" b="1" dirty="0"/>
              <a:t>بالغة الأهمية, فيترتب على اكتساب الشركة</a:t>
            </a:r>
          </a:p>
          <a:p>
            <a:r>
              <a:rPr lang="ar-SA" sz="2000" b="1" dirty="0"/>
              <a:t>للشخصية المعنوية أن يثبت لها ما يثبت للشخص الطبيعي, فلكل شركة متمتعة بالشخصية المعنوية اسم</a:t>
            </a:r>
          </a:p>
          <a:p>
            <a:r>
              <a:rPr lang="ar-SA" sz="2000" b="1" dirty="0"/>
              <a:t>وموطن وجنسية وأهلية, وتثبت لها صفة التاجر, وهذه الآثار بمثابة الحقائق القانونية</a:t>
            </a:r>
            <a:endParaRPr lang="ar-SA" sz="2000" dirty="0"/>
          </a:p>
          <a:p>
            <a:endParaRPr lang="ar-SA" sz="28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643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مس عادي 1"/>
          <p:cNvSpPr/>
          <p:nvPr/>
        </p:nvSpPr>
        <p:spPr>
          <a:xfrm>
            <a:off x="0" y="0"/>
            <a:ext cx="9906000" cy="6248400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1600" b="1" dirty="0"/>
              <a:t>*اكتساب الشخصية المعنوية لا يتوقف في المملكة على القيام </a:t>
            </a:r>
            <a:r>
              <a:rPr lang="ar-SA" sz="1600" b="1" dirty="0" err="1" smtClean="0"/>
              <a:t>باجراءت</a:t>
            </a:r>
            <a:r>
              <a:rPr lang="ar-SA" sz="1600" b="1" dirty="0" smtClean="0"/>
              <a:t>  </a:t>
            </a:r>
            <a:r>
              <a:rPr lang="ar-SA" sz="1600" b="1" dirty="0"/>
              <a:t>الشهرة التي نص عليها</a:t>
            </a:r>
          </a:p>
          <a:p>
            <a:r>
              <a:rPr lang="ar-SA" sz="1600" b="1" dirty="0"/>
              <a:t>النظام, فالشركة تكتسب الشخصية المعنوية ولو كانت غير مشهره. وتظل الشركة محتفظة بشخصيتها</a:t>
            </a:r>
          </a:p>
          <a:p>
            <a:r>
              <a:rPr lang="ar-SA" sz="1600" b="1" dirty="0"/>
              <a:t>المعنوية طوال فترة قيامها بنشاطها وحتى تنقضي بأي سبب من أسباب الانقضاء.</a:t>
            </a:r>
          </a:p>
          <a:p>
            <a:r>
              <a:rPr lang="ar-SA" sz="1600" b="1" dirty="0"/>
              <a:t>*الشركة تظل محتفظة بشخصيتها طول فترة التصفية ومن ثم يكون لها استيفاء الديون أو الوفاء</a:t>
            </a:r>
          </a:p>
          <a:p>
            <a:r>
              <a:rPr lang="ar-SA" sz="1600" b="1" dirty="0" smtClean="0"/>
              <a:t>بالتزامها .</a:t>
            </a:r>
            <a:endParaRPr lang="ar-SA" sz="1600" b="1" dirty="0"/>
          </a:p>
          <a:p>
            <a:r>
              <a:rPr lang="ar-SA" sz="1600" b="1" dirty="0"/>
              <a:t>*يجوز للشركة أثناء حياتها أن تتحول من شكل إلى آخر كأن تتحول شركة تضامن إلى شركة توصية</a:t>
            </a:r>
          </a:p>
          <a:p>
            <a:r>
              <a:rPr lang="ar-SA" sz="1600" b="1" dirty="0"/>
              <a:t>بسيطة.</a:t>
            </a:r>
            <a:endParaRPr lang="ar-SA" sz="1600" dirty="0"/>
          </a:p>
          <a:p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144792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اوية واحدة مخدوشة 1"/>
          <p:cNvSpPr/>
          <p:nvPr/>
        </p:nvSpPr>
        <p:spPr>
          <a:xfrm>
            <a:off x="304800" y="514066"/>
            <a:ext cx="9067800" cy="4286534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381000" y="762000"/>
            <a:ext cx="8795998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متى تكتسب الشركة الشخصية المعنوية ومتى تنتهي</a:t>
            </a:r>
          </a:p>
          <a:p>
            <a:r>
              <a:rPr lang="ar-SA" sz="2400" dirty="0">
                <a:cs typeface="Akhbar MT" pitchFamily="2" charset="-78"/>
              </a:rPr>
              <a:t></a:t>
            </a:r>
            <a:r>
              <a:rPr lang="ar-SA" sz="2400" b="1" dirty="0">
                <a:cs typeface="Akhbar MT" pitchFamily="2" charset="-78"/>
              </a:rPr>
              <a:t>لا يوجد ن ا زع حول اكتساب كافة أنواع الشركات, بما في ذلك الشركات المدنية والتجارية عدا</a:t>
            </a:r>
          </a:p>
          <a:p>
            <a:r>
              <a:rPr lang="ar-SA" sz="2400" b="1" dirty="0">
                <a:cs typeface="Akhbar MT" pitchFamily="2" charset="-78"/>
              </a:rPr>
              <a:t>شركة المحاصة الشخصية القانونية وما يترتب على ذلك من آثار. ويختلف وقت اكتساب الشركة</a:t>
            </a:r>
          </a:p>
          <a:p>
            <a:r>
              <a:rPr lang="ar-SA" sz="2400" b="1" dirty="0">
                <a:cs typeface="Akhbar MT" pitchFamily="2" charset="-78"/>
              </a:rPr>
              <a:t>لشخصيتها القانونية أو الاعتبارية بحسب نوعها .</a:t>
            </a:r>
          </a:p>
          <a:p>
            <a:r>
              <a:rPr lang="ar-SA" sz="2400" dirty="0">
                <a:cs typeface="Akhbar MT" pitchFamily="2" charset="-78"/>
              </a:rPr>
              <a:t> </a:t>
            </a:r>
            <a:r>
              <a:rPr lang="ar-SA" sz="2400" b="1" dirty="0">
                <a:cs typeface="Akhbar MT" pitchFamily="2" charset="-78"/>
              </a:rPr>
              <a:t>فالشركات المدنية تعتبر بمجرد تكوينها شخصا اعتباريا. ولما كان المشرع لا يستلزم </a:t>
            </a:r>
            <a:r>
              <a:rPr lang="ar-SA" sz="2400" b="1" dirty="0" smtClean="0">
                <a:cs typeface="Akhbar MT" pitchFamily="2" charset="-78"/>
              </a:rPr>
              <a:t>إجراءات شهر</a:t>
            </a:r>
            <a:endParaRPr lang="ar-SA" sz="2400" b="1" dirty="0">
              <a:cs typeface="Akhbar MT" pitchFamily="2" charset="-78"/>
            </a:endParaRPr>
          </a:p>
          <a:p>
            <a:r>
              <a:rPr lang="ar-SA" sz="2400" b="1" dirty="0">
                <a:cs typeface="Akhbar MT" pitchFamily="2" charset="-78"/>
              </a:rPr>
              <a:t>أو نشر معينة بالنسبة للشركات المدنية, فإن الشركة المدنية تكتسب الشخصية المعنوية بين</a:t>
            </a:r>
          </a:p>
          <a:p>
            <a:r>
              <a:rPr lang="ar-SA" sz="2400" b="1" dirty="0">
                <a:cs typeface="Akhbar MT" pitchFamily="2" charset="-78"/>
              </a:rPr>
              <a:t>الشركاء وقبل الغير بمجرد </a:t>
            </a:r>
            <a:r>
              <a:rPr lang="ar-SA" sz="2400" b="1" dirty="0" smtClean="0">
                <a:cs typeface="Akhbar MT" pitchFamily="2" charset="-78"/>
              </a:rPr>
              <a:t>ابرام عقد </a:t>
            </a:r>
            <a:r>
              <a:rPr lang="ar-SA" sz="2400" b="1" dirty="0">
                <a:cs typeface="Akhbar MT" pitchFamily="2" charset="-78"/>
              </a:rPr>
              <a:t>الشركة .</a:t>
            </a:r>
          </a:p>
          <a:p>
            <a:r>
              <a:rPr lang="ar-SA" sz="2400" dirty="0">
                <a:cs typeface="Akhbar MT" pitchFamily="2" charset="-78"/>
              </a:rPr>
              <a:t> </a:t>
            </a:r>
            <a:r>
              <a:rPr lang="ar-SA" sz="2400" b="1" dirty="0">
                <a:cs typeface="Akhbar MT" pitchFamily="2" charset="-78"/>
              </a:rPr>
              <a:t>أما شركات الأشخاص عدا المحاصة فإنها تكتسب الشخصية المعنوية فيما بين الشركاء بمجرد </a:t>
            </a:r>
            <a:r>
              <a:rPr lang="ar-SA" sz="2400" b="1" dirty="0" smtClean="0">
                <a:cs typeface="Akhbar MT" pitchFamily="2" charset="-78"/>
              </a:rPr>
              <a:t>ابرام </a:t>
            </a:r>
            <a:endParaRPr lang="ar-SA" sz="2400" b="1" dirty="0">
              <a:cs typeface="Akhbar MT" pitchFamily="2" charset="-78"/>
            </a:endParaRPr>
          </a:p>
          <a:p>
            <a:r>
              <a:rPr lang="ar-SA" sz="2400" b="1" dirty="0">
                <a:cs typeface="Akhbar MT" pitchFamily="2" charset="-78"/>
              </a:rPr>
              <a:t>العقد وتكوينها, ولكن هذه الشخصية لا يحتج بها قبل الغير إلا من تاريخ إتمام </a:t>
            </a:r>
            <a:r>
              <a:rPr lang="ar-SA" sz="2400" b="1" dirty="0" smtClean="0">
                <a:cs typeface="Akhbar MT" pitchFamily="2" charset="-78"/>
              </a:rPr>
              <a:t>إجراءات الشهر </a:t>
            </a:r>
            <a:r>
              <a:rPr lang="ar-SA" sz="2400" b="1" dirty="0">
                <a:cs typeface="Akhbar MT" pitchFamily="2" charset="-78"/>
              </a:rPr>
              <a:t>المنصوص</a:t>
            </a:r>
          </a:p>
          <a:p>
            <a:r>
              <a:rPr lang="ar-SA" sz="2400" b="1" dirty="0">
                <a:cs typeface="Akhbar MT" pitchFamily="2" charset="-78"/>
              </a:rPr>
              <a:t>عليها قانونا.</a:t>
            </a:r>
            <a:endParaRPr lang="ar-SA" sz="2400" dirty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34810" y="1600200"/>
            <a:ext cx="9572692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-247979" y="2041690"/>
            <a:ext cx="9955481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النتائج المترتبة على وجود الشخصية المعنوية</a:t>
            </a:r>
          </a:p>
          <a:p>
            <a:r>
              <a:rPr lang="ar-SA" sz="2400" b="1" dirty="0">
                <a:cs typeface="Akhbar MT" pitchFamily="2" charset="-78"/>
              </a:rPr>
              <a:t>يمكن إجمال الآثار المترتبة على اكتساب الشركة للشخصية المعنوية فيما يلي </a:t>
            </a:r>
            <a:r>
              <a:rPr lang="ar-SA" sz="2400" b="1" dirty="0" smtClean="0">
                <a:cs typeface="Akhbar MT" pitchFamily="2" charset="-78"/>
              </a:rPr>
              <a:t>/</a:t>
            </a:r>
          </a:p>
          <a:p>
            <a:r>
              <a:rPr lang="ar-SA" sz="2400" b="1" dirty="0" smtClean="0">
                <a:solidFill>
                  <a:srgbClr val="FF0000"/>
                </a:solidFill>
                <a:cs typeface="Akhbar MT" pitchFamily="2" charset="-78"/>
              </a:rPr>
              <a:t> </a:t>
            </a:r>
            <a:r>
              <a:rPr lang="ar-SA" sz="2400" dirty="0">
                <a:solidFill>
                  <a:srgbClr val="FF0000"/>
                </a:solidFill>
                <a:cs typeface="Akhbar MT" pitchFamily="2" charset="-78"/>
              </a:rPr>
              <a:t>(1) </a:t>
            </a:r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الذمة المالية المستقلة للشركة:</a:t>
            </a:r>
          </a:p>
          <a:p>
            <a:r>
              <a:rPr lang="ar-SA" sz="2400" b="1" dirty="0">
                <a:cs typeface="Akhbar MT" pitchFamily="2" charset="-78"/>
              </a:rPr>
              <a:t>هي مجموع ما للشركة وما عليها من حقوق </a:t>
            </a:r>
            <a:r>
              <a:rPr lang="ar-SA" sz="2400" b="1" dirty="0" smtClean="0">
                <a:cs typeface="Akhbar MT" pitchFamily="2" charset="-78"/>
              </a:rPr>
              <a:t>والتزامات مالية </a:t>
            </a:r>
            <a:r>
              <a:rPr lang="ar-SA" sz="2400" b="1" dirty="0">
                <a:cs typeface="Akhbar MT" pitchFamily="2" charset="-78"/>
              </a:rPr>
              <a:t>وتتركب ذمة الشركة في جانبها الإيجابي</a:t>
            </a:r>
          </a:p>
          <a:p>
            <a:r>
              <a:rPr lang="ar-SA" sz="2400" b="1" dirty="0">
                <a:cs typeface="Akhbar MT" pitchFamily="2" charset="-78"/>
              </a:rPr>
              <a:t>من مجموع الحصص التي يقدمها الشركاء وكافة الأموال والمنقولات التي تكتسبها نتيجة مباشرتها</a:t>
            </a:r>
          </a:p>
          <a:p>
            <a:r>
              <a:rPr lang="ar-SA" sz="2400" b="1" dirty="0">
                <a:cs typeface="Akhbar MT" pitchFamily="2" charset="-78"/>
              </a:rPr>
              <a:t>لنشاطها , وفي جانبها السلبي من الديون الناشئة عن معاملاتها , الذمة المالية للشركة مستقلة</a:t>
            </a:r>
          </a:p>
          <a:p>
            <a:r>
              <a:rPr lang="ar-SA" sz="2400" b="1" dirty="0">
                <a:cs typeface="Akhbar MT" pitchFamily="2" charset="-78"/>
              </a:rPr>
              <a:t>استقلالا تاما عن الذمم المالية لباقي الشركاء, فالشركاء ليسوا مالكين على الشيوع لمال الشركة, وانما</a:t>
            </a:r>
          </a:p>
          <a:p>
            <a:r>
              <a:rPr lang="ar-SA" sz="2400" b="1" dirty="0">
                <a:cs typeface="Akhbar MT" pitchFamily="2" charset="-78"/>
              </a:rPr>
              <a:t>هو ملك لها ومستقل عن أموال الشركاء الشخصية, وليس للشركاء إلا الحق فيما قد تدره الشركة من</a:t>
            </a:r>
          </a:p>
          <a:p>
            <a:r>
              <a:rPr lang="ar-SA" sz="2400" b="1" dirty="0">
                <a:cs typeface="Akhbar MT" pitchFamily="2" charset="-78"/>
              </a:rPr>
              <a:t>أرباح, </a:t>
            </a:r>
            <a:r>
              <a:rPr lang="ar-SA" sz="2400" b="1" dirty="0" smtClean="0">
                <a:cs typeface="Akhbar MT" pitchFamily="2" charset="-78"/>
              </a:rPr>
              <a:t>راس مال </a:t>
            </a:r>
            <a:r>
              <a:rPr lang="ar-SA" sz="2400" b="1" dirty="0">
                <a:cs typeface="Akhbar MT" pitchFamily="2" charset="-78"/>
              </a:rPr>
              <a:t>الشركة وموجوداتها مملوكا ملكية خالصة للشركة</a:t>
            </a:r>
            <a:endParaRPr lang="ar-SA" sz="24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418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09600" y="612845"/>
            <a:ext cx="9067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>
                <a:cs typeface="Akhbar MT" pitchFamily="2" charset="-78"/>
              </a:rPr>
              <a:t>يترتب على تمتع الشركة بالذمة المالية المستقلة النتائج الآتية :</a:t>
            </a:r>
          </a:p>
          <a:p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*انتقال ملكية الحصص إلى الشركة:</a:t>
            </a:r>
          </a:p>
          <a:p>
            <a:r>
              <a:rPr lang="ar-SA" sz="2400" b="1" dirty="0">
                <a:cs typeface="Akhbar MT" pitchFamily="2" charset="-78"/>
              </a:rPr>
              <a:t>تخرج الحصص المقدمة على سبيل التمليك من ذمم الشركاء وتنتقل إلى ذمة الشركة ولا يكون للشركاء</a:t>
            </a:r>
          </a:p>
          <a:p>
            <a:r>
              <a:rPr lang="ar-SA" sz="2400" b="1" dirty="0">
                <a:cs typeface="Akhbar MT" pitchFamily="2" charset="-78"/>
              </a:rPr>
              <a:t>بعد ذلك إلا مجرد نصيب في الأرباح الاحتمالية أو في الأموال التي تبقى بعد تصفية الشركة وهذا</a:t>
            </a:r>
          </a:p>
          <a:p>
            <a:r>
              <a:rPr lang="ar-SA" sz="2400" b="1" dirty="0">
                <a:cs typeface="Akhbar MT" pitchFamily="2" charset="-78"/>
              </a:rPr>
              <a:t>النصيب لا يعدو كونه ديناً في ذمة الشركة.</a:t>
            </a:r>
          </a:p>
          <a:p>
            <a:r>
              <a:rPr lang="ar-SA" sz="2400" b="1" dirty="0">
                <a:cs typeface="Akhbar MT" pitchFamily="2" charset="-78"/>
              </a:rPr>
              <a:t>*ذمة الشركة تشكل الضمان العام لدائني الشركة وحدهم دون دائني الشركة الشخصيين, ومن ثم فلا يجوز</a:t>
            </a:r>
          </a:p>
          <a:p>
            <a:r>
              <a:rPr lang="ar-SA" sz="2400" b="1" dirty="0">
                <a:cs typeface="Akhbar MT" pitchFamily="2" charset="-78"/>
              </a:rPr>
              <a:t>لدائني الشريك إن يطالبوا بالحجز على أموال الشركة أو على الحصة التي قدمها الشريك في أ رس المال</a:t>
            </a:r>
          </a:p>
          <a:p>
            <a:r>
              <a:rPr lang="ar-SA" sz="2400" b="1" dirty="0">
                <a:cs typeface="Akhbar MT" pitchFamily="2" charset="-78"/>
              </a:rPr>
              <a:t>ويقتصر حقهم فقط على الحجز تحت يد الشركة على نصيب ذلك الشريك من الأرباح وذلك طالما أن الشركة</a:t>
            </a:r>
          </a:p>
          <a:p>
            <a:r>
              <a:rPr lang="ar-SA" sz="2400" b="1" dirty="0">
                <a:cs typeface="Akhbar MT" pitchFamily="2" charset="-78"/>
              </a:rPr>
              <a:t>قائمه, أما إذا انحلت الشركة وتمت التصفية فتزول عندئذ شخصيتها المعنوية, ولا يكون لدائني الشركة سوى</a:t>
            </a:r>
          </a:p>
          <a:p>
            <a:r>
              <a:rPr lang="ar-SA" sz="2400" b="1" dirty="0">
                <a:cs typeface="Akhbar MT" pitchFamily="2" charset="-78"/>
              </a:rPr>
              <a:t>الحجز على نصيب ذلك الشريك في فائض </a:t>
            </a:r>
            <a:r>
              <a:rPr lang="ar-SA" sz="2400" b="1" dirty="0" smtClean="0">
                <a:cs typeface="Akhbar MT" pitchFamily="2" charset="-78"/>
              </a:rPr>
              <a:t>التصفية</a:t>
            </a:r>
            <a:endParaRPr lang="ar-SA" sz="2400" b="1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474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600200" y="457200"/>
            <a:ext cx="8153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*امتناع المقاصة بين ديون الشركة وديون الشركاء , </a:t>
            </a:r>
            <a:r>
              <a:rPr lang="ar-SA" sz="2800" b="1" dirty="0">
                <a:cs typeface="Akhbar MT" pitchFamily="2" charset="-78"/>
              </a:rPr>
              <a:t>فلا يجوز لأحد مديني الشركة أن يمتنع عن الوفاء</a:t>
            </a:r>
          </a:p>
          <a:p>
            <a:r>
              <a:rPr lang="ar-SA" sz="2800" b="1" dirty="0">
                <a:cs typeface="Akhbar MT" pitchFamily="2" charset="-78"/>
              </a:rPr>
              <a:t>بدينه لها بحجه انه أصبح دائنا لأحد الشركاء, كما لا يجوز لمدين أحد الشركاء إن يمتنع عن الوفاء بدينه له</a:t>
            </a:r>
          </a:p>
          <a:p>
            <a:r>
              <a:rPr lang="ar-SA" sz="2800" b="1" dirty="0">
                <a:cs typeface="Akhbar MT" pitchFamily="2" charset="-78"/>
              </a:rPr>
              <a:t>بحجة انه أصبح دائنا للشركة .</a:t>
            </a:r>
          </a:p>
          <a:p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*تعدد واستقلال </a:t>
            </a:r>
            <a:r>
              <a:rPr lang="ar-SA" sz="2800" b="1" dirty="0" err="1">
                <a:solidFill>
                  <a:srgbClr val="FF0000"/>
                </a:solidFill>
                <a:cs typeface="Akhbar MT" pitchFamily="2" charset="-78"/>
              </a:rPr>
              <a:t>التفليسات</a:t>
            </a:r>
            <a:r>
              <a:rPr lang="ar-SA" sz="2800" b="1" dirty="0">
                <a:solidFill>
                  <a:srgbClr val="FF0000"/>
                </a:solidFill>
                <a:cs typeface="Akhbar MT" pitchFamily="2" charset="-78"/>
              </a:rPr>
              <a:t> :</a:t>
            </a:r>
          </a:p>
          <a:p>
            <a:r>
              <a:rPr lang="ar-SA" sz="2800" b="1" dirty="0">
                <a:cs typeface="Akhbar MT" pitchFamily="2" charset="-78"/>
              </a:rPr>
              <a:t>الأصل أن إفلاس الشركة لا يستتبع إفلاس الشركاء كما أن إفلاس أحد الشركاء لا يستتبع إفلاس</a:t>
            </a:r>
          </a:p>
          <a:p>
            <a:r>
              <a:rPr lang="ar-SA" sz="2800" b="1" dirty="0">
                <a:cs typeface="Akhbar MT" pitchFamily="2" charset="-78"/>
              </a:rPr>
              <a:t>الشركة , غير أن إفلاس شركة التضامن وشركة التوصية بنوعيها يستتبع إفلاس الشركاء غير</a:t>
            </a:r>
          </a:p>
          <a:p>
            <a:r>
              <a:rPr lang="ar-SA" sz="2800" b="1" dirty="0">
                <a:cs typeface="Akhbar MT" pitchFamily="2" charset="-78"/>
              </a:rPr>
              <a:t>المتضامنين في الشركة </a:t>
            </a:r>
            <a:r>
              <a:rPr lang="ar-SA" sz="2800" b="1" dirty="0" smtClean="0">
                <a:cs typeface="Akhbar MT" pitchFamily="2" charset="-78"/>
              </a:rPr>
              <a:t>نظرا لمسئوليتهم </a:t>
            </a:r>
            <a:r>
              <a:rPr lang="ar-SA" sz="2800" b="1" dirty="0">
                <a:cs typeface="Akhbar MT" pitchFamily="2" charset="-78"/>
              </a:rPr>
              <a:t>التضامنية والمطلقة عن ديون الشركة .</a:t>
            </a:r>
            <a:endParaRPr lang="ar-SA" sz="28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964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09600" y="1028343"/>
            <a:ext cx="8991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  <a:cs typeface="Akhbar MT" pitchFamily="2" charset="-78"/>
              </a:rPr>
              <a:t>( أهلية الشركة : (</a:t>
            </a:r>
          </a:p>
          <a:p>
            <a:r>
              <a:rPr lang="ar-SA" sz="2400" b="1" dirty="0">
                <a:cs typeface="Akhbar MT" pitchFamily="2" charset="-78"/>
              </a:rPr>
              <a:t>للشركة أهليه قانونيه كاملة بالنسبة إلى الحقوق المالية وذلك في الحدود التي يعينها سند إنشائها أو التي</a:t>
            </a:r>
          </a:p>
          <a:p>
            <a:r>
              <a:rPr lang="ar-SA" sz="2400" b="1" dirty="0">
                <a:cs typeface="Akhbar MT" pitchFamily="2" charset="-78"/>
              </a:rPr>
              <a:t>يقررها القانون.</a:t>
            </a:r>
          </a:p>
          <a:p>
            <a:r>
              <a:rPr lang="ar-SA" sz="2400" b="1" dirty="0">
                <a:cs typeface="Akhbar MT" pitchFamily="2" charset="-78"/>
              </a:rPr>
              <a:t>أهلية الشركة كشخص معنوي محدودة بحدود الغرض الذي قامت من أجله كما رسمها عقد الشركة ونظامها,</a:t>
            </a:r>
          </a:p>
          <a:p>
            <a:r>
              <a:rPr lang="ar-SA" sz="2400" b="1" dirty="0">
                <a:cs typeface="Akhbar MT" pitchFamily="2" charset="-78"/>
              </a:rPr>
              <a:t>إذا حدد نشاط الشركة بنوع معين من التجارة فلا يجوز لها مباشرة نوع آخر إلا بعد تعديل العقد أو النظام.</a:t>
            </a:r>
          </a:p>
          <a:p>
            <a:r>
              <a:rPr lang="ar-SA" sz="2400" b="1" dirty="0">
                <a:cs typeface="Akhbar MT" pitchFamily="2" charset="-78"/>
              </a:rPr>
              <a:t>أما في حدود الغرض الذي أنشأت من أجله فيجوز أن تبرم كافة التصرفات القانونية من بيع </a:t>
            </a:r>
            <a:r>
              <a:rPr lang="ar-SA" sz="2400" b="1" dirty="0" smtClean="0">
                <a:cs typeface="Akhbar MT" pitchFamily="2" charset="-78"/>
              </a:rPr>
              <a:t>وشراء وخلافه</a:t>
            </a:r>
            <a:r>
              <a:rPr lang="ar-SA" sz="2400" b="1" dirty="0">
                <a:cs typeface="Akhbar MT" pitchFamily="2" charset="-78"/>
              </a:rPr>
              <a:t>.</a:t>
            </a:r>
          </a:p>
          <a:p>
            <a:r>
              <a:rPr lang="ar-SA" sz="2400" b="1" dirty="0">
                <a:cs typeface="Akhbar MT" pitchFamily="2" charset="-78"/>
              </a:rPr>
              <a:t>لا تمتد أهلية الشركة كقاعدة عامه إلى التبرع وذلك </a:t>
            </a:r>
            <a:r>
              <a:rPr lang="ar-SA" sz="2400" b="1" dirty="0" smtClean="0">
                <a:cs typeface="Akhbar MT" pitchFamily="2" charset="-78"/>
              </a:rPr>
              <a:t>نظرا لمنافاة </a:t>
            </a:r>
            <a:r>
              <a:rPr lang="ar-SA" sz="2400" b="1" dirty="0">
                <a:cs typeface="Akhbar MT" pitchFamily="2" charset="-78"/>
              </a:rPr>
              <a:t>ذلك لغرض الشركة وهي السعي لتحقيق</a:t>
            </a:r>
          </a:p>
          <a:p>
            <a:r>
              <a:rPr lang="ar-SA" sz="2400" b="1" dirty="0">
                <a:cs typeface="Akhbar MT" pitchFamily="2" charset="-78"/>
              </a:rPr>
              <a:t>الأرباح , ويجوز للشركة قبول التبرعات التي لا تكون مقرونة بشروط تتنافى مع غرضها.</a:t>
            </a:r>
          </a:p>
          <a:p>
            <a:r>
              <a:rPr lang="ar-SA" sz="2400" b="1" dirty="0">
                <a:cs typeface="Akhbar MT" pitchFamily="2" charset="-78"/>
              </a:rPr>
              <a:t>تعتبر الشركة مسئوله مدنيا عن الأفعال الضارة التي تقع من مديرها أو الحيوانات التي في </a:t>
            </a:r>
            <a:r>
              <a:rPr lang="ar-SA" sz="2400" b="1" dirty="0" smtClean="0">
                <a:cs typeface="Akhbar MT" pitchFamily="2" charset="-78"/>
              </a:rPr>
              <a:t>حراستها , </a:t>
            </a:r>
            <a:r>
              <a:rPr lang="ar-SA" sz="2400" b="1" dirty="0">
                <a:cs typeface="Akhbar MT" pitchFamily="2" charset="-78"/>
              </a:rPr>
              <a:t>كما تعتبر</a:t>
            </a:r>
          </a:p>
          <a:p>
            <a:r>
              <a:rPr lang="ar-SA" sz="2400" b="1" dirty="0">
                <a:cs typeface="Akhbar MT" pitchFamily="2" charset="-78"/>
              </a:rPr>
              <a:t>مسئوله بداهة عن تنفيذ </a:t>
            </a:r>
            <a:r>
              <a:rPr lang="ar-SA" sz="2400" b="1" dirty="0" smtClean="0">
                <a:cs typeface="Akhbar MT" pitchFamily="2" charset="-78"/>
              </a:rPr>
              <a:t>التزامها التعاقدية </a:t>
            </a:r>
            <a:r>
              <a:rPr lang="ar-SA" sz="2400" b="1" dirty="0">
                <a:cs typeface="Akhbar MT" pitchFamily="2" charset="-78"/>
              </a:rPr>
              <a:t>.</a:t>
            </a:r>
            <a:endParaRPr lang="ar-SA" sz="24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0023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447800" y="1166843"/>
            <a:ext cx="7924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>
                <a:cs typeface="Akhbar MT" pitchFamily="2" charset="-78"/>
              </a:rPr>
              <a:t>أما إّذا كان غرض الشركة القيام بالأعمال التجارية فإنها تكتسب صفة التاجر وتتحمل </a:t>
            </a:r>
            <a:r>
              <a:rPr lang="ar-SA" sz="2000" b="1" dirty="0" smtClean="0">
                <a:cs typeface="Akhbar MT" pitchFamily="2" charset="-78"/>
              </a:rPr>
              <a:t>بالتزاماتها التجار</a:t>
            </a:r>
            <a:endParaRPr lang="ar-SA" sz="2000" b="1" dirty="0">
              <a:cs typeface="Akhbar MT" pitchFamily="2" charset="-78"/>
            </a:endParaRPr>
          </a:p>
          <a:p>
            <a:r>
              <a:rPr lang="ar-SA" sz="2000" b="1" dirty="0">
                <a:cs typeface="Akhbar MT" pitchFamily="2" charset="-78"/>
              </a:rPr>
              <a:t>كإمساك الدفاتر التجارية والقيد في السجل التجاري .</a:t>
            </a:r>
          </a:p>
          <a:p>
            <a:r>
              <a:rPr lang="ar-SA" sz="2000" b="1" dirty="0">
                <a:cs typeface="Akhbar MT" pitchFamily="2" charset="-78"/>
              </a:rPr>
              <a:t>أما في ما يتعلق بالمسؤولية الجنائية فقد استقر الفقه والقضاء على القول بعدم قيامها بالنسبة للشركة</a:t>
            </a:r>
          </a:p>
          <a:p>
            <a:r>
              <a:rPr lang="ar-SA" sz="2000" b="1" dirty="0">
                <a:cs typeface="Akhbar MT" pitchFamily="2" charset="-78"/>
              </a:rPr>
              <a:t>والأشخاص المعنوية بشكل عام . وذلك لأن العقوبة شخصيه لا توقع إلا على الشخص الذي ارتكب الفعل</a:t>
            </a:r>
          </a:p>
          <a:p>
            <a:r>
              <a:rPr lang="ar-SA" sz="2000" b="1" dirty="0" smtClean="0">
                <a:cs typeface="Akhbar MT" pitchFamily="2" charset="-78"/>
              </a:rPr>
              <a:t>الاجرامي كما </a:t>
            </a:r>
            <a:r>
              <a:rPr lang="ar-SA" sz="2000" b="1" dirty="0">
                <a:cs typeface="Akhbar MT" pitchFamily="2" charset="-78"/>
              </a:rPr>
              <a:t>أنه من غير الممكن عملاً إيقاع العقوبات الجسمانية كالحبس والسجن على شخص معنوي ليس</a:t>
            </a:r>
          </a:p>
          <a:p>
            <a:r>
              <a:rPr lang="ar-SA" sz="2000" b="1" dirty="0">
                <a:cs typeface="Akhbar MT" pitchFamily="2" charset="-78"/>
              </a:rPr>
              <a:t>له وجود محسوس كالشركة, والذي يسأل دائما هو مرتكب الجريمة نفسه من ممثلي الشركة القانونيين.</a:t>
            </a:r>
          </a:p>
          <a:p>
            <a:r>
              <a:rPr lang="ar-SA" sz="2000" b="1" dirty="0">
                <a:cs typeface="Akhbar MT" pitchFamily="2" charset="-78"/>
              </a:rPr>
              <a:t>يجوز أن تسأل الشركة عن الجرائم التي لا تتعدى عقوبتها </a:t>
            </a:r>
            <a:r>
              <a:rPr lang="ar-SA" sz="2000" b="1" dirty="0" smtClean="0">
                <a:cs typeface="Akhbar MT" pitchFamily="2" charset="-78"/>
              </a:rPr>
              <a:t>الغرامات المالية </a:t>
            </a:r>
            <a:r>
              <a:rPr lang="ar-SA" sz="2000" b="1" dirty="0">
                <a:cs typeface="Akhbar MT" pitchFamily="2" charset="-78"/>
              </a:rPr>
              <a:t>ديوان المظالم.</a:t>
            </a:r>
            <a:endParaRPr lang="ar-SA" sz="20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176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371600" y="1028343"/>
            <a:ext cx="7848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cs typeface="Akhbar MT" pitchFamily="2" charset="-78"/>
              </a:rPr>
              <a:t>3- للشركة </a:t>
            </a:r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اسم مستقل :</a:t>
            </a:r>
          </a:p>
          <a:p>
            <a:r>
              <a:rPr lang="ar-SA" sz="2000" b="1" dirty="0">
                <a:cs typeface="Akhbar MT" pitchFamily="2" charset="-78"/>
              </a:rPr>
              <a:t>من النتائج التي تترتب على اكتساب الشخصية الاعتبارية أن لكل شركة اسم خاص يميزها عن باقي</a:t>
            </a:r>
          </a:p>
          <a:p>
            <a:r>
              <a:rPr lang="ar-SA" sz="2000" b="1" dirty="0">
                <a:cs typeface="Akhbar MT" pitchFamily="2" charset="-78"/>
              </a:rPr>
              <a:t>الشركات, ويتم التوقيع على سائر معاملاتها </a:t>
            </a:r>
            <a:r>
              <a:rPr lang="ar-SA" sz="2000" b="1" dirty="0" smtClean="0">
                <a:cs typeface="Akhbar MT" pitchFamily="2" charset="-78"/>
              </a:rPr>
              <a:t>والتزامها . </a:t>
            </a:r>
            <a:r>
              <a:rPr lang="ar-SA" sz="2000" b="1" dirty="0">
                <a:cs typeface="Akhbar MT" pitchFamily="2" charset="-78"/>
              </a:rPr>
              <a:t>شأنها في ذلك شأن الشخص الطبيعي</a:t>
            </a:r>
          </a:p>
          <a:p>
            <a:r>
              <a:rPr lang="ar-SA" sz="2000" b="1" dirty="0">
                <a:cs typeface="Akhbar MT" pitchFamily="2" charset="-78"/>
              </a:rPr>
              <a:t>ويختلف اسم الشركة باختلاف شكل الشركة:</a:t>
            </a:r>
          </a:p>
          <a:p>
            <a:r>
              <a:rPr lang="ar-SA" sz="2000" dirty="0">
                <a:cs typeface="Akhbar MT" pitchFamily="2" charset="-78"/>
              </a:rPr>
              <a:t> </a:t>
            </a:r>
            <a:r>
              <a:rPr lang="ar-SA" sz="2000" b="1" dirty="0">
                <a:cs typeface="Akhbar MT" pitchFamily="2" charset="-78"/>
              </a:rPr>
              <a:t>شركة التضامن وشركات التوصية بنوعيها أسم الشركة يتكون من أسماء الشركاء المتضامنين</a:t>
            </a:r>
          </a:p>
          <a:p>
            <a:r>
              <a:rPr lang="ar-SA" sz="2000" b="1" dirty="0">
                <a:cs typeface="Akhbar MT" pitchFamily="2" charset="-78"/>
              </a:rPr>
              <a:t>ويتضمن أسم أحد الشركاء المتضامنون مع شركاه.</a:t>
            </a:r>
          </a:p>
          <a:p>
            <a:r>
              <a:rPr lang="ar-SA" sz="2000" dirty="0">
                <a:cs typeface="Akhbar MT" pitchFamily="2" charset="-78"/>
              </a:rPr>
              <a:t> </a:t>
            </a:r>
            <a:r>
              <a:rPr lang="ar-SA" sz="2000" b="1" dirty="0">
                <a:cs typeface="Akhbar MT" pitchFamily="2" charset="-78"/>
              </a:rPr>
              <a:t>شركة المساهمة لها أسم تجاري مستمد من الغرض الذي أنشأت من أجله الشركة.</a:t>
            </a:r>
          </a:p>
          <a:p>
            <a:r>
              <a:rPr lang="ar-SA" sz="2000" dirty="0">
                <a:cs typeface="Akhbar MT" pitchFamily="2" charset="-78"/>
              </a:rPr>
              <a:t> </a:t>
            </a:r>
            <a:r>
              <a:rPr lang="ar-SA" sz="2000" b="1" dirty="0">
                <a:cs typeface="Akhbar MT" pitchFamily="2" charset="-78"/>
              </a:rPr>
              <a:t>الشركات ذات المسؤولية المحدودة يجوز أن يكون لها عنوان أو اسم تجاري حسب رغبة الشركاء.</a:t>
            </a:r>
            <a:endParaRPr lang="ar-SA" sz="20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77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981200" y="457200"/>
            <a:ext cx="68961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  <a:cs typeface="Akhbar MT" pitchFamily="2" charset="-78"/>
              </a:rPr>
              <a:t>4- للشركة </a:t>
            </a:r>
            <a:r>
              <a:rPr lang="ar-SA" b="1" dirty="0">
                <a:solidFill>
                  <a:srgbClr val="FF0000"/>
                </a:solidFill>
                <a:cs typeface="Akhbar MT" pitchFamily="2" charset="-78"/>
              </a:rPr>
              <a:t>موطن مستقل :</a:t>
            </a:r>
          </a:p>
          <a:p>
            <a:r>
              <a:rPr lang="ar-SA" b="1" dirty="0">
                <a:cs typeface="Akhbar MT" pitchFamily="2" charset="-78"/>
              </a:rPr>
              <a:t>*يجب أن يكون للشركة موطن مستقل غير موطن الشركاء . ويعتبر موطنا للشركة المكان الذي يوجد</a:t>
            </a:r>
          </a:p>
          <a:p>
            <a:r>
              <a:rPr lang="ar-SA" b="1" dirty="0">
                <a:cs typeface="Akhbar MT" pitchFamily="2" charset="-78"/>
              </a:rPr>
              <a:t>فيه مركز إدارتها واذا كان للشركة فروعا متعددة في أماكن مختلفة فإن المكان الذي يوجد به كل فرع</a:t>
            </a:r>
          </a:p>
          <a:p>
            <a:r>
              <a:rPr lang="ar-SA" b="1" dirty="0">
                <a:cs typeface="Akhbar MT" pitchFamily="2" charset="-78"/>
              </a:rPr>
              <a:t>يعتبر موطنا خاصا بالأعمال المتعلقة به .</a:t>
            </a:r>
          </a:p>
          <a:p>
            <a:r>
              <a:rPr lang="ar-SA" b="1" dirty="0">
                <a:cs typeface="Akhbar MT" pitchFamily="2" charset="-78"/>
              </a:rPr>
              <a:t>*ويكون الاختصاص المحلى في الدعاوى المتعلقة بالشركة للمحكمة التي يقع في دائرتها مركز إدارتها</a:t>
            </a:r>
          </a:p>
          <a:p>
            <a:r>
              <a:rPr lang="ar-SA" b="1" dirty="0">
                <a:cs typeface="Akhbar MT" pitchFamily="2" charset="-78"/>
              </a:rPr>
              <a:t>أي موطن الشركة , واذا كانت الدعوى مرفوعة على الشركة يجب تبليغ كافة </a:t>
            </a:r>
            <a:r>
              <a:rPr lang="ar-SA" b="1" dirty="0" smtClean="0">
                <a:cs typeface="Akhbar MT" pitchFamily="2" charset="-78"/>
              </a:rPr>
              <a:t>الأوراق القضائية </a:t>
            </a:r>
            <a:r>
              <a:rPr lang="ar-SA" b="1" dirty="0">
                <a:cs typeface="Akhbar MT" pitchFamily="2" charset="-78"/>
              </a:rPr>
              <a:t>إلى</a:t>
            </a:r>
          </a:p>
          <a:p>
            <a:r>
              <a:rPr lang="ar-SA" b="1" dirty="0">
                <a:cs typeface="Akhbar MT" pitchFamily="2" charset="-78"/>
              </a:rPr>
              <a:t>الشركة في مركز إدارتها .</a:t>
            </a:r>
          </a:p>
          <a:p>
            <a:r>
              <a:rPr lang="ar-SA" b="1" dirty="0">
                <a:cs typeface="Akhbar MT" pitchFamily="2" charset="-78"/>
              </a:rPr>
              <a:t>*يعين نظام الشركة أو عقدها التأسيسي موطن الشركة ولذلك فإن تغيير موطن الشركة يقتضي تعديل</a:t>
            </a:r>
          </a:p>
          <a:p>
            <a:r>
              <a:rPr lang="ar-SA" b="1" dirty="0">
                <a:cs typeface="Akhbar MT" pitchFamily="2" charset="-78"/>
              </a:rPr>
              <a:t>عقد الشركة أو نظامها وشهر التعديل بالطرق المقررة قانوناً.</a:t>
            </a:r>
          </a:p>
          <a:p>
            <a:r>
              <a:rPr lang="ar-SA" b="1" dirty="0">
                <a:cs typeface="Akhbar MT" pitchFamily="2" charset="-78"/>
              </a:rPr>
              <a:t>*لتحديد الموطن بالنسبة إلى للشركة أهمية خاصة ففيه ترفع الدعاوي على الشركة ويطلب شهر</a:t>
            </a:r>
          </a:p>
          <a:p>
            <a:r>
              <a:rPr lang="ar-SA" b="1" dirty="0">
                <a:cs typeface="Akhbar MT" pitchFamily="2" charset="-78"/>
              </a:rPr>
              <a:t>إفلاسها أمام المحكمة التي يقع في دائرتها هذا الموطن كما تعلن إليها فيه جميع </a:t>
            </a:r>
            <a:r>
              <a:rPr lang="ar-SA" b="1" dirty="0" smtClean="0">
                <a:cs typeface="Akhbar MT" pitchFamily="2" charset="-78"/>
              </a:rPr>
              <a:t>الأوراق القانونية </a:t>
            </a:r>
            <a:r>
              <a:rPr lang="ar-SA" b="1" dirty="0">
                <a:cs typeface="Akhbar MT" pitchFamily="2" charset="-78"/>
              </a:rPr>
              <a:t>.</a:t>
            </a:r>
            <a:endParaRPr lang="ar-SA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204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1305342"/>
            <a:ext cx="89154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cs typeface="Akhbar MT" pitchFamily="2" charset="-78"/>
              </a:rPr>
              <a:t>5- جنسية </a:t>
            </a:r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الشركة :</a:t>
            </a:r>
          </a:p>
          <a:p>
            <a:r>
              <a:rPr lang="ar-SA" sz="2000" b="1" dirty="0">
                <a:cs typeface="Akhbar MT" pitchFamily="2" charset="-78"/>
              </a:rPr>
              <a:t>*لا توجد شركة عديمة الجنسية وعندما تفقد الشركة جنسيتها تحتم حلها وتصفيتها , لا يوجد شركة</a:t>
            </a:r>
          </a:p>
          <a:p>
            <a:r>
              <a:rPr lang="ar-SA" sz="2000" b="1" dirty="0">
                <a:cs typeface="Akhbar MT" pitchFamily="2" charset="-78"/>
              </a:rPr>
              <a:t>مزدوجة الجنسية والشركات التي توصف بالدولية يصدق فقط هذا الوصف على نشاط هذه الشركات من</a:t>
            </a:r>
          </a:p>
          <a:p>
            <a:r>
              <a:rPr lang="ar-SA" sz="2000" b="1" dirty="0">
                <a:cs typeface="Akhbar MT" pitchFamily="2" charset="-78"/>
              </a:rPr>
              <a:t>حيث امتداده إلى إقليم أكثر من دولة وليس على جنسية الشركات .</a:t>
            </a:r>
          </a:p>
          <a:p>
            <a:r>
              <a:rPr lang="ar-SA" sz="2000" b="1" dirty="0">
                <a:cs typeface="Akhbar MT" pitchFamily="2" charset="-78"/>
              </a:rPr>
              <a:t>وتظهر أهمية جنسية الشركة في نواحِ كثيرة منها /</a:t>
            </a:r>
          </a:p>
          <a:p>
            <a:r>
              <a:rPr lang="ar-SA" sz="2000" b="1" dirty="0">
                <a:cs typeface="Akhbar MT" pitchFamily="2" charset="-78"/>
              </a:rPr>
              <a:t>*النظام القانوني الذي تخضع له الشركة من حيث تكوينها وأدارتها وحلها وتصفيتها .</a:t>
            </a:r>
          </a:p>
          <a:p>
            <a:r>
              <a:rPr lang="ar-SA" sz="2000" b="1" dirty="0">
                <a:cs typeface="Akhbar MT" pitchFamily="2" charset="-78"/>
              </a:rPr>
              <a:t>*معرفة الدولة التي تتمتع الشركة بحمايتها في المجال الدولي .</a:t>
            </a:r>
          </a:p>
          <a:p>
            <a:r>
              <a:rPr lang="ar-SA" sz="2000" b="1" dirty="0">
                <a:cs typeface="Akhbar MT" pitchFamily="2" charset="-78"/>
              </a:rPr>
              <a:t>*معرفة الحقوق التي تتمتع بها الشركة.</a:t>
            </a:r>
          </a:p>
          <a:p>
            <a:r>
              <a:rPr lang="ar-SA" sz="2000" b="1" dirty="0">
                <a:cs typeface="Akhbar MT" pitchFamily="2" charset="-78"/>
              </a:rPr>
              <a:t>فالشركات ذات الجنسية السعودية تنقسم إلى فئتين /</a:t>
            </a:r>
          </a:p>
          <a:p>
            <a:r>
              <a:rPr lang="ar-SA" sz="2000" b="1" dirty="0">
                <a:cs typeface="Akhbar MT" pitchFamily="2" charset="-78"/>
              </a:rPr>
              <a:t>*الفئة الأولى: تتمتع بكافة الحقوق المعترف بها للسعوديين </a:t>
            </a:r>
            <a:r>
              <a:rPr lang="ar-SA" sz="2000" b="1" dirty="0" smtClean="0">
                <a:cs typeface="Akhbar MT" pitchFamily="2" charset="-78"/>
              </a:rPr>
              <a:t>نظرا لتمثيلها </a:t>
            </a:r>
            <a:r>
              <a:rPr lang="ar-SA" sz="2000" b="1" dirty="0">
                <a:cs typeface="Akhbar MT" pitchFamily="2" charset="-78"/>
              </a:rPr>
              <a:t>لمصالح وطنيه بحته .</a:t>
            </a:r>
          </a:p>
          <a:p>
            <a:r>
              <a:rPr lang="ar-SA" sz="2000" b="1" dirty="0">
                <a:cs typeface="Akhbar MT" pitchFamily="2" charset="-78"/>
              </a:rPr>
              <a:t>*الفئة الثانية: لا تتمتع بكافة هذه الحقوق </a:t>
            </a:r>
            <a:r>
              <a:rPr lang="ar-SA" sz="2000" b="1" dirty="0" smtClean="0">
                <a:cs typeface="Akhbar MT" pitchFamily="2" charset="-78"/>
              </a:rPr>
              <a:t>نظرا لتخلف </a:t>
            </a:r>
            <a:r>
              <a:rPr lang="ar-SA" sz="2000" b="1" dirty="0">
                <a:cs typeface="Akhbar MT" pitchFamily="2" charset="-78"/>
              </a:rPr>
              <a:t>هذه الشروط .</a:t>
            </a:r>
          </a:p>
          <a:p>
            <a:r>
              <a:rPr lang="ar-SA" sz="2000" b="1" dirty="0">
                <a:cs typeface="Akhbar MT" pitchFamily="2" charset="-78"/>
              </a:rPr>
              <a:t>*وهو يعني أن المشروع السعودي قد أخذ بمعيار الرقابة أو المصالح المسيطرة على الشركة لتحديد</a:t>
            </a:r>
          </a:p>
          <a:p>
            <a:r>
              <a:rPr lang="ar-SA" sz="2000" b="1" dirty="0">
                <a:cs typeface="Akhbar MT" pitchFamily="2" charset="-78"/>
              </a:rPr>
              <a:t>مدى ما تتمتع به الشركة من الحقوق المعترف بها للسعوديين .</a:t>
            </a:r>
            <a:endParaRPr lang="ar-SA" sz="20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226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33400" y="1040010"/>
            <a:ext cx="86868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  <a:cs typeface="Akhbar MT" pitchFamily="2" charset="-78"/>
              </a:rPr>
              <a:t>6( تمثيل الشركة</a:t>
            </a:r>
            <a:r>
              <a:rPr lang="ar-SA" sz="2000" b="1" dirty="0" smtClean="0">
                <a:solidFill>
                  <a:srgbClr val="FF0000"/>
                </a:solidFill>
                <a:cs typeface="Akhbar MT" pitchFamily="2" charset="-78"/>
              </a:rPr>
              <a:t>:</a:t>
            </a:r>
          </a:p>
          <a:p>
            <a:r>
              <a:rPr lang="ar-SA" sz="2000" b="1" dirty="0" smtClean="0">
                <a:cs typeface="Akhbar MT" pitchFamily="2" charset="-78"/>
              </a:rPr>
              <a:t> </a:t>
            </a:r>
            <a:r>
              <a:rPr lang="ar-SA" sz="2000" b="1" dirty="0">
                <a:cs typeface="Akhbar MT" pitchFamily="2" charset="-78"/>
              </a:rPr>
              <a:t>( </a:t>
            </a:r>
            <a:r>
              <a:rPr lang="ar-SA" sz="2000" dirty="0">
                <a:cs typeface="Akhbar MT" pitchFamily="2" charset="-78"/>
              </a:rPr>
              <a:t>-</a:t>
            </a:r>
            <a:r>
              <a:rPr lang="ar-SA" sz="2000" b="1" dirty="0">
                <a:cs typeface="Akhbar MT" pitchFamily="2" charset="-78"/>
              </a:rPr>
              <a:t>لا بد من وجود شخص طبيعي واحد أو أكثر لكي يعبر عن إ ا ردة الشركة ويدير شؤونها ويمثلها في علاقتها</a:t>
            </a:r>
          </a:p>
          <a:p>
            <a:r>
              <a:rPr lang="ar-SA" sz="2000" b="1" dirty="0">
                <a:cs typeface="Akhbar MT" pitchFamily="2" charset="-78"/>
              </a:rPr>
              <a:t>مع الغير وأمام القضاء . يمثل الشركة مديرها أو رئيس مجلس الإدارة أو العضو المنتدب بحسب الأحوال , وأي من هؤلاء يعمل</a:t>
            </a:r>
          </a:p>
          <a:p>
            <a:r>
              <a:rPr lang="ar-SA" sz="2000" b="1" dirty="0">
                <a:cs typeface="Akhbar MT" pitchFamily="2" charset="-78"/>
              </a:rPr>
              <a:t>باسمها, فالشركة تكون مدعية أو مدعى عليها بحسب الأحوال, وهو الذى ينقل إليها آثار التعاقد</a:t>
            </a:r>
            <a:endParaRPr lang="ar-SA" sz="2000" dirty="0">
              <a:cs typeface="Akhbar MT" pitchFamily="2" charset="-78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0446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476500" y="2274838"/>
            <a:ext cx="4953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2000" b="1" dirty="0">
                <a:cs typeface="Akhbar MT" pitchFamily="2" charset="-78"/>
              </a:rPr>
              <a:t>الأساس التشريعي لنظرية الشركة الفعلية</a:t>
            </a:r>
          </a:p>
          <a:p>
            <a:r>
              <a:rPr lang="ar-SA" sz="2000" b="1" dirty="0">
                <a:cs typeface="Akhbar MT" pitchFamily="2" charset="-78"/>
              </a:rPr>
              <a:t>تجد نظرية الشركة الفعلية أساسها التشريعي في المملكة العربية السعودية في المادة 46 من نظام الشركات</a:t>
            </a:r>
          </a:p>
          <a:p>
            <a:r>
              <a:rPr lang="ar-SA" sz="2000" b="1" dirty="0">
                <a:cs typeface="Akhbar MT" pitchFamily="2" charset="-78"/>
              </a:rPr>
              <a:t>عند الحديث عن شركة المحاصة والتي تقضي بعدم أحقية الغير في الرجوع إلا على الشريك الذي تعامل معه</a:t>
            </a:r>
          </a:p>
          <a:p>
            <a:r>
              <a:rPr lang="ar-SA" sz="2000" b="1" dirty="0">
                <a:cs typeface="Akhbar MT" pitchFamily="2" charset="-78"/>
              </a:rPr>
              <a:t>الغير ما لم يصدر عن أحد من الشركاء عمل يكشف للغير عن وجود شركة وعندها تعتبر الشركة بالنسبة إليه</a:t>
            </a:r>
          </a:p>
          <a:p>
            <a:r>
              <a:rPr lang="ar-SA" sz="2000" b="1" dirty="0">
                <a:cs typeface="Akhbar MT" pitchFamily="2" charset="-78"/>
              </a:rPr>
              <a:t>شركة تضامن واقعية</a:t>
            </a:r>
            <a:endParaRPr lang="ar-SA" sz="2000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560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A631296-58AE-4C89-9862-6CC616715CB5}" type="slidenum">
              <a:rPr lang="ar-SA" smtClean="0">
                <a:solidFill>
                  <a:prstClr val="white"/>
                </a:solidFill>
                <a:latin typeface="Calibri" pitchFamily="34" charset="0"/>
              </a:rPr>
              <a:pPr eaLnBrk="1" hangingPunct="1"/>
              <a:t>16</a:t>
            </a:fld>
            <a:endParaRPr lang="en-US" dirty="0" smtClean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2458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ar-EG" sz="7200" dirty="0" smtClean="0">
                <a:solidFill>
                  <a:prstClr val="white"/>
                </a:solidFill>
                <a:latin typeface="Calibri" pitchFamily="34" charset="0"/>
              </a:rPr>
              <a:t>بحمد الله</a:t>
            </a:r>
            <a:endParaRPr lang="en-US" sz="7200" dirty="0" smtClean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4582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00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4355</TotalTime>
  <Words>1476</Words>
  <Application>Microsoft Office PowerPoint</Application>
  <PresentationFormat>A4 Paper (210x297 mm)</PresentationFormat>
  <Paragraphs>125</Paragraphs>
  <Slides>16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عرض تقديمي في PowerPoint</vt:lpstr>
      <vt:lpstr>*المحاضرة الرابع عشر # الشخصية المعنوية للشركة وآثارها القانونية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compac</cp:lastModifiedBy>
  <cp:revision>387</cp:revision>
  <dcterms:created xsi:type="dcterms:W3CDTF">2009-10-14T19:14:34Z</dcterms:created>
  <dcterms:modified xsi:type="dcterms:W3CDTF">2013-11-10T19:24:45Z</dcterms:modified>
</cp:coreProperties>
</file>