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26"/>
  </p:notesMasterIdLst>
  <p:sldIdLst>
    <p:sldId id="256" r:id="rId2"/>
    <p:sldId id="257" r:id="rId3"/>
    <p:sldId id="267" r:id="rId4"/>
    <p:sldId id="269" r:id="rId5"/>
    <p:sldId id="268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66" r:id="rId25"/>
  </p:sldIdLst>
  <p:sldSz cx="9906000" cy="6858000" type="A4"/>
  <p:notesSz cx="6881813" cy="92964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00"/>
    <a:srgbClr val="0099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8" autoAdjust="0"/>
    <p:restoredTop sz="82353" autoAdjust="0"/>
  </p:normalViewPr>
  <p:slideViewPr>
    <p:cSldViewPr>
      <p:cViewPr>
        <p:scale>
          <a:sx n="75" d="100"/>
          <a:sy n="75" d="100"/>
        </p:scale>
        <p:origin x="-1170" y="21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696913"/>
            <a:ext cx="503396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20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56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ليس</a:t>
            </a:r>
            <a:r>
              <a:rPr lang="ar-SA" baseline="0" dirty="0" smtClean="0"/>
              <a:t> </a:t>
            </a:r>
            <a:r>
              <a:rPr lang="ar-SA" dirty="0" smtClean="0"/>
              <a:t>من العوامل</a:t>
            </a:r>
            <a:r>
              <a:rPr lang="ar-SA" baseline="0" dirty="0" smtClean="0"/>
              <a:t> الي تعيق تنفيذ النظم المتكاملة </a:t>
            </a:r>
            <a:r>
              <a:rPr lang="ar-SA" baseline="0" dirty="0" err="1" smtClean="0"/>
              <a:t>لادارة</a:t>
            </a:r>
            <a:r>
              <a:rPr lang="ar-SA" baseline="0" dirty="0" smtClean="0"/>
              <a:t> موارد المؤسسات</a:t>
            </a:r>
          </a:p>
          <a:p>
            <a:pPr algn="r" rtl="1"/>
            <a:r>
              <a:rPr lang="ar-SA" baseline="0" dirty="0" smtClean="0"/>
              <a:t>1- عدم وضوح الرؤبة</a:t>
            </a:r>
          </a:p>
          <a:p>
            <a:pPr algn="r" rtl="1"/>
            <a:r>
              <a:rPr lang="ar-SA" baseline="0" dirty="0" smtClean="0"/>
              <a:t>2- عدم واقعية الاهداف</a:t>
            </a:r>
          </a:p>
          <a:p>
            <a:pPr algn="r" rtl="1"/>
            <a:r>
              <a:rPr lang="ar-SA" baseline="0" dirty="0" smtClean="0"/>
              <a:t>3- استبداع اعضاء فرق المشروع عندما تقتضي الحاجة ذلك</a:t>
            </a:r>
          </a:p>
          <a:p>
            <a:pPr algn="r" rtl="1"/>
            <a:r>
              <a:rPr lang="ar-SA" baseline="0" dirty="0" smtClean="0"/>
              <a:t>4- عدم وجود منهجية تنفيذ واضحة</a:t>
            </a:r>
          </a:p>
          <a:p>
            <a:pPr algn="r" rtl="1"/>
            <a:endParaRPr lang="ar-SA" baseline="0" dirty="0" smtClean="0"/>
          </a:p>
          <a:p>
            <a:pPr algn="r" rtl="1"/>
            <a:r>
              <a:rPr lang="ar-SA" baseline="0" dirty="0" smtClean="0"/>
              <a:t>تستخدم عملية اعادة هندسة العمليات في :</a:t>
            </a:r>
          </a:p>
          <a:p>
            <a:pPr algn="r" rtl="1"/>
            <a:r>
              <a:rPr lang="ar-SA" baseline="0" dirty="0" smtClean="0"/>
              <a:t>1- تقييم التغيير التنظيمي للعمليات</a:t>
            </a:r>
          </a:p>
          <a:p>
            <a:pPr algn="r" rtl="1"/>
            <a:r>
              <a:rPr lang="ar-SA" baseline="0" dirty="0" smtClean="0"/>
              <a:t>2- تبسيط لعمليات والاجراءات المتبعة</a:t>
            </a:r>
          </a:p>
          <a:p>
            <a:pPr algn="r" rtl="1"/>
            <a:r>
              <a:rPr lang="ar-SA" baseline="0" dirty="0" smtClean="0"/>
              <a:t>3- كل ما ذكر </a:t>
            </a:r>
          </a:p>
          <a:p>
            <a:pPr algn="r" rtl="1"/>
            <a:r>
              <a:rPr lang="ar-SA" baseline="0" dirty="0" smtClean="0"/>
              <a:t>4- لا شيء مما  ذكر</a:t>
            </a:r>
          </a:p>
          <a:p>
            <a:pPr algn="r" rtl="1"/>
            <a:endParaRPr lang="ar-SA" baseline="0" dirty="0" smtClean="0"/>
          </a:p>
          <a:p>
            <a:pPr algn="r" rtl="1"/>
            <a:r>
              <a:rPr lang="ar-SA" baseline="0" dirty="0" smtClean="0"/>
              <a:t>يستخدم نموذج الاستحقاق التنظيمي لإدارة المشاريع  في</a:t>
            </a:r>
          </a:p>
          <a:p>
            <a:pPr algn="r" rtl="1"/>
            <a:r>
              <a:rPr lang="ar-SA" baseline="0" dirty="0" smtClean="0"/>
              <a:t>1- تقييم مستوى فدرات المنظمة لتنفيذ نظام الــ</a:t>
            </a:r>
            <a:r>
              <a:rPr lang="en-US" baseline="0" dirty="0" smtClean="0"/>
              <a:t>ERP</a:t>
            </a:r>
            <a:r>
              <a:rPr lang="fr-FR" baseline="0" dirty="0" smtClean="0"/>
              <a:t> </a:t>
            </a:r>
            <a:r>
              <a:rPr lang="ar-SA" baseline="0" dirty="0" smtClean="0"/>
              <a:t> </a:t>
            </a:r>
          </a:p>
          <a:p>
            <a:pPr algn="r" rtl="1"/>
            <a:r>
              <a:rPr lang="ar-SA" baseline="0" dirty="0" smtClean="0"/>
              <a:t>2- اختيار وتقييم منهجية تنفيذ نظم الــ</a:t>
            </a:r>
            <a:r>
              <a:rPr lang="en-US" baseline="0" dirty="0" smtClean="0"/>
              <a:t>ERP</a:t>
            </a:r>
            <a:r>
              <a:rPr lang="fr-FR" baseline="0" dirty="0" smtClean="0"/>
              <a:t> </a:t>
            </a:r>
            <a:r>
              <a:rPr lang="ar-SA" baseline="0" dirty="0" smtClean="0"/>
              <a:t> </a:t>
            </a:r>
          </a:p>
          <a:p>
            <a:pPr algn="r" rtl="1"/>
            <a:r>
              <a:rPr lang="ar-SA" baseline="0" dirty="0" smtClean="0"/>
              <a:t>3- تقييم الشركة الموردة لنظم الــ</a:t>
            </a:r>
            <a:r>
              <a:rPr lang="en-US" baseline="0" dirty="0" smtClean="0"/>
              <a:t>ERP</a:t>
            </a:r>
            <a:r>
              <a:rPr lang="fr-FR" baseline="0" dirty="0" smtClean="0"/>
              <a:t> </a:t>
            </a:r>
            <a:endParaRPr lang="ar-SA" baseline="0" dirty="0" smtClean="0"/>
          </a:p>
          <a:p>
            <a:pPr algn="r" rtl="1"/>
            <a:r>
              <a:rPr lang="ar-SA" baseline="0" dirty="0" smtClean="0"/>
              <a:t>4- لا شيء مما ذكر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لا</a:t>
            </a:r>
            <a:r>
              <a:rPr lang="ar-SA" baseline="0" dirty="0" smtClean="0"/>
              <a:t> نعبر من خطوات نموذج الــ</a:t>
            </a:r>
            <a:r>
              <a:rPr lang="en-US" baseline="0" dirty="0" smtClean="0"/>
              <a:t>OPM3 </a:t>
            </a:r>
            <a:r>
              <a:rPr lang="fr-FR" baseline="0" dirty="0" smtClean="0"/>
              <a:t> </a:t>
            </a:r>
            <a:r>
              <a:rPr lang="ar-SA" baseline="0" dirty="0" smtClean="0"/>
              <a:t> </a:t>
            </a:r>
          </a:p>
          <a:p>
            <a:pPr algn="r" rtl="1"/>
            <a:r>
              <a:rPr lang="ar-SA" dirty="0" smtClean="0"/>
              <a:t> 1-المعرفة</a:t>
            </a:r>
          </a:p>
          <a:p>
            <a:pPr algn="r" rtl="1"/>
            <a:r>
              <a:rPr lang="ar-SA" dirty="0" smtClean="0"/>
              <a:t>2- جمع المعلومات </a:t>
            </a:r>
          </a:p>
          <a:p>
            <a:pPr algn="r" rtl="1"/>
            <a:r>
              <a:rPr lang="ar-SA" dirty="0" smtClean="0"/>
              <a:t>3- التقييم</a:t>
            </a:r>
          </a:p>
          <a:p>
            <a:pPr algn="r" rtl="1"/>
            <a:r>
              <a:rPr lang="ar-SA" dirty="0" smtClean="0"/>
              <a:t>4- التحسين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لا يتضمن مفهوم</a:t>
            </a:r>
            <a:r>
              <a:rPr lang="ar-SA" baseline="0" dirty="0" smtClean="0"/>
              <a:t> التغيير التنظيمي</a:t>
            </a:r>
          </a:p>
          <a:p>
            <a:pPr algn="r" rtl="1"/>
            <a:r>
              <a:rPr lang="ar-SA" baseline="0" dirty="0" smtClean="0"/>
              <a:t>1- تغيير المهام</a:t>
            </a:r>
          </a:p>
          <a:p>
            <a:pPr algn="r" rtl="1"/>
            <a:r>
              <a:rPr lang="ar-SA" baseline="0" dirty="0" smtClean="0"/>
              <a:t>2- تكنولوجيات جديدة </a:t>
            </a:r>
          </a:p>
          <a:p>
            <a:pPr algn="r" rtl="1"/>
            <a:r>
              <a:rPr lang="ar-SA" baseline="0" dirty="0" smtClean="0"/>
              <a:t>3- المتعاونون الاساسيون</a:t>
            </a:r>
          </a:p>
          <a:p>
            <a:pPr algn="r" rtl="1"/>
            <a:r>
              <a:rPr lang="ar-SA" baseline="0" dirty="0" smtClean="0"/>
              <a:t>4- المدراء التنفيذيون</a:t>
            </a:r>
          </a:p>
          <a:p>
            <a:pPr algn="r" rtl="1"/>
            <a:endParaRPr lang="ar-SA" baseline="0" dirty="0" smtClean="0"/>
          </a:p>
          <a:p>
            <a:pPr algn="r" rtl="1"/>
            <a:r>
              <a:rPr lang="ar-SA" baseline="0" dirty="0" smtClean="0"/>
              <a:t>يخص مفهوم التغيير التنظيمي</a:t>
            </a:r>
          </a:p>
          <a:p>
            <a:pPr algn="r" rtl="1"/>
            <a:r>
              <a:rPr lang="ar-SA" baseline="0" dirty="0" smtClean="0"/>
              <a:t>1- التغيير على مستوى تقنية المعلومات</a:t>
            </a:r>
          </a:p>
          <a:p>
            <a:pPr algn="r" rtl="1"/>
            <a:r>
              <a:rPr lang="ar-SA" baseline="0" dirty="0" smtClean="0"/>
              <a:t>2- التغيير على مستوى الادارة العليا</a:t>
            </a:r>
          </a:p>
          <a:p>
            <a:pPr algn="r" rtl="1"/>
            <a:r>
              <a:rPr lang="ar-SA" baseline="0" dirty="0" smtClean="0"/>
              <a:t>3- التغيير على مستوى كل المنظمة</a:t>
            </a:r>
          </a:p>
          <a:p>
            <a:pPr algn="r" rtl="1"/>
            <a:r>
              <a:rPr lang="ar-SA" baseline="0" dirty="0" smtClean="0"/>
              <a:t>4- لا سيء مما ذكر</a:t>
            </a:r>
          </a:p>
          <a:p>
            <a:pPr algn="r" rtl="1"/>
            <a:endParaRPr lang="ar-SA" baseline="0" dirty="0" smtClean="0"/>
          </a:p>
          <a:p>
            <a:pPr algn="r" rtl="1"/>
            <a:r>
              <a:rPr lang="ar-SA" baseline="0" dirty="0" smtClean="0"/>
              <a:t>يعتبر التحجيم الحقيقي </a:t>
            </a:r>
            <a:r>
              <a:rPr lang="en-US" baseline="0" dirty="0" smtClean="0"/>
              <a:t>Rightsizing</a:t>
            </a:r>
            <a:r>
              <a:rPr lang="fr-FR" baseline="0" dirty="0" smtClean="0"/>
              <a:t>  </a:t>
            </a:r>
            <a:r>
              <a:rPr lang="ar-SA" baseline="0" dirty="0" smtClean="0"/>
              <a:t> للمنظمة  من متضمنات</a:t>
            </a:r>
          </a:p>
          <a:p>
            <a:pPr algn="r" rtl="1"/>
            <a:r>
              <a:rPr lang="ar-SA" baseline="0" dirty="0" smtClean="0"/>
              <a:t>1- التغيير التنظيمي</a:t>
            </a:r>
          </a:p>
          <a:p>
            <a:pPr algn="r" rtl="1"/>
            <a:r>
              <a:rPr lang="ar-SA" baseline="0" dirty="0" smtClean="0"/>
              <a:t>2- نموذج </a:t>
            </a:r>
            <a:r>
              <a:rPr lang="ar-SA" dirty="0" smtClean="0"/>
              <a:t>الاستحقاق التنظيمي للإدارة المشاريع </a:t>
            </a:r>
            <a:endParaRPr lang="ar-SA" baseline="0" dirty="0" smtClean="0"/>
          </a:p>
          <a:p>
            <a:pPr algn="r" rtl="1"/>
            <a:r>
              <a:rPr lang="ar-SA" dirty="0" smtClean="0"/>
              <a:t>3- منهجية</a:t>
            </a:r>
            <a:r>
              <a:rPr lang="ar-SA" baseline="0" dirty="0" smtClean="0"/>
              <a:t> تنفيذ مشاريع الــ</a:t>
            </a:r>
            <a:r>
              <a:rPr lang="en-US" baseline="0" dirty="0" smtClean="0"/>
              <a:t>ERP</a:t>
            </a:r>
            <a:r>
              <a:rPr lang="fr-FR" baseline="0" dirty="0" smtClean="0"/>
              <a:t> </a:t>
            </a:r>
            <a:r>
              <a:rPr lang="ar-SA" baseline="0" dirty="0" smtClean="0"/>
              <a:t> </a:t>
            </a:r>
          </a:p>
          <a:p>
            <a:pPr algn="r" rtl="1"/>
            <a:r>
              <a:rPr lang="ar-SA" baseline="0" dirty="0" smtClean="0"/>
              <a:t>4- لا شيء مما ذكر</a:t>
            </a:r>
          </a:p>
          <a:p>
            <a:pPr algn="r" rtl="1"/>
            <a:endParaRPr lang="ar-SA" baseline="0" dirty="0" smtClean="0"/>
          </a:p>
          <a:p>
            <a:pPr algn="r" rtl="1"/>
            <a:r>
              <a:rPr lang="ar-SA" baseline="0" dirty="0" smtClean="0"/>
              <a:t>تعتبر </a:t>
            </a:r>
            <a:r>
              <a:rPr lang="ar-SA" dirty="0" smtClean="0">
                <a:cs typeface="Arial" pitchFamily="34" charset="0"/>
              </a:rPr>
              <a:t>الادارة الشاملة للجودة </a:t>
            </a:r>
            <a:r>
              <a:rPr lang="ar-SA" baseline="0" dirty="0" smtClean="0"/>
              <a:t>من متضمنات</a:t>
            </a:r>
          </a:p>
          <a:p>
            <a:pPr algn="r" rtl="1"/>
            <a:r>
              <a:rPr lang="ar-SA" baseline="0" dirty="0" smtClean="0"/>
              <a:t>1- التغيير التنظيمي</a:t>
            </a:r>
          </a:p>
          <a:p>
            <a:pPr algn="r" rtl="1"/>
            <a:r>
              <a:rPr lang="ar-SA" baseline="0" dirty="0" smtClean="0"/>
              <a:t>2- نموذج </a:t>
            </a:r>
            <a:r>
              <a:rPr lang="ar-SA" dirty="0" smtClean="0"/>
              <a:t>الاستحقاق التنظيمي للإدارة المشاريع </a:t>
            </a:r>
            <a:endParaRPr lang="ar-SA" baseline="0" dirty="0" smtClean="0"/>
          </a:p>
          <a:p>
            <a:pPr algn="r" rtl="1"/>
            <a:r>
              <a:rPr lang="ar-SA" dirty="0" smtClean="0"/>
              <a:t>3- منهجية</a:t>
            </a:r>
            <a:r>
              <a:rPr lang="ar-SA" baseline="0" dirty="0" smtClean="0"/>
              <a:t> تنفيذ مشاريع الــ</a:t>
            </a:r>
            <a:r>
              <a:rPr lang="en-US" baseline="0" dirty="0" smtClean="0"/>
              <a:t>ERP</a:t>
            </a:r>
            <a:r>
              <a:rPr lang="fr-FR" baseline="0" dirty="0" smtClean="0"/>
              <a:t> </a:t>
            </a:r>
            <a:r>
              <a:rPr lang="ar-SA" baseline="0" dirty="0" smtClean="0"/>
              <a:t> </a:t>
            </a:r>
          </a:p>
          <a:p>
            <a:pPr algn="r" rtl="1"/>
            <a:r>
              <a:rPr lang="ar-SA" baseline="0" dirty="0" smtClean="0"/>
              <a:t>4- لا شيء مما ذكر</a:t>
            </a:r>
          </a:p>
          <a:p>
            <a:pPr algn="r" rtl="1"/>
            <a:endParaRPr lang="ar-SA" dirty="0" smtClean="0"/>
          </a:p>
          <a:p>
            <a:pPr algn="r" rtl="1"/>
            <a:r>
              <a:rPr lang="ar-SA" baseline="0" dirty="0" smtClean="0"/>
              <a:t>تعتبر </a:t>
            </a:r>
            <a:r>
              <a:rPr lang="ar-SA" dirty="0" smtClean="0">
                <a:cs typeface="Arial" pitchFamily="34" charset="0"/>
              </a:rPr>
              <a:t>تغيير المهام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sz="1200" dirty="0" smtClean="0"/>
              <a:t>A change in mission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aseline="0" dirty="0" smtClean="0"/>
              <a:t>من متضمنات</a:t>
            </a:r>
          </a:p>
          <a:p>
            <a:pPr algn="r" rtl="1"/>
            <a:r>
              <a:rPr lang="ar-SA" baseline="0" dirty="0" smtClean="0"/>
              <a:t>1- التغيير التنظيمي</a:t>
            </a:r>
          </a:p>
          <a:p>
            <a:pPr algn="r" rtl="1"/>
            <a:r>
              <a:rPr lang="ar-SA" baseline="0" dirty="0" smtClean="0"/>
              <a:t>2- نموذج </a:t>
            </a:r>
            <a:r>
              <a:rPr lang="ar-SA" dirty="0" smtClean="0"/>
              <a:t>الاستحقاق التنظيمي للإدارة المشاريع </a:t>
            </a:r>
            <a:endParaRPr lang="ar-SA" baseline="0" dirty="0" smtClean="0"/>
          </a:p>
          <a:p>
            <a:pPr algn="r" rtl="1"/>
            <a:r>
              <a:rPr lang="ar-SA" dirty="0" smtClean="0"/>
              <a:t>3- منهجية</a:t>
            </a:r>
            <a:r>
              <a:rPr lang="ar-SA" baseline="0" dirty="0" smtClean="0"/>
              <a:t> تنفيذ مشاريع الــ</a:t>
            </a:r>
            <a:r>
              <a:rPr lang="en-US" baseline="0" dirty="0" smtClean="0"/>
              <a:t>ERP</a:t>
            </a:r>
            <a:r>
              <a:rPr lang="fr-FR" baseline="0" dirty="0" smtClean="0"/>
              <a:t> </a:t>
            </a:r>
            <a:r>
              <a:rPr lang="ar-SA" baseline="0" dirty="0" smtClean="0"/>
              <a:t> </a:t>
            </a:r>
          </a:p>
          <a:p>
            <a:pPr algn="r" rtl="1"/>
            <a:r>
              <a:rPr lang="ar-SA" baseline="0" dirty="0" smtClean="0"/>
              <a:t>4- لا شيء مما ذكر</a:t>
            </a:r>
          </a:p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يعني تنفيذ النظم</a:t>
            </a:r>
            <a:r>
              <a:rPr lang="ar-SA" baseline="0" dirty="0" smtClean="0"/>
              <a:t> المتكاملة لإدارة موارد المؤسسات احراء تغييرات على</a:t>
            </a:r>
          </a:p>
          <a:p>
            <a:pPr algn="r" rtl="1"/>
            <a:r>
              <a:rPr lang="ar-SA" baseline="0" dirty="0" smtClean="0"/>
              <a:t>1- العمليات والاجراءات المتبعة</a:t>
            </a:r>
          </a:p>
          <a:p>
            <a:pPr algn="r" rtl="1"/>
            <a:r>
              <a:rPr lang="ar-SA" baseline="0" dirty="0" smtClean="0"/>
              <a:t>2- وظائف المنظمة</a:t>
            </a:r>
          </a:p>
          <a:p>
            <a:pPr algn="r" rtl="1"/>
            <a:r>
              <a:rPr lang="ar-SA" baseline="0" dirty="0" smtClean="0"/>
              <a:t>3- لا شيء مما ذكر</a:t>
            </a:r>
          </a:p>
          <a:p>
            <a:pPr algn="r" rtl="1"/>
            <a:r>
              <a:rPr lang="ar-SA" baseline="0" dirty="0" smtClean="0"/>
              <a:t>4- كل ما ذكر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لضما</a:t>
            </a:r>
            <a:r>
              <a:rPr lang="ar-SA" baseline="0" dirty="0" smtClean="0"/>
              <a:t>ن الالتزام التنظيمي يجب التركيز على</a:t>
            </a:r>
            <a:endParaRPr lang="ar-SA" baseline="0" dirty="0"/>
          </a:p>
          <a:p>
            <a:pPr algn="r" rtl="1"/>
            <a:r>
              <a:rPr lang="ar-SA" baseline="0" dirty="0" smtClean="0"/>
              <a:t>1- خطة التواصل</a:t>
            </a:r>
          </a:p>
          <a:p>
            <a:pPr algn="r" rtl="1"/>
            <a:r>
              <a:rPr lang="ar-SA" baseline="0" dirty="0" smtClean="0"/>
              <a:t>2- نموذج الاستحقاق التنظيمي </a:t>
            </a:r>
            <a:r>
              <a:rPr lang="en-US" baseline="0" dirty="0" smtClean="0"/>
              <a:t>OPM3 </a:t>
            </a:r>
            <a:r>
              <a:rPr lang="fr-FR" baseline="0" dirty="0" smtClean="0"/>
              <a:t> </a:t>
            </a:r>
            <a:r>
              <a:rPr lang="ar-SA" baseline="0" dirty="0" smtClean="0"/>
              <a:t> </a:t>
            </a:r>
          </a:p>
          <a:p>
            <a:pPr algn="r" rtl="1"/>
            <a:r>
              <a:rPr lang="ar-SA" baseline="0" dirty="0" smtClean="0"/>
              <a:t>3- كل ما ذكر </a:t>
            </a:r>
          </a:p>
          <a:p>
            <a:pPr algn="r" rtl="1"/>
            <a:r>
              <a:rPr lang="ar-SA" baseline="0" dirty="0" smtClean="0"/>
              <a:t>4- لا شيء مما ذكر</a:t>
            </a:r>
          </a:p>
          <a:p>
            <a:pPr algn="r" rtl="1"/>
            <a:endParaRPr lang="ar-SA" baseline="0" dirty="0" smtClean="0"/>
          </a:p>
          <a:p>
            <a:pPr algn="r" rtl="1"/>
            <a:r>
              <a:rPr lang="ar-SA" baseline="0" dirty="0" smtClean="0"/>
              <a:t>لإنجاح مشاريع النظم المتكاملة  لإدارة موارد المؤسسات يجب أن  يكون هناك</a:t>
            </a:r>
          </a:p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1- التزاما قويا من </a:t>
            </a:r>
            <a:r>
              <a:rPr lang="ar-SA" dirty="0" smtClean="0">
                <a:cs typeface="Arial" pitchFamily="34" charset="0"/>
              </a:rPr>
              <a:t>طرف الادارة العليا</a:t>
            </a:r>
          </a:p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>
                <a:cs typeface="Arial" pitchFamily="34" charset="0"/>
              </a:rPr>
              <a:t>2- </a:t>
            </a:r>
            <a:r>
              <a:rPr lang="ar-SA" baseline="0" dirty="0" smtClean="0"/>
              <a:t>التزاما قويا من </a:t>
            </a:r>
            <a:r>
              <a:rPr lang="ar-SA" dirty="0" smtClean="0">
                <a:cs typeface="Arial" pitchFamily="34" charset="0"/>
              </a:rPr>
              <a:t>طرف الادارة الوسطى</a:t>
            </a:r>
          </a:p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>
                <a:cs typeface="Arial" pitchFamily="34" charset="0"/>
              </a:rPr>
              <a:t>3- </a:t>
            </a:r>
            <a:r>
              <a:rPr lang="ar-SA" baseline="0" dirty="0" smtClean="0"/>
              <a:t>التزاما قويا من </a:t>
            </a:r>
            <a:r>
              <a:rPr lang="ar-SA" dirty="0" smtClean="0">
                <a:cs typeface="Arial" pitchFamily="34" charset="0"/>
              </a:rPr>
              <a:t>طرف الادارة التشغيلية</a:t>
            </a:r>
          </a:p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>
                <a:cs typeface="Arial" pitchFamily="34" charset="0"/>
              </a:rPr>
              <a:t>4- </a:t>
            </a:r>
            <a:r>
              <a:rPr lang="ar-SA" baseline="0" dirty="0" smtClean="0"/>
              <a:t>التزاما قويا من </a:t>
            </a:r>
            <a:r>
              <a:rPr lang="ar-SA" dirty="0" smtClean="0">
                <a:cs typeface="Arial" pitchFamily="34" charset="0"/>
              </a:rPr>
              <a:t>طرف  الموظفين</a:t>
            </a:r>
            <a:r>
              <a:rPr lang="ar-SA" baseline="0" dirty="0" smtClean="0">
                <a:cs typeface="Arial" pitchFamily="34" charset="0"/>
              </a:rPr>
              <a:t> النافذين في </a:t>
            </a:r>
            <a:r>
              <a:rPr lang="ar-SA" dirty="0" smtClean="0">
                <a:cs typeface="Arial" pitchFamily="34" charset="0"/>
              </a:rPr>
              <a:t>إدارة الجودة</a:t>
            </a:r>
            <a:endParaRPr lang="ar-SA" baseline="0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الهدف الاساسي</a:t>
            </a:r>
            <a:r>
              <a:rPr lang="ar-SA" baseline="0" dirty="0" smtClean="0"/>
              <a:t> من إدارة التغيير</a:t>
            </a:r>
          </a:p>
          <a:p>
            <a:pPr algn="r" rtl="1"/>
            <a:r>
              <a:rPr lang="ar-SA" baseline="0" dirty="0" smtClean="0"/>
              <a:t>1- تعظيم الفوائد الجماعية لكل الاشخاص العاملون على التغيير</a:t>
            </a:r>
          </a:p>
          <a:p>
            <a:pPr algn="r" rtl="1"/>
            <a:r>
              <a:rPr lang="ar-SA" baseline="0" dirty="0" smtClean="0"/>
              <a:t>2- تقليل مخاطر فشل  المشروع</a:t>
            </a:r>
          </a:p>
          <a:p>
            <a:pPr algn="r" rtl="1"/>
            <a:r>
              <a:rPr lang="ar-SA" baseline="0" dirty="0" smtClean="0"/>
              <a:t>3- كل ما ذكر</a:t>
            </a:r>
          </a:p>
          <a:p>
            <a:pPr algn="r" rtl="1"/>
            <a:r>
              <a:rPr lang="ar-SA" baseline="0" dirty="0" smtClean="0"/>
              <a:t>4- لا شيء مما ذكر</a:t>
            </a:r>
          </a:p>
          <a:p>
            <a:pPr algn="r" rtl="1"/>
            <a:endParaRPr lang="ar-SA" baseline="0" dirty="0" smtClean="0"/>
          </a:p>
          <a:p>
            <a:pPr algn="r" rtl="1"/>
            <a:r>
              <a:rPr lang="ar-SA" baseline="0" dirty="0" smtClean="0"/>
              <a:t>تكون ادارة التغيير جزءا من </a:t>
            </a:r>
          </a:p>
          <a:p>
            <a:pPr algn="r" rtl="1"/>
            <a:r>
              <a:rPr lang="ar-SA" baseline="0" dirty="0" smtClean="0"/>
              <a:t>1- استراتيجية تخطيط التنفيذ</a:t>
            </a:r>
          </a:p>
          <a:p>
            <a:pPr algn="r" rtl="1"/>
            <a:r>
              <a:rPr lang="ar-SA" baseline="0" dirty="0" smtClean="0"/>
              <a:t>2- مهام الادارة التنفيذية للمنظمة </a:t>
            </a:r>
          </a:p>
          <a:p>
            <a:pPr algn="r" rtl="1"/>
            <a:r>
              <a:rPr lang="ar-SA" baseline="0" dirty="0" smtClean="0"/>
              <a:t>3- ادارة المعرفة للمنظمة </a:t>
            </a:r>
          </a:p>
          <a:p>
            <a:pPr algn="r" rtl="1"/>
            <a:r>
              <a:rPr lang="ar-SA" baseline="0" dirty="0" smtClean="0"/>
              <a:t>4- ادارة الجودة للمنظمة</a:t>
            </a:r>
          </a:p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لا يعتبر من فوائد </a:t>
            </a:r>
            <a:r>
              <a:rPr lang="ar-SA" sz="1200" dirty="0" smtClean="0"/>
              <a:t>نموذج الاستحقاق التنظيمي للإدارة المشاريع </a:t>
            </a:r>
            <a:r>
              <a:rPr lang="en-US" sz="1200" dirty="0" smtClean="0"/>
              <a:t>(OPM3</a:t>
            </a:r>
            <a:r>
              <a:rPr lang="en-US" dirty="0" smtClean="0"/>
              <a:t>)</a:t>
            </a:r>
            <a:r>
              <a:rPr lang="ar-SA" dirty="0" smtClean="0"/>
              <a:t>  </a:t>
            </a:r>
          </a:p>
          <a:p>
            <a:pPr algn="r" rtl="1"/>
            <a:r>
              <a:rPr lang="ar-SA" dirty="0" smtClean="0"/>
              <a:t>1- </a:t>
            </a:r>
            <a:r>
              <a:rPr lang="ar-SA" dirty="0" smtClean="0">
                <a:cs typeface="Arial" pitchFamily="34" charset="0"/>
              </a:rPr>
              <a:t>تحسين اداء المشاريع 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2- تحسين العائد من الاستثمار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3- توجيه  استراتيجية</a:t>
            </a:r>
            <a:r>
              <a:rPr lang="ar-SA" baseline="0" dirty="0" smtClean="0">
                <a:cs typeface="Arial" pitchFamily="34" charset="0"/>
              </a:rPr>
              <a:t>  المنظمة </a:t>
            </a:r>
            <a:r>
              <a:rPr lang="ar-SA" dirty="0" smtClean="0">
                <a:cs typeface="Arial" pitchFamily="34" charset="0"/>
              </a:rPr>
              <a:t> لكي تتماشى مع المشاريع  المستدامة 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4- تقييم منهجية تنفيذ المشاريع</a:t>
            </a:r>
            <a:r>
              <a:rPr lang="ar-SA" baseline="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algn="r" rtl="1"/>
            <a:endParaRPr lang="ar-SA" dirty="0" smtClean="0">
              <a:cs typeface="Arial" pitchFamily="34" charset="0"/>
            </a:endParaRPr>
          </a:p>
          <a:p>
            <a:pPr algn="r" rtl="1"/>
            <a:endParaRPr lang="ar-SA" dirty="0" smtClean="0">
              <a:cs typeface="Arial" pitchFamily="34" charset="0"/>
            </a:endParaRPr>
          </a:p>
          <a:p>
            <a:pPr algn="r" rtl="1"/>
            <a:r>
              <a:rPr lang="ar-SA" dirty="0" smtClean="0"/>
              <a:t>لا يعتبر من فوائد </a:t>
            </a:r>
            <a:r>
              <a:rPr lang="ar-SA" sz="1200" dirty="0" smtClean="0"/>
              <a:t>نموذج الاستحقاق التنظيمي للإدارة المشاريع </a:t>
            </a:r>
            <a:r>
              <a:rPr lang="en-US" sz="1200" dirty="0" smtClean="0"/>
              <a:t>(OPM3</a:t>
            </a:r>
            <a:r>
              <a:rPr lang="en-US" dirty="0" smtClean="0"/>
              <a:t>)</a:t>
            </a:r>
            <a:r>
              <a:rPr lang="ar-SA" dirty="0" smtClean="0"/>
              <a:t>  </a:t>
            </a:r>
          </a:p>
          <a:p>
            <a:pPr algn="r" rtl="1"/>
            <a:r>
              <a:rPr lang="ar-SA" dirty="0" smtClean="0"/>
              <a:t>1- </a:t>
            </a:r>
            <a:r>
              <a:rPr lang="ar-SA" dirty="0" smtClean="0">
                <a:cs typeface="Arial" pitchFamily="34" charset="0"/>
              </a:rPr>
              <a:t>تحسين اداء المشاريع 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2- تخفيف وتقليص التكلفة العملية للمشاريع 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3- توجيه  استراتيجية</a:t>
            </a:r>
            <a:r>
              <a:rPr lang="ar-SA" baseline="0" dirty="0" smtClean="0">
                <a:cs typeface="Arial" pitchFamily="34" charset="0"/>
              </a:rPr>
              <a:t>  المنظمة </a:t>
            </a:r>
            <a:r>
              <a:rPr lang="ar-SA" dirty="0" smtClean="0">
                <a:cs typeface="Arial" pitchFamily="34" charset="0"/>
              </a:rPr>
              <a:t> لكي تتماشى مع المشاريع  المستدامة 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4- تقييم منهجية تنفيذ المشاريع</a:t>
            </a:r>
            <a:r>
              <a:rPr lang="ar-SA" baseline="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تسمى عملية  </a:t>
            </a:r>
            <a:r>
              <a:rPr lang="ar-SA" dirty="0" smtClean="0">
                <a:cs typeface="Arial" pitchFamily="34" charset="0"/>
              </a:rPr>
              <a:t>تفكيك اجراءات العمل الحالية الى نشاطات منفصلة ومن ثم تركيبها على شكل انسيابيات اعمال 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1- اعادة هندسة</a:t>
            </a:r>
            <a:r>
              <a:rPr lang="ar-SA" baseline="0" dirty="0" smtClean="0">
                <a:cs typeface="Arial" pitchFamily="34" charset="0"/>
              </a:rPr>
              <a:t> العمليات</a:t>
            </a:r>
          </a:p>
          <a:p>
            <a:pPr algn="r" rtl="1"/>
            <a:r>
              <a:rPr lang="ar-SA" baseline="0" dirty="0" smtClean="0">
                <a:cs typeface="Arial" pitchFamily="34" charset="0"/>
              </a:rPr>
              <a:t>2- تحليل الاجراءات </a:t>
            </a:r>
          </a:p>
          <a:p>
            <a:pPr algn="r" rtl="1"/>
            <a:r>
              <a:rPr lang="ar-SA" baseline="0" dirty="0" smtClean="0">
                <a:cs typeface="Arial" pitchFamily="34" charset="0"/>
              </a:rPr>
              <a:t>3- ادارة العمليات </a:t>
            </a:r>
          </a:p>
          <a:p>
            <a:pPr algn="r" rtl="1"/>
            <a:r>
              <a:rPr lang="ar-SA" baseline="0" dirty="0" smtClean="0">
                <a:cs typeface="Arial" pitchFamily="34" charset="0"/>
              </a:rPr>
              <a:t>4- لا شيء مما ذكر</a:t>
            </a:r>
          </a:p>
          <a:p>
            <a:pPr algn="r" rtl="1"/>
            <a:endParaRPr lang="ar-SA" baseline="0" dirty="0" smtClean="0">
              <a:cs typeface="Arial" pitchFamily="34" charset="0"/>
            </a:endParaRPr>
          </a:p>
          <a:p>
            <a:pPr algn="r" rtl="1"/>
            <a:endParaRPr lang="ar-SA" baseline="0" dirty="0" smtClean="0">
              <a:cs typeface="Arial" pitchFamily="34" charset="0"/>
            </a:endParaRPr>
          </a:p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لا تعتبر من مراحل</a:t>
            </a:r>
            <a:r>
              <a:rPr lang="ar-SA" baseline="0" dirty="0" smtClean="0"/>
              <a:t> اعادة هندسة العمليات</a:t>
            </a:r>
          </a:p>
          <a:p>
            <a:pPr algn="r" rtl="1"/>
            <a:r>
              <a:rPr lang="ar-SA" baseline="0" dirty="0" smtClean="0"/>
              <a:t>1- تحديد الاهداف والرؤية وجرد العمليات التي يجب تقييمها</a:t>
            </a:r>
          </a:p>
          <a:p>
            <a:pPr algn="r" rtl="1"/>
            <a:r>
              <a:rPr lang="ar-SA" baseline="0" dirty="0" smtClean="0"/>
              <a:t>2- تعريف العمليات «كما هي» </a:t>
            </a:r>
            <a:r>
              <a:rPr lang="en-US" baseline="0" dirty="0" smtClean="0"/>
              <a:t>As is</a:t>
            </a:r>
            <a:r>
              <a:rPr lang="fr-FR" baseline="0" dirty="0" smtClean="0"/>
              <a:t> </a:t>
            </a:r>
            <a:r>
              <a:rPr lang="ar-SA" baseline="0" dirty="0" smtClean="0"/>
              <a:t> </a:t>
            </a:r>
          </a:p>
          <a:p>
            <a:pPr algn="r" rtl="1"/>
            <a:r>
              <a:rPr lang="ar-SA" baseline="0" dirty="0" smtClean="0"/>
              <a:t>3- تحديد العمليات المستقبلية  </a:t>
            </a:r>
          </a:p>
          <a:p>
            <a:pPr algn="r" rtl="1"/>
            <a:r>
              <a:rPr lang="ar-SA" baseline="0" dirty="0" smtClean="0"/>
              <a:t>4- محاكاة العمليات وبرمجتها  للتأكد من فعاليتها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لع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تعتبر</a:t>
            </a:r>
            <a:r>
              <a:rPr lang="ar-SA" baseline="0" dirty="0" smtClean="0"/>
              <a:t> العمليات </a:t>
            </a:r>
            <a:r>
              <a:rPr lang="en-US" baseline="0" dirty="0" smtClean="0"/>
              <a:t>Business Processes    </a:t>
            </a:r>
            <a:r>
              <a:rPr lang="ar-SA" baseline="0" dirty="0" smtClean="0"/>
              <a:t> أصولا  </a:t>
            </a:r>
            <a:r>
              <a:rPr lang="en-US" baseline="0" dirty="0" smtClean="0"/>
              <a:t>Assets</a:t>
            </a:r>
            <a:r>
              <a:rPr lang="fr-FR" baseline="0" dirty="0" smtClean="0"/>
              <a:t> </a:t>
            </a:r>
            <a:r>
              <a:rPr lang="ar-SA" baseline="0" dirty="0" smtClean="0"/>
              <a:t>  في </a:t>
            </a:r>
          </a:p>
          <a:p>
            <a:pPr algn="r" rtl="1"/>
            <a:r>
              <a:rPr lang="ar-SA" baseline="0" dirty="0" smtClean="0"/>
              <a:t>1- اعادة هندسة العمليات</a:t>
            </a:r>
          </a:p>
          <a:p>
            <a:pPr algn="r" rtl="1"/>
            <a:r>
              <a:rPr lang="ar-SA" baseline="0" dirty="0" smtClean="0"/>
              <a:t>2- ادارة العمليات</a:t>
            </a:r>
          </a:p>
          <a:p>
            <a:pPr algn="r" rtl="1"/>
            <a:r>
              <a:rPr lang="ar-SA" baseline="0" dirty="0" smtClean="0"/>
              <a:t>3- ادارة الاصول الثابتة</a:t>
            </a:r>
          </a:p>
          <a:p>
            <a:pPr algn="r" rtl="1"/>
            <a:r>
              <a:rPr lang="ar-SA" baseline="0" dirty="0" smtClean="0"/>
              <a:t>4- لا شيء مما ذكر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ا لذي يهدف الى ازالة التدخل البشري واتمته العمليات كلما كان ذلك ممكنا</a:t>
            </a:r>
            <a:r>
              <a:rPr lang="en-US" dirty="0" smtClean="0"/>
              <a:t>   </a:t>
            </a:r>
            <a:r>
              <a:rPr lang="fr-FR" dirty="0" smtClean="0"/>
              <a:t>   </a:t>
            </a:r>
            <a:r>
              <a:rPr lang="ar-SA" dirty="0" smtClean="0"/>
              <a:t>  </a:t>
            </a:r>
          </a:p>
          <a:p>
            <a:pPr algn="r" rtl="1"/>
            <a:r>
              <a:rPr lang="ar-SA" dirty="0" smtClean="0"/>
              <a:t>1- ادارة</a:t>
            </a:r>
            <a:r>
              <a:rPr lang="ar-SA" baseline="0" dirty="0" smtClean="0"/>
              <a:t> العمليات</a:t>
            </a:r>
          </a:p>
          <a:p>
            <a:pPr algn="r" rtl="1"/>
            <a:r>
              <a:rPr lang="ar-SA" baseline="0" dirty="0" smtClean="0"/>
              <a:t>2- إعادة هندسة العمليات</a:t>
            </a:r>
          </a:p>
          <a:p>
            <a:pPr algn="r" rtl="1"/>
            <a:r>
              <a:rPr lang="ar-SA" baseline="0" dirty="0" smtClean="0"/>
              <a:t>3- ادارة الاصول</a:t>
            </a:r>
          </a:p>
          <a:p>
            <a:pPr algn="r" rtl="1"/>
            <a:r>
              <a:rPr lang="ar-SA" baseline="0" dirty="0" smtClean="0"/>
              <a:t>4- منهجيات تنفيذ نظم الــ</a:t>
            </a:r>
            <a:r>
              <a:rPr lang="en-US" baseline="0" dirty="0" smtClean="0"/>
              <a:t>ERP</a:t>
            </a:r>
          </a:p>
          <a:p>
            <a:pPr algn="r" rtl="1"/>
            <a:endParaRPr lang="ar-SA" dirty="0" smtClean="0"/>
          </a:p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/>
              <a:t>ا لذي يركز</a:t>
            </a:r>
            <a:r>
              <a:rPr lang="ar-SA" baseline="0" dirty="0" smtClean="0"/>
              <a:t> على أتمته العمليات   وتقليص حجم المنظمة</a:t>
            </a:r>
            <a:endParaRPr lang="ar-SA" dirty="0" smtClean="0"/>
          </a:p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1- ادارة</a:t>
            </a:r>
            <a:r>
              <a:rPr lang="ar-SA" baseline="0" dirty="0" smtClean="0"/>
              <a:t> العمليات</a:t>
            </a:r>
          </a:p>
          <a:p>
            <a:pPr algn="r" rtl="1"/>
            <a:r>
              <a:rPr lang="ar-SA" baseline="0" dirty="0" smtClean="0"/>
              <a:t>2- إعادة هندسة العمليات</a:t>
            </a:r>
          </a:p>
          <a:p>
            <a:pPr algn="r" rtl="1"/>
            <a:r>
              <a:rPr lang="ar-SA" baseline="0" dirty="0" smtClean="0"/>
              <a:t>3- ادارة الاصول</a:t>
            </a:r>
          </a:p>
          <a:p>
            <a:pPr algn="r" rtl="1"/>
            <a:r>
              <a:rPr lang="ar-SA" baseline="0" dirty="0" smtClean="0"/>
              <a:t>4- منهجيات تنفيذ نظم الــ</a:t>
            </a:r>
            <a:r>
              <a:rPr lang="en-US" baseline="0" dirty="0" smtClean="0"/>
              <a:t>ERP</a:t>
            </a:r>
          </a:p>
          <a:p>
            <a:pPr algn="r" rtl="1"/>
            <a:r>
              <a:rPr lang="ar-SA" dirty="0" smtClean="0"/>
              <a:t>ا لذي تركز</a:t>
            </a:r>
            <a:r>
              <a:rPr lang="ar-SA" baseline="0" dirty="0" smtClean="0"/>
              <a:t> على مبدأ الذي يعتبران التفاعلات والترابط بين الاشخاص والنظام والمعلومات الضرورية لتأدية أفضل للمهام </a:t>
            </a:r>
            <a:endParaRPr lang="ar-SA" dirty="0" smtClean="0"/>
          </a:p>
          <a:p>
            <a:pPr algn="r" rtl="1"/>
            <a:r>
              <a:rPr lang="ar-SA" dirty="0" smtClean="0"/>
              <a:t>1- ادارة</a:t>
            </a:r>
            <a:r>
              <a:rPr lang="ar-SA" baseline="0" dirty="0" smtClean="0"/>
              <a:t> العمليات</a:t>
            </a:r>
          </a:p>
          <a:p>
            <a:pPr algn="r" rtl="1"/>
            <a:r>
              <a:rPr lang="ar-SA" baseline="0" dirty="0" smtClean="0"/>
              <a:t>2- إعادة هندسة العمليات</a:t>
            </a:r>
          </a:p>
          <a:p>
            <a:pPr algn="r" rtl="1"/>
            <a:r>
              <a:rPr lang="ar-SA" baseline="0" dirty="0" smtClean="0"/>
              <a:t>3- ادارة الاصول</a:t>
            </a:r>
          </a:p>
          <a:p>
            <a:pPr algn="r" rtl="1"/>
            <a:r>
              <a:rPr lang="ar-SA" baseline="0" dirty="0" smtClean="0"/>
              <a:t>4- منهجيات تنفيذ نظم الــ</a:t>
            </a:r>
            <a:r>
              <a:rPr lang="en-US" baseline="0" dirty="0" smtClean="0"/>
              <a:t>ERP</a:t>
            </a:r>
          </a:p>
          <a:p>
            <a:pPr algn="r" rtl="1"/>
            <a:endParaRPr lang="ar-SA" dirty="0" smtClean="0"/>
          </a:p>
          <a:p>
            <a:pPr algn="r" rtl="1"/>
            <a:endParaRPr lang="ar-SA" dirty="0" smtClean="0"/>
          </a:p>
          <a:p>
            <a:pPr algn="r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>
                <a:cs typeface="Arial" pitchFamily="34" charset="0"/>
              </a:rPr>
              <a:t>تساعد نظم ادارة العمليات المدراء على  فهم 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1- الجانب التشغيلي 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2- الجانب التنفيذي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3- الجانب الاستراتيجي</a:t>
            </a:r>
          </a:p>
          <a:p>
            <a:pPr algn="r" rtl="1"/>
            <a:r>
              <a:rPr lang="ar-SA" dirty="0" smtClean="0">
                <a:cs typeface="Arial" pitchFamily="34" charset="0"/>
              </a:rPr>
              <a:t>4- الجانب المعرفي</a:t>
            </a:r>
          </a:p>
          <a:p>
            <a:pPr algn="r" rtl="1"/>
            <a:endParaRPr lang="ar-SA" dirty="0" smtClean="0">
              <a:cs typeface="Arial" pitchFamily="34" charset="0"/>
            </a:endParaRPr>
          </a:p>
          <a:p>
            <a:pPr algn="r" rtl="1"/>
            <a:r>
              <a:rPr lang="ar-SA" dirty="0" smtClean="0">
                <a:cs typeface="Arial" pitchFamily="34" charset="0"/>
              </a:rPr>
              <a:t>تعتبر من العمليات التي</a:t>
            </a:r>
            <a:r>
              <a:rPr lang="ar-SA" baseline="0" dirty="0" smtClean="0">
                <a:cs typeface="Arial" pitchFamily="34" charset="0"/>
              </a:rPr>
              <a:t> يجب فصلها عن بعضها البعض  في تنفيذ ادارة العمليات</a:t>
            </a:r>
          </a:p>
          <a:p>
            <a:pPr algn="r" rtl="1"/>
            <a:r>
              <a:rPr lang="ar-SA" baseline="0" dirty="0" smtClean="0">
                <a:cs typeface="Arial" pitchFamily="34" charset="0"/>
              </a:rPr>
              <a:t>1- العمليات التي تتطلب التدخل البشري بكثافة</a:t>
            </a:r>
          </a:p>
          <a:p>
            <a:pPr algn="r" rtl="1"/>
            <a:r>
              <a:rPr lang="ar-SA" baseline="0" dirty="0" smtClean="0">
                <a:cs typeface="Arial" pitchFamily="34" charset="0"/>
              </a:rPr>
              <a:t>2- العمليات التي تتطلب نوعا ما من التدخل البشري</a:t>
            </a:r>
          </a:p>
          <a:p>
            <a:pPr algn="r" rtl="1"/>
            <a:r>
              <a:rPr lang="ar-SA" baseline="0" dirty="0" smtClean="0">
                <a:cs typeface="Arial" pitchFamily="34" charset="0"/>
              </a:rPr>
              <a:t>3- العمليات التي لا تعتمد بشكل قوي على النظام</a:t>
            </a:r>
          </a:p>
          <a:p>
            <a:pPr algn="r" rtl="1"/>
            <a:r>
              <a:rPr lang="ar-SA" baseline="0" dirty="0" smtClean="0">
                <a:cs typeface="Arial" pitchFamily="34" charset="0"/>
              </a:rPr>
              <a:t>4- العمليات التي تحتاج الى التحكيم البشري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smtClean="0"/>
              <a:t>لع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smtClean="0"/>
              <a:t>لع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لا</a:t>
            </a:r>
            <a:r>
              <a:rPr lang="ar-SA" baseline="0" dirty="0" smtClean="0"/>
              <a:t> يعتبر من فوائد تطبيق ادارة العمليات </a:t>
            </a:r>
          </a:p>
          <a:p>
            <a:pPr algn="r" rtl="1"/>
            <a:r>
              <a:rPr lang="ar-SA" baseline="0" dirty="0" smtClean="0"/>
              <a:t>1- تسهيل التواصل والتنسيق</a:t>
            </a:r>
          </a:p>
          <a:p>
            <a:pPr algn="r" rtl="1"/>
            <a:r>
              <a:rPr lang="ar-SA" baseline="0" dirty="0" smtClean="0"/>
              <a:t>2- زيادة فعالية الموظفين</a:t>
            </a:r>
          </a:p>
          <a:p>
            <a:pPr algn="r" rtl="1"/>
            <a:r>
              <a:rPr lang="ar-SA" baseline="0" dirty="0" smtClean="0"/>
              <a:t>3- تخفيض التكاليف للمنظمة</a:t>
            </a:r>
          </a:p>
          <a:p>
            <a:pPr algn="r" rtl="1"/>
            <a:r>
              <a:rPr lang="ar-SA" baseline="0" dirty="0" smtClean="0"/>
              <a:t>4- التقليل من مقاومة التغيير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770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452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12984" y="6578367"/>
            <a:ext cx="1659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د/ أحمد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محمد الشريف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3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61" r:id="rId12"/>
    <p:sldLayoutId id="2147483863" r:id="rId13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19400"/>
            <a:ext cx="51054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النظم المتكاملة للمؤسسات </a:t>
            </a: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المحاضرة </a:t>
            </a:r>
            <a:r>
              <a:rPr lang="ar-SA" smtClean="0"/>
              <a:t>العاشرة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إدارة التغيير التنظيمي وإعادة هندسة العمليات</a:t>
            </a:r>
          </a:p>
          <a:p>
            <a:pPr>
              <a:lnSpc>
                <a:spcPct val="90000"/>
              </a:lnSpc>
            </a:pPr>
            <a:r>
              <a:rPr lang="en-US" b="1" dirty="0"/>
              <a:t>ORGANIZATIONAL CHANGE AND BUSINESS PROCESS RE-ENGINEERING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مقدمة  </a:t>
            </a:r>
            <a:r>
              <a:rPr lang="en-US" dirty="0" smtClean="0"/>
              <a:t>  </a:t>
            </a:r>
            <a:r>
              <a:rPr lang="en-US" dirty="0" smtClean="0">
                <a:cs typeface="Arial" pitchFamily="34" charset="0"/>
              </a:rPr>
              <a:t>Preview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أسباب التغيير </a:t>
            </a:r>
            <a:r>
              <a:rPr lang="en-US" dirty="0" smtClean="0"/>
              <a:t>Reason </a:t>
            </a:r>
            <a:r>
              <a:rPr lang="en-US" dirty="0"/>
              <a:t>for Change</a:t>
            </a:r>
            <a:r>
              <a:rPr lang="ar-SA" dirty="0" smtClean="0"/>
              <a:t> </a:t>
            </a:r>
            <a:endParaRPr lang="fr-FR" dirty="0" smtClean="0">
              <a:latin typeface="Calibri" pitchFamily="34" charset="0"/>
              <a:cs typeface="Arabic Transparent" pitchFamily="2" charset="-78"/>
            </a:endParaRPr>
          </a:p>
          <a:p>
            <a:pPr rtl="1">
              <a:buFont typeface="Wingdings" pitchFamily="2" charset="2"/>
              <a:buChar char="ü"/>
            </a:pPr>
            <a:r>
              <a:rPr lang="ar-SA" dirty="0"/>
              <a:t>الالتزام </a:t>
            </a:r>
            <a:r>
              <a:rPr lang="ar-SA" dirty="0" smtClean="0"/>
              <a:t>التنظيمي </a:t>
            </a: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  </a:t>
            </a:r>
            <a:r>
              <a:rPr lang="en-US" dirty="0"/>
              <a:t>Organizational </a:t>
            </a:r>
            <a:r>
              <a:rPr lang="en-US" dirty="0" smtClean="0"/>
              <a:t>Commitment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إدارة التغيير </a:t>
            </a:r>
            <a:r>
              <a:rPr lang="en-US" dirty="0" smtClean="0"/>
              <a:t>Change Management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نموذج الاستحقاق </a:t>
            </a:r>
            <a:r>
              <a:rPr lang="ar-SA" dirty="0"/>
              <a:t>التنظيمي </a:t>
            </a:r>
            <a:r>
              <a:rPr lang="ar-SA" dirty="0" smtClean="0"/>
              <a:t>للإدارة </a:t>
            </a:r>
            <a:r>
              <a:rPr lang="ar-SA" dirty="0"/>
              <a:t>المشاريع </a:t>
            </a:r>
            <a:r>
              <a:rPr lang="ar-SA" dirty="0" smtClean="0"/>
              <a:t>   </a:t>
            </a:r>
            <a:r>
              <a:rPr lang="en-US" dirty="0"/>
              <a:t>Organizational Project Management Maturity Model (OPM3)</a:t>
            </a:r>
            <a:endParaRPr lang="en-US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فوائد النموذج </a:t>
            </a:r>
            <a:r>
              <a:rPr lang="ar-SA" dirty="0"/>
              <a:t>الاستحقاق التنظيمي </a:t>
            </a:r>
            <a:r>
              <a:rPr lang="en-US" dirty="0"/>
              <a:t>Benefits of </a:t>
            </a:r>
            <a:r>
              <a:rPr lang="en-US" dirty="0" smtClean="0"/>
              <a:t>OPM3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إعادة هندسة العمليات </a:t>
            </a:r>
            <a:r>
              <a:rPr lang="en-US" dirty="0"/>
              <a:t>Business Process Re-engineering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منهجية إعادة هندسة</a:t>
            </a:r>
            <a:r>
              <a:rPr lang="fr-FR" dirty="0" smtClean="0"/>
              <a:t> </a:t>
            </a:r>
            <a:r>
              <a:rPr lang="ar-SA" dirty="0" smtClean="0"/>
              <a:t> العمليات </a:t>
            </a:r>
            <a:r>
              <a:rPr lang="en-US" dirty="0"/>
              <a:t>BPR </a:t>
            </a:r>
            <a:r>
              <a:rPr lang="en-US" dirty="0" smtClean="0"/>
              <a:t>Methodology </a:t>
            </a:r>
            <a:r>
              <a:rPr lang="fr-FR" dirty="0" smtClean="0"/>
              <a:t> </a:t>
            </a:r>
            <a:r>
              <a:rPr lang="ar-SA" dirty="0" smtClean="0"/>
              <a:t>  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إدارة العمليات    </a:t>
            </a:r>
            <a:r>
              <a:rPr lang="en-US" dirty="0"/>
              <a:t>Business Process </a:t>
            </a:r>
            <a:r>
              <a:rPr lang="en-US" dirty="0" smtClean="0"/>
              <a:t>Management</a:t>
            </a:r>
            <a:r>
              <a:rPr lang="ar-SA" dirty="0" smtClean="0"/>
              <a:t>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الفرق بين إعادة هندسة العمليات وإدارة العمليات </a:t>
            </a:r>
            <a:r>
              <a:rPr lang="en-US" dirty="0"/>
              <a:t>Difference between BPR and </a:t>
            </a:r>
            <a:r>
              <a:rPr lang="en-US" dirty="0" smtClean="0"/>
              <a:t>BPM</a:t>
            </a:r>
            <a:r>
              <a:rPr lang="ar-SA" dirty="0" smtClean="0"/>
              <a:t>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أفضل الممارسات في إدارة العمليات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fr-FR" dirty="0" smtClean="0">
                <a:cs typeface="Arial" pitchFamily="34" charset="0"/>
              </a:rPr>
              <a:t>   </a:t>
            </a:r>
            <a:r>
              <a:rPr lang="en-US" dirty="0" smtClean="0"/>
              <a:t>Best </a:t>
            </a:r>
            <a:r>
              <a:rPr lang="en-US" dirty="0"/>
              <a:t>Practices of </a:t>
            </a:r>
            <a:r>
              <a:rPr lang="en-US" dirty="0" smtClean="0"/>
              <a:t>BPM  </a:t>
            </a:r>
            <a:endParaRPr lang="fr-FR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 الفوائد المرجوة من تنفيذ إدارة العمليات </a:t>
            </a:r>
            <a:r>
              <a:rPr lang="en-US" dirty="0"/>
              <a:t>Benefits of Implementing </a:t>
            </a:r>
            <a:r>
              <a:rPr lang="en-US" dirty="0" smtClean="0"/>
              <a:t>BPM</a:t>
            </a:r>
            <a:r>
              <a:rPr lang="ar-SA" dirty="0" smtClean="0"/>
              <a:t> 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ميزات إدارة العمليات  </a:t>
            </a:r>
            <a:r>
              <a:rPr lang="en-US" dirty="0"/>
              <a:t>Major Features of </a:t>
            </a:r>
            <a:r>
              <a:rPr lang="en-US" dirty="0" smtClean="0"/>
              <a:t>BPM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77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مقدمة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يمكن ان يعاني  تنفيذ نظام الـ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من عدة عوائق منذ البداية وذلك لعدم وجود رؤية واضحة أو أن تكون الاهداف المرجوة غير واقعية أو الاثنين مع بعض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تستخدم عملية اعادة هندسة العمليات لتقييم التغيير التنظيمي للعمليات الذي تحتاجه المنظمة وبالتالي تبسيط العمليات والاجراءات المتبعة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يتم تقييم مستوى قدرات ومهارات المنظمة اللازمة لتنفيذ نظام الــ</a:t>
            </a:r>
            <a:r>
              <a:rPr lang="en-US" dirty="0" smtClean="0"/>
              <a:t>ERP</a:t>
            </a:r>
            <a:r>
              <a:rPr lang="fr-FR" dirty="0" smtClean="0"/>
              <a:t> </a:t>
            </a:r>
            <a:r>
              <a:rPr lang="ar-SA" dirty="0" smtClean="0"/>
              <a:t>بواسطة نموذج </a:t>
            </a:r>
            <a:r>
              <a:rPr lang="ar-SA" dirty="0"/>
              <a:t>الاستحقاق التنظيمي للإدارة المشاريع    </a:t>
            </a:r>
            <a:r>
              <a:rPr lang="en-US" dirty="0"/>
              <a:t>Organizational Project Management Maturity Model (OPM3</a:t>
            </a:r>
            <a:r>
              <a:rPr lang="en-US" dirty="0" smtClean="0"/>
              <a:t>)</a:t>
            </a:r>
            <a:r>
              <a:rPr lang="ar-SA" dirty="0" smtClean="0"/>
              <a:t> </a:t>
            </a:r>
          </a:p>
          <a:p>
            <a:pPr rtl="1">
              <a:buFont typeface="Wingdings" pitchFamily="2" charset="2"/>
              <a:buChar char="ü"/>
            </a:pPr>
            <a:endParaRPr lang="en-US" dirty="0"/>
          </a:p>
          <a:p>
            <a:pPr marL="0" indent="0" rtl="1"/>
            <a:endParaRPr lang="ar-SA" dirty="0">
              <a:cs typeface="Arial" pitchFamily="34" charset="0"/>
            </a:endParaRPr>
          </a:p>
          <a:p>
            <a:pPr rtl="1">
              <a:buFont typeface="Wingdings" pitchFamily="2" charset="2"/>
              <a:buChar char="ü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27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مقدمة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يتضمن نموذج الــ</a:t>
            </a:r>
            <a:r>
              <a:rPr lang="en-US" dirty="0" smtClean="0">
                <a:cs typeface="Arial" pitchFamily="34" charset="0"/>
              </a:rPr>
              <a:t>OPM3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ثلاث خطوات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المعرفة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التقييم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التحسين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64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أسباب التغيير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يخص مفهوم التغيير التنظيمي التغيير على مستوى كل المنظمة  ويتضمن ما يلي:</a:t>
            </a:r>
          </a:p>
          <a:p>
            <a:pPr marL="0" lvl="1" indent="0" rtl="1"/>
            <a:r>
              <a:rPr lang="ar-SA" dirty="0" smtClean="0">
                <a:cs typeface="Arial" pitchFamily="34" charset="0"/>
              </a:rPr>
              <a:t>- تغيير المهام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sz="2000" dirty="0"/>
              <a:t>A change in mission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تكنولوجيات جديدة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المدمجون  </a:t>
            </a:r>
            <a:r>
              <a:rPr lang="en-US" dirty="0" smtClean="0">
                <a:cs typeface="Arial" pitchFamily="34" charset="0"/>
              </a:rPr>
              <a:t>Mergers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المتعاونون الاساسيون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التحجيم الحقيقي </a:t>
            </a:r>
            <a:r>
              <a:rPr lang="en-US" dirty="0" smtClean="0">
                <a:cs typeface="Arial" pitchFamily="34" charset="0"/>
              </a:rPr>
              <a:t>Rightsizing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البرامج الجديدة مثل الادارة الشاملة للجودة </a:t>
            </a:r>
            <a:r>
              <a:rPr lang="en-US" dirty="0"/>
              <a:t>Total Quality Management</a:t>
            </a:r>
            <a:endParaRPr lang="ar-SA" dirty="0" smtClean="0">
              <a:cs typeface="Arial" pitchFamily="34" charset="0"/>
            </a:endParaRPr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6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أسباب التغيير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يعني تنفيذ نظم الــ</a:t>
            </a:r>
            <a:r>
              <a:rPr lang="en-US" dirty="0" smtClean="0">
                <a:cs typeface="Arial" pitchFamily="34" charset="0"/>
              </a:rPr>
              <a:t>ERP 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عموما اجراء تغييرات جذرية على المنظمة بما يشمل اجراء تغييرات جوهرية على العمليات والاجراءات وكذلك وظائف المنظمة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50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   </a:t>
            </a:r>
            <a:r>
              <a:rPr lang="ar-SA" dirty="0" smtClean="0"/>
              <a:t> </a:t>
            </a:r>
            <a:r>
              <a:rPr lang="en-US" dirty="0" smtClean="0"/>
              <a:t>Organizational Commitment</a:t>
            </a:r>
            <a:r>
              <a:rPr lang="fr-FR" dirty="0" smtClean="0"/>
              <a:t>   </a:t>
            </a:r>
            <a:r>
              <a:rPr lang="ar-SA" dirty="0" smtClean="0"/>
              <a:t> الالتزام التنظيمي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يتطلب التنفيذ الناجح لنظم الــ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التزاما قويا وثابتا وعزيمة راسخة لتنفيذ المشروع من طرف الادارة العليا وكذلك من طرف الموظفين ذوي النفوذ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على الادرة العليا ان تكون عزيمتها ثابتة في انجاح المشروع وحل كل المشاكل التي تنجم خلال التنفيذ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التركيز على  المجالين التاليين لضمان الالتزام التنظيمي: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خطة تواصل واضحة</a:t>
            </a:r>
          </a:p>
          <a:p>
            <a:pPr marL="457200" indent="-457200" rtl="1">
              <a:buFontTx/>
              <a:buChar char="-"/>
            </a:pPr>
            <a:r>
              <a:rPr lang="ar-SA" dirty="0"/>
              <a:t>نموذج الاستحقاق التنظيمي للإدارة المشاريع    </a:t>
            </a:r>
            <a:r>
              <a:rPr lang="en-US" dirty="0"/>
              <a:t>Organizational Project Management Maturity Model (OPM3)</a:t>
            </a:r>
            <a:r>
              <a:rPr lang="ar-SA" dirty="0"/>
              <a:t> </a:t>
            </a:r>
          </a:p>
          <a:p>
            <a:pPr marL="457200" indent="-457200" rtl="1">
              <a:buFontTx/>
              <a:buChar char="-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89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ادارة التغيير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ادارة التغيير عبارة عن تطوير خطة للتغيير في المنظمة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الهدف منها تعظيم الفوائد الجماعية لكل الاشخاص العاملون على التغيير وفي نفس الوقت تقليص مخاطر الفشل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ان تكون ادارة التغيير جزءا من استراتيجية تخطيط التنفيذ الناجح لمشروع الــ</a:t>
            </a:r>
            <a:r>
              <a:rPr lang="en-US" dirty="0" smtClean="0">
                <a:cs typeface="Arial" pitchFamily="34" charset="0"/>
              </a:rPr>
              <a:t>ERP</a:t>
            </a: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7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فوائد نموذج </a:t>
            </a:r>
            <a:r>
              <a:rPr lang="ar-SA" sz="3200" dirty="0"/>
              <a:t>الاستحقاق التنظيمي للإدارة المشاريع </a:t>
            </a:r>
            <a:r>
              <a:rPr lang="en-US" sz="3200" dirty="0" smtClean="0"/>
              <a:t>(</a:t>
            </a:r>
            <a:r>
              <a:rPr lang="en-US" sz="3200" dirty="0"/>
              <a:t>OPM3</a:t>
            </a:r>
            <a:r>
              <a:rPr lang="en-US" dirty="0"/>
              <a:t>)</a:t>
            </a:r>
            <a:r>
              <a:rPr lang="ar-SA" dirty="0"/>
              <a:t> 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يساعد هذا النموذج المنظمات في التعرف على المشاريع الحقيقية وتقديمها من اجل تحقيقها والتقدم في تنفيذ الاستراتيجيات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تحسين اداء المشاريع والعائد من الاستثمار: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يمكنه عزل عمليات التحسين في نفس الوقت الذي يرغم المنظمات لاعتبار الضغوط الخارجية كوسيلة لزيادة الفاعلية العملية والتنظيمية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يساعد المنظمة توجيه  استراتيجيتها لكي تتماشى مع المشاريع التي تستديم نجاح الاعمال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تساعد في تخفيف وتقليص التكلفة العملية وذلك من خلال تحقيق تماشي المشاريع مع استراتيجية الاعمال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فوائد نموذج </a:t>
            </a:r>
            <a:r>
              <a:rPr lang="ar-SA" sz="3200" dirty="0"/>
              <a:t>الاستحقاق التنظيمي للإدارة المشاريع </a:t>
            </a:r>
            <a:r>
              <a:rPr lang="en-US" sz="3200" dirty="0" smtClean="0"/>
              <a:t>(</a:t>
            </a:r>
            <a:r>
              <a:rPr lang="en-US" sz="3200" dirty="0"/>
              <a:t>OPM3</a:t>
            </a:r>
            <a:r>
              <a:rPr lang="en-US" dirty="0"/>
              <a:t>)</a:t>
            </a:r>
            <a:r>
              <a:rPr lang="ar-SA" dirty="0"/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382029"/>
              </p:ext>
            </p:extLst>
          </p:nvPr>
        </p:nvGraphicFramePr>
        <p:xfrm>
          <a:off x="1905000" y="1219200"/>
          <a:ext cx="6392862" cy="4625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Photo Editor Photo" r:id="rId4" imgW="7666384" imgH="5546667" progId="MSPhotoEd.3">
                  <p:embed/>
                </p:oleObj>
              </mc:Choice>
              <mc:Fallback>
                <p:oleObj name="Photo Editor Photo" r:id="rId4" imgW="7666384" imgH="5546667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219200"/>
                        <a:ext cx="6392862" cy="462521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428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اعادة هندسة العمليات </a:t>
            </a:r>
            <a:r>
              <a:rPr lang="en-US" sz="3200" dirty="0"/>
              <a:t>Business Process Re-engineering</a:t>
            </a:r>
            <a:endParaRPr lang="ar-SA" sz="32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العمليات او اجراءات العمل </a:t>
            </a:r>
            <a:r>
              <a:rPr lang="en-US" dirty="0" smtClean="0">
                <a:cs typeface="Arial" pitchFamily="34" charset="0"/>
              </a:rPr>
              <a:t>BP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عبارة عن مجموعة من المهام ذات علاقة منطقية التي تهدف الى تحقيق نتيجة عمل </a:t>
            </a:r>
            <a:r>
              <a:rPr lang="en-US" dirty="0" smtClean="0"/>
              <a:t>business outcome</a:t>
            </a:r>
            <a:r>
              <a:rPr lang="ar-SA" dirty="0" smtClean="0"/>
              <a:t>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اعادة الهندسة عبارة عن تفكيك اجراءات العمل الحالية الى نشاطات منفصلة ومن ثم تركيبها على شكل انسيابيات اعمال </a:t>
            </a:r>
            <a:r>
              <a:rPr lang="en-US" dirty="0" smtClean="0">
                <a:cs typeface="Arial" pitchFamily="34" charset="0"/>
              </a:rPr>
              <a:t>business flows 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تكون مقاومة التغيير كبيرة  وتتطلب مستوى عالي من ادارة التغيير لنجاح المشروع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3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منهجية اعادة هندسة العمليات </a:t>
            </a:r>
            <a:r>
              <a:rPr lang="en-US" sz="3200" dirty="0" smtClean="0"/>
              <a:t>BPR Methodology</a:t>
            </a:r>
            <a:endParaRPr lang="ar-SA" sz="32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التهيئة او التحضير: يتم تحديد الاهداف والرؤية – تعريف الفرق- جرد العمليات التي يجب تقييمها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تعريف العمليات «كما هي» </a:t>
            </a:r>
            <a:r>
              <a:rPr lang="en-US" dirty="0" smtClean="0">
                <a:cs typeface="Arial" pitchFamily="34" charset="0"/>
              </a:rPr>
              <a:t>as is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وتقييم المشاكل التنظيمية </a:t>
            </a:r>
            <a:r>
              <a:rPr lang="en-US" dirty="0"/>
              <a:t>cross-organizational issues.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تحليل العمليات المستقبلية </a:t>
            </a:r>
            <a:r>
              <a:rPr lang="en-US" dirty="0" smtClean="0">
                <a:cs typeface="Arial" pitchFamily="34" charset="0"/>
              </a:rPr>
              <a:t>To be processes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على اساس افضل الممارسات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اختبار وتقييم الاجراءات الجديدة حيث يكون الاختبار والتقييم مبنيان على اساس الاهداف والرؤية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90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منهجية اعادة هندسة العمليات </a:t>
            </a:r>
            <a:r>
              <a:rPr lang="en-US" sz="3200" dirty="0" smtClean="0"/>
              <a:t>BPR Methodology</a:t>
            </a:r>
            <a:endParaRPr lang="ar-SA" sz="32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البرامج التحضيرية تعبر عن الحاجة لإعادة هندسة العمليات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تنفيذ نظام </a:t>
            </a:r>
            <a:r>
              <a:rPr lang="en-US" dirty="0" smtClean="0">
                <a:cs typeface="Arial" pitchFamily="34" charset="0"/>
              </a:rPr>
              <a:t>ERP 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تم شراؤه</a:t>
            </a:r>
          </a:p>
          <a:p>
            <a:pPr marL="457200" indent="-457200" rtl="1">
              <a:buFontTx/>
              <a:buChar char="-"/>
            </a:pPr>
            <a:r>
              <a:rPr lang="ar-SA" dirty="0" err="1" smtClean="0">
                <a:cs typeface="Arial" pitchFamily="34" charset="0"/>
              </a:rPr>
              <a:t>اتمتة</a:t>
            </a:r>
            <a:r>
              <a:rPr lang="ar-SA" dirty="0" smtClean="0">
                <a:cs typeface="Arial" pitchFamily="34" charset="0"/>
              </a:rPr>
              <a:t> الاجراءات الورقية او تلك التي تتسبب في اخطاء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تحسين خدمة العملاء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تبسيط الاجراءات الحالية لتقليص مدة الانجاز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المشاركة في الاسواق الالكترونية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تقليص التكاليف</a:t>
            </a:r>
          </a:p>
          <a:p>
            <a:pPr marL="457200" lvl="1" indent="-457200" rtl="1">
              <a:buFontTx/>
              <a:buChar char="-"/>
            </a:pPr>
            <a:r>
              <a:rPr lang="ar-SA" sz="3200" dirty="0">
                <a:cs typeface="Arial" pitchFamily="34" charset="0"/>
              </a:rPr>
              <a:t>المساءلة </a:t>
            </a:r>
            <a:r>
              <a:rPr lang="en-US" sz="3200" dirty="0">
                <a:cs typeface="Arial" pitchFamily="34" charset="0"/>
              </a:rPr>
              <a:t>Addressing accountability</a:t>
            </a:r>
            <a:endParaRPr lang="ar-SA" sz="3200" dirty="0">
              <a:cs typeface="Arial" pitchFamily="34" charset="0"/>
            </a:endParaRPr>
          </a:p>
          <a:p>
            <a:pPr marL="457200" lvl="1" indent="-457200" rtl="1">
              <a:buFontTx/>
              <a:buChar char="-"/>
            </a:pPr>
            <a:r>
              <a:rPr lang="ar-SA" sz="3200" dirty="0">
                <a:cs typeface="Arial" pitchFamily="34" charset="0"/>
              </a:rPr>
              <a:t>القيام بالشراء </a:t>
            </a:r>
            <a:r>
              <a:rPr lang="ar-SA" sz="3200" dirty="0" smtClean="0">
                <a:cs typeface="Arial" pitchFamily="34" charset="0"/>
              </a:rPr>
              <a:t>الالكتروني  </a:t>
            </a:r>
            <a:r>
              <a:rPr lang="en-US" sz="3200" dirty="0"/>
              <a:t>Conducting e-Procurement</a:t>
            </a:r>
          </a:p>
          <a:p>
            <a:pPr marL="457200" lvl="1" indent="-457200" rtl="1">
              <a:buFontTx/>
              <a:buChar char="-"/>
            </a:pPr>
            <a:endParaRPr lang="en-US" sz="3200" dirty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2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منهجية اعادة هندسة العمليات </a:t>
            </a:r>
            <a:r>
              <a:rPr lang="en-US" sz="3200" dirty="0" smtClean="0"/>
              <a:t>BPR Methodology</a:t>
            </a:r>
            <a:endParaRPr lang="ar-SA" sz="32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1137" y="1967706"/>
            <a:ext cx="6943725" cy="3790950"/>
          </a:xfrm>
          <a:noFill/>
        </p:spPr>
      </p:pic>
    </p:spTree>
    <p:extLst>
      <p:ext uri="{BB962C8B-B14F-4D97-AF65-F5344CB8AC3E}">
        <p14:creationId xmlns:p14="http://schemas.microsoft.com/office/powerpoint/2010/main" val="87189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منهجية اعادة هندسة العمليات </a:t>
            </a:r>
            <a:r>
              <a:rPr lang="en-US" sz="3200" dirty="0" smtClean="0"/>
              <a:t>BPR Methodology</a:t>
            </a:r>
            <a:endParaRPr lang="ar-SA" sz="32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العمليات «كما هي»</a:t>
            </a:r>
          </a:p>
          <a:p>
            <a:pPr marL="457200" indent="-457200" rtl="1">
              <a:buFontTx/>
              <a:buChar char="-"/>
            </a:pPr>
            <a:r>
              <a:rPr lang="ar-SA" sz="3200" dirty="0" smtClean="0">
                <a:cs typeface="Arial" pitchFamily="34" charset="0"/>
              </a:rPr>
              <a:t>تقوم فرق الوظائف </a:t>
            </a:r>
            <a:r>
              <a:rPr lang="en-US" sz="3200" dirty="0" smtClean="0">
                <a:cs typeface="Arial" pitchFamily="34" charset="0"/>
              </a:rPr>
              <a:t>FM</a:t>
            </a:r>
            <a:r>
              <a:rPr lang="fr-FR" sz="3200" dirty="0" smtClean="0">
                <a:cs typeface="Arial" pitchFamily="34" charset="0"/>
              </a:rPr>
              <a:t> </a:t>
            </a:r>
            <a:r>
              <a:rPr lang="ar-SA" sz="3200" dirty="0" smtClean="0">
                <a:cs typeface="Arial" pitchFamily="34" charset="0"/>
              </a:rPr>
              <a:t> بتعريف العمليات الحالية من منظار الرؤية والاهداف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يجب توثيق الوصف والرسم البياني لكل عملية واجراء عمل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sz="3200" dirty="0" smtClean="0"/>
              <a:t>العمليات المستقبلية   </a:t>
            </a:r>
            <a:r>
              <a:rPr lang="en-US" sz="3200" dirty="0" smtClean="0"/>
              <a:t>“To be” </a:t>
            </a:r>
            <a:r>
              <a:rPr lang="fr-FR" sz="3200" dirty="0" smtClean="0"/>
              <a:t> </a:t>
            </a:r>
            <a:r>
              <a:rPr lang="ar-SA" sz="3200" dirty="0" smtClean="0"/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في هذه المرحلة يتم دراسة الجانب الزمني للعمليات والتغييرات اللازمة لتحقيق الاهداف الاولية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sz="3200" dirty="0" smtClean="0"/>
              <a:t>الاختبار والقياس</a:t>
            </a:r>
          </a:p>
          <a:p>
            <a:pPr marL="0" indent="0" rtl="1"/>
            <a:r>
              <a:rPr lang="ar-SA" dirty="0" smtClean="0"/>
              <a:t>- يعتبر القياس والتحقق من صحة العمليات ضروري لضمان عدم تخطي أي خطوة أو وجود عمليات غير قابلة للتنفيذ </a:t>
            </a:r>
            <a:endParaRPr lang="en-US" sz="3200" dirty="0"/>
          </a:p>
          <a:p>
            <a:pPr marL="457200" lvl="1" indent="-457200" rtl="1">
              <a:buFontTx/>
              <a:buChar char="-"/>
            </a:pPr>
            <a:endParaRPr lang="en-US" sz="3200" dirty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58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ادارة العمليات </a:t>
            </a:r>
            <a:r>
              <a:rPr lang="en-US" sz="3200" dirty="0"/>
              <a:t>Business Process Management</a:t>
            </a:r>
            <a:endParaRPr lang="ar-SA" sz="32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lvl="1" indent="-457200" rtl="1">
              <a:buFontTx/>
              <a:buChar char="-"/>
            </a:pPr>
            <a:endParaRPr lang="en-US" sz="3200" dirty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ادارة العمليات </a:t>
            </a:r>
            <a:r>
              <a:rPr lang="en-US" dirty="0" smtClean="0">
                <a:cs typeface="Arial" pitchFamily="34" charset="0"/>
              </a:rPr>
              <a:t>BPM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عبارة عن: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تخصص ادارة يعتبر العمليات كأصول </a:t>
            </a:r>
            <a:r>
              <a:rPr lang="en-US" dirty="0" smtClean="0">
                <a:cs typeface="Arial" pitchFamily="34" charset="0"/>
              </a:rPr>
              <a:t>Assets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تساهم في اداء المنظمة وذلك من خلال  التميز التشغيلي </a:t>
            </a:r>
            <a:r>
              <a:rPr lang="en-US" dirty="0"/>
              <a:t>operational excellence </a:t>
            </a:r>
            <a:r>
              <a:rPr lang="fr-FR" dirty="0" smtClean="0"/>
              <a:t> </a:t>
            </a:r>
            <a:r>
              <a:rPr lang="ar-SA" dirty="0" smtClean="0"/>
              <a:t> </a:t>
            </a:r>
            <a:r>
              <a:rPr lang="en-US" dirty="0" smtClean="0"/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تستعمل ادارة العمليات طرق وسياسات ومقاييس وممارسات ادارية وبرمجيات لتعظيم عمليات المنظمة وبالتالي تحسين اداء الاعمال من حيث الاهداف والغايات  </a:t>
            </a:r>
          </a:p>
          <a:p>
            <a:pPr marL="0" indent="0" rtl="1"/>
            <a:endParaRPr lang="ar-SA" dirty="0" smtClean="0"/>
          </a:p>
          <a:p>
            <a:pPr marL="0" indent="0" rtl="1"/>
            <a:endParaRPr lang="ar-SA" dirty="0" smtClean="0"/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7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الفرق بين ادارة العمليات و اعادة هندسة العمليات</a:t>
            </a:r>
            <a:r>
              <a:rPr lang="en-US" sz="3200" dirty="0" smtClean="0"/>
              <a:t>   </a:t>
            </a:r>
            <a:r>
              <a:rPr lang="fr-FR" sz="3200" dirty="0" smtClean="0"/>
              <a:t>   </a:t>
            </a:r>
            <a:r>
              <a:rPr lang="ar-SA" sz="3200" dirty="0" smtClean="0"/>
              <a:t> </a:t>
            </a:r>
            <a:r>
              <a:rPr lang="en-US" sz="3200" dirty="0"/>
              <a:t>Difference between BPR and BPM</a:t>
            </a:r>
            <a:r>
              <a:rPr lang="en-US" sz="3200" dirty="0" smtClean="0"/>
              <a:t>     </a:t>
            </a:r>
            <a:endParaRPr lang="ar-SA" sz="32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lvl="1" indent="-457200" rtl="1">
              <a:buFontTx/>
              <a:buChar char="-"/>
            </a:pPr>
            <a:endParaRPr lang="en-US" sz="3200" dirty="0">
              <a:cs typeface="Arial" pitchFamily="34" charset="0"/>
            </a:endParaRPr>
          </a:p>
          <a:p>
            <a:pPr marL="0" indent="0" rtl="1"/>
            <a:endParaRPr lang="ar-SA" dirty="0" smtClean="0"/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349605"/>
              </p:ext>
            </p:extLst>
          </p:nvPr>
        </p:nvGraphicFramePr>
        <p:xfrm>
          <a:off x="1651000" y="1227666"/>
          <a:ext cx="6604000" cy="19253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اعادة</a:t>
                      </a:r>
                      <a:r>
                        <a:rPr lang="ar-SA" baseline="0" dirty="0" smtClean="0"/>
                        <a:t> هندسة العمليات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ادارة</a:t>
                      </a:r>
                      <a:r>
                        <a:rPr lang="ar-SA" baseline="0" dirty="0" smtClean="0"/>
                        <a:t> العمليات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تهدف الى ازالة التدخل البشري </a:t>
                      </a:r>
                      <a:r>
                        <a:rPr lang="ar-SA" dirty="0" err="1" smtClean="0"/>
                        <a:t>واتمتة</a:t>
                      </a:r>
                      <a:r>
                        <a:rPr lang="ar-SA" dirty="0" smtClean="0"/>
                        <a:t> العمليات كلما كان ذلك ممكنا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تهدف</a:t>
                      </a:r>
                      <a:r>
                        <a:rPr lang="ar-SA" baseline="0" dirty="0" smtClean="0"/>
                        <a:t> الى تحسين العمليات باستمرار من خلال سلسلة خطوات 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تركز تركزا</a:t>
                      </a:r>
                      <a:r>
                        <a:rPr lang="ar-SA" baseline="0" dirty="0" smtClean="0"/>
                        <a:t> كبيرا على </a:t>
                      </a:r>
                      <a:r>
                        <a:rPr lang="ar-SA" baseline="0" dirty="0" err="1" smtClean="0"/>
                        <a:t>الاتمته</a:t>
                      </a:r>
                      <a:r>
                        <a:rPr lang="ar-SA" baseline="0" dirty="0" smtClean="0"/>
                        <a:t> وتقليص حجم المنظمة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تركز</a:t>
                      </a:r>
                      <a:r>
                        <a:rPr lang="ar-SA" baseline="0" dirty="0" smtClean="0"/>
                        <a:t> على مبدأ الذي يعتبران التفاعلات والترابط بين الاشخاص والنظام والمعلومات الضرورية لتأدية أفضل للمهام 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48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افضل الممارسات في ادارة العمليات </a:t>
            </a:r>
            <a:r>
              <a:rPr lang="en-US" sz="3200" dirty="0"/>
              <a:t>Best Practices of BPM</a:t>
            </a:r>
            <a:endParaRPr lang="ar-SA" sz="32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lvl="1" indent="-457200" rtl="1">
              <a:buFontTx/>
              <a:buChar char="-"/>
            </a:pPr>
            <a:endParaRPr lang="en-US" sz="3200" dirty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تساعد نظم ادارة العمليات المدراء على  فهم الجانب التشغيلي بشكل افضل مما يمكن من ادارتها بفعالية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/>
              <a:t>يتطلب التنفيذ الناجح </a:t>
            </a:r>
            <a:r>
              <a:rPr lang="ar-SA" dirty="0" err="1" smtClean="0"/>
              <a:t>لادارة</a:t>
            </a:r>
            <a:r>
              <a:rPr lang="ar-SA" dirty="0" smtClean="0"/>
              <a:t> العمليات فصل ما يلي: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العمليات التي تتطلب بكثافة التدخل البشري : وتسمى ايضا بالعمليات المعرفية حيث تعتمد اساسا على الاشخاص في تأدية العمل</a:t>
            </a:r>
          </a:p>
          <a:p>
            <a:pPr marL="457200" indent="-457200" rtl="1">
              <a:buFontTx/>
              <a:buChar char="-"/>
            </a:pPr>
            <a:r>
              <a:rPr lang="ar-SA" dirty="0" smtClean="0"/>
              <a:t>العمليات التي تعتمد بكثافة على النظام : تشمل عدد كبير من المعاملات الاوتوماتكية اليومية التي </a:t>
            </a:r>
            <a:r>
              <a:rPr lang="ar-SA" dirty="0" err="1" smtClean="0"/>
              <a:t>لاتحتاج</a:t>
            </a:r>
            <a:r>
              <a:rPr lang="ar-SA" dirty="0" smtClean="0"/>
              <a:t> الى التحكيم البشري</a:t>
            </a:r>
          </a:p>
          <a:p>
            <a:pPr marL="0" indent="0" rtl="1"/>
            <a:endParaRPr lang="ar-SA" dirty="0" smtClean="0"/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افضل الممارسات في ادارة العمليات </a:t>
            </a:r>
            <a:r>
              <a:rPr lang="en-US" sz="3200" dirty="0"/>
              <a:t>Best Practices of BPM</a:t>
            </a:r>
            <a:endParaRPr lang="ar-SA" sz="32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814513"/>
            <a:ext cx="7581900" cy="356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481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افضل الممارسات في ادارة العمليات </a:t>
            </a:r>
            <a:r>
              <a:rPr lang="en-US" sz="3200" dirty="0"/>
              <a:t>Best Practices of BPM</a:t>
            </a:r>
            <a:endParaRPr lang="ar-SA" sz="32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1357313"/>
            <a:ext cx="7305675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03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200" dirty="0" smtClean="0"/>
              <a:t>فوائد تطبيق ادارة العمليات </a:t>
            </a:r>
            <a:r>
              <a:rPr lang="en-US" sz="3200" dirty="0"/>
              <a:t>Benefits of Implementing BPM</a:t>
            </a:r>
            <a:endParaRPr lang="ar-SA" sz="32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lvl="1" indent="-457200" rtl="1">
              <a:buFontTx/>
              <a:buChar char="-"/>
            </a:pPr>
            <a:endParaRPr lang="en-US" sz="3200" dirty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تساعد في تسهيل التواصل والتنسيق مما ينتج عنه انتاجية اكبر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تزيد من فعالية الموظفين وذلك بإزالة  عوائق الانسياب </a:t>
            </a:r>
            <a:r>
              <a:rPr lang="en-US" dirty="0"/>
              <a:t>workflow bottlenecks </a:t>
            </a:r>
            <a:r>
              <a:rPr lang="fr-FR" dirty="0" smtClean="0"/>
              <a:t> </a:t>
            </a:r>
            <a:r>
              <a:rPr lang="ar-SA" dirty="0" smtClean="0"/>
              <a:t>  باستعمال برمجيات ادارة العمليات مما ينتج عنه تخفيض الوقت الضائع للموظفين </a:t>
            </a:r>
            <a:r>
              <a:rPr lang="en-US" dirty="0"/>
              <a:t>idle time </a:t>
            </a:r>
            <a:r>
              <a:rPr lang="fr-FR" dirty="0" smtClean="0"/>
              <a:t> </a:t>
            </a:r>
            <a:r>
              <a:rPr lang="ar-SA" dirty="0" smtClean="0"/>
              <a:t>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تساهم برمجيات ادارة العمليات في تخفيض التكاليف للمنظمات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يفضل الموظفون العمل في معماريات اجراءات العمل التي تم تصميمها باستعمال </a:t>
            </a:r>
            <a:r>
              <a:rPr lang="ar-SA" dirty="0" err="1" smtClean="0">
                <a:cs typeface="Arial" pitchFamily="34" charset="0"/>
              </a:rPr>
              <a:t>ادراة</a:t>
            </a:r>
            <a:r>
              <a:rPr lang="ar-SA" dirty="0" smtClean="0">
                <a:cs typeface="Arial" pitchFamily="34" charset="0"/>
              </a:rPr>
              <a:t> العمليات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ينتج عن تحسين انسياب العمل منتجات وخدمات ذات جودة افضل </a:t>
            </a:r>
            <a:r>
              <a:rPr lang="ar-SA" smtClean="0">
                <a:cs typeface="Arial" pitchFamily="34" charset="0"/>
              </a:rPr>
              <a:t>مما يرفع  </a:t>
            </a:r>
            <a:r>
              <a:rPr lang="ar-SA" dirty="0" smtClean="0">
                <a:cs typeface="Arial" pitchFamily="34" charset="0"/>
              </a:rPr>
              <a:t>من مستوى رضا العملاء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46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26429</TotalTime>
  <Words>1764</Words>
  <Application>Microsoft Office PowerPoint</Application>
  <PresentationFormat>A4 Paper (210x297 mm)</PresentationFormat>
  <Paragraphs>314</Paragraphs>
  <Slides>24</Slides>
  <Notes>22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6" baseType="lpstr">
      <vt:lpstr>Theme1</vt:lpstr>
      <vt:lpstr>Photo Editor Photo</vt:lpstr>
      <vt:lpstr>عرض تقديمي في PowerPoint</vt:lpstr>
      <vt:lpstr>المحاضرة العاشرة</vt:lpstr>
      <vt:lpstr>عناصر المحاضرة</vt:lpstr>
      <vt:lpstr>عناصر المحاضرة</vt:lpstr>
      <vt:lpstr>مقدمة </vt:lpstr>
      <vt:lpstr>مقدمة </vt:lpstr>
      <vt:lpstr>أسباب التغيير </vt:lpstr>
      <vt:lpstr>أسباب التغيير </vt:lpstr>
      <vt:lpstr>    Organizational Commitment    الالتزام التنظيمي </vt:lpstr>
      <vt:lpstr>ادارة التغيير</vt:lpstr>
      <vt:lpstr>فوائد نموذج الاستحقاق التنظيمي للإدارة المشاريع (OPM3) </vt:lpstr>
      <vt:lpstr>فوائد نموذج الاستحقاق التنظيمي للإدارة المشاريع (OPM3) </vt:lpstr>
      <vt:lpstr>اعادة هندسة العمليات Business Process Re-engineering</vt:lpstr>
      <vt:lpstr>منهجية اعادة هندسة العمليات BPR Methodology</vt:lpstr>
      <vt:lpstr>منهجية اعادة هندسة العمليات BPR Methodology</vt:lpstr>
      <vt:lpstr>منهجية اعادة هندسة العمليات BPR Methodology</vt:lpstr>
      <vt:lpstr>منهجية اعادة هندسة العمليات BPR Methodology</vt:lpstr>
      <vt:lpstr>ادارة العمليات Business Process Management</vt:lpstr>
      <vt:lpstr>الفرق بين ادارة العمليات و اعادة هندسة العمليات       Difference between BPR and BPM     </vt:lpstr>
      <vt:lpstr>افضل الممارسات في ادارة العمليات Best Practices of BPM</vt:lpstr>
      <vt:lpstr>افضل الممارسات في ادارة العمليات Best Practices of BPM</vt:lpstr>
      <vt:lpstr>افضل الممارسات في ادارة العمليات Best Practices of BPM</vt:lpstr>
      <vt:lpstr>فوائد تطبيق ادارة العمليات Benefits of Implementing BPM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678</cp:revision>
  <cp:lastPrinted>2012-09-13T04:46:11Z</cp:lastPrinted>
  <dcterms:created xsi:type="dcterms:W3CDTF">2009-10-14T19:14:34Z</dcterms:created>
  <dcterms:modified xsi:type="dcterms:W3CDTF">2012-11-08T03:35:35Z</dcterms:modified>
</cp:coreProperties>
</file>