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69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75302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94031" y="6492876"/>
            <a:ext cx="445477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FEF677-9010-4B5C-B99E-40E41956283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0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FF79EA-425C-4FA9-BEA7-927C5041F93A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0F0B-7C36-4B59-9F85-3F7B85144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7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20661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3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260123" y="6519864"/>
            <a:ext cx="19289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6507773" y="6291264"/>
            <a:ext cx="14061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جامعة الملك فيصل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844062" y="6581776"/>
            <a:ext cx="31160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091712" y="6291264"/>
            <a:ext cx="27959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عمادة التعلم الإ</a:t>
            </a:r>
            <a:r>
              <a:rPr lang="ar-EG" sz="1600" b="1" smtClean="0">
                <a:solidFill>
                  <a:prstClr val="white"/>
                </a:solidFill>
              </a:rPr>
              <a:t>ل</a:t>
            </a:r>
            <a:r>
              <a:rPr lang="ar-SA" sz="1600" b="1" smtClean="0">
                <a:solidFill>
                  <a:prstClr val="white"/>
                </a:solidFill>
              </a:rPr>
              <a:t>كتروني والتعل</a:t>
            </a:r>
            <a:r>
              <a:rPr lang="ar-EG" sz="1600" b="1" smtClean="0">
                <a:solidFill>
                  <a:prstClr val="white"/>
                </a:solidFill>
              </a:rPr>
              <a:t>ي</a:t>
            </a:r>
            <a:r>
              <a:rPr lang="ar-SA" sz="1600" b="1" smtClean="0">
                <a:solidFill>
                  <a:prstClr val="white"/>
                </a:solidFill>
              </a:rPr>
              <a:t>م عن بعد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513385" y="63690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fld id="{1F6C1E9D-106D-4279-B227-9B270DCC9187}" type="slidenum">
              <a:rPr lang="ar-SA" smtClean="0">
                <a:solidFill>
                  <a:prstClr val="white"/>
                </a:solidFill>
                <a:latin typeface="Arial" pitchFamily="34" charset="0"/>
              </a:rPr>
              <a:pPr algn="r"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8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E35BB5-CD56-42B1-940C-1DDD8BC93C7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953000" y="4648200"/>
            <a:ext cx="419100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971801"/>
            <a:ext cx="470681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اسم المقرر</a:t>
            </a: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إدارة 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الأعمال الصغيرة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اسم المدرس</a:t>
            </a: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د. محمد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دليم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 القحطاني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904F7B7-1163-46B9-BF31-E937B26A39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7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501662" y="6356353"/>
            <a:ext cx="44547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DD3833-6C58-4BFF-AC7F-C269E7130DFB}" type="slidenum">
              <a:rPr lang="ar-SA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752600" y="21336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ar-SA" sz="6000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مداخل دراسة الريادة</a:t>
            </a:r>
            <a:endParaRPr lang="en-US" sz="6000" spc="-150" dirty="0">
              <a:solidFill>
                <a:srgbClr val="376092"/>
              </a:solidFill>
              <a:latin typeface="ae_AlMateen" pitchFamily="2" charset="-78"/>
              <a:cs typeface="PT Bold Heading" pitchFamily="2" charset="-78"/>
            </a:endParaRPr>
          </a:p>
        </p:txBody>
      </p:sp>
      <p:sp>
        <p:nvSpPr>
          <p:cNvPr id="4100" name="Title 4"/>
          <p:cNvSpPr txBox="1">
            <a:spLocks/>
          </p:cNvSpPr>
          <p:nvPr/>
        </p:nvSpPr>
        <p:spPr bwMode="auto">
          <a:xfrm>
            <a:off x="1351086" y="4191000"/>
            <a:ext cx="654147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ar-SA" sz="3600" b="1" dirty="0" smtClean="0">
                <a:solidFill>
                  <a:srgbClr val="000000"/>
                </a:solidFill>
                <a:cs typeface="PT Bold Heading" pitchFamily="2" charset="-78"/>
              </a:rPr>
              <a:t>المحاضرة الثاني</a:t>
            </a:r>
          </a:p>
        </p:txBody>
      </p:sp>
    </p:spTree>
    <p:extLst>
      <p:ext uri="{BB962C8B-B14F-4D97-AF65-F5344CB8AC3E}">
        <p14:creationId xmlns:p14="http://schemas.microsoft.com/office/powerpoint/2010/main" val="204123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تمهيد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تختلف مداخل دراسة موضوع الريادة باختلاف المواضيع التي تبحثها ومنها:</a:t>
            </a:r>
          </a:p>
          <a:p>
            <a:pPr marL="400050" lvl="1" indent="0" rtl="1"/>
            <a:r>
              <a:rPr lang="en-US" dirty="0">
                <a:cs typeface="PT Bold Heading" pitchFamily="2" charset="-78"/>
              </a:rPr>
              <a:t>1</a:t>
            </a:r>
            <a:r>
              <a:rPr lang="ar-SA" dirty="0" smtClean="0">
                <a:cs typeface="PT Bold Heading" pitchFamily="2" charset="-78"/>
              </a:rPr>
              <a:t>-</a:t>
            </a:r>
            <a:r>
              <a:rPr lang="en-US" dirty="0" smtClean="0">
                <a:cs typeface="PT Bold Heading" pitchFamily="2" charset="-78"/>
              </a:rPr>
              <a:t> 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الإجراءات أو العملية المتبعة للحصول على المنتج أو الخدمة </a:t>
            </a:r>
            <a:r>
              <a:rPr lang="ar-SA" dirty="0" smtClean="0">
                <a:cs typeface="PT Bold Heading" pitchFamily="2" charset="-78"/>
              </a:rPr>
              <a:t>من خلال مراحلها ( الإعداد، الحضانة، الومضة أو الإضاءة، التحقق من الحل)</a:t>
            </a:r>
          </a:p>
          <a:p>
            <a:pPr marL="400050" lvl="1" indent="0" rtl="1"/>
            <a:r>
              <a:rPr lang="ar-SA" dirty="0" smtClean="0">
                <a:cs typeface="PT Bold Heading" pitchFamily="2" charset="-78"/>
              </a:rPr>
              <a:t>2- 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المخرجات. </a:t>
            </a:r>
            <a:r>
              <a:rPr lang="ar-SA" dirty="0" smtClean="0">
                <a:cs typeface="PT Bold Heading" pitchFamily="2" charset="-78"/>
              </a:rPr>
              <a:t>ويتم التركيز فيها على المنتج النهائي والخدمة النهائية.</a:t>
            </a:r>
          </a:p>
          <a:p>
            <a:pPr marL="400050" lvl="1" indent="0" rtl="1"/>
            <a:r>
              <a:rPr lang="ar-SA" dirty="0" smtClean="0">
                <a:cs typeface="PT Bold Heading" pitchFamily="2" charset="-78"/>
              </a:rPr>
              <a:t>3- 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السمات الشخصية للفرد.</a:t>
            </a:r>
          </a:p>
          <a:p>
            <a:pPr lvl="2" indent="-342900" rtl="1">
              <a:buFont typeface="Wingdings" pitchFamily="2" charset="2"/>
              <a:buChar char="ü"/>
            </a:pPr>
            <a:r>
              <a:rPr lang="ar-SA" dirty="0" smtClean="0">
                <a:cs typeface="PT Bold Heading" pitchFamily="2" charset="-78"/>
              </a:rPr>
              <a:t>حب الفضول وزيادة الفضول، عدم الرضا عن الوضع الحالي.</a:t>
            </a:r>
          </a:p>
          <a:p>
            <a:pPr lvl="2" indent="-342900" rtl="1">
              <a:buFont typeface="Wingdings" pitchFamily="2" charset="2"/>
              <a:buChar char="ü"/>
            </a:pPr>
            <a:r>
              <a:rPr lang="ar-SA" dirty="0" smtClean="0">
                <a:cs typeface="PT Bold Heading" pitchFamily="2" charset="-78"/>
              </a:rPr>
              <a:t>تحديد هدف سام والالتزام به، سرعة البديهة، النقد الذاتي.</a:t>
            </a:r>
          </a:p>
          <a:p>
            <a:pPr lvl="2" indent="-342900" rtl="1">
              <a:buFont typeface="Wingdings" pitchFamily="2" charset="2"/>
              <a:buChar char="ü"/>
            </a:pPr>
            <a:r>
              <a:rPr lang="ar-SA" dirty="0" smtClean="0">
                <a:cs typeface="PT Bold Heading" pitchFamily="2" charset="-78"/>
              </a:rPr>
              <a:t>الأصالة، وضوح الرؤيا. العمل الدؤوب والجاد.</a:t>
            </a:r>
          </a:p>
          <a:p>
            <a:pPr lvl="2" indent="-342900" rtl="1">
              <a:buFont typeface="Wingdings" pitchFamily="2" charset="2"/>
              <a:buChar char="ü"/>
            </a:pPr>
            <a:r>
              <a:rPr lang="ar-SA" dirty="0" smtClean="0">
                <a:cs typeface="PT Bold Heading" pitchFamily="2" charset="-78"/>
              </a:rPr>
              <a:t>التكيف والمرونة، الثقة بالنفس، تقبل الأفكار الجديدة، الحزم.</a:t>
            </a:r>
          </a:p>
          <a:p>
            <a:pPr lvl="2" indent="-342900" rtl="1">
              <a:buFont typeface="Wingdings" pitchFamily="2" charset="2"/>
              <a:buChar char="ü"/>
            </a:pPr>
            <a:r>
              <a:rPr lang="ar-SA" dirty="0" smtClean="0">
                <a:cs typeface="PT Bold Heading" pitchFamily="2" charset="-78"/>
              </a:rPr>
              <a:t>القدرة على التغيير، التمتع بالقوة، الشوق للتعلم.</a:t>
            </a:r>
          </a:p>
          <a:p>
            <a:pPr lvl="2" indent="-342900" rtl="1">
              <a:buFont typeface="Wingdings" pitchFamily="2" charset="2"/>
              <a:buChar char="ü"/>
            </a:pPr>
            <a:r>
              <a:rPr lang="ar-SA" dirty="0" smtClean="0">
                <a:cs typeface="PT Bold Heading" pitchFamily="2" charset="-78"/>
              </a:rPr>
              <a:t>البحث عن المعرفة والمعلومات. </a:t>
            </a:r>
          </a:p>
          <a:p>
            <a:pPr lvl="2" indent="-342900" rtl="1">
              <a:buFont typeface="Wingdings" pitchFamily="2" charset="2"/>
              <a:buChar char="ü"/>
            </a:pPr>
            <a:r>
              <a:rPr lang="ar-SA" dirty="0" smtClean="0">
                <a:cs typeface="PT Bold Heading" pitchFamily="2" charset="-78"/>
              </a:rPr>
              <a:t>الالتزام مع الأخرين.</a:t>
            </a:r>
          </a:p>
          <a:p>
            <a:pPr marL="400050" lvl="1" indent="0" rtl="1"/>
            <a:r>
              <a:rPr lang="ar-SA" dirty="0" smtClean="0">
                <a:cs typeface="PT Bold Heading" pitchFamily="2" charset="-78"/>
              </a:rPr>
              <a:t>4- 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القيم والقدرات الفردية. </a:t>
            </a:r>
          </a:p>
          <a:p>
            <a:pPr marL="800100" lvl="2" indent="0" rtl="1"/>
            <a:r>
              <a:rPr lang="ar-SA" dirty="0" smtClean="0">
                <a:cs typeface="PT Bold Heading" pitchFamily="2" charset="-78"/>
              </a:rPr>
              <a:t>( يتبني القيم والمبادئ التي تمنحه قوة الدفع اللازمة لتحقيق الهدف)</a:t>
            </a:r>
          </a:p>
        </p:txBody>
      </p:sp>
    </p:spTree>
    <p:extLst>
      <p:ext uri="{BB962C8B-B14F-4D97-AF65-F5344CB8AC3E}">
        <p14:creationId xmlns:p14="http://schemas.microsoft.com/office/powerpoint/2010/main" val="385979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3200" dirty="0" smtClean="0">
                <a:cs typeface="PT Bold Heading" pitchFamily="2" charset="-78"/>
              </a:rPr>
              <a:t>دور الريادة في الاقتصاد المعاصر</a:t>
            </a:r>
            <a:endParaRPr lang="en-US" sz="32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1600"/>
          </a:xfrm>
        </p:spPr>
        <p:txBody>
          <a:bodyPr>
            <a:no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sz="2400" dirty="0" smtClean="0">
                <a:cs typeface="PT Bold Heading" pitchFamily="2" charset="-78"/>
              </a:rPr>
              <a:t>الريادة تعتبر ذات اهمية كبيرة في الاقتصاد لأنها تعمل على إيجاد قيمة مضافة تعود بالفائدة على كل من الأفراد والمنظمة والمجتمع وعلى النحو التالي: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 smtClean="0">
                <a:solidFill>
                  <a:srgbClr val="FF0000"/>
                </a:solidFill>
                <a:cs typeface="PT Bold Heading" pitchFamily="2" charset="-78"/>
              </a:rPr>
              <a:t>توحيد مجموعة العناصر الاقتصادية </a:t>
            </a:r>
            <a:r>
              <a:rPr lang="ar-SA" sz="2000" dirty="0" smtClean="0">
                <a:cs typeface="PT Bold Heading" pitchFamily="2" charset="-78"/>
              </a:rPr>
              <a:t>( المادة الخام، القوى العاملة المادية والعقلية، رأس المال، ويضيف لها بعض الاقتصاديين الريادة كعنصر من عناصر الإنتاج).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>
                <a:solidFill>
                  <a:srgbClr val="FF0000"/>
                </a:solidFill>
                <a:cs typeface="PT Bold Heading" pitchFamily="2" charset="-78"/>
              </a:rPr>
              <a:t>جعل</a:t>
            </a:r>
            <a:r>
              <a:rPr lang="ar-SA" sz="2000" dirty="0" smtClean="0"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FF0000"/>
                </a:solidFill>
                <a:cs typeface="PT Bold Heading" pitchFamily="2" charset="-78"/>
              </a:rPr>
              <a:t>الأسواق</a:t>
            </a:r>
            <a:r>
              <a:rPr lang="ar-SA" sz="2000" dirty="0" smtClean="0"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FF0000"/>
                </a:solidFill>
                <a:cs typeface="PT Bold Heading" pitchFamily="2" charset="-78"/>
              </a:rPr>
              <a:t>كفؤة</a:t>
            </a:r>
            <a:r>
              <a:rPr lang="ar-SA" sz="2000" dirty="0" smtClean="0">
                <a:cs typeface="PT Bold Heading" pitchFamily="2" charset="-78"/>
              </a:rPr>
              <a:t> من خلال توزيع المصادر بطريقة مثالية تمكن الأفراد من تعظيم المكتسبات.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>
                <a:solidFill>
                  <a:srgbClr val="FF0000"/>
                </a:solidFill>
                <a:cs typeface="PT Bold Heading" pitchFamily="2" charset="-78"/>
              </a:rPr>
              <a:t>قبول</a:t>
            </a:r>
            <a:r>
              <a:rPr lang="ar-SA" sz="2000" dirty="0" smtClean="0"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FF0000"/>
                </a:solidFill>
                <a:cs typeface="PT Bold Heading" pitchFamily="2" charset="-78"/>
              </a:rPr>
              <a:t>المخاطرة</a:t>
            </a:r>
            <a:r>
              <a:rPr lang="ar-SA" sz="2000" dirty="0" smtClean="0">
                <a:cs typeface="PT Bold Heading" pitchFamily="2" charset="-78"/>
              </a:rPr>
              <a:t>. ويعتقد بعض الاقتصاديين أن الدور الأساسي للريادي هو ان يقبل المخاطرة نيابة عن الأخرين.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>
                <a:solidFill>
                  <a:srgbClr val="FF0000"/>
                </a:solidFill>
                <a:cs typeface="PT Bold Heading" pitchFamily="2" charset="-78"/>
              </a:rPr>
              <a:t>تعظيم</a:t>
            </a:r>
            <a:r>
              <a:rPr lang="ar-SA" sz="2000" dirty="0" smtClean="0"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FF0000"/>
                </a:solidFill>
                <a:cs typeface="PT Bold Heading" pitchFamily="2" charset="-78"/>
              </a:rPr>
              <a:t>عوائد</a:t>
            </a:r>
            <a:r>
              <a:rPr lang="ar-SA" sz="2000" dirty="0" smtClean="0"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FF0000"/>
                </a:solidFill>
                <a:cs typeface="PT Bold Heading" pitchFamily="2" charset="-78"/>
              </a:rPr>
              <a:t>المستثمرين</a:t>
            </a:r>
            <a:r>
              <a:rPr lang="ar-SA" sz="2000" dirty="0" smtClean="0">
                <a:cs typeface="PT Bold Heading" pitchFamily="2" charset="-78"/>
              </a:rPr>
              <a:t>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>
                <a:solidFill>
                  <a:srgbClr val="FF0000"/>
                </a:solidFill>
                <a:cs typeface="PT Bold Heading" pitchFamily="2" charset="-78"/>
              </a:rPr>
              <a:t>المعلومات</a:t>
            </a:r>
            <a:r>
              <a:rPr lang="ar-SA" sz="2000" dirty="0" smtClean="0"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FF0000"/>
                </a:solidFill>
                <a:cs typeface="PT Bold Heading" pitchFamily="2" charset="-78"/>
              </a:rPr>
              <a:t>عن</a:t>
            </a:r>
            <a:r>
              <a:rPr lang="ar-SA" sz="2000" dirty="0" smtClean="0">
                <a:cs typeface="PT Bold Heading" pitchFamily="2" charset="-78"/>
              </a:rPr>
              <a:t> </a:t>
            </a:r>
            <a:r>
              <a:rPr lang="ar-SA" sz="2000" dirty="0">
                <a:solidFill>
                  <a:srgbClr val="FF0000"/>
                </a:solidFill>
                <a:cs typeface="PT Bold Heading" pitchFamily="2" charset="-78"/>
              </a:rPr>
              <a:t>السوق</a:t>
            </a:r>
            <a:r>
              <a:rPr lang="ar-SA" sz="2000" dirty="0" smtClean="0">
                <a:cs typeface="PT Bold Heading" pitchFamily="2" charset="-78"/>
              </a:rPr>
              <a:t>. يبقى الريادي على اتصال دائم مع المعلومات عن الأسواق ليستطيع استغلال الفرصة السانحة والإفادة عن ميزة توافر هذه المعلومات.</a:t>
            </a:r>
          </a:p>
        </p:txBody>
      </p:sp>
    </p:spTree>
    <p:extLst>
      <p:ext uri="{BB962C8B-B14F-4D97-AF65-F5344CB8AC3E}">
        <p14:creationId xmlns:p14="http://schemas.microsoft.com/office/powerpoint/2010/main" val="83612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العوامل المؤثرة في تكوين الريادة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هناك ثلاث عوامل رئيسية تسهم في دفع الشخص نحو العمل الريادي هي:</a:t>
            </a:r>
          </a:p>
          <a:p>
            <a:pPr marL="0" indent="0" algn="r" rtl="1"/>
            <a:endParaRPr lang="ar-SA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العوامل الشخصية.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العوامل التي تتعلق بالمنظمة.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العوامل الخارجية.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9009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1- العوامل الشخصية</a:t>
            </a:r>
            <a:endParaRPr lang="en-US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04800" y="1341437"/>
            <a:ext cx="8229600" cy="4525963"/>
          </a:xfrm>
        </p:spPr>
        <p:txBody>
          <a:bodyPr/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sz="2400" dirty="0">
                <a:solidFill>
                  <a:srgbClr val="FF0000"/>
                </a:solidFill>
                <a:cs typeface="PT Bold Heading" pitchFamily="2" charset="-78"/>
              </a:rPr>
              <a:t>الرجل العظيم. </a:t>
            </a:r>
            <a:r>
              <a:rPr lang="ar-SA" sz="2400" dirty="0">
                <a:cs typeface="PT Bold Heading" pitchFamily="2" charset="-78"/>
              </a:rPr>
              <a:t>من خلال الصفات التي تجعل منه رجلاً عظيماً.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400" dirty="0">
                <a:solidFill>
                  <a:srgbClr val="FF0000"/>
                </a:solidFill>
                <a:cs typeface="PT Bold Heading" pitchFamily="2" charset="-78"/>
              </a:rPr>
              <a:t>عدم التطابق </a:t>
            </a:r>
            <a:r>
              <a:rPr lang="ar-SA" sz="2400" dirty="0" smtClean="0">
                <a:solidFill>
                  <a:srgbClr val="FF0000"/>
                </a:solidFill>
                <a:cs typeface="PT Bold Heading" pitchFamily="2" charset="-78"/>
              </a:rPr>
              <a:t>بالانسجام الاجتماعي. </a:t>
            </a:r>
            <a:r>
              <a:rPr lang="ar-SA" sz="2400" dirty="0" smtClean="0">
                <a:cs typeface="PT Bold Heading" pitchFamily="2" charset="-78"/>
              </a:rPr>
              <a:t>عدم الانسجام في بيئة الريادي فإن النتيجة ستكون إيجابية، وتعتبر السبب الرئيسي لتحريك الريادي نحو إيجاد مشروعه الخاص.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400" dirty="0" smtClean="0">
                <a:solidFill>
                  <a:srgbClr val="FF0000"/>
                </a:solidFill>
                <a:cs typeface="PT Bold Heading" pitchFamily="2" charset="-78"/>
              </a:rPr>
              <a:t>نوع الشخصية. </a:t>
            </a:r>
            <a:r>
              <a:rPr lang="ar-SA" sz="2400" dirty="0" smtClean="0">
                <a:cs typeface="PT Bold Heading" pitchFamily="2" charset="-78"/>
              </a:rPr>
              <a:t>( انطوائي، سلبي، إيجابي، متحفظ، عفوي)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400" dirty="0">
                <a:solidFill>
                  <a:srgbClr val="FF0000"/>
                </a:solidFill>
                <a:cs typeface="PT Bold Heading" pitchFamily="2" charset="-78"/>
              </a:rPr>
              <a:t>سمات الشخصية</a:t>
            </a:r>
            <a:r>
              <a:rPr lang="ar-SA" sz="2400" dirty="0" smtClean="0">
                <a:cs typeface="PT Bold Heading" pitchFamily="2" charset="-78"/>
              </a:rPr>
              <a:t>. ( الابتكار الاستقلالية ، القدرة على السيطرة، الرغبة في القيادة... )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400" dirty="0">
                <a:solidFill>
                  <a:srgbClr val="FF0000"/>
                </a:solidFill>
                <a:cs typeface="PT Bold Heading" pitchFamily="2" charset="-78"/>
              </a:rPr>
              <a:t>التطور </a:t>
            </a:r>
            <a:r>
              <a:rPr lang="ar-SA" sz="2400" dirty="0" err="1">
                <a:solidFill>
                  <a:srgbClr val="FF0000"/>
                </a:solidFill>
                <a:cs typeface="PT Bold Heading" pitchFamily="2" charset="-78"/>
              </a:rPr>
              <a:t>الإجتماعي</a:t>
            </a:r>
            <a:r>
              <a:rPr lang="ar-SA" sz="2400" dirty="0" smtClean="0">
                <a:cs typeface="PT Bold Heading" pitchFamily="2" charset="-78"/>
              </a:rPr>
              <a:t>. الريادي يتطور ولا يولد، ويمكن تطوير هذا السلوك من خلال التفاعل بين الأشخاص وبين البيئة بعضها يعود للريادي نفسه وبعضها يعود للبيئة.</a:t>
            </a:r>
          </a:p>
          <a:p>
            <a:pPr marL="0" indent="0" rtl="1"/>
            <a:r>
              <a:rPr lang="ar-SA" sz="2400" dirty="0" smtClean="0">
                <a:cs typeface="PT Bold Heading" pitchFamily="2" charset="-78"/>
              </a:rPr>
              <a:t>لا يتم الحكم على الشخص بانه ريادي من خلال عمل يقوم به، ولكن من خلال مجموعة من الأعمال التي يقوم بها</a:t>
            </a:r>
            <a:endParaRPr lang="en-US" sz="24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0187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تابع العوامل الشخصية</a:t>
            </a:r>
            <a:endParaRPr lang="en-US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بيئة الطفولة والعائلة. </a:t>
            </a:r>
            <a:r>
              <a:rPr lang="ar-SA" dirty="0" smtClean="0">
                <a:cs typeface="PT Bold Heading" pitchFamily="2" charset="-78"/>
              </a:rPr>
              <a:t>تؤثر كيفية تربية الأطفال في توجيههم لأن يكونوا أشخاصاً رياديين.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التعليم</a:t>
            </a:r>
            <a:r>
              <a:rPr lang="ar-SA" dirty="0" smtClean="0">
                <a:cs typeface="PT Bold Heading" pitchFamily="2" charset="-78"/>
              </a:rPr>
              <a:t>. 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العمر. </a:t>
            </a:r>
            <a:r>
              <a:rPr lang="ar-SA" dirty="0" smtClean="0">
                <a:cs typeface="PT Bold Heading" pitchFamily="2" charset="-78"/>
              </a:rPr>
              <a:t>أثبتت الدراسات أن أنشطة </a:t>
            </a:r>
            <a:r>
              <a:rPr lang="ar-SA" dirty="0">
                <a:cs typeface="PT Bold Heading" pitchFamily="2" charset="-78"/>
              </a:rPr>
              <a:t>الريادة </a:t>
            </a:r>
            <a:r>
              <a:rPr lang="ar-SA" dirty="0" smtClean="0">
                <a:cs typeface="PT Bold Heading" pitchFamily="2" charset="-78"/>
              </a:rPr>
              <a:t>تبدأ من عمر 22 حتى 45سنة.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تاريخ العمل. </a:t>
            </a:r>
            <a:r>
              <a:rPr lang="ar-SA" dirty="0" smtClean="0">
                <a:cs typeface="PT Bold Heading" pitchFamily="2" charset="-78"/>
              </a:rPr>
              <a:t>إن عدم الرضا في العمل الحالي أو عد الحصول على الترقيات من العوامل المؤدية إلى بدء العمل الجديد.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الأصدقاء. 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المخاطرة وحب المغامرة. </a:t>
            </a:r>
            <a:endParaRPr lang="en-US" dirty="0">
              <a:solidFill>
                <a:srgbClr val="FF0000"/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800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2- العوامل </a:t>
            </a:r>
            <a:r>
              <a:rPr lang="ar-SA" dirty="0" err="1">
                <a:solidFill>
                  <a:srgbClr val="FF0000"/>
                </a:solidFill>
                <a:cs typeface="PT Bold Heading" pitchFamily="2" charset="-78"/>
              </a:rPr>
              <a:t>المنظمية</a:t>
            </a:r>
            <a:endParaRPr lang="en-US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يعتبر الهيكل التنظيمي عنصراً رئيسياً من عناصر نجاح المشروع الريادي المعتمد على استراتيجيات الإبداع والابتكار والمعرفة التي يمتلكها الأفراد.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أصبح التنظيم المرن مورداً مهماً  من موارد المنظمة.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يقل الاعتماد على الأطر التنظيمية الهرمية وتبنت المنظمات المتميزة في مفهوم السيولة التنظيمية والذي يعتمد فيها على شبكة واسعة من الاتصالات غير الرسمية والمفتوحة. 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8279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3- العوامل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الخارجية</a:t>
            </a:r>
            <a:endParaRPr lang="en-US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السمات العامة للمجتمع. </a:t>
            </a:r>
            <a:r>
              <a:rPr lang="ar-SA" dirty="0" smtClean="0">
                <a:cs typeface="PT Bold Heading" pitchFamily="2" charset="-78"/>
              </a:rPr>
              <a:t>وهي الثقافة السائدة في المجتمع ( مثال احترام السن والأقدمية، أو تأكيد الذات والتنافس...)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القاعدة المؤسسية للبحث والتطوير في المجتمع</a:t>
            </a:r>
            <a:r>
              <a:rPr lang="ar-SA" dirty="0" smtClean="0">
                <a:cs typeface="PT Bold Heading" pitchFamily="2" charset="-78"/>
              </a:rPr>
              <a:t>. وهي تتعلق بحالة البنية التحتية في المجتمع.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توافر أجواء الحرية في المجتمع</a:t>
            </a:r>
            <a:r>
              <a:rPr lang="ar-SA" dirty="0" smtClean="0">
                <a:cs typeface="PT Bold Heading" pitchFamily="2" charset="-78"/>
              </a:rPr>
              <a:t>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السياسات والقوانين والأنظمة</a:t>
            </a:r>
            <a:r>
              <a:rPr lang="ar-SA" dirty="0" smtClean="0">
                <a:cs typeface="PT Bold Heading" pitchFamily="2" charset="-78"/>
              </a:rPr>
              <a:t>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0292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تعتبر الريادة ظاهرة فردية بشكل أساسي تعتمد على ملاحظة الفرد ودقته في ترتيبها. والبحث في إمكانية تطبيق المعارف، وكذلك على اتجاهات</a:t>
            </a:r>
            <a:r>
              <a:rPr lang="ar-SA" dirty="0">
                <a:cs typeface="PT Bold Heading" pitchFamily="2" charset="-78"/>
              </a:rPr>
              <a:t>ه</a:t>
            </a:r>
            <a:r>
              <a:rPr lang="ar-SA" dirty="0" smtClean="0">
                <a:cs typeface="PT Bold Heading" pitchFamily="2" charset="-78"/>
              </a:rPr>
              <a:t> نحو تحمل المخاطرة.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يعتبر التقدم المتسارع في مجال التكنولوجيا من أكثر العوامل التي تساعد على تغيير ثقافة هذه المشروعات الريادية. ومن العوامل المساعدة على ذلك: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السرعة الكبيرة والوقت القصير بين وقوع الحدث وردة الفعل على هذا الحدث.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سرعة أنتشار المنتج. 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تقاسم المعلومات والمعرفة. 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675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عناصر الريادة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algn="r" rtl="1">
              <a:buFont typeface="+mj-lt"/>
              <a:buAutoNum type="arabicPeriod"/>
            </a:pPr>
            <a:r>
              <a:rPr lang="ar-SA" sz="3600" dirty="0" smtClean="0">
                <a:solidFill>
                  <a:srgbClr val="FF0000"/>
                </a:solidFill>
                <a:cs typeface="PT Bold Heading" pitchFamily="2" charset="-78"/>
              </a:rPr>
              <a:t>الريادي. </a:t>
            </a:r>
            <a:r>
              <a:rPr lang="ar-SA" sz="2400" dirty="0" smtClean="0">
                <a:cs typeface="PT Bold Heading" pitchFamily="2" charset="-78"/>
              </a:rPr>
              <a:t>هو الشخص الذي يقع في مركز إجراءات الريادة ويدير الإجراءات والأنشطة جميعها.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ar-SA" sz="3600" dirty="0">
                <a:solidFill>
                  <a:srgbClr val="FF0000"/>
                </a:solidFill>
                <a:cs typeface="PT Bold Heading" pitchFamily="2" charset="-78"/>
              </a:rPr>
              <a:t>الفرصة</a:t>
            </a:r>
            <a:r>
              <a:rPr lang="ar-SA" sz="2400" dirty="0" smtClean="0">
                <a:cs typeface="PT Bold Heading" pitchFamily="2" charset="-78"/>
              </a:rPr>
              <a:t>. وهي ال</a:t>
            </a:r>
            <a:r>
              <a:rPr lang="ar-SA" sz="2400" dirty="0">
                <a:cs typeface="PT Bold Heading" pitchFamily="2" charset="-78"/>
              </a:rPr>
              <a:t>ف</a:t>
            </a:r>
            <a:r>
              <a:rPr lang="ar-SA" sz="2400" dirty="0" smtClean="0">
                <a:cs typeface="PT Bold Heading" pitchFamily="2" charset="-78"/>
              </a:rPr>
              <a:t>جوة بين الواقع وبين ما هو محتمل في السوق وتمثل احتمالية تقديم خدمة الزبائن بطريقة أفضل من الطريقة الحالية.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ar-SA" sz="3600" dirty="0">
                <a:solidFill>
                  <a:srgbClr val="FF0000"/>
                </a:solidFill>
                <a:cs typeface="PT Bold Heading" pitchFamily="2" charset="-78"/>
              </a:rPr>
              <a:t>المنظمة</a:t>
            </a:r>
            <a:r>
              <a:rPr lang="ar-SA" sz="2400" dirty="0" smtClean="0">
                <a:cs typeface="PT Bold Heading" pitchFamily="2" charset="-78"/>
              </a:rPr>
              <a:t>. هي الإطار والوعاء الذي يتم فيه تنسيق وترتيب كل من الأنشطة والمصادر والأشخاص.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ar-SA" sz="3600" dirty="0">
                <a:solidFill>
                  <a:srgbClr val="FF0000"/>
                </a:solidFill>
                <a:cs typeface="PT Bold Heading" pitchFamily="2" charset="-78"/>
              </a:rPr>
              <a:t>المواد</a:t>
            </a:r>
            <a:r>
              <a:rPr lang="ar-SA" sz="2400" dirty="0" smtClean="0">
                <a:cs typeface="PT Bold Heading" pitchFamily="2" charset="-78"/>
              </a:rPr>
              <a:t>. وتشمل الموارد والإمكانات المتاحة التي يمكن للريادي أن يستثمرها في المشروع.</a:t>
            </a:r>
            <a:endParaRPr lang="en-US" sz="24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4818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أسباب ممارسة النشاط الريادي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الرغبة في تحقيق الذات. 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الانتقال من المهنة الحالية إلى المهنة الجديدة والذي قد يكون فيه درجة مخاطرة عالية.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الفشل والإحباط من العمل السابق.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تكوين الثروة يدفع الرياديين للعمل في بيئة عدم التأكد والمخاطرة.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إيجاد وتطوير منتج أو طريقة عمل جديدة.</a:t>
            </a:r>
            <a:endParaRPr lang="en-US" dirty="0">
              <a:solidFill>
                <a:srgbClr val="FF0000"/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7696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المهارات الريادية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lnSpcReduction="1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مهارات إدارة الأعمال. </a:t>
            </a:r>
            <a:r>
              <a:rPr lang="ar-SA" dirty="0" smtClean="0">
                <a:cs typeface="PT Bold Heading" pitchFamily="2" charset="-78"/>
              </a:rPr>
              <a:t>وتتعلق ببدء العمل وتطويره وإدارته. إضافة غلى مهارات التسويق والإدارة والتمويل والمحاسبة والإنتاج والتفاوض.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مهارات إدارية. </a:t>
            </a:r>
            <a:r>
              <a:rPr lang="ar-SA" dirty="0" smtClean="0">
                <a:cs typeface="PT Bold Heading" pitchFamily="2" charset="-78"/>
              </a:rPr>
              <a:t>كالتخطيط ووضع الأهداف والقدرة على التحكم بنفسه وسلوكه وإدارة النمو وتحمل المخاطرة والاختراع والمواظبة والرؤية القيادية والقدرة على إدارة التغيير.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المهارات الفنية. </a:t>
            </a:r>
            <a:r>
              <a:rPr lang="ar-SA" dirty="0" smtClean="0">
                <a:cs typeface="PT Bold Heading" pitchFamily="2" charset="-78"/>
              </a:rPr>
              <a:t>مثل مهارات الكتابة </a:t>
            </a:r>
            <a:r>
              <a:rPr lang="ar-SA" dirty="0" err="1" smtClean="0">
                <a:cs typeface="PT Bold Heading" pitchFamily="2" charset="-78"/>
              </a:rPr>
              <a:t>والإتصال</a:t>
            </a:r>
            <a:r>
              <a:rPr lang="ar-SA" dirty="0" smtClean="0">
                <a:cs typeface="PT Bold Heading" pitchFamily="2" charset="-78"/>
              </a:rPr>
              <a:t> الشفوية والسيطرة والتحكم بالبيئة المحيطة.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2259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7080EF2E-32A0-463A-AFEE-4235B9F3E664}" type="slidenum">
              <a:rPr lang="ar-SA" sz="1200">
                <a:solidFill>
                  <a:srgbClr val="FFFFFF"/>
                </a:solidFill>
              </a:rPr>
              <a:pPr algn="r" eaLnBrk="1" hangingPunct="1"/>
              <a:t>14</a:t>
            </a:fld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531" name="عنوان 1"/>
          <p:cNvSpPr>
            <a:spLocks/>
          </p:cNvSpPr>
          <p:nvPr/>
        </p:nvSpPr>
        <p:spPr bwMode="auto">
          <a:xfrm>
            <a:off x="773723" y="549276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22532" name="عنصر نائب للمحتوى 2"/>
          <p:cNvSpPr>
            <a:spLocks/>
          </p:cNvSpPr>
          <p:nvPr/>
        </p:nvSpPr>
        <p:spPr bwMode="auto">
          <a:xfrm>
            <a:off x="942243" y="1447800"/>
            <a:ext cx="7848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 rtl="1">
              <a:spcBef>
                <a:spcPct val="20000"/>
              </a:spcBef>
              <a:buFont typeface="Arial" charset="0"/>
              <a:buChar char="•"/>
            </a:pPr>
            <a:endParaRPr lang="ar-SA" sz="3000">
              <a:solidFill>
                <a:srgbClr val="376092"/>
              </a:solidFill>
              <a:cs typeface="AL-Mohanad Bold" pitchFamily="2" charset="-78"/>
            </a:endParaRPr>
          </a:p>
        </p:txBody>
      </p:sp>
      <p:sp>
        <p:nvSpPr>
          <p:cNvPr id="22533" name="Title 1"/>
          <p:cNvSpPr>
            <a:spLocks/>
          </p:cNvSpPr>
          <p:nvPr/>
        </p:nvSpPr>
        <p:spPr bwMode="auto">
          <a:xfrm>
            <a:off x="773723" y="120650"/>
            <a:ext cx="787790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70338" y="2971800"/>
            <a:ext cx="893298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0966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1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EG" sz="7200">
                <a:solidFill>
                  <a:srgbClr val="FFFFFF"/>
                </a:solidFill>
              </a:rPr>
              <a:t>بحمد الله</a:t>
            </a:r>
            <a:endParaRPr lang="en-US" sz="7200">
              <a:solidFill>
                <a:srgbClr val="FFFFFF"/>
              </a:solidFill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165231" y="2209801"/>
            <a:ext cx="2483827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8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848</Words>
  <Application>Microsoft Office PowerPoint</Application>
  <PresentationFormat>On-screen Show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تمهيد</vt:lpstr>
      <vt:lpstr>دور الريادة في الاقتصاد المعاصر</vt:lpstr>
      <vt:lpstr>العوامل المؤثرة في تكوين الريادة</vt:lpstr>
      <vt:lpstr>1- العوامل الشخصية</vt:lpstr>
      <vt:lpstr>تابع العوامل الشخصية</vt:lpstr>
      <vt:lpstr>2- العوامل المنظمية</vt:lpstr>
      <vt:lpstr>3- العوامل الخارجية</vt:lpstr>
      <vt:lpstr>PowerPoint Presentation</vt:lpstr>
      <vt:lpstr>عناصر الريادة</vt:lpstr>
      <vt:lpstr>أسباب ممارسة النشاط الريادي</vt:lpstr>
      <vt:lpstr>المهارات الريادية</vt:lpstr>
      <vt:lpstr>مع تمنياتي للجميع بالنجاح والتوفيق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</dc:title>
  <dc:creator>TOSHIBA</dc:creator>
  <cp:lastModifiedBy>Mahammed Duliem Alqahtany</cp:lastModifiedBy>
  <cp:revision>44</cp:revision>
  <dcterms:created xsi:type="dcterms:W3CDTF">2012-01-26T12:44:15Z</dcterms:created>
  <dcterms:modified xsi:type="dcterms:W3CDTF">2013-09-05T11:01:31Z</dcterms:modified>
</cp:coreProperties>
</file>