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84" r:id="rId2"/>
    <p:sldId id="269" r:id="rId3"/>
    <p:sldId id="271" r:id="rId4"/>
    <p:sldId id="272" r:id="rId5"/>
    <p:sldId id="273" r:id="rId6"/>
    <p:sldId id="274" r:id="rId7"/>
    <p:sldId id="275" r:id="rId8"/>
    <p:sldId id="276" r:id="rId9"/>
    <p:sldId id="277" r:id="rId10"/>
    <p:sldId id="278" r:id="rId11"/>
    <p:sldId id="280" r:id="rId12"/>
    <p:sldId id="281" r:id="rId13"/>
    <p:sldId id="285" r:id="rId14"/>
    <p:sldId id="286" r:id="rId15"/>
    <p:sldId id="287" r:id="rId16"/>
    <p:sldId id="288" r:id="rId17"/>
    <p:sldId id="282" r:id="rId18"/>
    <p:sldId id="283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D083AE6-46FA-4A59-8FB0-9F97EB10719F}" styleName="نمط فاتح 3 - تمييز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793D81CF-94F2-401A-BA57-92F5A7B2D0C5}" styleName="النمط المتوسط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616DA210-FB5B-4158-B5E0-FEB733F419BA}" styleName="النمط الفاتح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8699989" y="280988"/>
            <a:ext cx="281354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5" name="Straight Connector 11"/>
          <p:cNvCxnSpPr/>
          <p:nvPr/>
        </p:nvCxnSpPr>
        <p:spPr>
          <a:xfrm>
            <a:off x="383931" y="1365250"/>
            <a:ext cx="8581292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8699989" y="1"/>
            <a:ext cx="281354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Rectangle 24"/>
          <p:cNvSpPr>
            <a:spLocks noChangeArrowheads="1"/>
          </p:cNvSpPr>
          <p:nvPr userDrawn="1"/>
        </p:nvSpPr>
        <p:spPr bwMode="auto">
          <a:xfrm>
            <a:off x="4501662" y="6367464"/>
            <a:ext cx="68159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600" smtClean="0">
                <a:solidFill>
                  <a:prstClr val="white"/>
                </a:solidFill>
                <a:cs typeface="Arial" pitchFamily="34" charset="0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</p:spTree>
    <p:extLst>
      <p:ext uri="{BB962C8B-B14F-4D97-AF65-F5344CB8AC3E}">
        <p14:creationId xmlns:p14="http://schemas.microsoft.com/office/powerpoint/2010/main" val="7530282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1"/>
          <p:cNvSpPr>
            <a:spLocks noChangeArrowheads="1"/>
          </p:cNvSpPr>
          <p:nvPr userDrawn="1"/>
        </p:nvSpPr>
        <p:spPr bwMode="auto">
          <a:xfrm>
            <a:off x="4501662" y="6367464"/>
            <a:ext cx="68159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600" smtClean="0">
                <a:solidFill>
                  <a:prstClr val="white"/>
                </a:solidFill>
                <a:cs typeface="Arial" pitchFamily="34" charset="0"/>
              </a:rPr>
              <a:t>[        ]</a:t>
            </a:r>
          </a:p>
        </p:txBody>
      </p:sp>
      <p:sp>
        <p:nvSpPr>
          <p:cNvPr id="5" name="Rectangle 9"/>
          <p:cNvSpPr/>
          <p:nvPr/>
        </p:nvSpPr>
        <p:spPr>
          <a:xfrm>
            <a:off x="0" y="2133600"/>
            <a:ext cx="2461846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Rectangle 11"/>
          <p:cNvSpPr/>
          <p:nvPr/>
        </p:nvSpPr>
        <p:spPr>
          <a:xfrm>
            <a:off x="6682154" y="2133600"/>
            <a:ext cx="2461846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94031" y="6492876"/>
            <a:ext cx="445477" cy="365125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34FEF677-9010-4B5C-B99E-40E41956283C}" type="slidenum">
              <a:rPr lang="ar-SA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86004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3FF79EA-425C-4FA9-BEA7-927C5041F93A}" type="datetimeFigureOut">
              <a:rPr lang="en-US" smtClean="0"/>
              <a:t>3/7/2012</a:t>
            </a:fld>
            <a:endParaRPr lang="en-US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BA0F0B-7C36-4B59-9F85-3F7B851444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01732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0"/>
          <p:cNvSpPr>
            <a:spLocks noChangeArrowheads="1"/>
          </p:cNvSpPr>
          <p:nvPr userDrawn="1"/>
        </p:nvSpPr>
        <p:spPr bwMode="auto">
          <a:xfrm>
            <a:off x="4501662" y="6367464"/>
            <a:ext cx="68159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1600">
                <a:solidFill>
                  <a:srgbClr val="FFFFFF"/>
                </a:solidFill>
              </a:rPr>
              <a:t>[        ]</a:t>
            </a:r>
          </a:p>
        </p:txBody>
      </p:sp>
    </p:spTree>
    <p:extLst>
      <p:ext uri="{BB962C8B-B14F-4D97-AF65-F5344CB8AC3E}">
        <p14:creationId xmlns:p14="http://schemas.microsoft.com/office/powerpoint/2010/main" val="22066117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1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144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1029" name="Group 7"/>
          <p:cNvGrpSpPr>
            <a:grpSpLocks/>
          </p:cNvGrpSpPr>
          <p:nvPr userDrawn="1"/>
        </p:nvGrpSpPr>
        <p:grpSpPr bwMode="auto">
          <a:xfrm>
            <a:off x="7948246" y="5791200"/>
            <a:ext cx="868974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pic>
          <p:nvPicPr>
            <p:cNvPr id="1038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36831" y="6376989"/>
            <a:ext cx="527538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 fontAlgn="auto">
              <a:spcBef>
                <a:spcPts val="0"/>
              </a:spcBef>
              <a:spcAft>
                <a:spcPts val="0"/>
              </a:spcAft>
              <a:defRPr sz="1200" dirty="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031" name="Rectangle 15"/>
          <p:cNvSpPr>
            <a:spLocks noChangeArrowheads="1"/>
          </p:cNvSpPr>
          <p:nvPr userDrawn="1"/>
        </p:nvSpPr>
        <p:spPr bwMode="auto">
          <a:xfrm>
            <a:off x="6260123" y="6519864"/>
            <a:ext cx="192892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600" smtClean="0">
                <a:solidFill>
                  <a:prstClr val="white"/>
                </a:solidFill>
                <a:cs typeface="Arial" pitchFamily="34" charset="0"/>
              </a:rPr>
              <a:t>King Faisal University</a:t>
            </a:r>
          </a:p>
        </p:txBody>
      </p:sp>
      <p:sp>
        <p:nvSpPr>
          <p:cNvPr id="1032" name="Rectangle 16"/>
          <p:cNvSpPr>
            <a:spLocks noChangeArrowheads="1"/>
          </p:cNvSpPr>
          <p:nvPr userDrawn="1"/>
        </p:nvSpPr>
        <p:spPr bwMode="auto">
          <a:xfrm>
            <a:off x="6507773" y="6291264"/>
            <a:ext cx="140615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ar-SA" sz="1600" b="1" smtClean="0">
                <a:solidFill>
                  <a:prstClr val="white"/>
                </a:solidFill>
              </a:rPr>
              <a:t>جامعة الملك فيصل</a:t>
            </a:r>
            <a:endParaRPr lang="en-US" sz="1600" b="1" smtClean="0">
              <a:solidFill>
                <a:prstClr val="white"/>
              </a:solidFill>
              <a:cs typeface="Arial" pitchFamily="34" charset="0"/>
            </a:endParaRPr>
          </a:p>
        </p:txBody>
      </p:sp>
      <p:pic>
        <p:nvPicPr>
          <p:cNvPr id="1033" name="Picture 17" descr="logo EDE.png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354" y="5791201"/>
            <a:ext cx="773723" cy="938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4" name="Rectangle 18"/>
          <p:cNvSpPr>
            <a:spLocks noChangeArrowheads="1"/>
          </p:cNvSpPr>
          <p:nvPr userDrawn="1"/>
        </p:nvSpPr>
        <p:spPr bwMode="auto">
          <a:xfrm>
            <a:off x="844062" y="6581776"/>
            <a:ext cx="311604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200" smtClean="0">
                <a:solidFill>
                  <a:prstClr val="white"/>
                </a:solidFill>
                <a:cs typeface="Arial" pitchFamily="34" charset="0"/>
              </a:rPr>
              <a:t>Deanship of E-Learning and Distance Education</a:t>
            </a:r>
          </a:p>
        </p:txBody>
      </p:sp>
      <p:sp>
        <p:nvSpPr>
          <p:cNvPr id="1035" name="Rectangle 19"/>
          <p:cNvSpPr>
            <a:spLocks noChangeArrowheads="1"/>
          </p:cNvSpPr>
          <p:nvPr userDrawn="1"/>
        </p:nvSpPr>
        <p:spPr bwMode="auto">
          <a:xfrm>
            <a:off x="1091712" y="6291264"/>
            <a:ext cx="279595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ar-SA" sz="1600" b="1" smtClean="0">
                <a:solidFill>
                  <a:prstClr val="white"/>
                </a:solidFill>
              </a:rPr>
              <a:t>عمادة التعلم الإ</a:t>
            </a:r>
            <a:r>
              <a:rPr lang="ar-EG" sz="1600" b="1" smtClean="0">
                <a:solidFill>
                  <a:prstClr val="white"/>
                </a:solidFill>
              </a:rPr>
              <a:t>ل</a:t>
            </a:r>
            <a:r>
              <a:rPr lang="ar-SA" sz="1600" b="1" smtClean="0">
                <a:solidFill>
                  <a:prstClr val="white"/>
                </a:solidFill>
              </a:rPr>
              <a:t>كتروني والتعل</a:t>
            </a:r>
            <a:r>
              <a:rPr lang="ar-EG" sz="1600" b="1" smtClean="0">
                <a:solidFill>
                  <a:prstClr val="white"/>
                </a:solidFill>
              </a:rPr>
              <a:t>ي</a:t>
            </a:r>
            <a:r>
              <a:rPr lang="ar-SA" sz="1600" b="1" smtClean="0">
                <a:solidFill>
                  <a:prstClr val="white"/>
                </a:solidFill>
              </a:rPr>
              <a:t>م عن بعد</a:t>
            </a:r>
            <a:endParaRPr lang="en-US" sz="1600" b="1" smtClean="0">
              <a:solidFill>
                <a:prstClr val="white"/>
              </a:solidFill>
              <a:cs typeface="Arial" pitchFamily="34" charset="0"/>
            </a:endParaRPr>
          </a:p>
        </p:txBody>
      </p:sp>
      <p:sp>
        <p:nvSpPr>
          <p:cNvPr id="21" name="Slide Number Placeholder 5"/>
          <p:cNvSpPr txBox="1">
            <a:spLocks/>
          </p:cNvSpPr>
          <p:nvPr userDrawn="1"/>
        </p:nvSpPr>
        <p:spPr>
          <a:xfrm>
            <a:off x="4513385" y="6369051"/>
            <a:ext cx="445477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algn="r" rtl="1" fontAlgn="base">
              <a:spcBef>
                <a:spcPct val="0"/>
              </a:spcBef>
              <a:spcAft>
                <a:spcPct val="0"/>
              </a:spcAft>
              <a:defRPr/>
            </a:pPr>
            <a:fld id="{1F6C1E9D-106D-4279-B227-9B270DCC9187}" type="slidenum">
              <a:rPr lang="ar-SA" smtClean="0">
                <a:solidFill>
                  <a:prstClr val="white"/>
                </a:solidFill>
                <a:latin typeface="Arial" pitchFamily="34" charset="0"/>
              </a:rPr>
              <a:pPr algn="r" rtl="1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10867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</p:sldLayoutIdLst>
  <p:hf sldNum="0"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DE35BB5-CD56-42B1-940C-1DDD8BC93C75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144000" cy="3429000"/>
          </a:xfrm>
          <a:prstGeom prst="rect">
            <a:avLst/>
          </a:prstGeom>
          <a:solidFill>
            <a:srgbClr val="AD99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4953000" y="4648200"/>
            <a:ext cx="4191001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5994889" y="1981201"/>
            <a:ext cx="2400300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3325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5622681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22031" y="2971801"/>
            <a:ext cx="4706815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7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PT Bold Heading" pitchFamily="2" charset="-78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7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PT Bold Heading" pitchFamily="2" charset="-78"/>
            </a:endParaRPr>
          </a:p>
          <a:p>
            <a:pPr algn="ctr" rtl="1">
              <a:defRPr/>
            </a:pPr>
            <a:r>
              <a:rPr lang="ar-SA" sz="3700" b="1" dirty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PT Bold Heading" pitchFamily="2" charset="-78"/>
              </a:rPr>
              <a:t>اسم المقرر</a:t>
            </a:r>
            <a:endParaRPr lang="en-US" sz="37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PT Bold Heading" pitchFamily="2" charset="-78"/>
            </a:endParaRPr>
          </a:p>
          <a:p>
            <a:pPr algn="ctr" rtl="1">
              <a:defRPr/>
            </a:pPr>
            <a:r>
              <a:rPr lang="ar-SA" sz="3700" b="1" dirty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PT Bold Heading" pitchFamily="2" charset="-78"/>
              </a:rPr>
              <a:t>إدارة </a:t>
            </a:r>
            <a:r>
              <a:rPr lang="ar-SA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PT Bold Heading" pitchFamily="2" charset="-78"/>
              </a:rPr>
              <a:t>الأعمال الصغيرة</a:t>
            </a:r>
            <a:endParaRPr lang="ar-SA" sz="37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PT Bold Heading" pitchFamily="2" charset="-78"/>
            </a:endParaRPr>
          </a:p>
          <a:p>
            <a:pPr algn="ctr" rtl="1">
              <a:defRPr/>
            </a:pPr>
            <a:r>
              <a:rPr lang="ar-EG" b="1" dirty="0">
                <a:solidFill>
                  <a:srgbClr val="7F7F7F"/>
                </a:solidFill>
                <a:latin typeface="Calibri" pitchFamily="34" charset="0"/>
                <a:cs typeface="PT Bold Heading" pitchFamily="2" charset="-78"/>
              </a:rPr>
              <a:t/>
            </a:r>
            <a:br>
              <a:rPr lang="ar-EG" b="1" dirty="0">
                <a:solidFill>
                  <a:srgbClr val="7F7F7F"/>
                </a:solidFill>
                <a:latin typeface="Calibri" pitchFamily="34" charset="0"/>
                <a:cs typeface="PT Bold Heading" pitchFamily="2" charset="-78"/>
              </a:rPr>
            </a:br>
            <a:endParaRPr lang="en-US" sz="1700" b="1" dirty="0">
              <a:solidFill>
                <a:srgbClr val="7F7F7F"/>
              </a:solidFill>
              <a:latin typeface="Calibri" pitchFamily="34" charset="0"/>
              <a:cs typeface="PT Bold Heading" pitchFamily="2" charset="-78"/>
            </a:endParaRPr>
          </a:p>
          <a:p>
            <a:pPr algn="ctr" rtl="1">
              <a:defRPr/>
            </a:pPr>
            <a:r>
              <a:rPr lang="ar-SA" sz="2600" b="1" dirty="0">
                <a:solidFill>
                  <a:srgbClr val="7F7F7F"/>
                </a:solidFill>
                <a:latin typeface="Calibri" pitchFamily="34" charset="0"/>
                <a:cs typeface="PT Bold Heading" pitchFamily="2" charset="-78"/>
              </a:rPr>
              <a:t>اسم المدرس</a:t>
            </a:r>
          </a:p>
          <a:p>
            <a:pPr algn="ctr" rtl="1">
              <a:defRPr/>
            </a:pPr>
            <a:r>
              <a:rPr lang="ar-SA" sz="2600" b="1" dirty="0">
                <a:solidFill>
                  <a:srgbClr val="7F7F7F"/>
                </a:solidFill>
                <a:latin typeface="Calibri" pitchFamily="34" charset="0"/>
                <a:cs typeface="PT Bold Heading" pitchFamily="2" charset="-78"/>
              </a:rPr>
              <a:t>د. محمد </a:t>
            </a:r>
            <a:r>
              <a:rPr lang="ar-SA" sz="2600" b="1" dirty="0" err="1">
                <a:solidFill>
                  <a:srgbClr val="7F7F7F"/>
                </a:solidFill>
                <a:latin typeface="Calibri" pitchFamily="34" charset="0"/>
                <a:cs typeface="PT Bold Heading" pitchFamily="2" charset="-78"/>
              </a:rPr>
              <a:t>الجيزاوي</a:t>
            </a:r>
            <a:endParaRPr lang="en-US" sz="2600" b="1" dirty="0">
              <a:solidFill>
                <a:srgbClr val="7F7F7F"/>
              </a:solidFill>
              <a:latin typeface="Calibri" pitchFamily="34" charset="0"/>
              <a:cs typeface="PT Bold Heading" pitchFamily="2" charset="-78"/>
            </a:endParaRPr>
          </a:p>
        </p:txBody>
      </p:sp>
      <p:sp>
        <p:nvSpPr>
          <p:cNvPr id="13323" name="Slide Number Placeholder 10"/>
          <p:cNvSpPr txBox="1">
            <a:spLocks/>
          </p:cNvSpPr>
          <p:nvPr/>
        </p:nvSpPr>
        <p:spPr bwMode="auto">
          <a:xfrm>
            <a:off x="351692" y="6405564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fld id="{9904F7B7-1163-46B9-BF31-E937B26A3914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algn="r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8172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501662" y="6356353"/>
            <a:ext cx="445477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0DD3833-6C58-4BFF-AC7F-C269E7130DFB}" type="slidenum">
              <a:rPr lang="ar-SA">
                <a:solidFill>
                  <a:srgbClr val="FFFFFF"/>
                </a:solidFill>
                <a:cs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en-US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5" name="Title 4"/>
          <p:cNvSpPr txBox="1">
            <a:spLocks/>
          </p:cNvSpPr>
          <p:nvPr/>
        </p:nvSpPr>
        <p:spPr bwMode="auto">
          <a:xfrm>
            <a:off x="1752600" y="2133600"/>
            <a:ext cx="56388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Arial" charset="0"/>
              </a:defRPr>
            </a:lvl1pPr>
            <a:lvl2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ar-SA" spc="-150" dirty="0" smtClean="0">
                <a:solidFill>
                  <a:srgbClr val="376092"/>
                </a:solidFill>
                <a:latin typeface="ae_AlMateen" pitchFamily="2" charset="-78"/>
                <a:cs typeface="PT Bold Heading" pitchFamily="2" charset="-78"/>
              </a:rPr>
              <a:t>الأشكال القانونية</a:t>
            </a:r>
          </a:p>
          <a:p>
            <a:pPr eaLnBrk="1" hangingPunct="1">
              <a:defRPr/>
            </a:pPr>
            <a:r>
              <a:rPr lang="ar-SA" spc="-150" dirty="0" smtClean="0">
                <a:solidFill>
                  <a:srgbClr val="376092"/>
                </a:solidFill>
                <a:latin typeface="ae_AlMateen" pitchFamily="2" charset="-78"/>
                <a:cs typeface="PT Bold Heading" pitchFamily="2" charset="-78"/>
              </a:rPr>
              <a:t>للمشروعات الصغيرة</a:t>
            </a:r>
            <a:endParaRPr lang="en-US" spc="-150" dirty="0">
              <a:solidFill>
                <a:srgbClr val="376092"/>
              </a:solidFill>
              <a:latin typeface="ae_AlMateen" pitchFamily="2" charset="-78"/>
              <a:cs typeface="PT Bold Heading" pitchFamily="2" charset="-78"/>
            </a:endParaRPr>
          </a:p>
        </p:txBody>
      </p:sp>
      <p:sp>
        <p:nvSpPr>
          <p:cNvPr id="4100" name="Title 4"/>
          <p:cNvSpPr txBox="1">
            <a:spLocks/>
          </p:cNvSpPr>
          <p:nvPr/>
        </p:nvSpPr>
        <p:spPr bwMode="auto">
          <a:xfrm>
            <a:off x="1351086" y="4191000"/>
            <a:ext cx="6541477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ar-SA" sz="3600" b="1" dirty="0" smtClean="0">
                <a:solidFill>
                  <a:srgbClr val="000000"/>
                </a:solidFill>
                <a:cs typeface="PT Bold Heading" pitchFamily="2" charset="-78"/>
              </a:rPr>
              <a:t>المحاضرة الرابعة</a:t>
            </a:r>
          </a:p>
        </p:txBody>
      </p:sp>
    </p:spTree>
    <p:extLst>
      <p:ext uri="{BB962C8B-B14F-4D97-AF65-F5344CB8AC3E}">
        <p14:creationId xmlns:p14="http://schemas.microsoft.com/office/powerpoint/2010/main" val="2041230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SA" dirty="0" smtClean="0">
                <a:cs typeface="PT Bold Heading" pitchFamily="2" charset="-78"/>
              </a:rPr>
              <a:t>تمهيد</a:t>
            </a:r>
            <a:endParaRPr lang="en-US" dirty="0">
              <a:cs typeface="PT Bold Heading" pitchFamily="2" charset="-78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r" rtl="1"/>
            <a:r>
              <a:rPr lang="ar-SA" dirty="0" smtClean="0">
                <a:cs typeface="PT Bold Heading" pitchFamily="2" charset="-78"/>
              </a:rPr>
              <a:t>عند اتخاذ قرار بتأسيس المشروع الصغير، يتوجب على مالك المشروع أن يقوم ببعض الإجراءات لتسجيل المشروع لدى الجهات الرسمية في الدولة. </a:t>
            </a:r>
          </a:p>
          <a:p>
            <a:pPr marL="0" indent="0" algn="r" rtl="1"/>
            <a:r>
              <a:rPr lang="ar-SA" sz="4000" dirty="0" smtClean="0">
                <a:solidFill>
                  <a:srgbClr val="FF0000"/>
                </a:solidFill>
                <a:cs typeface="PT Bold Heading" pitchFamily="2" charset="-78"/>
              </a:rPr>
              <a:t>وبالتالي ..... </a:t>
            </a:r>
          </a:p>
          <a:p>
            <a:pPr marL="0" indent="0" algn="ctr" rtl="1"/>
            <a:r>
              <a:rPr lang="ar-SA" dirty="0" smtClean="0">
                <a:cs typeface="PT Bold Heading" pitchFamily="2" charset="-78"/>
              </a:rPr>
              <a:t>يتوجب عليه تحديد الشكل القانوني الذي سيمارس من خلاله العمل.</a:t>
            </a:r>
          </a:p>
        </p:txBody>
      </p:sp>
    </p:spTree>
    <p:extLst>
      <p:ext uri="{BB962C8B-B14F-4D97-AF65-F5344CB8AC3E}">
        <p14:creationId xmlns:p14="http://schemas.microsoft.com/office/powerpoint/2010/main" val="38597934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228600" y="1676400"/>
            <a:ext cx="8763000" cy="4419600"/>
          </a:xfrm>
        </p:spPr>
        <p:txBody>
          <a:bodyPr>
            <a:noAutofit/>
          </a:bodyPr>
          <a:lstStyle/>
          <a:p>
            <a:pPr marL="457200" indent="-457200" algn="r" rtl="1">
              <a:buFont typeface="Wingdings" pitchFamily="2" charset="2"/>
              <a:buChar char="q"/>
            </a:pPr>
            <a:r>
              <a:rPr lang="ar-SA" sz="2800" dirty="0" smtClean="0">
                <a:cs typeface="PT Bold Heading" pitchFamily="2" charset="-78"/>
              </a:rPr>
              <a:t>هناك عوامل تؤثر في اختيار الشكل القانوني للمشروع الجديد:</a:t>
            </a:r>
          </a:p>
          <a:p>
            <a:pPr marL="857250" lvl="1" indent="-457200" rtl="1">
              <a:buFont typeface="Wingdings" pitchFamily="2" charset="2"/>
              <a:buChar char="q"/>
            </a:pPr>
            <a:r>
              <a:rPr lang="ar-SA" sz="2400" dirty="0" smtClean="0">
                <a:cs typeface="PT Bold Heading" pitchFamily="2" charset="-78"/>
              </a:rPr>
              <a:t>حجم العمل وطبيعته.</a:t>
            </a:r>
          </a:p>
          <a:p>
            <a:pPr marL="857250" lvl="1" indent="-457200" rtl="1">
              <a:buFont typeface="Wingdings" pitchFamily="2" charset="2"/>
              <a:buChar char="q"/>
            </a:pPr>
            <a:r>
              <a:rPr lang="ar-SA" sz="2400" dirty="0" smtClean="0">
                <a:cs typeface="PT Bold Heading" pitchFamily="2" charset="-78"/>
              </a:rPr>
              <a:t>الهيكل التنظيمي الخاص للمشروع.</a:t>
            </a:r>
          </a:p>
          <a:p>
            <a:pPr marL="857250" lvl="1" indent="-457200" rtl="1">
              <a:buFont typeface="Wingdings" pitchFamily="2" charset="2"/>
              <a:buChar char="q"/>
            </a:pPr>
            <a:r>
              <a:rPr lang="ar-SA" sz="2400" dirty="0" smtClean="0">
                <a:cs typeface="PT Bold Heading" pitchFamily="2" charset="-78"/>
              </a:rPr>
              <a:t>الضريبة التي ستتحقق على المشروع.</a:t>
            </a:r>
          </a:p>
          <a:p>
            <a:pPr marL="857250" lvl="1" indent="-457200" rtl="1">
              <a:buFont typeface="Wingdings" pitchFamily="2" charset="2"/>
              <a:buChar char="q"/>
            </a:pPr>
            <a:r>
              <a:rPr lang="ar-SA" sz="2400" dirty="0" smtClean="0">
                <a:cs typeface="PT Bold Heading" pitchFamily="2" charset="-78"/>
              </a:rPr>
              <a:t>مستوى الرقابة المزمع ممارسته على العمل.</a:t>
            </a:r>
          </a:p>
          <a:p>
            <a:pPr marL="857250" lvl="1" indent="-457200" rtl="1">
              <a:buFont typeface="Wingdings" pitchFamily="2" charset="2"/>
              <a:buChar char="q"/>
            </a:pPr>
            <a:r>
              <a:rPr lang="ar-SA" sz="2400" dirty="0" smtClean="0">
                <a:cs typeface="PT Bold Heading" pitchFamily="2" charset="-78"/>
              </a:rPr>
              <a:t>توزيع وقت مالك المشروع بين الإدارة وواجباته العائلية.</a:t>
            </a:r>
          </a:p>
          <a:p>
            <a:pPr marL="857250" lvl="1" indent="-457200" rtl="1">
              <a:buFont typeface="Wingdings" pitchFamily="2" charset="2"/>
              <a:buChar char="q"/>
            </a:pPr>
            <a:r>
              <a:rPr lang="ar-SA" sz="2400" dirty="0" smtClean="0">
                <a:cs typeface="PT Bold Heading" pitchFamily="2" charset="-78"/>
              </a:rPr>
              <a:t>مستوى الأرباح والخسائر المتوقعة.</a:t>
            </a:r>
          </a:p>
          <a:p>
            <a:pPr marL="857250" lvl="1" indent="-457200" rtl="1">
              <a:buFont typeface="Wingdings" pitchFamily="2" charset="2"/>
              <a:buChar char="q"/>
            </a:pPr>
            <a:r>
              <a:rPr lang="ar-SA" sz="2400" dirty="0" smtClean="0">
                <a:cs typeface="PT Bold Heading" pitchFamily="2" charset="-78"/>
              </a:rPr>
              <a:t>تلبية الاحتياجات النقدية الشخصية لمالك المشروع خلال فترة التأسيس.</a:t>
            </a:r>
          </a:p>
          <a:p>
            <a:pPr marL="857250" lvl="1" indent="-457200" rtl="1">
              <a:buFont typeface="Wingdings" pitchFamily="2" charset="2"/>
              <a:buChar char="q"/>
            </a:pPr>
            <a:r>
              <a:rPr lang="ar-SA" sz="2400" dirty="0" smtClean="0">
                <a:cs typeface="PT Bold Heading" pitchFamily="2" charset="-78"/>
              </a:rPr>
              <a:t>الموارد المالية الواجب توافرها لتأسيس المشروع وإدامته.</a:t>
            </a:r>
          </a:p>
        </p:txBody>
      </p:sp>
    </p:spTree>
    <p:extLst>
      <p:ext uri="{BB962C8B-B14F-4D97-AF65-F5344CB8AC3E}">
        <p14:creationId xmlns:p14="http://schemas.microsoft.com/office/powerpoint/2010/main" val="836127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304800" y="228600"/>
            <a:ext cx="8229600" cy="1143000"/>
          </a:xfrm>
        </p:spPr>
        <p:txBody>
          <a:bodyPr/>
          <a:lstStyle/>
          <a:p>
            <a:r>
              <a:rPr lang="ar-SA" dirty="0" smtClean="0">
                <a:cs typeface="PT Bold Heading" pitchFamily="2" charset="-78"/>
              </a:rPr>
              <a:t>تقييم الشكل القانوني للمشروع</a:t>
            </a:r>
            <a:endParaRPr lang="en-US" dirty="0">
              <a:cs typeface="PT Bold Heading" pitchFamily="2" charset="-78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 algn="r" rtl="1">
              <a:buFont typeface="Wingdings" pitchFamily="2" charset="2"/>
              <a:buChar char="q"/>
            </a:pPr>
            <a:r>
              <a:rPr lang="ar-SA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PT Bold Heading" pitchFamily="2" charset="-78"/>
              </a:rPr>
              <a:t>إن اختيار الشكل القانوني للمشروع ليس بالضرورة أن يكون نهائياً. ولكن غالباً ما يغير المشروع شكله القانوني للاعتبارات التالية: </a:t>
            </a:r>
          </a:p>
          <a:p>
            <a:pPr marL="857250" lvl="1" indent="-457200" rtl="1">
              <a:buFont typeface="Wingdings" pitchFamily="2" charset="2"/>
              <a:buChar char="q"/>
            </a:pPr>
            <a:r>
              <a:rPr lang="ar-SA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PT Bold Heading" pitchFamily="2" charset="-78"/>
              </a:rPr>
              <a:t>ضمن أي شكل قانوني تعمل الشركة الأن.</a:t>
            </a:r>
          </a:p>
          <a:p>
            <a:pPr marL="857250" lvl="1" indent="-457200" rtl="1">
              <a:buFont typeface="Wingdings" pitchFamily="2" charset="2"/>
              <a:buChar char="q"/>
            </a:pPr>
            <a:r>
              <a:rPr lang="ar-SA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PT Bold Heading" pitchFamily="2" charset="-78"/>
              </a:rPr>
              <a:t>المخاطر الرئيسية التي يمكن أن تتعرض الشركة لها.</a:t>
            </a:r>
          </a:p>
          <a:p>
            <a:pPr marL="857250" lvl="1" indent="-457200" rtl="1">
              <a:buFont typeface="Wingdings" pitchFamily="2" charset="2"/>
              <a:buChar char="q"/>
            </a:pPr>
            <a:r>
              <a:rPr lang="ar-SA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PT Bold Heading" pitchFamily="2" charset="-78"/>
              </a:rPr>
              <a:t>هل تشكل المسئولية غير المحدودة مشكلة خطيرة محتملة</a:t>
            </a:r>
          </a:p>
          <a:p>
            <a:pPr marL="857250" lvl="1" indent="-457200" rtl="1">
              <a:buFont typeface="Wingdings" pitchFamily="2" charset="2"/>
              <a:buChar char="q"/>
            </a:pPr>
            <a:r>
              <a:rPr lang="ar-SA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PT Bold Heading" pitchFamily="2" charset="-78"/>
              </a:rPr>
              <a:t>الميزات الضريبية ومدى تحققها بناء على الشكل القانوني.</a:t>
            </a:r>
          </a:p>
          <a:p>
            <a:pPr marL="857250" lvl="1" indent="-457200" rtl="1">
              <a:buFont typeface="Wingdings" pitchFamily="2" charset="2"/>
              <a:buChar char="q"/>
            </a:pPr>
            <a:r>
              <a:rPr lang="ar-SA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PT Bold Heading" pitchFamily="2" charset="-78"/>
              </a:rPr>
              <a:t>الميزات الإدارية ومدى تحققها بناء على الشكل القانوني.</a:t>
            </a:r>
          </a:p>
          <a:p>
            <a:pPr marL="857250" lvl="1" indent="-457200" rtl="1">
              <a:buFont typeface="Wingdings" pitchFamily="2" charset="2"/>
              <a:buChar char="q"/>
            </a:pPr>
            <a:r>
              <a:rPr lang="ar-SA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PT Bold Heading" pitchFamily="2" charset="-78"/>
              </a:rPr>
              <a:t>هل تستغل الشركة كل ميزات الشكل القانوني الحالي للشركة.</a:t>
            </a:r>
            <a:endParaRPr lang="en-US" sz="2400" dirty="0">
              <a:cs typeface="PT Bold Heading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8190094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وان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>
                <a:cs typeface="PT Bold Heading" pitchFamily="2" charset="-78"/>
              </a:rPr>
              <a:t>الأشكال القانونية للمشروعات الصغيرة</a:t>
            </a:r>
            <a:endParaRPr lang="en-US" dirty="0">
              <a:cs typeface="PT Bold Heading" pitchFamily="2" charset="-78"/>
            </a:endParaRPr>
          </a:p>
        </p:txBody>
      </p:sp>
      <p:sp>
        <p:nvSpPr>
          <p:cNvPr id="2" name="عنصر نائب للمحتوى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 rtl="1">
              <a:buFont typeface="Wingdings" pitchFamily="2" charset="2"/>
              <a:buChar char="q"/>
            </a:pPr>
            <a:r>
              <a:rPr lang="ar-SA" dirty="0" smtClean="0">
                <a:solidFill>
                  <a:srgbClr val="FF0000"/>
                </a:solidFill>
                <a:cs typeface="PT Bold Heading" pitchFamily="2" charset="-78"/>
              </a:rPr>
              <a:t>المشروع الفردي.</a:t>
            </a:r>
          </a:p>
          <a:p>
            <a:pPr marL="457200" indent="-457200" rtl="1">
              <a:buFont typeface="Wingdings" pitchFamily="2" charset="2"/>
              <a:buChar char="q"/>
            </a:pPr>
            <a:r>
              <a:rPr lang="ar-SA" dirty="0" smtClean="0">
                <a:solidFill>
                  <a:srgbClr val="FF0000"/>
                </a:solidFill>
                <a:cs typeface="PT Bold Heading" pitchFamily="2" charset="-78"/>
              </a:rPr>
              <a:t>شركة التضامن.</a:t>
            </a:r>
          </a:p>
          <a:p>
            <a:pPr marL="457200" indent="-457200" rtl="1">
              <a:buFont typeface="Wingdings" pitchFamily="2" charset="2"/>
              <a:buChar char="q"/>
            </a:pPr>
            <a:r>
              <a:rPr lang="ar-SA" dirty="0" smtClean="0">
                <a:solidFill>
                  <a:srgbClr val="FF0000"/>
                </a:solidFill>
                <a:cs typeface="PT Bold Heading" pitchFamily="2" charset="-78"/>
              </a:rPr>
              <a:t>شركة التوصية البسيطة.</a:t>
            </a:r>
          </a:p>
          <a:p>
            <a:pPr marL="457200" indent="-457200" rtl="1">
              <a:buFont typeface="Wingdings" pitchFamily="2" charset="2"/>
              <a:buChar char="q"/>
            </a:pPr>
            <a:r>
              <a:rPr lang="ar-SA" dirty="0" smtClean="0">
                <a:solidFill>
                  <a:srgbClr val="FF0000"/>
                </a:solidFill>
                <a:cs typeface="PT Bold Heading" pitchFamily="2" charset="-78"/>
              </a:rPr>
              <a:t>شركة التوصية بالأسهم.</a:t>
            </a:r>
          </a:p>
          <a:p>
            <a:pPr marL="457200" indent="-457200" rtl="1">
              <a:buFont typeface="Wingdings" pitchFamily="2" charset="2"/>
              <a:buChar char="q"/>
            </a:pPr>
            <a:r>
              <a:rPr lang="ar-SA" dirty="0" smtClean="0">
                <a:solidFill>
                  <a:srgbClr val="FF0000"/>
                </a:solidFill>
                <a:cs typeface="PT Bold Heading" pitchFamily="2" charset="-78"/>
              </a:rPr>
              <a:t>الشركة ذات المسئولية المحدودة.</a:t>
            </a:r>
          </a:p>
          <a:p>
            <a:pPr marL="457200" indent="-457200" rtl="1">
              <a:buFont typeface="Wingdings" pitchFamily="2" charset="2"/>
              <a:buChar char="q"/>
            </a:pPr>
            <a:r>
              <a:rPr lang="ar-SA" dirty="0" smtClean="0">
                <a:solidFill>
                  <a:srgbClr val="FF0000"/>
                </a:solidFill>
                <a:cs typeface="PT Bold Heading" pitchFamily="2" charset="-78"/>
              </a:rPr>
              <a:t>الشركة المساهمة الخاصة.</a:t>
            </a:r>
            <a:endParaRPr lang="en-US" dirty="0">
              <a:cs typeface="PT Bold Heading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8801870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>
                <a:solidFill>
                  <a:srgbClr val="FF0000"/>
                </a:solidFill>
                <a:cs typeface="PT Bold Heading" pitchFamily="2" charset="-78"/>
              </a:rPr>
              <a:t>المشروع الفردي</a:t>
            </a:r>
            <a:r>
              <a:rPr lang="ar-SA" dirty="0" smtClean="0">
                <a:solidFill>
                  <a:srgbClr val="FF0000"/>
                </a:solidFill>
                <a:cs typeface="PT Bold Heading" pitchFamily="2" charset="-78"/>
              </a:rPr>
              <a:t>.</a:t>
            </a:r>
            <a:endParaRPr lang="en-US" dirty="0"/>
          </a:p>
        </p:txBody>
      </p:sp>
      <p:sp>
        <p:nvSpPr>
          <p:cNvPr id="4" name="عنصر نائب للمحتوى 3"/>
          <p:cNvSpPr>
            <a:spLocks noGrp="1"/>
          </p:cNvSpPr>
          <p:nvPr>
            <p:ph idx="1"/>
          </p:nvPr>
        </p:nvSpPr>
        <p:spPr>
          <a:xfrm>
            <a:off x="457200" y="1600201"/>
            <a:ext cx="8305800" cy="4525963"/>
          </a:xfrm>
        </p:spPr>
        <p:txBody>
          <a:bodyPr>
            <a:normAutofit fontScale="77500" lnSpcReduction="20000"/>
          </a:bodyPr>
          <a:lstStyle/>
          <a:p>
            <a:pPr marL="457200" indent="-457200" algn="r" rtl="1">
              <a:buFont typeface="Wingdings" pitchFamily="2" charset="2"/>
              <a:buChar char="q"/>
            </a:pPr>
            <a:r>
              <a:rPr lang="ar-SA" dirty="0" smtClean="0">
                <a:cs typeface="PT Bold Heading" pitchFamily="2" charset="-78"/>
              </a:rPr>
              <a:t>تعتبر المشروعات الفردية اقدم شكل من أشكال منظمات الأعمال، وه</a:t>
            </a:r>
            <a:r>
              <a:rPr lang="ar-SA" dirty="0">
                <a:cs typeface="PT Bold Heading" pitchFamily="2" charset="-78"/>
              </a:rPr>
              <a:t>ي</a:t>
            </a:r>
            <a:r>
              <a:rPr lang="ar-SA" dirty="0" smtClean="0">
                <a:cs typeface="PT Bold Heading" pitchFamily="2" charset="-78"/>
              </a:rPr>
              <a:t> الأكثر شيوعاً في العالم </a:t>
            </a:r>
            <a:r>
              <a:rPr lang="ar-SA" sz="2400" dirty="0" smtClean="0">
                <a:cs typeface="PT Bold Heading" pitchFamily="2" charset="-78"/>
              </a:rPr>
              <a:t>( 72% من الأعمال في أمريكا تمارس من خلال المشروعات الفردية).</a:t>
            </a:r>
          </a:p>
          <a:p>
            <a:pPr marL="0" indent="0" algn="r" rtl="1"/>
            <a:endParaRPr lang="ar-SA" dirty="0" smtClean="0">
              <a:cs typeface="PT Bold Heading" pitchFamily="2" charset="-78"/>
            </a:endParaRPr>
          </a:p>
          <a:p>
            <a:pPr marL="457200" indent="-457200" algn="r" rtl="1">
              <a:buFont typeface="Wingdings" pitchFamily="2" charset="2"/>
              <a:buChar char="q"/>
            </a:pPr>
            <a:r>
              <a:rPr lang="ar-SA" dirty="0" smtClean="0">
                <a:cs typeface="PT Bold Heading" pitchFamily="2" charset="-78"/>
              </a:rPr>
              <a:t>يمتلك المشروع شخص واحد، ويتحمل المسئولية الكاملة غير المحدودة عن الالتزامات والديون ويحصل على الأرباح بمفرده.</a:t>
            </a:r>
          </a:p>
          <a:p>
            <a:pPr marL="0" indent="0" algn="r" rtl="1"/>
            <a:endParaRPr lang="ar-SA" dirty="0" smtClean="0">
              <a:cs typeface="PT Bold Heading" pitchFamily="2" charset="-78"/>
            </a:endParaRPr>
          </a:p>
          <a:p>
            <a:pPr marL="457200" indent="-457200" algn="r" rtl="1">
              <a:buFont typeface="Wingdings" pitchFamily="2" charset="2"/>
              <a:buChar char="q"/>
            </a:pPr>
            <a:r>
              <a:rPr lang="ar-SA" dirty="0" smtClean="0">
                <a:cs typeface="PT Bold Heading" pitchFamily="2" charset="-78"/>
              </a:rPr>
              <a:t>يفضل هذا الشكل الكثيرين لعدة اسباب </a:t>
            </a:r>
            <a:r>
              <a:rPr lang="ar-SA" sz="2400" dirty="0" smtClean="0">
                <a:cs typeface="PT Bold Heading" pitchFamily="2" charset="-78"/>
              </a:rPr>
              <a:t>( كلفة أنشائها أقل، وأسهل، يتمتع المالك بحرية واسعة، وتحسب الضريبة على الدخل الشخصي للمالك لا على المشروع نفسه.)</a:t>
            </a:r>
          </a:p>
          <a:p>
            <a:pPr marL="0" indent="0" algn="r" rtl="1"/>
            <a:endParaRPr lang="ar-SA" sz="2400" dirty="0" smtClean="0">
              <a:cs typeface="PT Bold Heading" pitchFamily="2" charset="-78"/>
            </a:endParaRPr>
          </a:p>
          <a:p>
            <a:pPr marL="457200" indent="-457200" algn="r" rtl="1">
              <a:buFont typeface="Wingdings" pitchFamily="2" charset="2"/>
              <a:buChar char="q"/>
            </a:pPr>
            <a:r>
              <a:rPr lang="ar-SA" dirty="0" smtClean="0">
                <a:cs typeface="PT Bold Heading" pitchFamily="2" charset="-78"/>
              </a:rPr>
              <a:t>ومن مساوئ هذا الشكل: </a:t>
            </a:r>
            <a:r>
              <a:rPr lang="ar-SA" sz="2400" dirty="0" smtClean="0">
                <a:cs typeface="PT Bold Heading" pitchFamily="2" charset="-78"/>
              </a:rPr>
              <a:t>( اعتبار المشروع وصاحبة شخصية واحدة لا ينفصلان،  وينتهي المشروع بموت صاحبة وينبغي أتخاذ عدة إجراءات لإعادة العمل به)</a:t>
            </a:r>
            <a:endParaRPr lang="en-US" sz="2400" dirty="0">
              <a:cs typeface="PT Bold Heading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3228005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>
                <a:solidFill>
                  <a:srgbClr val="FF0000"/>
                </a:solidFill>
                <a:cs typeface="PT Bold Heading" pitchFamily="2" charset="-78"/>
              </a:rPr>
              <a:t>شركة التضامن</a:t>
            </a:r>
            <a:endParaRPr lang="en-US" dirty="0">
              <a:solidFill>
                <a:srgbClr val="FF0000"/>
              </a:solidFill>
              <a:cs typeface="PT Bold Heading" pitchFamily="2" charset="-78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457200" indent="-457200" algn="r" rtl="1">
              <a:buFont typeface="Wingdings" pitchFamily="2" charset="2"/>
              <a:buChar char="q"/>
            </a:pPr>
            <a:r>
              <a:rPr lang="ar-SA" dirty="0" smtClean="0">
                <a:solidFill>
                  <a:srgbClr val="FF0000"/>
                </a:solidFill>
                <a:cs typeface="PT Bold Heading" pitchFamily="2" charset="-78"/>
              </a:rPr>
              <a:t>شركة التضامن هي </a:t>
            </a:r>
            <a:r>
              <a:rPr lang="ar-SA" dirty="0" smtClean="0">
                <a:cs typeface="PT Bold Heading" pitchFamily="2" charset="-78"/>
              </a:rPr>
              <a:t>شراكة طوعية بين شخصين أو أكثر للقيام بمشروع يدر عائداً ماليا عليهم ويحقق ربحاً لهم.</a:t>
            </a:r>
          </a:p>
          <a:p>
            <a:pPr marL="0" indent="0" algn="r" rtl="1"/>
            <a:endParaRPr lang="ar-SA" dirty="0" smtClean="0">
              <a:cs typeface="PT Bold Heading" pitchFamily="2" charset="-78"/>
            </a:endParaRPr>
          </a:p>
          <a:p>
            <a:pPr marL="457200" indent="-457200" algn="r" rtl="1">
              <a:buFont typeface="Wingdings" pitchFamily="2" charset="2"/>
              <a:buChar char="q"/>
            </a:pPr>
            <a:r>
              <a:rPr lang="ar-SA" dirty="0" smtClean="0">
                <a:solidFill>
                  <a:srgbClr val="FF0000"/>
                </a:solidFill>
                <a:cs typeface="PT Bold Heading" pitchFamily="2" charset="-78"/>
              </a:rPr>
              <a:t>القانون لا يفرق بين شخصية العمل وشخصية المالكين، </a:t>
            </a:r>
            <a:r>
              <a:rPr lang="ar-SA" dirty="0" smtClean="0">
                <a:cs typeface="PT Bold Heading" pitchFamily="2" charset="-78"/>
              </a:rPr>
              <a:t>بمعنى أنهم مسئولون  مسئولية شخصية كاملة غير محدودة تجاه التزامات الشركة.</a:t>
            </a:r>
          </a:p>
          <a:p>
            <a:pPr marL="0" indent="0" algn="r" rtl="1"/>
            <a:endParaRPr lang="ar-SA" dirty="0" smtClean="0">
              <a:cs typeface="PT Bold Heading" pitchFamily="2" charset="-78"/>
            </a:endParaRPr>
          </a:p>
          <a:p>
            <a:pPr marL="457200" indent="-457200" algn="r" rtl="1">
              <a:buFont typeface="Wingdings" pitchFamily="2" charset="2"/>
              <a:buChar char="q"/>
            </a:pPr>
            <a:r>
              <a:rPr lang="ar-SA" dirty="0" smtClean="0">
                <a:solidFill>
                  <a:srgbClr val="FF0000"/>
                </a:solidFill>
                <a:cs typeface="PT Bold Heading" pitchFamily="2" charset="-78"/>
              </a:rPr>
              <a:t>ينبغي أن يتفق الشركاء على اتفاق قانوني يحدد فيه </a:t>
            </a:r>
            <a:r>
              <a:rPr lang="ar-SA" dirty="0" smtClean="0">
                <a:cs typeface="PT Bold Heading" pitchFamily="2" charset="-78"/>
              </a:rPr>
              <a:t>(حصة كل واحد في رأس المال، وكيفية صنع القرارات، واقتسام الأرباح، وحل الخلافات، ودخول شركاء جدد مستقبلاً، وحلول شركاء محل أحدهم، وما هي الإجراءات التي يجب أتباعها لتصفية الشركة)</a:t>
            </a:r>
            <a:endParaRPr lang="en-US" dirty="0">
              <a:cs typeface="PT Bold Heading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2082793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عنصر نائب للمحتوى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18836920"/>
              </p:ext>
            </p:extLst>
          </p:nvPr>
        </p:nvGraphicFramePr>
        <p:xfrm>
          <a:off x="381000" y="1752600"/>
          <a:ext cx="8458200" cy="3962400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4229100"/>
                <a:gridCol w="4229100"/>
              </a:tblGrid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ar-SA" sz="3600" dirty="0" smtClean="0">
                          <a:cs typeface="PT Bold Heading" pitchFamily="2" charset="-78"/>
                        </a:rPr>
                        <a:t>مقارنة بين ميزات ومساوئ شركة التضامن</a:t>
                      </a:r>
                      <a:endParaRPr lang="en-US" sz="3600" dirty="0">
                        <a:cs typeface="PT Bold Heading" pitchFamily="2" charset="-78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SA" sz="3200" dirty="0" smtClean="0">
                          <a:cs typeface="PT Bold Heading" pitchFamily="2" charset="-78"/>
                        </a:rPr>
                        <a:t>المساوئ</a:t>
                      </a:r>
                      <a:endParaRPr lang="en-US" sz="3200" dirty="0">
                        <a:solidFill>
                          <a:schemeClr val="tx1"/>
                        </a:solidFill>
                        <a:cs typeface="PT Bold Heading" pitchFamily="2" charset="-78"/>
                      </a:endParaRPr>
                    </a:p>
                  </a:txBody>
                  <a:tcPr>
                    <a:solidFill>
                      <a:srgbClr val="FFC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3200" dirty="0" smtClean="0">
                          <a:cs typeface="PT Bold Heading" pitchFamily="2" charset="-78"/>
                        </a:rPr>
                        <a:t>الميزات</a:t>
                      </a:r>
                      <a:endParaRPr lang="en-US" sz="3200" dirty="0">
                        <a:solidFill>
                          <a:schemeClr val="tx1"/>
                        </a:solidFill>
                        <a:cs typeface="PT Bold Heading" pitchFamily="2" charset="-78"/>
                      </a:endParaRPr>
                    </a:p>
                  </a:txBody>
                  <a:tcPr>
                    <a:solidFill>
                      <a:srgbClr val="FFC000">
                        <a:alpha val="20000"/>
                      </a:srgb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ar-SA" sz="2400" dirty="0" smtClean="0">
                          <a:cs typeface="PT Bold Heading" pitchFamily="2" charset="-78"/>
                        </a:rPr>
                        <a:t>حياتها محدودة</a:t>
                      </a:r>
                      <a:endParaRPr lang="en-US" sz="2400" dirty="0">
                        <a:cs typeface="PT Bold Heading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sz="2400" dirty="0" smtClean="0">
                          <a:cs typeface="PT Bold Heading" pitchFamily="2" charset="-78"/>
                        </a:rPr>
                        <a:t>سهولة التأسيس</a:t>
                      </a:r>
                      <a:endParaRPr lang="en-US" sz="2400" dirty="0">
                        <a:cs typeface="PT Bold Heading" pitchFamily="2" charset="-78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ar-SA" sz="2400" dirty="0" smtClean="0">
                          <a:cs typeface="PT Bold Heading" pitchFamily="2" charset="-78"/>
                        </a:rPr>
                        <a:t>مسئولية غير محدودة</a:t>
                      </a:r>
                      <a:endParaRPr lang="en-US" sz="2400" dirty="0">
                        <a:cs typeface="PT Bold Heading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sz="2400" dirty="0" smtClean="0">
                          <a:cs typeface="PT Bold Heading" pitchFamily="2" charset="-78"/>
                        </a:rPr>
                        <a:t>تقسيم العمل والإدارة</a:t>
                      </a:r>
                      <a:endParaRPr lang="en-US" sz="2400" dirty="0">
                        <a:cs typeface="PT Bold Heading" pitchFamily="2" charset="-78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ar-SA" sz="2400" dirty="0" smtClean="0">
                          <a:cs typeface="PT Bold Heading" pitchFamily="2" charset="-78"/>
                        </a:rPr>
                        <a:t>الشريك مسئول عن تصرفات الشركاء</a:t>
                      </a:r>
                      <a:endParaRPr lang="en-US" sz="2400" dirty="0">
                        <a:cs typeface="PT Bold Heading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sz="2400" dirty="0" smtClean="0">
                          <a:cs typeface="PT Bold Heading" pitchFamily="2" charset="-78"/>
                        </a:rPr>
                        <a:t>افكار وخطط أكثر من شخص واحد</a:t>
                      </a:r>
                      <a:endParaRPr lang="en-US" sz="2400" dirty="0">
                        <a:cs typeface="PT Bold Heading" pitchFamily="2" charset="-78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ar-SA" sz="2400" dirty="0" smtClean="0">
                          <a:cs typeface="PT Bold Heading" pitchFamily="2" charset="-78"/>
                        </a:rPr>
                        <a:t>احتمالية</a:t>
                      </a:r>
                      <a:r>
                        <a:rPr lang="ar-SA" sz="2400" baseline="0" dirty="0" smtClean="0">
                          <a:cs typeface="PT Bold Heading" pitchFamily="2" charset="-78"/>
                        </a:rPr>
                        <a:t> نشوب الخلافات</a:t>
                      </a:r>
                      <a:endParaRPr lang="en-US" sz="2400" dirty="0">
                        <a:cs typeface="PT Bold Heading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sz="2400" dirty="0" smtClean="0">
                          <a:cs typeface="PT Bold Heading" pitchFamily="2" charset="-78"/>
                        </a:rPr>
                        <a:t>مهارات من أكثر من شخص واحد</a:t>
                      </a:r>
                      <a:endParaRPr lang="en-US" sz="2400" dirty="0">
                        <a:cs typeface="PT Bold Heading" pitchFamily="2" charset="-78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ar-SA" sz="2400" dirty="0" smtClean="0">
                          <a:cs typeface="PT Bold Heading" pitchFamily="2" charset="-78"/>
                        </a:rPr>
                        <a:t>وفاة أي شريك ينهي الشراكة</a:t>
                      </a:r>
                      <a:endParaRPr lang="en-US" sz="2400" dirty="0">
                        <a:cs typeface="PT Bold Heading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sz="2400" dirty="0" smtClean="0">
                          <a:cs typeface="PT Bold Heading" pitchFamily="2" charset="-78"/>
                        </a:rPr>
                        <a:t>إمكانية زيادة رأس المال</a:t>
                      </a:r>
                      <a:endParaRPr lang="en-US" sz="2400" dirty="0">
                        <a:cs typeface="PT Bold Heading" pitchFamily="2" charset="-78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ar-SA" sz="2400" dirty="0" smtClean="0">
                          <a:cs typeface="PT Bold Heading" pitchFamily="2" charset="-78"/>
                        </a:rPr>
                        <a:t>عدم ضمان تصرفات الشركاء الآخرين</a:t>
                      </a:r>
                      <a:endParaRPr lang="en-US" sz="2400" dirty="0">
                        <a:cs typeface="PT Bold Heading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sz="2400" dirty="0" smtClean="0">
                          <a:cs typeface="PT Bold Heading" pitchFamily="2" charset="-78"/>
                        </a:rPr>
                        <a:t>موارد مالية من أكثر من شخص</a:t>
                      </a:r>
                      <a:endParaRPr lang="en-US" sz="2400" dirty="0">
                        <a:cs typeface="PT Bold Heading" pitchFamily="2" charset="-78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602924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>
                <a:solidFill>
                  <a:srgbClr val="FF0000"/>
                </a:solidFill>
                <a:cs typeface="PT Bold Heading" pitchFamily="2" charset="-78"/>
              </a:rPr>
              <a:t>شركة </a:t>
            </a:r>
            <a:r>
              <a:rPr lang="ar-SA" dirty="0" smtClean="0">
                <a:solidFill>
                  <a:srgbClr val="FF0000"/>
                </a:solidFill>
                <a:cs typeface="PT Bold Heading" pitchFamily="2" charset="-78"/>
              </a:rPr>
              <a:t>التوصية البسيطة</a:t>
            </a:r>
            <a:endParaRPr lang="en-US" dirty="0">
              <a:cs typeface="PT Bold Heading" pitchFamily="2" charset="-78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447801"/>
            <a:ext cx="8229600" cy="4678364"/>
          </a:xfrm>
        </p:spPr>
        <p:txBody>
          <a:bodyPr>
            <a:normAutofit fontScale="70000" lnSpcReduction="20000"/>
          </a:bodyPr>
          <a:lstStyle/>
          <a:p>
            <a:pPr marL="0" indent="0" algn="r" rtl="1"/>
            <a:r>
              <a:rPr lang="ar-SA" dirty="0" smtClean="0">
                <a:cs typeface="PT Bold Heading" pitchFamily="2" charset="-78"/>
              </a:rPr>
              <a:t>لها نوعين هما:</a:t>
            </a:r>
          </a:p>
          <a:p>
            <a:pPr marL="0" indent="0" algn="r" rtl="1"/>
            <a:r>
              <a:rPr lang="ar-SA" dirty="0" smtClean="0">
                <a:cs typeface="PT Bold Heading" pitchFamily="2" charset="-78"/>
              </a:rPr>
              <a:t>1- الشركاء المتضامنون. وهم الذين يتولون إدارة الشركة وممارسة اعمالها، ويكونون مسؤولون بالتضامن والتكامل عن ديون الشركة والالتزامات المترتبة عليها في أموالهم الخاصة.</a:t>
            </a:r>
          </a:p>
          <a:p>
            <a:pPr marL="0" indent="0" algn="r" rtl="1"/>
            <a:endParaRPr lang="ar-SA" dirty="0" smtClean="0">
              <a:cs typeface="PT Bold Heading" pitchFamily="2" charset="-78"/>
            </a:endParaRPr>
          </a:p>
          <a:p>
            <a:pPr marL="0" indent="0" algn="r" rtl="1"/>
            <a:r>
              <a:rPr lang="ar-SA" dirty="0" smtClean="0">
                <a:cs typeface="PT Bold Heading" pitchFamily="2" charset="-78"/>
              </a:rPr>
              <a:t>2- الشركاء الموصون. يشاركون في رأس المال دون أن يحق لهم إدارتها أو ممارسة اعمالها، ويكون كل منهم مسئولاً عن ديون الشركة والالتزامات المترتبة عليها بمقدار حصته في رأس مال الشركة. </a:t>
            </a:r>
          </a:p>
          <a:p>
            <a:pPr marL="0" indent="0" algn="r" rtl="1"/>
            <a:endParaRPr lang="ar-SA" dirty="0" smtClean="0">
              <a:cs typeface="PT Bold Heading" pitchFamily="2" charset="-78"/>
            </a:endParaRPr>
          </a:p>
          <a:p>
            <a:pPr marL="857250" lvl="1" indent="-457200" rtl="1">
              <a:buFont typeface="Wingdings" pitchFamily="2" charset="2"/>
              <a:buChar char="Ø"/>
            </a:pPr>
            <a:r>
              <a:rPr lang="ar-SA" dirty="0" smtClean="0">
                <a:cs typeface="PT Bold Heading" pitchFamily="2" charset="-78"/>
              </a:rPr>
              <a:t>بشكل عام لا يجوز أن يشتمل عنوان شركة التوصية البسيطة إلا على أسماء الشركاء المتضامنين ، فإذا كان فيها شريك واحد متضامن واحد يكتب أسمه ويضاف إليه كلمة ( وشركاه) وإذا أضاف أسم أي شريك موصي للعنوان يصبح شريك متضامن.</a:t>
            </a:r>
          </a:p>
          <a:p>
            <a:pPr marL="857250" lvl="1" indent="-457200" rtl="1">
              <a:buFont typeface="Wingdings" pitchFamily="2" charset="2"/>
              <a:buChar char="Ø"/>
            </a:pPr>
            <a:r>
              <a:rPr lang="ar-SA" dirty="0" smtClean="0">
                <a:cs typeface="PT Bold Heading" pitchFamily="2" charset="-78"/>
              </a:rPr>
              <a:t>لا يملك الشريك الموصي أن يشترك في إدارة الشركة، ولا يملك سلطة الزامها ، ويجوز الاطلاع على دفاترها وحساباتها وسجلاتها.</a:t>
            </a:r>
            <a:endParaRPr lang="en-US" dirty="0">
              <a:cs typeface="PT Bold Heading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5567574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>
                <a:solidFill>
                  <a:srgbClr val="FF0000"/>
                </a:solidFill>
                <a:cs typeface="PT Bold Heading" pitchFamily="2" charset="-78"/>
              </a:rPr>
              <a:t>شركة </a:t>
            </a:r>
            <a:r>
              <a:rPr lang="ar-SA" dirty="0" smtClean="0">
                <a:solidFill>
                  <a:srgbClr val="FF0000"/>
                </a:solidFill>
                <a:cs typeface="PT Bold Heading" pitchFamily="2" charset="-78"/>
              </a:rPr>
              <a:t>المحاصة</a:t>
            </a:r>
            <a:endParaRPr lang="en-US" dirty="0">
              <a:cs typeface="PT Bold Heading" pitchFamily="2" charset="-78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457200" indent="-457200" algn="r" rtl="1">
              <a:buFont typeface="Wingdings" pitchFamily="2" charset="2"/>
              <a:buChar char="Ø"/>
            </a:pPr>
            <a:r>
              <a:rPr lang="ar-SA" dirty="0" smtClean="0">
                <a:cs typeface="PT Bold Heading" pitchFamily="2" charset="-78"/>
              </a:rPr>
              <a:t>هي شركة تجارية تنعقد بين شخصين أو أكثر، ويدير اعمالها شريك ظاهر يتعامل مع الغير، ولا يعتبر الشريك غير الظاهر تاجراً إلا إذا مارس العمل التجاري بنفسه.</a:t>
            </a:r>
          </a:p>
          <a:p>
            <a:pPr marL="0" indent="0" algn="r" rtl="1"/>
            <a:endParaRPr lang="ar-SA" dirty="0" smtClean="0">
              <a:cs typeface="PT Bold Heading" pitchFamily="2" charset="-78"/>
            </a:endParaRPr>
          </a:p>
          <a:p>
            <a:pPr marL="457200" indent="-457200" algn="r" rtl="1">
              <a:buFont typeface="Wingdings" pitchFamily="2" charset="2"/>
              <a:buChar char="Ø"/>
            </a:pPr>
            <a:r>
              <a:rPr lang="ar-SA" dirty="0" smtClean="0">
                <a:cs typeface="PT Bold Heading" pitchFamily="2" charset="-78"/>
              </a:rPr>
              <a:t>الشركة لا تتمتع بالشخصية الاعتبارية ولا تخضع لأحكام وإجراءات التسجيل والترخيص.</a:t>
            </a:r>
          </a:p>
          <a:p>
            <a:pPr marL="0" indent="0" algn="r" rtl="1"/>
            <a:endParaRPr lang="ar-SA" dirty="0" smtClean="0">
              <a:cs typeface="PT Bold Heading" pitchFamily="2" charset="-78"/>
            </a:endParaRPr>
          </a:p>
          <a:p>
            <a:pPr marL="457200" indent="-457200" algn="r" rtl="1">
              <a:buFont typeface="Wingdings" pitchFamily="2" charset="2"/>
              <a:buChar char="Ø"/>
            </a:pPr>
            <a:r>
              <a:rPr lang="ar-SA" dirty="0" smtClean="0">
                <a:cs typeface="PT Bold Heading" pitchFamily="2" charset="-78"/>
              </a:rPr>
              <a:t>وفي حالة المخاصمة ليس للغير حق الرجوع إلا على الشريك الذي تعامل معه، إلا إذا أعترف الأخرون بانهم شركاء فيصبحوا مسئولين بالتضامن بهذا الاعتراف.</a:t>
            </a:r>
          </a:p>
          <a:p>
            <a:pPr marL="457200" indent="-457200" algn="r" rtl="1">
              <a:buFont typeface="Wingdings" pitchFamily="2" charset="2"/>
              <a:buChar char="Ø"/>
            </a:pPr>
            <a:endParaRPr lang="ar-SA" dirty="0" smtClean="0">
              <a:cs typeface="PT Bold Heading" pitchFamily="2" charset="-78"/>
            </a:endParaRPr>
          </a:p>
          <a:p>
            <a:pPr marL="457200" indent="-457200" algn="r" rtl="1">
              <a:buFont typeface="Wingdings" pitchFamily="2" charset="2"/>
              <a:buChar char="Ø"/>
            </a:pPr>
            <a:r>
              <a:rPr lang="ar-SA" dirty="0" smtClean="0">
                <a:cs typeface="PT Bold Heading" pitchFamily="2" charset="-78"/>
              </a:rPr>
              <a:t>حقوق الشركاء تتحدد من خلال العقود الموقعة بينهما والتي تحدد الحقوق والالتزامات لكل منهما.</a:t>
            </a:r>
            <a:endParaRPr lang="en-US" dirty="0">
              <a:cs typeface="PT Bold Heading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476968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6200" y="152400"/>
            <a:ext cx="8686800" cy="1143000"/>
          </a:xfrm>
        </p:spPr>
        <p:txBody>
          <a:bodyPr/>
          <a:lstStyle/>
          <a:p>
            <a:r>
              <a:rPr lang="ar-SA" sz="4000" dirty="0">
                <a:solidFill>
                  <a:srgbClr val="FF0000"/>
                </a:solidFill>
                <a:cs typeface="PT Bold Heading" pitchFamily="2" charset="-78"/>
              </a:rPr>
              <a:t>شركة </a:t>
            </a:r>
            <a:r>
              <a:rPr lang="ar-SA" sz="4000" dirty="0" smtClean="0">
                <a:solidFill>
                  <a:srgbClr val="FF0000"/>
                </a:solidFill>
                <a:cs typeface="PT Bold Heading" pitchFamily="2" charset="-78"/>
              </a:rPr>
              <a:t>ذات المسئولية المحدودة</a:t>
            </a:r>
            <a:endParaRPr lang="en-US" sz="4000" dirty="0">
              <a:cs typeface="PT Bold Heading" pitchFamily="2" charset="-78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04800" y="1524000"/>
            <a:ext cx="8382000" cy="4191000"/>
          </a:xfrm>
        </p:spPr>
        <p:txBody>
          <a:bodyPr>
            <a:normAutofit fontScale="85000" lnSpcReduction="20000"/>
          </a:bodyPr>
          <a:lstStyle/>
          <a:p>
            <a:pPr marL="457200" indent="-457200" rtl="1">
              <a:buFont typeface="Wingdings" pitchFamily="2" charset="2"/>
              <a:buChar char="q"/>
            </a:pPr>
            <a:r>
              <a:rPr lang="ar-SA" dirty="0" smtClean="0">
                <a:cs typeface="PT Bold Heading" pitchFamily="2" charset="-78"/>
              </a:rPr>
              <a:t>غالبية </a:t>
            </a:r>
            <a:r>
              <a:rPr lang="ar-SA" dirty="0">
                <a:cs typeface="PT Bold Heading" pitchFamily="2" charset="-78"/>
              </a:rPr>
              <a:t>الشركاء على قرابة بعضهم البعض، ويتم تأسيس هذا النوع من الشركات من أجل تقديم خدمة مهنية احترافية لكل مساهم مرخص ( اطباء، محامون، محاسبون..)</a:t>
            </a:r>
            <a:endParaRPr lang="en-US" dirty="0">
              <a:cs typeface="PT Bold Heading" pitchFamily="2" charset="-78"/>
            </a:endParaRPr>
          </a:p>
          <a:p>
            <a:pPr marL="457200" indent="-457200" algn="r" rtl="1">
              <a:buFont typeface="Wingdings" pitchFamily="2" charset="2"/>
              <a:buChar char="q"/>
            </a:pPr>
            <a:endParaRPr lang="ar-SA" dirty="0" smtClean="0">
              <a:cs typeface="PT Bold Heading" pitchFamily="2" charset="-78"/>
            </a:endParaRPr>
          </a:p>
          <a:p>
            <a:pPr marL="457200" indent="-457200" algn="r" rtl="1">
              <a:buFont typeface="Wingdings" pitchFamily="2" charset="2"/>
              <a:buChar char="q"/>
            </a:pPr>
            <a:r>
              <a:rPr lang="ar-SA" dirty="0" smtClean="0">
                <a:cs typeface="PT Bold Heading" pitchFamily="2" charset="-78"/>
              </a:rPr>
              <a:t>تتألف من شخصين أو أكثر وتعتبر الذمة المالية للشركة مستقلة عن الذمة المالية لكل شريك:</a:t>
            </a:r>
          </a:p>
          <a:p>
            <a:pPr marL="857250" lvl="1" indent="-457200" rtl="1">
              <a:buFont typeface="Wingdings" pitchFamily="2" charset="2"/>
              <a:buChar char="q"/>
            </a:pPr>
            <a:r>
              <a:rPr lang="ar-SA" dirty="0" smtClean="0">
                <a:cs typeface="PT Bold Heading" pitchFamily="2" charset="-78"/>
              </a:rPr>
              <a:t> وتكون الشركة مسؤولة عن الديون ولا يكون الشريك مسئولاً إلا في حدوده حصته في راس المال.</a:t>
            </a:r>
          </a:p>
          <a:p>
            <a:pPr marL="857250" lvl="1" indent="-457200" rtl="1">
              <a:buFont typeface="Wingdings" pitchFamily="2" charset="2"/>
              <a:buChar char="q"/>
            </a:pPr>
            <a:r>
              <a:rPr lang="ar-SA" dirty="0" smtClean="0">
                <a:cs typeface="PT Bold Heading" pitchFamily="2" charset="-78"/>
              </a:rPr>
              <a:t> وفي حالة وفاة الشريك تؤول الملكية لورثته.</a:t>
            </a:r>
          </a:p>
          <a:p>
            <a:pPr marL="857250" lvl="1" indent="-457200" rtl="1">
              <a:buFont typeface="Wingdings" pitchFamily="2" charset="2"/>
              <a:buChar char="q"/>
            </a:pPr>
            <a:r>
              <a:rPr lang="ar-SA" dirty="0" smtClean="0">
                <a:cs typeface="PT Bold Heading" pitchFamily="2" charset="-78"/>
              </a:rPr>
              <a:t> كما يجوز أن يتنازل الشريك لزوجته أو احد أقاربه حتى الدرجة الثالثة او الوقف. </a:t>
            </a:r>
          </a:p>
        </p:txBody>
      </p:sp>
    </p:spTree>
    <p:extLst>
      <p:ext uri="{BB962C8B-B14F-4D97-AF65-F5344CB8AC3E}">
        <p14:creationId xmlns:p14="http://schemas.microsoft.com/office/powerpoint/2010/main" val="26322598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6200" y="152400"/>
            <a:ext cx="8686800" cy="1143000"/>
          </a:xfrm>
        </p:spPr>
        <p:txBody>
          <a:bodyPr/>
          <a:lstStyle/>
          <a:p>
            <a:r>
              <a:rPr lang="ar-SA" sz="4000" dirty="0">
                <a:solidFill>
                  <a:srgbClr val="FF0000"/>
                </a:solidFill>
                <a:cs typeface="PT Bold Heading" pitchFamily="2" charset="-78"/>
              </a:rPr>
              <a:t>شركة </a:t>
            </a:r>
            <a:r>
              <a:rPr lang="ar-SA" sz="4000" dirty="0" smtClean="0">
                <a:solidFill>
                  <a:srgbClr val="FF0000"/>
                </a:solidFill>
                <a:cs typeface="PT Bold Heading" pitchFamily="2" charset="-78"/>
              </a:rPr>
              <a:t>التوصية بالأسهم</a:t>
            </a:r>
            <a:endParaRPr lang="en-US" sz="4000" dirty="0">
              <a:cs typeface="PT Bold Heading" pitchFamily="2" charset="-78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04800" y="1371600"/>
            <a:ext cx="8382000" cy="4800600"/>
          </a:xfrm>
        </p:spPr>
        <p:txBody>
          <a:bodyPr>
            <a:normAutofit fontScale="77500" lnSpcReduction="20000"/>
          </a:bodyPr>
          <a:lstStyle/>
          <a:p>
            <a:pPr marL="457200" indent="-457200" algn="r" rtl="1">
              <a:buFont typeface="Wingdings" pitchFamily="2" charset="2"/>
              <a:buChar char="q"/>
            </a:pPr>
            <a:r>
              <a:rPr lang="ar-SA" dirty="0" smtClean="0">
                <a:cs typeface="PT Bold Heading" pitchFamily="2" charset="-78"/>
              </a:rPr>
              <a:t>تتألف شركة التوصية بالأسهم من فئتين من الشركاء هما:</a:t>
            </a:r>
          </a:p>
          <a:p>
            <a:pPr marL="0" indent="0" algn="r" rtl="1"/>
            <a:endParaRPr lang="ar-SA" dirty="0" smtClean="0">
              <a:cs typeface="PT Bold Heading" pitchFamily="2" charset="-78"/>
            </a:endParaRPr>
          </a:p>
          <a:p>
            <a:pPr marL="400050" lvl="1" indent="0" rtl="1"/>
            <a:r>
              <a:rPr lang="ar-SA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PT Bold Heading" pitchFamily="2" charset="-78"/>
              </a:rPr>
              <a:t>1- الشركاء المتضامنون. </a:t>
            </a:r>
            <a:r>
              <a:rPr lang="ar-SA" dirty="0" smtClean="0">
                <a:cs typeface="PT Bold Heading" pitchFamily="2" charset="-78"/>
              </a:rPr>
              <a:t>ويجب أن لا يقل عددهم أثنين، ويكونون مسؤولين في أموالهم الخاصة عن ديون الشركة والالتزامات المترتبة عليها.</a:t>
            </a:r>
          </a:p>
          <a:p>
            <a:pPr marL="400050" lvl="1" indent="0" rtl="1"/>
            <a:endParaRPr lang="ar-SA" dirty="0" smtClean="0">
              <a:cs typeface="PT Bold Heading" pitchFamily="2" charset="-78"/>
            </a:endParaRPr>
          </a:p>
          <a:p>
            <a:pPr marL="400050" lvl="1" indent="0" rtl="1"/>
            <a:r>
              <a:rPr lang="ar-SA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PT Bold Heading" pitchFamily="2" charset="-78"/>
              </a:rPr>
              <a:t>2- الشركاء المساهمون. </a:t>
            </a:r>
            <a:r>
              <a:rPr lang="ar-SA" dirty="0" smtClean="0">
                <a:cs typeface="PT Bold Heading" pitchFamily="2" charset="-78"/>
              </a:rPr>
              <a:t>ويجب أن لا يقل عددهم عن ثلاثة، ويسأل كل شريك منهم بمقدار مساهمته عن ديون الشركة والتزاماتها.</a:t>
            </a:r>
          </a:p>
          <a:p>
            <a:pPr marL="400050" lvl="1" indent="0" rtl="1"/>
            <a:r>
              <a:rPr lang="ar-SA" dirty="0" smtClean="0">
                <a:cs typeface="PT Bold Heading" pitchFamily="2" charset="-78"/>
              </a:rPr>
              <a:t>يقسم رأس مال شركة التوصية بالأسهم إلى أسهم متساوية القيمة قابلة للتداول وتختلف قيمة رأس امال باختلاف الدول .</a:t>
            </a:r>
          </a:p>
          <a:p>
            <a:pPr marL="0" indent="0" algn="r" rtl="1"/>
            <a:endParaRPr lang="ar-SA" dirty="0" smtClean="0">
              <a:cs typeface="PT Bold Heading" pitchFamily="2" charset="-78"/>
            </a:endParaRPr>
          </a:p>
          <a:p>
            <a:pPr marL="457200" indent="-457200" algn="r" rtl="1">
              <a:buFont typeface="Wingdings" pitchFamily="2" charset="2"/>
              <a:buChar char="q"/>
            </a:pPr>
            <a:r>
              <a:rPr lang="ar-SA" dirty="0" smtClean="0">
                <a:cs typeface="PT Bold Heading" pitchFamily="2" charset="-78"/>
              </a:rPr>
              <a:t>يتولى إدارة الشركة شريك متضامن أو أكثر.</a:t>
            </a:r>
          </a:p>
          <a:p>
            <a:pPr marL="457200" indent="-457200" algn="r" rtl="1">
              <a:buFont typeface="Wingdings" pitchFamily="2" charset="2"/>
              <a:buChar char="q"/>
            </a:pPr>
            <a:r>
              <a:rPr lang="ar-SA" dirty="0" smtClean="0">
                <a:cs typeface="PT Bold Heading" pitchFamily="2" charset="-78"/>
              </a:rPr>
              <a:t>تصفى شركة التوصية بالأسهم وتصفى بالطريقة التي يقررها نظام الشركة، وإلا فتنطبق عليها الأحكام الخاصة بتصفية الشركة المساهمة الخاصة.</a:t>
            </a:r>
            <a:endParaRPr lang="en-US" dirty="0">
              <a:cs typeface="PT Bold Heading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800567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6200" y="152400"/>
            <a:ext cx="8686800" cy="1143000"/>
          </a:xfrm>
        </p:spPr>
        <p:txBody>
          <a:bodyPr/>
          <a:lstStyle/>
          <a:p>
            <a:r>
              <a:rPr lang="ar-SA" sz="4000" dirty="0" smtClean="0">
                <a:solidFill>
                  <a:srgbClr val="FF0000"/>
                </a:solidFill>
                <a:cs typeface="PT Bold Heading" pitchFamily="2" charset="-78"/>
              </a:rPr>
              <a:t>الشركة المساهمة الخاصة</a:t>
            </a:r>
            <a:endParaRPr lang="en-US" sz="4000" dirty="0">
              <a:cs typeface="PT Bold Heading" pitchFamily="2" charset="-78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04800" y="1219200"/>
            <a:ext cx="8382000" cy="5029200"/>
          </a:xfrm>
        </p:spPr>
        <p:txBody>
          <a:bodyPr>
            <a:normAutofit fontScale="62500" lnSpcReduction="20000"/>
          </a:bodyPr>
          <a:lstStyle/>
          <a:p>
            <a:pPr marL="457200" indent="-457200" algn="r" rtl="1">
              <a:buFont typeface="Wingdings" pitchFamily="2" charset="2"/>
              <a:buChar char="q"/>
            </a:pPr>
            <a:r>
              <a:rPr lang="ar-SA" dirty="0" smtClean="0">
                <a:cs typeface="PT Bold Heading" pitchFamily="2" charset="-78"/>
              </a:rPr>
              <a:t>تتألف من شخصين أو أكثر ويجوز تسجيل شركة مساهمة خاصة مؤلفة من شخص واحد، أو أن يصبح عدد مساهميها شخصاً واحداً.</a:t>
            </a:r>
          </a:p>
          <a:p>
            <a:pPr marL="457200" indent="-457200" algn="r" rtl="1">
              <a:buFont typeface="Wingdings" pitchFamily="2" charset="2"/>
              <a:buChar char="q"/>
            </a:pPr>
            <a:endParaRPr lang="ar-SA" dirty="0" smtClean="0">
              <a:cs typeface="PT Bold Heading" pitchFamily="2" charset="-78"/>
            </a:endParaRPr>
          </a:p>
          <a:p>
            <a:pPr marL="457200" indent="-457200" algn="r" rtl="1">
              <a:buFont typeface="Wingdings" pitchFamily="2" charset="2"/>
              <a:buChar char="q"/>
            </a:pPr>
            <a:r>
              <a:rPr lang="ar-SA" dirty="0" smtClean="0">
                <a:cs typeface="PT Bold Heading" pitchFamily="2" charset="-78"/>
              </a:rPr>
              <a:t>ويوجب القانون عادة أن لا يتعارض أسم الشركة مع غايتها، على أن تتبعه عبارة ( شركة مساهمة خاصة محدودة)</a:t>
            </a:r>
          </a:p>
          <a:p>
            <a:pPr marL="0" indent="0" algn="r" rtl="1"/>
            <a:endParaRPr lang="ar-SA" dirty="0" smtClean="0">
              <a:cs typeface="PT Bold Heading" pitchFamily="2" charset="-78"/>
            </a:endParaRPr>
          </a:p>
          <a:p>
            <a:pPr marL="457200" indent="-457200" algn="r" rtl="1">
              <a:buFont typeface="Wingdings" pitchFamily="2" charset="2"/>
              <a:buChar char="q"/>
            </a:pPr>
            <a:r>
              <a:rPr lang="ar-SA" dirty="0" smtClean="0">
                <a:cs typeface="PT Bold Heading" pitchFamily="2" charset="-78"/>
              </a:rPr>
              <a:t>تعتبر الذمة المالية للشركة المساهمة الخاصة مستقلة عن الذمة المالية لكل مساهم فيها، وتكون الشركة وحدها المسئولة عن الديون والالتزامات المترتبة عليها. ولا يكون المساهم مسئولاً إلا في حدود مساهمته.</a:t>
            </a:r>
          </a:p>
          <a:p>
            <a:pPr marL="0" indent="0" algn="r" rtl="1"/>
            <a:endParaRPr lang="ar-SA" dirty="0" smtClean="0">
              <a:cs typeface="PT Bold Heading" pitchFamily="2" charset="-78"/>
            </a:endParaRPr>
          </a:p>
          <a:p>
            <a:pPr marL="457200" indent="-457200" algn="r" rtl="1">
              <a:buFont typeface="Wingdings" pitchFamily="2" charset="2"/>
              <a:buChar char="q"/>
            </a:pPr>
            <a:r>
              <a:rPr lang="ar-SA" dirty="0" smtClean="0">
                <a:cs typeface="PT Bold Heading" pitchFamily="2" charset="-78"/>
              </a:rPr>
              <a:t>مدة الشركة غير محدودة ما لم ينص عليها عقد تأسيسها.</a:t>
            </a:r>
          </a:p>
          <a:p>
            <a:pPr marL="0" indent="0" algn="r" rtl="1"/>
            <a:endParaRPr lang="ar-SA" dirty="0" smtClean="0">
              <a:cs typeface="PT Bold Heading" pitchFamily="2" charset="-78"/>
            </a:endParaRPr>
          </a:p>
          <a:p>
            <a:pPr marL="457200" indent="-457200" algn="r" rtl="1">
              <a:buFont typeface="Wingdings" pitchFamily="2" charset="2"/>
              <a:buChar char="q"/>
            </a:pPr>
            <a:r>
              <a:rPr lang="ar-SA" dirty="0" smtClean="0">
                <a:cs typeface="PT Bold Heading" pitchFamily="2" charset="-78"/>
              </a:rPr>
              <a:t>يجوز للشركة أن تصدر اسهم من عدة فئات تختلف فيما بينها من حيث القيمة الإسمية والقوة التصويتية.</a:t>
            </a:r>
          </a:p>
          <a:p>
            <a:pPr marL="0" indent="0" algn="r" rtl="1"/>
            <a:endParaRPr lang="ar-SA" dirty="0" smtClean="0">
              <a:cs typeface="PT Bold Heading" pitchFamily="2" charset="-78"/>
            </a:endParaRPr>
          </a:p>
          <a:p>
            <a:pPr marL="457200" indent="-457200" algn="r" rtl="1">
              <a:buFont typeface="Wingdings" pitchFamily="2" charset="2"/>
              <a:buChar char="q"/>
            </a:pPr>
            <a:r>
              <a:rPr lang="ar-SA" dirty="0" smtClean="0">
                <a:cs typeface="PT Bold Heading" pitchFamily="2" charset="-78"/>
              </a:rPr>
              <a:t>يجوز لمساهمي الشركة المساهمة الخاصة أن يقدموا مقابل أسهمهم في الشركة أصول عينية يتم تقيمها بالنقد مثال حقوق الامتياز  والاختراع والمعرفة الفنية والرخص.</a:t>
            </a:r>
          </a:p>
          <a:p>
            <a:pPr marL="457200" indent="-457200" algn="r" rtl="1">
              <a:buFont typeface="Wingdings" pitchFamily="2" charset="2"/>
              <a:buChar char="q"/>
            </a:pPr>
            <a:endParaRPr lang="en-US" dirty="0">
              <a:cs typeface="PT Bold Heading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800567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6200" y="152400"/>
            <a:ext cx="8686800" cy="1143000"/>
          </a:xfrm>
        </p:spPr>
        <p:txBody>
          <a:bodyPr/>
          <a:lstStyle/>
          <a:p>
            <a:r>
              <a:rPr lang="ar-SA" dirty="0">
                <a:cs typeface="PT Bold Heading" pitchFamily="2" charset="-78"/>
              </a:rPr>
              <a:t>أشكال</a:t>
            </a:r>
            <a:r>
              <a:rPr lang="ar-SA" sz="4000" dirty="0" smtClean="0">
                <a:solidFill>
                  <a:srgbClr val="FF0000"/>
                </a:solidFill>
                <a:cs typeface="PT Bold Heading" pitchFamily="2" charset="-78"/>
              </a:rPr>
              <a:t> </a:t>
            </a:r>
            <a:r>
              <a:rPr lang="ar-SA" dirty="0">
                <a:cs typeface="PT Bold Heading" pitchFamily="2" charset="-78"/>
              </a:rPr>
              <a:t>أخرى</a:t>
            </a:r>
            <a:endParaRPr lang="en-US" dirty="0">
              <a:cs typeface="PT Bold Heading" pitchFamily="2" charset="-78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04800" y="1752600"/>
            <a:ext cx="8382000" cy="4191000"/>
          </a:xfrm>
        </p:spPr>
        <p:txBody>
          <a:bodyPr>
            <a:normAutofit fontScale="85000" lnSpcReduction="10000"/>
          </a:bodyPr>
          <a:lstStyle/>
          <a:p>
            <a:pPr marL="457200" indent="-457200" algn="r" rtl="1">
              <a:buFont typeface="Wingdings" pitchFamily="2" charset="2"/>
              <a:buChar char="q"/>
            </a:pPr>
            <a:r>
              <a:rPr lang="ar-SA" dirty="0">
                <a:solidFill>
                  <a:srgbClr val="FF0000"/>
                </a:solidFill>
                <a:cs typeface="PT Bold Heading" pitchFamily="2" charset="-78"/>
              </a:rPr>
              <a:t>المشروعات المشتركة. </a:t>
            </a:r>
            <a:r>
              <a:rPr lang="ar-SA" dirty="0" smtClean="0">
                <a:cs typeface="PT Bold Heading" pitchFamily="2" charset="-78"/>
              </a:rPr>
              <a:t>شركتين أو أكثر يشتركان في تنفيذ مشروع معين من اجل تحقيق ربح معين.</a:t>
            </a:r>
          </a:p>
          <a:p>
            <a:pPr marL="457200" indent="-457200" algn="r" rtl="1">
              <a:buFont typeface="Wingdings" pitchFamily="2" charset="2"/>
              <a:buChar char="q"/>
            </a:pPr>
            <a:endParaRPr lang="ar-SA" dirty="0">
              <a:cs typeface="PT Bold Heading" pitchFamily="2" charset="-78"/>
            </a:endParaRPr>
          </a:p>
          <a:p>
            <a:pPr marL="457200" indent="-457200" algn="r" rtl="1">
              <a:buFont typeface="Wingdings" pitchFamily="2" charset="2"/>
              <a:buChar char="q"/>
            </a:pPr>
            <a:r>
              <a:rPr lang="ar-SA" dirty="0">
                <a:solidFill>
                  <a:srgbClr val="FF0000"/>
                </a:solidFill>
                <a:cs typeface="PT Bold Heading" pitchFamily="2" charset="-78"/>
              </a:rPr>
              <a:t>المشروعات غير الربحية. </a:t>
            </a:r>
            <a:r>
              <a:rPr lang="ar-SA" dirty="0" smtClean="0">
                <a:cs typeface="PT Bold Heading" pitchFamily="2" charset="-78"/>
              </a:rPr>
              <a:t>يتم تأسيسها لخدمة المجتمع ولا تهدف إلى ربح وتعفى من الضريبة مسؤوليتها الشخصية محدودة.</a:t>
            </a:r>
          </a:p>
          <a:p>
            <a:pPr marL="457200" indent="-457200" algn="r" rtl="1">
              <a:buFont typeface="Wingdings" pitchFamily="2" charset="2"/>
              <a:buChar char="q"/>
            </a:pPr>
            <a:endParaRPr lang="ar-SA" dirty="0" smtClean="0">
              <a:cs typeface="PT Bold Heading" pitchFamily="2" charset="-78"/>
            </a:endParaRPr>
          </a:p>
          <a:p>
            <a:pPr marL="457200" indent="-457200" algn="r" rtl="1">
              <a:buFont typeface="Wingdings" pitchFamily="2" charset="2"/>
              <a:buChar char="q"/>
            </a:pPr>
            <a:r>
              <a:rPr lang="ar-SA" dirty="0" smtClean="0">
                <a:solidFill>
                  <a:srgbClr val="FF0000"/>
                </a:solidFill>
                <a:cs typeface="PT Bold Heading" pitchFamily="2" charset="-78"/>
              </a:rPr>
              <a:t>التعاونيات.  </a:t>
            </a:r>
            <a:r>
              <a:rPr lang="ar-SA" dirty="0" smtClean="0">
                <a:cs typeface="PT Bold Heading" pitchFamily="2" charset="-78"/>
              </a:rPr>
              <a:t>وهي عبارة عن تجمع لمنتجي سلعة أو خدمة معينة، أو تجارة جملة او تجار تجزئة ويعملون بشكل جماعي لخدمة أنفسهم. والأرباح تصرف على التعاونية لخدمة أعضائها</a:t>
            </a:r>
            <a:endParaRPr lang="en-US" dirty="0">
              <a:cs typeface="PT Bold Heading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800567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6200" y="152400"/>
            <a:ext cx="8686800" cy="1143000"/>
          </a:xfrm>
        </p:spPr>
        <p:txBody>
          <a:bodyPr/>
          <a:lstStyle/>
          <a:p>
            <a:r>
              <a:rPr lang="ar-SA" dirty="0">
                <a:cs typeface="PT Bold Heading" pitchFamily="2" charset="-78"/>
              </a:rPr>
              <a:t>إيجابيات وسلبيات المشروعات الصغيرة</a:t>
            </a:r>
            <a:endParaRPr lang="en-US" dirty="0">
              <a:cs typeface="PT Bold Heading" pitchFamily="2" charset="-78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04800" y="1524000"/>
            <a:ext cx="8382000" cy="4419600"/>
          </a:xfrm>
        </p:spPr>
        <p:txBody>
          <a:bodyPr>
            <a:normAutofit fontScale="92500" lnSpcReduction="20000"/>
          </a:bodyPr>
          <a:lstStyle/>
          <a:p>
            <a:pPr marL="457200" indent="-457200" algn="r" rtl="1">
              <a:buFont typeface="Wingdings" pitchFamily="2" charset="2"/>
              <a:buChar char="q"/>
            </a:pPr>
            <a:r>
              <a:rPr lang="ar-SA" dirty="0" smtClean="0">
                <a:solidFill>
                  <a:srgbClr val="FF0000"/>
                </a:solidFill>
                <a:cs typeface="PT Bold Heading" pitchFamily="2" charset="-78"/>
              </a:rPr>
              <a:t>الإيجابيات</a:t>
            </a:r>
            <a:r>
              <a:rPr lang="ar-SA" dirty="0" smtClean="0">
                <a:cs typeface="PT Bold Heading" pitchFamily="2" charset="-78"/>
              </a:rPr>
              <a:t>. </a:t>
            </a:r>
          </a:p>
          <a:p>
            <a:pPr marL="857250" lvl="1" indent="-457200" rtl="1">
              <a:buFont typeface="Wingdings" pitchFamily="2" charset="2"/>
              <a:buChar char="q"/>
            </a:pPr>
            <a:r>
              <a:rPr lang="ar-SA" dirty="0" smtClean="0">
                <a:cs typeface="PT Bold Heading" pitchFamily="2" charset="-78"/>
              </a:rPr>
              <a:t>سهولة التأسيس</a:t>
            </a:r>
          </a:p>
          <a:p>
            <a:pPr marL="857250" lvl="1" indent="-457200" rtl="1">
              <a:buFont typeface="Wingdings" pitchFamily="2" charset="2"/>
              <a:buChar char="q"/>
            </a:pPr>
            <a:r>
              <a:rPr lang="ar-SA" dirty="0" smtClean="0">
                <a:cs typeface="PT Bold Heading" pitchFamily="2" charset="-78"/>
              </a:rPr>
              <a:t>ووضوح الإجراءات الرسمية </a:t>
            </a:r>
          </a:p>
          <a:p>
            <a:pPr marL="857250" lvl="1" indent="-457200" rtl="1">
              <a:buFont typeface="Wingdings" pitchFamily="2" charset="2"/>
              <a:buChar char="q"/>
            </a:pPr>
            <a:r>
              <a:rPr lang="ar-SA" dirty="0" smtClean="0">
                <a:cs typeface="PT Bold Heading" pitchFamily="2" charset="-78"/>
              </a:rPr>
              <a:t>المالك هو متخذ القرارات فيما يتعلق بالعمل وتوجهاته</a:t>
            </a:r>
          </a:p>
          <a:p>
            <a:pPr marL="457200" indent="-457200" algn="r" rtl="1">
              <a:buFont typeface="Wingdings" pitchFamily="2" charset="2"/>
              <a:buChar char="q"/>
            </a:pPr>
            <a:endParaRPr lang="ar-SA" dirty="0">
              <a:cs typeface="PT Bold Heading" pitchFamily="2" charset="-78"/>
            </a:endParaRPr>
          </a:p>
          <a:p>
            <a:pPr marL="457200" indent="-457200" algn="r" rtl="1">
              <a:buFont typeface="Wingdings" pitchFamily="2" charset="2"/>
              <a:buChar char="q"/>
            </a:pPr>
            <a:r>
              <a:rPr lang="ar-SA" dirty="0">
                <a:solidFill>
                  <a:srgbClr val="FF0000"/>
                </a:solidFill>
                <a:cs typeface="PT Bold Heading" pitchFamily="2" charset="-78"/>
              </a:rPr>
              <a:t>السلبيات</a:t>
            </a:r>
            <a:r>
              <a:rPr lang="ar-SA" dirty="0" smtClean="0">
                <a:cs typeface="PT Bold Heading" pitchFamily="2" charset="-78"/>
              </a:rPr>
              <a:t>. </a:t>
            </a:r>
          </a:p>
          <a:p>
            <a:pPr marL="857250" lvl="1" indent="-457200" rtl="1">
              <a:buFont typeface="Wingdings" pitchFamily="2" charset="2"/>
              <a:buChar char="q"/>
            </a:pPr>
            <a:r>
              <a:rPr lang="ar-SA" dirty="0" smtClean="0">
                <a:cs typeface="PT Bold Heading" pitchFamily="2" charset="-78"/>
              </a:rPr>
              <a:t>صعوبة الحصول على تمويل اللازم لإقامة هذا النوع من المشروعات لذلك يلجا المالك إلى ثروته الشخصية أو الاقتراض من المؤسسات المالية قرضاً شخصياً،</a:t>
            </a:r>
          </a:p>
          <a:p>
            <a:pPr marL="857250" lvl="1" indent="-457200" rtl="1">
              <a:buFont typeface="Wingdings" pitchFamily="2" charset="2"/>
              <a:buChar char="q"/>
            </a:pPr>
            <a:r>
              <a:rPr lang="ar-SA" dirty="0" smtClean="0">
                <a:cs typeface="PT Bold Heading" pitchFamily="2" charset="-78"/>
              </a:rPr>
              <a:t>والمسئولية الكاملة غير المحدودة لبعض الأشكال تجاه الخسائر والالتزامات المالية</a:t>
            </a:r>
            <a:endParaRPr lang="en-US" dirty="0">
              <a:cs typeface="PT Bold Heading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8005676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Number Placeholder 3"/>
          <p:cNvSpPr txBox="1">
            <a:spLocks noGrp="1"/>
          </p:cNvSpPr>
          <p:nvPr/>
        </p:nvSpPr>
        <p:spPr bwMode="auto">
          <a:xfrm>
            <a:off x="1943100" y="6376989"/>
            <a:ext cx="527538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r" eaLnBrk="1" hangingPunct="1"/>
            <a:fld id="{7080EF2E-32A0-463A-AFEE-4235B9F3E664}" type="slidenum">
              <a:rPr lang="ar-SA" sz="1200">
                <a:solidFill>
                  <a:srgbClr val="FFFFFF"/>
                </a:solidFill>
              </a:rPr>
              <a:pPr algn="r" eaLnBrk="1" hangingPunct="1"/>
              <a:t>17</a:t>
            </a:fld>
            <a:endParaRPr lang="en-US" sz="1200">
              <a:solidFill>
                <a:srgbClr val="FFFFFF"/>
              </a:solidFill>
            </a:endParaRPr>
          </a:p>
        </p:txBody>
      </p:sp>
      <p:sp>
        <p:nvSpPr>
          <p:cNvPr id="22531" name="عنوان 1"/>
          <p:cNvSpPr>
            <a:spLocks/>
          </p:cNvSpPr>
          <p:nvPr/>
        </p:nvSpPr>
        <p:spPr bwMode="auto">
          <a:xfrm>
            <a:off x="773723" y="549276"/>
            <a:ext cx="7877908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pPr algn="r" rtl="1"/>
            <a:endParaRPr lang="ar-SA" sz="6400">
              <a:solidFill>
                <a:srgbClr val="376092"/>
              </a:solidFill>
              <a:cs typeface="AL-Battar" pitchFamily="2" charset="-78"/>
            </a:endParaRPr>
          </a:p>
        </p:txBody>
      </p:sp>
      <p:sp>
        <p:nvSpPr>
          <p:cNvPr id="22532" name="عنصر نائب للمحتوى 2"/>
          <p:cNvSpPr>
            <a:spLocks/>
          </p:cNvSpPr>
          <p:nvPr/>
        </p:nvSpPr>
        <p:spPr bwMode="auto">
          <a:xfrm>
            <a:off x="942243" y="1447800"/>
            <a:ext cx="7848600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73050" indent="-273050" algn="just" rtl="1">
              <a:spcBef>
                <a:spcPct val="20000"/>
              </a:spcBef>
              <a:buFont typeface="Arial" charset="0"/>
              <a:buChar char="•"/>
            </a:pPr>
            <a:endParaRPr lang="ar-SA" sz="3000">
              <a:solidFill>
                <a:srgbClr val="376092"/>
              </a:solidFill>
              <a:cs typeface="AL-Mohanad Bold" pitchFamily="2" charset="-78"/>
            </a:endParaRPr>
          </a:p>
        </p:txBody>
      </p:sp>
      <p:sp>
        <p:nvSpPr>
          <p:cNvPr id="22533" name="Title 1"/>
          <p:cNvSpPr>
            <a:spLocks/>
          </p:cNvSpPr>
          <p:nvPr/>
        </p:nvSpPr>
        <p:spPr bwMode="auto">
          <a:xfrm>
            <a:off x="773723" y="120650"/>
            <a:ext cx="7877908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pPr algn="r" rtl="1"/>
            <a:endParaRPr lang="ar-SA" sz="6400">
              <a:solidFill>
                <a:srgbClr val="376092"/>
              </a:solidFill>
              <a:cs typeface="AL-Battar" pitchFamily="2" charset="-78"/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 idx="4294967295"/>
          </p:nvPr>
        </p:nvSpPr>
        <p:spPr>
          <a:xfrm>
            <a:off x="70338" y="2971800"/>
            <a:ext cx="8932985" cy="1143000"/>
          </a:xfrm>
        </p:spPr>
        <p:txBody>
          <a:bodyPr/>
          <a:lstStyle/>
          <a:p>
            <a:pPr algn="ctr" eaLnBrk="1" hangingPunct="1">
              <a:defRPr/>
            </a:pPr>
            <a:r>
              <a:rPr lang="ar-SA" sz="6000" dirty="0" smtClean="0">
                <a:solidFill>
                  <a:schemeClr val="tx2">
                    <a:lumMod val="75000"/>
                  </a:schemeClr>
                </a:solidFill>
                <a:cs typeface="PT Bold Heading" pitchFamily="2" charset="-78"/>
              </a:rPr>
              <a:t>مع </a:t>
            </a:r>
            <a:r>
              <a:rPr lang="ar-SA" sz="6000" dirty="0">
                <a:solidFill>
                  <a:schemeClr val="tx2">
                    <a:lumMod val="75000"/>
                  </a:schemeClr>
                </a:solidFill>
                <a:cs typeface="PT Bold Heading" pitchFamily="2" charset="-78"/>
              </a:rPr>
              <a:t>تمنياتي للجميع بالنجاح </a:t>
            </a:r>
            <a:r>
              <a:rPr lang="ar-SA" sz="6000" dirty="0" smtClean="0">
                <a:solidFill>
                  <a:schemeClr val="tx2">
                    <a:lumMod val="75000"/>
                  </a:schemeClr>
                </a:solidFill>
                <a:cs typeface="PT Bold Heading" pitchFamily="2" charset="-78"/>
              </a:rPr>
              <a:t>والتوفيق</a:t>
            </a:r>
          </a:p>
        </p:txBody>
      </p:sp>
    </p:spTree>
    <p:extLst>
      <p:ext uri="{BB962C8B-B14F-4D97-AF65-F5344CB8AC3E}">
        <p14:creationId xmlns:p14="http://schemas.microsoft.com/office/powerpoint/2010/main" val="1096679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5969977" y="1981211"/>
            <a:ext cx="2400300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3556" name="Rectangle 8"/>
          <p:cNvSpPr>
            <a:spLocks noChangeArrowheads="1"/>
          </p:cNvSpPr>
          <p:nvPr/>
        </p:nvSpPr>
        <p:spPr bwMode="auto">
          <a:xfrm>
            <a:off x="3165231" y="3352800"/>
            <a:ext cx="2602523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ar-EG" sz="7200">
                <a:solidFill>
                  <a:srgbClr val="FFFFFF"/>
                </a:solidFill>
              </a:rPr>
              <a:t>بحمد الله</a:t>
            </a:r>
            <a:endParaRPr lang="en-US" sz="7200">
              <a:solidFill>
                <a:srgbClr val="FFFFFF"/>
              </a:solidFill>
            </a:endParaRPr>
          </a:p>
        </p:txBody>
      </p:sp>
      <p:sp>
        <p:nvSpPr>
          <p:cNvPr id="23557" name="Freeform 6"/>
          <p:cNvSpPr>
            <a:spLocks noEditPoints="1"/>
          </p:cNvSpPr>
          <p:nvPr/>
        </p:nvSpPr>
        <p:spPr bwMode="auto">
          <a:xfrm>
            <a:off x="3165231" y="2209801"/>
            <a:ext cx="2483827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4061" y="2133600"/>
            <a:ext cx="1947497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77842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1151</TotalTime>
  <Words>1158</Words>
  <Application>Microsoft Office PowerPoint</Application>
  <PresentationFormat>عرض على الشاشة (3:4)‏</PresentationFormat>
  <Paragraphs>136</Paragraphs>
  <Slides>18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18</vt:i4>
      </vt:variant>
    </vt:vector>
  </HeadingPairs>
  <TitlesOfParts>
    <vt:vector size="19" baseType="lpstr">
      <vt:lpstr>Office Theme</vt:lpstr>
      <vt:lpstr>عرض تقديمي في PowerPoint</vt:lpstr>
      <vt:lpstr>عرض تقديمي في PowerPoint</vt:lpstr>
      <vt:lpstr>تمهيد</vt:lpstr>
      <vt:lpstr>عرض تقديمي في PowerPoint</vt:lpstr>
      <vt:lpstr>تقييم الشكل القانوني للمشروع</vt:lpstr>
      <vt:lpstr>الأشكال القانونية للمشروعات الصغيرة</vt:lpstr>
      <vt:lpstr>المشروع الفردي.</vt:lpstr>
      <vt:lpstr>شركة التضامن</vt:lpstr>
      <vt:lpstr>عرض تقديمي في PowerPoint</vt:lpstr>
      <vt:lpstr>شركة التوصية البسيطة</vt:lpstr>
      <vt:lpstr>شركة المحاصة</vt:lpstr>
      <vt:lpstr>شركة ذات المسئولية المحدودة</vt:lpstr>
      <vt:lpstr>شركة التوصية بالأسهم</vt:lpstr>
      <vt:lpstr>الشركة المساهمة الخاصة</vt:lpstr>
      <vt:lpstr>أشكال أخرى</vt:lpstr>
      <vt:lpstr>إيجابيات وسلبيات المشروعات الصغيرة</vt:lpstr>
      <vt:lpstr>مع تمنياتي للجميع بالنجاح والتوفيق</vt:lpstr>
      <vt:lpstr>عرض تقديمي في PowerPoint</vt:lpstr>
    </vt:vector>
  </TitlesOfParts>
  <Company>Toshiba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المحاضرة الأولى</dc:title>
  <dc:creator>TOSHIBA</dc:creator>
  <cp:lastModifiedBy>TOSHIBA</cp:lastModifiedBy>
  <cp:revision>86</cp:revision>
  <dcterms:created xsi:type="dcterms:W3CDTF">2012-01-26T12:44:15Z</dcterms:created>
  <dcterms:modified xsi:type="dcterms:W3CDTF">2012-03-07T14:40:23Z</dcterms:modified>
</cp:coreProperties>
</file>