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81" r:id="rId13"/>
    <p:sldId id="285" r:id="rId14"/>
    <p:sldId id="288" r:id="rId15"/>
    <p:sldId id="282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FF79EA-425C-4FA9-BEA7-927C5041F93A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0F0B-7C36-4B59-9F85-3F7B85144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محمد بن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ar-SA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1336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دراسة الجدوى</a:t>
            </a:r>
          </a:p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للمشروعات الصغيرة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الخامسة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itchFamily="2" charset="-78"/>
              </a:rPr>
              <a:t>تمهيد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دراسة الجدوى تساعد صاحب المشروع الصغير على أتخاذ قرار يجيب على ما يلي:. </a:t>
            </a:r>
            <a:endParaRPr lang="ar-SA" sz="4000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هل توصي دراسة الجدوى بإنشاء المشروع أم لا؟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هل ننفذ الأفكار وما يريده صاحب المشروع أم لا؟</a:t>
            </a:r>
          </a:p>
          <a:p>
            <a:pPr marL="457200" indent="-457200" rtl="1">
              <a:buFont typeface="Wingdings" pitchFamily="2" charset="2"/>
              <a:buChar char="q"/>
            </a:pPr>
            <a:endParaRPr lang="ar-SA" dirty="0">
              <a:cs typeface="PT Bold Heading" pitchFamily="2" charset="-78"/>
            </a:endParaRP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تسعى دراسة الجدوى للإفصاح عن احتياجات المشروع  تجاه الفرص المتاحة لاقتناصها واحتمالات نجاحها في ظل المنافسة المتوقعة، وما هو المردود المتوقع من الاستثمار فيه.</a:t>
            </a:r>
          </a:p>
          <a:p>
            <a:pPr marL="457200" indent="-457200" rtl="1">
              <a:buFont typeface="Wingdings" pitchFamily="2" charset="2"/>
              <a:buChar char="q"/>
            </a:pPr>
            <a:endParaRPr lang="ar-SA" dirty="0">
              <a:cs typeface="PT Bold Heading" pitchFamily="2" charset="-78"/>
            </a:endParaRP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تعد دراسة </a:t>
            </a:r>
            <a:r>
              <a:rPr lang="ar-SA" dirty="0" err="1" smtClean="0">
                <a:cs typeface="PT Bold Heading" pitchFamily="2" charset="-78"/>
              </a:rPr>
              <a:t>الجدوي</a:t>
            </a:r>
            <a:r>
              <a:rPr lang="ar-SA" dirty="0" smtClean="0">
                <a:cs typeface="PT Bold Heading" pitchFamily="2" charset="-78"/>
              </a:rPr>
              <a:t> من العمليات الأساسية والمهمة من أجل ضمان توفير متطلبات النجاح والتقدم في 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385979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دراسة </a:t>
            </a:r>
            <a:r>
              <a:rPr lang="ar-SA" dirty="0" smtClean="0">
                <a:cs typeface="PT Bold Heading" pitchFamily="2" charset="-78"/>
              </a:rPr>
              <a:t>الجدوى </a:t>
            </a:r>
            <a:r>
              <a:rPr lang="ar-SA" dirty="0">
                <a:cs typeface="PT Bold Heading" pitchFamily="2" charset="-78"/>
              </a:rPr>
              <a:t>وإدراك المفهوم والمحتوى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عندما يقدم الشخص على مشروع أو تنفيذ عمل معين (مثال شراء منزل) يسأل نفسه  الأسئلة التالية: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cs typeface="PT Bold Heading" pitchFamily="2" charset="-78"/>
              </a:rPr>
              <a:t>ما الهدف من الشراء؟... سكن أو استثمار أو تجارة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cs typeface="PT Bold Heading" pitchFamily="2" charset="-78"/>
              </a:rPr>
              <a:t>أين موقعه؟ ... وهل هناك مواقع بديلة؟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cs typeface="PT Bold Heading" pitchFamily="2" charset="-78"/>
              </a:rPr>
              <a:t>ما قيمته؟ وكم المتوفر من قيمته؟ وهل سنحتاج إلى الاقتراض أم لا؟.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cs typeface="PT Bold Heading" pitchFamily="2" charset="-78"/>
              </a:rPr>
              <a:t>ما هي مساحته؟ </a:t>
            </a:r>
            <a:r>
              <a:rPr lang="ar-SA" sz="2000" dirty="0" smtClean="0">
                <a:cs typeface="PT Bold Heading" pitchFamily="2" charset="-78"/>
              </a:rPr>
              <a:t>ما </a:t>
            </a:r>
            <a:r>
              <a:rPr lang="ar-SA" sz="2000" dirty="0">
                <a:cs typeface="PT Bold Heading" pitchFamily="2" charset="-78"/>
              </a:rPr>
              <a:t>هي مواصفاته الداخلية والخارجية؟ وهل هي مناسبة؟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cs typeface="PT Bold Heading" pitchFamily="2" charset="-78"/>
              </a:rPr>
              <a:t>ما هي اسعار العقار في نفس المنطقة.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وعموماً يجب أن تتم دراسة جدوى المشروع قبل أي خطوة من خطوات البدء فيه. حتى تكون انطلاقة المشروع من أرض صلبة.</a:t>
            </a:r>
            <a:endParaRPr lang="ar-SA" sz="2800" dirty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endParaRPr lang="ar-SA" sz="2800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ar-SA" sz="2000" dirty="0" smtClean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61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الفكرة الرئيسية من وراء إعداد دراسة الجدوى للمشروع الصغير هي ( وضع صاحب المشروع أمام حقائق توضح مدى إمكانية تنفيذ فكرته، وجعلها حقيقة واقعة) من حيث: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التكلفة المحتملة.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المردود المتوقع.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إمكانية بناء مشروع يلقي الترحاب من لدن الأطراف المتعددة.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إذا جاءت نتائج الدراسة موضحة إمكانية التطبيق والتنفيذ فعندها يقرر صاحب المشروع التنفيذ. وإن ثبت عكس ذلك أبتعد عن الفكرة ومن ثم عدم التنفيذ.</a:t>
            </a:r>
            <a:endParaRPr lang="ar-S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endParaRPr lang="ar-S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en-US" sz="20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900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مكونات دراسة الجدوى الاقتصادية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371600"/>
            <a:ext cx="7391400" cy="4724400"/>
          </a:xfrm>
        </p:spPr>
        <p:txBody>
          <a:bodyPr/>
          <a:lstStyle/>
          <a:p>
            <a:pPr marL="457200" lvl="0" indent="-457200" rtl="1">
              <a:buFont typeface="+mj-lt"/>
              <a:buAutoNum type="arabicPeriod"/>
            </a:pPr>
            <a:r>
              <a:rPr lang="ar-SA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الدراسة المبدئية.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 smtClean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دراسة </a:t>
            </a: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الجدوى التسويقية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دراسة الجدوى الفنية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دراسة الجدوى المالية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دراسة الجدوى الاقتصادية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دراسة الجدوى الاجتماعية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دراسة الجدوى البيئية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.</a:t>
            </a:r>
          </a:p>
          <a:p>
            <a:pPr marL="457200" lvl="0" indent="-457200" rtl="1">
              <a:buFont typeface="+mj-lt"/>
              <a:buAutoNum type="arabicPeriod"/>
            </a:pP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تحليل الحساسية للمشروع</a:t>
            </a:r>
            <a:r>
              <a:rPr lang="en-US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 </a:t>
            </a:r>
            <a:r>
              <a:rPr lang="ar-SA" dirty="0">
                <a:solidFill>
                  <a:srgbClr val="FF0000"/>
                </a:solidFill>
                <a:latin typeface="+mj-lt"/>
                <a:ea typeface="+mj-ea"/>
                <a:cs typeface="PT Bold Heading" pitchFamily="2" charset="-78"/>
              </a:rPr>
              <a:t>.</a:t>
            </a:r>
            <a:endParaRPr lang="en-US" dirty="0">
              <a:solidFill>
                <a:srgbClr val="FF0000"/>
              </a:solidFill>
              <a:latin typeface="+mj-lt"/>
              <a:ea typeface="+mj-ea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18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0" indent="-457200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1- الدراسة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المبدئية.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4525963"/>
          </a:xfrm>
        </p:spPr>
        <p:txBody>
          <a:bodyPr>
            <a:normAutofit lnSpcReduction="1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4400" dirty="0" smtClean="0">
                <a:cs typeface="PT Bold Heading" pitchFamily="2" charset="-78"/>
              </a:rPr>
              <a:t>دراسة ثلاث أمور:</a:t>
            </a:r>
          </a:p>
          <a:p>
            <a:pPr marL="0" indent="0" algn="r" rtl="1"/>
            <a:endParaRPr lang="ar-SA" sz="4400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المطابقة المبدئية لفكرة المشروع مع اللوائح والقوانين في البلد المزمع إقامة المشروع فيها.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المطابقة المبدئية لفكرة المشروع مع العادات والتقاليد وقيم المجتمع.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3200" dirty="0" smtClean="0">
                <a:cs typeface="PT Bold Heading" pitchFamily="2" charset="-78"/>
              </a:rPr>
              <a:t>مدى الارتياح والانطباع على ن السير في المشروع سيؤدي إلى نتائج مرضية لصاحب الدراسة.</a:t>
            </a:r>
          </a:p>
          <a:p>
            <a:pPr marL="857250" lvl="1" indent="-457200" rtl="1">
              <a:buFont typeface="Wingdings" pitchFamily="2" charset="2"/>
              <a:buChar char="q"/>
            </a:pPr>
            <a:endParaRPr lang="ar-SA" sz="3200" dirty="0" smtClean="0">
              <a:cs typeface="PT Bold Heading" pitchFamily="2" charset="-78"/>
            </a:endParaRPr>
          </a:p>
          <a:p>
            <a:pPr marL="0" indent="0" algn="r" rtl="1"/>
            <a:endParaRPr lang="en-US" sz="36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80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2- دراسة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الجدوى التسويقية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41437"/>
            <a:ext cx="8610600" cy="4525963"/>
          </a:xfrm>
        </p:spPr>
        <p:txBody>
          <a:bodyPr>
            <a:noAutofit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تتم دراسة تسويق </a:t>
            </a:r>
            <a:r>
              <a:rPr lang="ar-SA" sz="2800" dirty="0">
                <a:cs typeface="PT Bold Heading" pitchFamily="2" charset="-78"/>
              </a:rPr>
              <a:t>منتجات </a:t>
            </a:r>
            <a:r>
              <a:rPr lang="ar-SA" sz="2800" dirty="0" smtClean="0">
                <a:cs typeface="PT Bold Heading" pitchFamily="2" charset="-78"/>
              </a:rPr>
              <a:t>المشروع من خلال:</a:t>
            </a:r>
            <a:endParaRPr lang="en-US" sz="2800" dirty="0">
              <a:cs typeface="PT Bold Heading" pitchFamily="2" charset="-78"/>
            </a:endParaRPr>
          </a:p>
          <a:p>
            <a:pPr lvl="1" rtl="1"/>
            <a:r>
              <a:rPr lang="ar-SA" sz="2400" dirty="0">
                <a:cs typeface="PT Bold Heading" pitchFamily="2" charset="-78"/>
              </a:rPr>
              <a:t>أولا : توصيف سوق السلعة </a:t>
            </a:r>
            <a:endParaRPr lang="ar-SA" sz="2400" dirty="0" smtClean="0">
              <a:cs typeface="PT Bold Heading" pitchFamily="2" charset="-78"/>
            </a:endParaRPr>
          </a:p>
          <a:p>
            <a:pPr lvl="1" rtl="1"/>
            <a:r>
              <a:rPr lang="ar-SA" sz="2400" dirty="0" smtClean="0">
                <a:cs typeface="PT Bold Heading" pitchFamily="2" charset="-78"/>
              </a:rPr>
              <a:t>ثانيا </a:t>
            </a:r>
            <a:r>
              <a:rPr lang="ar-SA" sz="2400" dirty="0">
                <a:cs typeface="PT Bold Heading" pitchFamily="2" charset="-78"/>
              </a:rPr>
              <a:t>: دراسة الطلب على السلعة </a:t>
            </a:r>
            <a:endParaRPr lang="ar-SA" sz="2400" dirty="0" smtClean="0">
              <a:cs typeface="PT Bold Heading" pitchFamily="2" charset="-78"/>
            </a:endParaRPr>
          </a:p>
          <a:p>
            <a:pPr lvl="1" rtl="1"/>
            <a:r>
              <a:rPr lang="ar-SA" sz="2400" dirty="0" smtClean="0">
                <a:cs typeface="PT Bold Heading" pitchFamily="2" charset="-78"/>
              </a:rPr>
              <a:t>ثالثا </a:t>
            </a:r>
            <a:r>
              <a:rPr lang="ar-SA" sz="2400" dirty="0">
                <a:cs typeface="PT Bold Heading" pitchFamily="2" charset="-78"/>
              </a:rPr>
              <a:t>: تسعير السلع </a:t>
            </a:r>
            <a:endParaRPr lang="ar-SA" sz="2400" dirty="0" smtClean="0">
              <a:cs typeface="PT Bold Heading" pitchFamily="2" charset="-78"/>
            </a:endParaRPr>
          </a:p>
          <a:p>
            <a:pPr lvl="1" rtl="1"/>
            <a:r>
              <a:rPr lang="ar-SA" sz="2400" dirty="0" smtClean="0">
                <a:cs typeface="PT Bold Heading" pitchFamily="2" charset="-78"/>
              </a:rPr>
              <a:t>رابعا </a:t>
            </a:r>
            <a:r>
              <a:rPr lang="ar-SA" sz="2400" dirty="0">
                <a:cs typeface="PT Bold Heading" pitchFamily="2" charset="-78"/>
              </a:rPr>
              <a:t>: التنبؤ بالمبيعات</a:t>
            </a:r>
            <a:r>
              <a:rPr lang="en-US" sz="2400" dirty="0">
                <a:cs typeface="PT Bold Heading" pitchFamily="2" charset="-78"/>
              </a:rPr>
              <a:t> :</a:t>
            </a:r>
          </a:p>
          <a:p>
            <a:pPr rtl="1"/>
            <a:endParaRPr lang="ar-SA" sz="900" dirty="0" smtClean="0">
              <a:cs typeface="PT Bold Heading" pitchFamily="2" charset="-78"/>
            </a:endParaRPr>
          </a:p>
          <a:p>
            <a:pPr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تفيد دراسة </a:t>
            </a:r>
            <a:r>
              <a:rPr lang="ar-SA" sz="2800" dirty="0">
                <a:cs typeface="PT Bold Heading" pitchFamily="2" charset="-78"/>
              </a:rPr>
              <a:t>الجدوى </a:t>
            </a:r>
            <a:r>
              <a:rPr lang="ar-SA" sz="2800" dirty="0" smtClean="0">
                <a:cs typeface="PT Bold Heading" pitchFamily="2" charset="-78"/>
              </a:rPr>
              <a:t>التسويقية في</a:t>
            </a:r>
            <a:r>
              <a:rPr lang="en-US" sz="2800" dirty="0" smtClean="0">
                <a:cs typeface="PT Bold Heading" pitchFamily="2" charset="-78"/>
              </a:rPr>
              <a:t> </a:t>
            </a:r>
            <a:r>
              <a:rPr lang="en-US" sz="2800" dirty="0">
                <a:cs typeface="PT Bold Heading" pitchFamily="2" charset="-78"/>
              </a:rPr>
              <a:t>: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000" dirty="0">
                <a:cs typeface="PT Bold Heading" pitchFamily="2" charset="-78"/>
              </a:rPr>
              <a:t>تحديد حجم إنتاج المشروع </a:t>
            </a:r>
            <a:r>
              <a:rPr lang="ar-SA" sz="2000" dirty="0" smtClean="0">
                <a:cs typeface="PT Bold Heading" pitchFamily="2" charset="-78"/>
              </a:rPr>
              <a:t>بناء على </a:t>
            </a:r>
            <a:r>
              <a:rPr lang="ar-SA" sz="2000" dirty="0">
                <a:cs typeface="PT Bold Heading" pitchFamily="2" charset="-78"/>
              </a:rPr>
              <a:t>التنبؤ بحجم الطلب والمبيعات لناتج المشروع</a:t>
            </a:r>
            <a:r>
              <a:rPr lang="en-US" sz="2000" dirty="0">
                <a:cs typeface="PT Bold Heading" pitchFamily="2" charset="-78"/>
              </a:rPr>
              <a:t> 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>
                <a:cs typeface="PT Bold Heading" pitchFamily="2" charset="-78"/>
              </a:rPr>
              <a:t>السعر المتوقع لمنتجات المشروع</a:t>
            </a:r>
            <a:r>
              <a:rPr lang="en-US" sz="2400" dirty="0">
                <a:cs typeface="PT Bold Heading" pitchFamily="2" charset="-78"/>
              </a:rPr>
              <a:t> .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>
                <a:cs typeface="PT Bold Heading" pitchFamily="2" charset="-78"/>
              </a:rPr>
              <a:t>المواصفات المفضلة </a:t>
            </a:r>
            <a:r>
              <a:rPr lang="ar-SA" sz="2400" dirty="0" smtClean="0">
                <a:cs typeface="PT Bold Heading" pitchFamily="2" charset="-78"/>
              </a:rPr>
              <a:t>في </a:t>
            </a:r>
            <a:r>
              <a:rPr lang="ar-SA" sz="2400" dirty="0">
                <a:cs typeface="PT Bold Heading" pitchFamily="2" charset="-78"/>
              </a:rPr>
              <a:t>السلعة </a:t>
            </a:r>
            <a:r>
              <a:rPr lang="ar-SA" sz="2400" dirty="0" smtClean="0">
                <a:cs typeface="PT Bold Heading" pitchFamily="2" charset="-78"/>
              </a:rPr>
              <a:t>التي </a:t>
            </a:r>
            <a:r>
              <a:rPr lang="ar-SA" sz="2400" dirty="0">
                <a:cs typeface="PT Bold Heading" pitchFamily="2" charset="-78"/>
              </a:rPr>
              <a:t>سينتجها المشروع</a:t>
            </a:r>
            <a:r>
              <a:rPr lang="en-US" sz="2400" dirty="0">
                <a:cs typeface="PT Bold Heading" pitchFamily="2" charset="-78"/>
              </a:rPr>
              <a:t> .</a:t>
            </a:r>
          </a:p>
          <a:p>
            <a:pPr lvl="1" rtl="1">
              <a:buFont typeface="Wingdings" pitchFamily="2" charset="2"/>
              <a:buChar char="ü"/>
            </a:pPr>
            <a:r>
              <a:rPr lang="ar-SA" sz="2400" dirty="0">
                <a:cs typeface="PT Bold Heading" pitchFamily="2" charset="-78"/>
              </a:rPr>
              <a:t>تقرير ما إذا كانت دراسة الجدوى تستكمل أو تتوقف</a:t>
            </a:r>
            <a:r>
              <a:rPr lang="en-US" sz="2400" dirty="0">
                <a:cs typeface="PT Bold Heading" pitchFamily="2" charset="-78"/>
              </a:rPr>
              <a:t> . </a:t>
            </a:r>
          </a:p>
          <a:p>
            <a:pPr rtl="1"/>
            <a:endParaRPr lang="en-US" sz="2800" dirty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endParaRPr lang="en-US" sz="36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27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3- دراسة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الجدوى الفنية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265237"/>
            <a:ext cx="8229600" cy="5059363"/>
          </a:xfrm>
        </p:spPr>
        <p:txBody>
          <a:bodyPr/>
          <a:lstStyle/>
          <a:p>
            <a:pPr rtl="1"/>
            <a:r>
              <a:rPr lang="ar-SA" b="1" dirty="0">
                <a:cs typeface="PT Bold Heading" pitchFamily="2" charset="-78"/>
              </a:rPr>
              <a:t>وتشمل الدراسة الفنية للمشروع كل أو بعض الأجزاء التالية طبقا </a:t>
            </a:r>
            <a:r>
              <a:rPr lang="ar-SA" b="1" dirty="0" smtClean="0">
                <a:cs typeface="PT Bold Heading" pitchFamily="2" charset="-78"/>
              </a:rPr>
              <a:t>للظروف:</a:t>
            </a:r>
          </a:p>
          <a:p>
            <a:pPr marL="971550" lvl="1" indent="-514350" rtl="1">
              <a:buFont typeface="+mj-lt"/>
              <a:buAutoNum type="arabicParenR"/>
            </a:pPr>
            <a:r>
              <a:rPr lang="en-US" b="1" dirty="0" smtClean="0">
                <a:cs typeface="PT Bold Heading" pitchFamily="2" charset="-78"/>
              </a:rPr>
              <a:t> </a:t>
            </a:r>
            <a:r>
              <a:rPr lang="ar-SA" sz="2400" b="1" dirty="0">
                <a:cs typeface="PT Bold Heading" pitchFamily="2" charset="-78"/>
              </a:rPr>
              <a:t>تحديد حجم المشروع</a:t>
            </a:r>
            <a:r>
              <a:rPr lang="en-US" sz="2400" b="1" dirty="0">
                <a:cs typeface="PT Bold Heading" pitchFamily="2" charset="-78"/>
              </a:rPr>
              <a:t> </a:t>
            </a:r>
            <a:r>
              <a:rPr lang="en-US" sz="2400" b="1" dirty="0" smtClean="0">
                <a:cs typeface="PT Bold Heading" pitchFamily="2" charset="-78"/>
              </a:rPr>
              <a:t>.</a:t>
            </a:r>
            <a:endParaRPr lang="ar-SA" sz="2400" b="1" dirty="0" smtClean="0">
              <a:cs typeface="PT Bold Heading" pitchFamily="2" charset="-78"/>
            </a:endParaRP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طريقة الإنتاج والوسائل التكنولوجية الملائمة</a:t>
            </a:r>
            <a:r>
              <a:rPr lang="en-US" sz="2400" b="1" dirty="0">
                <a:cs typeface="PT Bold Heading" pitchFamily="2" charset="-78"/>
              </a:rPr>
              <a:t> :</a:t>
            </a:r>
            <a:endParaRPr lang="en-US" sz="2400" dirty="0">
              <a:cs typeface="PT Bold Heading" pitchFamily="2" charset="-78"/>
            </a:endParaRP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الآلات والمعدات </a:t>
            </a:r>
            <a:r>
              <a:rPr lang="ar-SA" sz="2400" b="1" dirty="0" smtClean="0">
                <a:cs typeface="PT Bold Heading" pitchFamily="2" charset="-78"/>
              </a:rPr>
              <a:t>الفنية</a:t>
            </a: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التخطيط </a:t>
            </a:r>
            <a:r>
              <a:rPr lang="ar-SA" sz="2400" b="1" dirty="0" smtClean="0">
                <a:cs typeface="PT Bold Heading" pitchFamily="2" charset="-78"/>
              </a:rPr>
              <a:t>الداخلي </a:t>
            </a:r>
            <a:r>
              <a:rPr lang="ar-SA" sz="2400" b="1" dirty="0">
                <a:cs typeface="PT Bold Heading" pitchFamily="2" charset="-78"/>
              </a:rPr>
              <a:t>للمشروع</a:t>
            </a:r>
            <a:r>
              <a:rPr lang="en-US" sz="2400" b="1" dirty="0">
                <a:cs typeface="PT Bold Heading" pitchFamily="2" charset="-78"/>
              </a:rPr>
              <a:t> </a:t>
            </a:r>
            <a:endParaRPr lang="ar-SA" sz="2400" b="1" dirty="0">
              <a:cs typeface="PT Bold Heading" pitchFamily="2" charset="-78"/>
            </a:endParaRP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كميات عوامل الإنتاج </a:t>
            </a:r>
            <a:r>
              <a:rPr lang="ar-SA" sz="2400" b="1" dirty="0" smtClean="0">
                <a:cs typeface="PT Bold Heading" pitchFamily="2" charset="-78"/>
              </a:rPr>
              <a:t>المطلوبة</a:t>
            </a: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العمالة المطلوبة وأفراد </a:t>
            </a:r>
            <a:r>
              <a:rPr lang="ar-SA" sz="2400" b="1" dirty="0" smtClean="0">
                <a:cs typeface="PT Bold Heading" pitchFamily="2" charset="-78"/>
              </a:rPr>
              <a:t>الإدارة</a:t>
            </a: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مسائل </a:t>
            </a:r>
            <a:r>
              <a:rPr lang="ar-SA" sz="2400" b="1" dirty="0" smtClean="0">
                <a:cs typeface="PT Bold Heading" pitchFamily="2" charset="-78"/>
              </a:rPr>
              <a:t>النقل</a:t>
            </a: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الفاقد </a:t>
            </a:r>
            <a:r>
              <a:rPr lang="ar-SA" sz="2400" b="1" dirty="0" smtClean="0">
                <a:cs typeface="PT Bold Heading" pitchFamily="2" charset="-78"/>
              </a:rPr>
              <a:t>في الإنتاج</a:t>
            </a:r>
            <a:endParaRPr lang="ar-SA" sz="2400" b="1" dirty="0">
              <a:cs typeface="PT Bold Heading" pitchFamily="2" charset="-78"/>
            </a:endParaRPr>
          </a:p>
          <a:p>
            <a:pPr marL="971550" lvl="1" indent="-514350" rtl="1">
              <a:buFont typeface="+mj-lt"/>
              <a:buAutoNum type="arabicParenR"/>
            </a:pPr>
            <a:r>
              <a:rPr lang="ar-SA" sz="2400" b="1" dirty="0">
                <a:cs typeface="PT Bold Heading" pitchFamily="2" charset="-78"/>
              </a:rPr>
              <a:t>تحديد موقع المشروع</a:t>
            </a:r>
            <a:r>
              <a:rPr lang="en-US" sz="2400" b="1" dirty="0">
                <a:cs typeface="PT Bold Heading" pitchFamily="2" charset="-78"/>
              </a:rPr>
              <a:t> </a:t>
            </a:r>
            <a:endParaRPr lang="en-US" sz="24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029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0" indent="-457200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4- دراسة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الجدوى المالية</a:t>
            </a:r>
            <a:r>
              <a:rPr lang="en-US" dirty="0">
                <a:solidFill>
                  <a:srgbClr val="FF0000"/>
                </a:solidFill>
                <a:cs typeface="PT Bold Heading" pitchFamily="2" charset="-78"/>
              </a:rPr>
              <a:t> 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447800"/>
            <a:ext cx="8229600" cy="5029199"/>
          </a:xfrm>
        </p:spPr>
        <p:txBody>
          <a:bodyPr>
            <a:normAutofit fontScale="70000" lnSpcReduction="20000"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b="1" dirty="0">
                <a:cs typeface="PT Bold Heading" pitchFamily="2" charset="-78"/>
              </a:rPr>
              <a:t>التكاليف </a:t>
            </a:r>
            <a:r>
              <a:rPr lang="ar-SA" b="1" dirty="0" smtClean="0">
                <a:cs typeface="PT Bold Heading" pitchFamily="2" charset="-78"/>
              </a:rPr>
              <a:t>في أي </a:t>
            </a:r>
            <a:r>
              <a:rPr lang="ar-SA" b="1" dirty="0">
                <a:cs typeface="PT Bold Heading" pitchFamily="2" charset="-78"/>
              </a:rPr>
              <a:t>مشروع تنقسم إلى</a:t>
            </a:r>
            <a:r>
              <a:rPr lang="en-US" b="1" dirty="0">
                <a:cs typeface="PT Bold Heading" pitchFamily="2" charset="-78"/>
              </a:rPr>
              <a:t> :</a:t>
            </a:r>
            <a:endParaRPr lang="en-US" dirty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ü"/>
            </a:pPr>
            <a:r>
              <a:rPr lang="ar-SA" b="1" dirty="0" smtClean="0">
                <a:cs typeface="PT Bold Heading" pitchFamily="2" charset="-78"/>
              </a:rPr>
              <a:t>تكاليف </a:t>
            </a:r>
            <a:r>
              <a:rPr lang="ar-SA" b="1" dirty="0">
                <a:cs typeface="PT Bold Heading" pitchFamily="2" charset="-78"/>
              </a:rPr>
              <a:t>استثمارية</a:t>
            </a:r>
            <a:r>
              <a:rPr lang="en-US" b="1" dirty="0">
                <a:cs typeface="PT Bold Heading" pitchFamily="2" charset="-78"/>
              </a:rPr>
              <a:t>: </a:t>
            </a:r>
            <a:r>
              <a:rPr lang="en-US" dirty="0">
                <a:cs typeface="PT Bold Heading" pitchFamily="2" charset="-78"/>
              </a:rPr>
              <a:t/>
            </a:r>
            <a:br>
              <a:rPr lang="en-US" dirty="0">
                <a:cs typeface="PT Bold Heading" pitchFamily="2" charset="-78"/>
              </a:rPr>
            </a:br>
            <a:r>
              <a:rPr lang="ar-SA" dirty="0">
                <a:cs typeface="PT Bold Heading" pitchFamily="2" charset="-78"/>
              </a:rPr>
              <a:t>وهى كافة ما ينفق على المشروع منذ بداية التفكير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عملية الاستثمار حتى دورة التشغيل العادية الأولى . وتمثل هذه التكاليف إنفاق </a:t>
            </a:r>
            <a:r>
              <a:rPr lang="ar-SA" dirty="0" smtClean="0">
                <a:cs typeface="PT Bold Heading" pitchFamily="2" charset="-78"/>
              </a:rPr>
              <a:t>استثماري </a:t>
            </a:r>
            <a:r>
              <a:rPr lang="ar-SA" dirty="0">
                <a:cs typeface="PT Bold Heading" pitchFamily="2" charset="-78"/>
              </a:rPr>
              <a:t>يستفيد منه المشروع لأكثر من سنة خلال عمر المشروع . </a:t>
            </a:r>
            <a:endParaRPr lang="en-US" dirty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ü"/>
            </a:pPr>
            <a:r>
              <a:rPr lang="ar-SA" b="1" dirty="0" smtClean="0">
                <a:cs typeface="PT Bold Heading" pitchFamily="2" charset="-78"/>
              </a:rPr>
              <a:t>تكاليف </a:t>
            </a:r>
            <a:r>
              <a:rPr lang="ar-SA" b="1" dirty="0">
                <a:cs typeface="PT Bold Heading" pitchFamily="2" charset="-78"/>
              </a:rPr>
              <a:t>جارية</a:t>
            </a:r>
            <a:r>
              <a:rPr lang="en-US" b="1" dirty="0">
                <a:cs typeface="PT Bold Heading" pitchFamily="2" charset="-78"/>
              </a:rPr>
              <a:t> : </a:t>
            </a:r>
            <a:r>
              <a:rPr lang="en-US" dirty="0">
                <a:cs typeface="PT Bold Heading" pitchFamily="2" charset="-78"/>
              </a:rPr>
              <a:t/>
            </a:r>
            <a:br>
              <a:rPr lang="en-US" dirty="0">
                <a:cs typeface="PT Bold Heading" pitchFamily="2" charset="-78"/>
              </a:rPr>
            </a:br>
            <a:r>
              <a:rPr lang="ar-SA" dirty="0">
                <a:cs typeface="PT Bold Heading" pitchFamily="2" charset="-78"/>
              </a:rPr>
              <a:t>وتشمل جملة التكاليف قصيرة الأجل ، تكاليف مستلزمات التشغيل لدورة واحدة وتكاليف الأجور والمرتبات والوقود والطاقة</a:t>
            </a:r>
            <a:r>
              <a:rPr lang="en-US" dirty="0">
                <a:cs typeface="PT Bold Heading" pitchFamily="2" charset="-78"/>
              </a:rPr>
              <a:t> 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b="1" dirty="0">
                <a:cs typeface="PT Bold Heading" pitchFamily="2" charset="-78"/>
              </a:rPr>
              <a:t>مصادر التمويل </a:t>
            </a:r>
            <a:r>
              <a:rPr lang="ar-SA" b="1" dirty="0" smtClean="0">
                <a:cs typeface="PT Bold Heading" pitchFamily="2" charset="-78"/>
              </a:rPr>
              <a:t>الاستثماري</a:t>
            </a:r>
            <a:r>
              <a:rPr lang="en-US" b="1" dirty="0" smtClean="0">
                <a:cs typeface="PT Bold Heading" pitchFamily="2" charset="-78"/>
              </a:rPr>
              <a:t> </a:t>
            </a:r>
            <a:r>
              <a:rPr lang="en-US" b="1" dirty="0">
                <a:cs typeface="PT Bold Heading" pitchFamily="2" charset="-78"/>
              </a:rPr>
              <a:t>:</a:t>
            </a:r>
            <a:endParaRPr lang="en-US" dirty="0">
              <a:cs typeface="PT Bold Heading" pitchFamily="2" charset="-78"/>
            </a:endParaRPr>
          </a:p>
          <a:p>
            <a:pPr marL="0" indent="0" rtl="1"/>
            <a:r>
              <a:rPr lang="ar-SA" dirty="0">
                <a:cs typeface="PT Bold Heading" pitchFamily="2" charset="-78"/>
              </a:rPr>
              <a:t>يتم تمويل المشروعات من مصادر متعددة تغطى واحدة منها أو أكثر الالتزامات المالية الضرورية لإنشاء المشروع و </a:t>
            </a:r>
            <a:r>
              <a:rPr lang="ar-SA" dirty="0" smtClean="0">
                <a:cs typeface="PT Bold Heading" pitchFamily="2" charset="-78"/>
              </a:rPr>
              <a:t>تشغيل</a:t>
            </a:r>
            <a:r>
              <a:rPr lang="en-US" b="1" dirty="0" smtClean="0">
                <a:cs typeface="PT Bold Heading" pitchFamily="2" charset="-78"/>
              </a:rPr>
              <a:t> </a:t>
            </a:r>
            <a:endParaRPr lang="en-US" dirty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ü"/>
            </a:pPr>
            <a:r>
              <a:rPr lang="ar-SA" dirty="0">
                <a:cs typeface="PT Bold Heading" pitchFamily="2" charset="-78"/>
              </a:rPr>
              <a:t>رأس المال المملوك لصاحب المشروع</a:t>
            </a:r>
            <a:r>
              <a:rPr lang="en-US" dirty="0">
                <a:cs typeface="PT Bold Heading" pitchFamily="2" charset="-78"/>
              </a:rPr>
              <a:t> .</a:t>
            </a:r>
          </a:p>
          <a:p>
            <a:pPr marL="857250" lvl="1" indent="-457200" rtl="1">
              <a:buFont typeface="Wingdings" pitchFamily="2" charset="2"/>
              <a:buChar char="ü"/>
            </a:pPr>
            <a:r>
              <a:rPr lang="ar-SA" dirty="0">
                <a:cs typeface="PT Bold Heading" pitchFamily="2" charset="-78"/>
              </a:rPr>
              <a:t>القروض من البنوك أو مؤسسات التمويل المختلفة وقد تكون قروض طويلة الأجل أكثر من خمس سنوات وقروض قصيرة الأجل أقل من سنة</a:t>
            </a:r>
            <a:r>
              <a:rPr lang="en-US" dirty="0">
                <a:cs typeface="PT Bold Heading" pitchFamily="2" charset="-78"/>
              </a:rPr>
              <a:t> </a:t>
            </a:r>
            <a:r>
              <a:rPr lang="en-US" dirty="0" smtClean="0">
                <a:cs typeface="PT Bold Heading" pitchFamily="2" charset="-78"/>
              </a:rPr>
              <a:t>.</a:t>
            </a:r>
            <a:endParaRPr lang="ar-SA" dirty="0">
              <a:cs typeface="PT Bold Heading" pitchFamily="2" charset="-78"/>
            </a:endParaRPr>
          </a:p>
          <a:p>
            <a:pPr marL="457200" lvl="1" indent="-457200" rtl="1">
              <a:buFont typeface="Wingdings" pitchFamily="2" charset="2"/>
              <a:buChar char="q"/>
            </a:pPr>
            <a:r>
              <a:rPr lang="ar-SA" sz="3200" b="1" dirty="0">
                <a:cs typeface="PT Bold Heading" pitchFamily="2" charset="-78"/>
              </a:rPr>
              <a:t>مقاييس الجدوى </a:t>
            </a:r>
            <a:r>
              <a:rPr lang="ar-SA" sz="3200" b="1" dirty="0" smtClean="0">
                <a:cs typeface="PT Bold Heading" pitchFamily="2" charset="-78"/>
              </a:rPr>
              <a:t>المالية منها</a:t>
            </a:r>
            <a:r>
              <a:rPr lang="ar-SA" sz="3200" b="1" dirty="0">
                <a:cs typeface="PT Bold Heading" pitchFamily="2" charset="-78"/>
              </a:rPr>
              <a:t>:</a:t>
            </a:r>
          </a:p>
          <a:p>
            <a:pPr marL="400050" lvl="1" indent="0" rtl="1"/>
            <a:r>
              <a:rPr lang="ar-SA" dirty="0" smtClean="0">
                <a:cs typeface="PT Bold Heading" pitchFamily="2" charset="-78"/>
              </a:rPr>
              <a:t>1- صافي القيمة الحالية.</a:t>
            </a:r>
          </a:p>
          <a:p>
            <a:pPr marL="400050" lvl="1" indent="0" rtl="1"/>
            <a:r>
              <a:rPr lang="ar-SA" smtClean="0">
                <a:cs typeface="PT Bold Heading" pitchFamily="2" charset="-78"/>
              </a:rPr>
              <a:t>2- </a:t>
            </a:r>
            <a:r>
              <a:rPr lang="ar-SA" smtClean="0">
                <a:cs typeface="PT Bold Heading" pitchFamily="2" charset="-78"/>
              </a:rPr>
              <a:t>معدل </a:t>
            </a:r>
            <a:r>
              <a:rPr lang="ar-SA" dirty="0" smtClean="0">
                <a:cs typeface="PT Bold Heading" pitchFamily="2" charset="-78"/>
              </a:rPr>
              <a:t>العائد الداخلي.</a:t>
            </a:r>
          </a:p>
        </p:txBody>
      </p:sp>
    </p:spTree>
    <p:extLst>
      <p:ext uri="{BB962C8B-B14F-4D97-AF65-F5344CB8AC3E}">
        <p14:creationId xmlns:p14="http://schemas.microsoft.com/office/powerpoint/2010/main" val="355675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0" indent="-457200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5- دراسة </a:t>
            </a: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الجدوى الاقتصادية</a:t>
            </a:r>
            <a:r>
              <a:rPr lang="en-US" dirty="0">
                <a:solidFill>
                  <a:srgbClr val="FF0000"/>
                </a:solidFill>
                <a:cs typeface="PT Bold Heading" pitchFamily="2" charset="-78"/>
              </a:rPr>
              <a:t> 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cs typeface="PT Bold Heading" pitchFamily="2" charset="-78"/>
              </a:rPr>
              <a:t>يتشابه التقييم </a:t>
            </a:r>
            <a:r>
              <a:rPr lang="ar-SA" dirty="0" smtClean="0">
                <a:cs typeface="PT Bold Heading" pitchFamily="2" charset="-78"/>
              </a:rPr>
              <a:t>الاقتصادي </a:t>
            </a:r>
            <a:r>
              <a:rPr lang="ar-SA" dirty="0">
                <a:cs typeface="PT Bold Heading" pitchFamily="2" charset="-78"/>
              </a:rPr>
              <a:t>مع التقييم </a:t>
            </a:r>
            <a:r>
              <a:rPr lang="ar-SA" dirty="0" smtClean="0">
                <a:cs typeface="PT Bold Heading" pitchFamily="2" charset="-78"/>
              </a:rPr>
              <a:t>المالي </a:t>
            </a:r>
            <a:r>
              <a:rPr lang="ar-SA" dirty="0">
                <a:cs typeface="PT Bold Heading" pitchFamily="2" charset="-78"/>
              </a:rPr>
              <a:t>للمشروع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استخدام نفس المقاييس – والفرق </a:t>
            </a:r>
            <a:r>
              <a:rPr lang="ar-SA" dirty="0" smtClean="0">
                <a:cs typeface="PT Bold Heading" pitchFamily="2" charset="-78"/>
              </a:rPr>
              <a:t>الجوهري </a:t>
            </a:r>
            <a:r>
              <a:rPr lang="ar-SA" dirty="0">
                <a:cs typeface="PT Bold Heading" pitchFamily="2" charset="-78"/>
              </a:rPr>
              <a:t>هو أن التقييم </a:t>
            </a:r>
            <a:r>
              <a:rPr lang="ar-SA" dirty="0" smtClean="0">
                <a:cs typeface="PT Bold Heading" pitchFamily="2" charset="-78"/>
              </a:rPr>
              <a:t>الاقتصادي </a:t>
            </a:r>
            <a:r>
              <a:rPr lang="ar-SA" dirty="0">
                <a:cs typeface="PT Bold Heading" pitchFamily="2" charset="-78"/>
              </a:rPr>
              <a:t>للمشروعات يهتم بقياس العائد </a:t>
            </a:r>
            <a:r>
              <a:rPr lang="ar-SA" dirty="0" smtClean="0">
                <a:cs typeface="PT Bold Heading" pitchFamily="2" charset="-78"/>
              </a:rPr>
              <a:t>الاقتصادي </a:t>
            </a:r>
            <a:r>
              <a:rPr lang="ar-SA" dirty="0">
                <a:cs typeface="PT Bold Heading" pitchFamily="2" charset="-78"/>
              </a:rPr>
              <a:t>للمجتمع </a:t>
            </a:r>
            <a:r>
              <a:rPr lang="ar-SA" dirty="0" smtClean="0">
                <a:cs typeface="PT Bold Heading" pitchFamily="2" charset="-78"/>
              </a:rPr>
              <a:t>حيث أن عناصر </a:t>
            </a:r>
            <a:r>
              <a:rPr lang="ar-SA" dirty="0">
                <a:cs typeface="PT Bold Heading" pitchFamily="2" charset="-78"/>
              </a:rPr>
              <a:t>التكاليف والعوائد للمشروعات لا تقدر قيمتها على أساس أسعار السوق بل تقدر قيمتها على أساس أسعار الظل </a:t>
            </a:r>
            <a:r>
              <a:rPr lang="ar-SA" dirty="0" smtClean="0">
                <a:cs typeface="PT Bold Heading" pitchFamily="2" charset="-78"/>
              </a:rPr>
              <a:t>التي </a:t>
            </a:r>
            <a:r>
              <a:rPr lang="ar-SA" dirty="0">
                <a:cs typeface="PT Bold Heading" pitchFamily="2" charset="-78"/>
              </a:rPr>
              <a:t>تعكس القيم الحقيقية الاقتصادية والاجتماعية لهذه التدفقات – وقد تتساوى أسعار الظل مع أسعار السوق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حالات معينة ولكنها تختلف عنها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معظم الحالات</a:t>
            </a:r>
            <a:r>
              <a:rPr lang="en-US" dirty="0">
                <a:cs typeface="PT Bold Heading" pitchFamily="2" charset="-78"/>
              </a:rPr>
              <a:t> </a:t>
            </a:r>
            <a:r>
              <a:rPr lang="en-US" dirty="0" smtClean="0">
                <a:cs typeface="PT Bold Heading" pitchFamily="2" charset="-78"/>
              </a:rPr>
              <a:t>.</a:t>
            </a:r>
            <a:endParaRPr lang="ar-SA" dirty="0" smtClean="0">
              <a:cs typeface="PT Bold Heading" pitchFamily="2" charset="-78"/>
            </a:endParaRPr>
          </a:p>
          <a:p>
            <a:pPr marL="0" indent="0" rtl="1"/>
            <a:endParaRPr lang="en-US" dirty="0">
              <a:cs typeface="PT Bold Heading" pitchFamily="2" charset="-78"/>
            </a:endParaRP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cs typeface="PT Bold Heading" pitchFamily="2" charset="-78"/>
              </a:rPr>
              <a:t>ولذا عند إجراء التقييم </a:t>
            </a:r>
            <a:r>
              <a:rPr lang="ar-SA" dirty="0" smtClean="0">
                <a:cs typeface="PT Bold Heading" pitchFamily="2" charset="-78"/>
              </a:rPr>
              <a:t>الاقتصادي </a:t>
            </a:r>
            <a:r>
              <a:rPr lang="ar-SA" dirty="0">
                <a:cs typeface="PT Bold Heading" pitchFamily="2" charset="-78"/>
              </a:rPr>
              <a:t>للمشروع يتم تعديل الأسعار المالية ( أسعار السوق ) إلى قيم اقتصادية قبل حساب مقاييس الجدوى الاقتصادية للمشروع </a:t>
            </a:r>
            <a:endParaRPr lang="ar-SA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مثال المشروع </a:t>
            </a:r>
            <a:r>
              <a:rPr lang="ar-SA" dirty="0">
                <a:cs typeface="PT Bold Heading" pitchFamily="2" charset="-78"/>
              </a:rPr>
              <a:t>سيأخذ قرض بسعر فائدة مدعم</a:t>
            </a:r>
            <a:r>
              <a:rPr lang="en-US" dirty="0">
                <a:cs typeface="PT Bold Heading" pitchFamily="2" charset="-78"/>
              </a:rPr>
              <a:t> ( 7 % )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التقييم </a:t>
            </a:r>
            <a:r>
              <a:rPr lang="ar-SA" dirty="0" smtClean="0">
                <a:cs typeface="PT Bold Heading" pitchFamily="2" charset="-78"/>
              </a:rPr>
              <a:t>المالي </a:t>
            </a:r>
            <a:r>
              <a:rPr lang="ar-SA" dirty="0">
                <a:cs typeface="PT Bold Heading" pitchFamily="2" charset="-78"/>
              </a:rPr>
              <a:t>تحسب بنفس سعر الفائدة . أما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التقييم </a:t>
            </a:r>
            <a:r>
              <a:rPr lang="ar-SA" dirty="0" smtClean="0">
                <a:cs typeface="PT Bold Heading" pitchFamily="2" charset="-78"/>
              </a:rPr>
              <a:t>الاقتصادي </a:t>
            </a:r>
            <a:r>
              <a:rPr lang="ar-SA" dirty="0">
                <a:cs typeface="PT Bold Heading" pitchFamily="2" charset="-78"/>
              </a:rPr>
              <a:t>تحسب بسعر الفائدة المعدل الذى سيدفعه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حالة حصوله على القرض من المصادر الأخرى غير المدعمة ( 12 % مثلا</a:t>
            </a:r>
            <a:r>
              <a:rPr lang="en-US" dirty="0">
                <a:cs typeface="PT Bold Heading" pitchFamily="2" charset="-78"/>
              </a:rPr>
              <a:t> </a:t>
            </a:r>
            <a:r>
              <a:rPr lang="en-US" dirty="0" smtClean="0">
                <a:cs typeface="PT Bold Heading" pitchFamily="2" charset="-78"/>
              </a:rPr>
              <a:t>)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69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6- دراسة </a:t>
            </a:r>
            <a:r>
              <a:rPr lang="ar-SA" sz="4000" dirty="0">
                <a:solidFill>
                  <a:srgbClr val="FF0000"/>
                </a:solidFill>
                <a:cs typeface="PT Bold Heading" pitchFamily="2" charset="-78"/>
              </a:rPr>
              <a:t>الجدوى الاجتماعية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752600"/>
            <a:ext cx="8686800" cy="41910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b="1" dirty="0" smtClean="0">
                <a:cs typeface="PT Bold Heading" pitchFamily="2" charset="-78"/>
              </a:rPr>
              <a:t>تهتم </a:t>
            </a:r>
            <a:r>
              <a:rPr lang="ar-SA" b="1" dirty="0">
                <a:cs typeface="PT Bold Heading" pitchFamily="2" charset="-78"/>
              </a:rPr>
              <a:t>الجدوى الاجتماعية بعدالة توزيع الدخل بين الفئات المختلفة بالمجتمع .ويمكن حصر </a:t>
            </a:r>
            <a:r>
              <a:rPr lang="ar-SA" b="1" dirty="0" smtClean="0">
                <a:cs typeface="PT Bold Heading" pitchFamily="2" charset="-78"/>
              </a:rPr>
              <a:t>الجوانب </a:t>
            </a:r>
            <a:r>
              <a:rPr lang="ar-SA" b="1" dirty="0">
                <a:cs typeface="PT Bold Heading" pitchFamily="2" charset="-78"/>
              </a:rPr>
              <a:t>الاجتماعية </a:t>
            </a:r>
            <a:r>
              <a:rPr lang="ar-SA" b="1" dirty="0" smtClean="0">
                <a:cs typeface="PT Bold Heading" pitchFamily="2" charset="-78"/>
              </a:rPr>
              <a:t>التي </a:t>
            </a:r>
            <a:r>
              <a:rPr lang="ar-SA" b="1" dirty="0">
                <a:cs typeface="PT Bold Heading" pitchFamily="2" charset="-78"/>
              </a:rPr>
              <a:t>تهم القائم بدراسة الجدوى لأى مشروع </a:t>
            </a:r>
            <a:r>
              <a:rPr lang="ar-SA" b="1" dirty="0" smtClean="0">
                <a:cs typeface="PT Bold Heading" pitchFamily="2" charset="-78"/>
              </a:rPr>
              <a:t>في</a:t>
            </a:r>
            <a:r>
              <a:rPr lang="en-US" b="1" dirty="0" smtClean="0">
                <a:cs typeface="PT Bold Heading" pitchFamily="2" charset="-78"/>
              </a:rPr>
              <a:t> </a:t>
            </a:r>
            <a:r>
              <a:rPr lang="en-US" b="1" dirty="0">
                <a:cs typeface="PT Bold Heading" pitchFamily="2" charset="-78"/>
              </a:rPr>
              <a:t>: </a:t>
            </a:r>
            <a:endParaRPr lang="ar-SA" b="1" dirty="0" smtClean="0">
              <a:cs typeface="PT Bold Heading" pitchFamily="2" charset="-78"/>
            </a:endParaRPr>
          </a:p>
          <a:p>
            <a:pPr marL="0" indent="0" rtl="1"/>
            <a:endParaRPr lang="en-US" dirty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>
                <a:cs typeface="PT Bold Heading" pitchFamily="2" charset="-78"/>
              </a:rPr>
              <a:t>أثر المشروع على خلق فرص عمل جديدة وكم فرصة عمل </a:t>
            </a:r>
            <a:r>
              <a:rPr lang="ar-SA" dirty="0" smtClean="0">
                <a:cs typeface="PT Bold Heading" pitchFamily="2" charset="-78"/>
              </a:rPr>
              <a:t>يطلبها </a:t>
            </a:r>
            <a:r>
              <a:rPr lang="ar-SA" dirty="0">
                <a:cs typeface="PT Bold Heading" pitchFamily="2" charset="-78"/>
              </a:rPr>
              <a:t>المشروع وكم نسبة العمالة العادية فيها</a:t>
            </a:r>
            <a:r>
              <a:rPr lang="en-US" dirty="0">
                <a:cs typeface="PT Bold Heading" pitchFamily="2" charset="-78"/>
              </a:rPr>
              <a:t> 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>
                <a:cs typeface="PT Bold Heading" pitchFamily="2" charset="-78"/>
              </a:rPr>
              <a:t>أثر المشروع على توزيع الدخل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صالح الفئات الاجتماعية محدودة الدخل</a:t>
            </a:r>
            <a:r>
              <a:rPr lang="en-US" dirty="0">
                <a:cs typeface="PT Bold Heading" pitchFamily="2" charset="-78"/>
              </a:rPr>
              <a:t> </a:t>
            </a:r>
            <a:r>
              <a:rPr lang="en-US" dirty="0" smtClean="0">
                <a:cs typeface="PT Bold Heading" pitchFamily="2" charset="-78"/>
              </a:rPr>
              <a:t>.</a:t>
            </a:r>
            <a:endParaRPr lang="ar-SA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إذا </a:t>
            </a:r>
            <a:r>
              <a:rPr lang="ar-SA" dirty="0">
                <a:cs typeface="PT Bold Heading" pitchFamily="2" charset="-78"/>
              </a:rPr>
              <a:t>كان منتج هذا المشروع لخدمة فئات اجتماعية منخفضة الدخل</a:t>
            </a:r>
            <a:endParaRPr lang="ar-SA" dirty="0" smtClean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225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7= دراسة </a:t>
            </a:r>
            <a:r>
              <a:rPr lang="ar-SA" sz="4000" dirty="0">
                <a:solidFill>
                  <a:srgbClr val="FF0000"/>
                </a:solidFill>
                <a:cs typeface="PT Bold Heading" pitchFamily="2" charset="-78"/>
              </a:rPr>
              <a:t>الجدوى البيئية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752600"/>
            <a:ext cx="8382000" cy="48006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dirty="0">
                <a:cs typeface="PT Bold Heading" pitchFamily="2" charset="-78"/>
              </a:rPr>
              <a:t>لكل مشروع أثار بيئية موجبة أو سالبة – ولذا فأن تقييم الآثار البيئية للمشروع يساعد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تقديم التوصيات بخطوات منع أو تقليل الأضرار البيئية الناتجة عن </a:t>
            </a:r>
            <a:r>
              <a:rPr lang="ar-SA" dirty="0" smtClean="0">
                <a:cs typeface="PT Bold Heading" pitchFamily="2" charset="-78"/>
              </a:rPr>
              <a:t>أي </a:t>
            </a:r>
            <a:r>
              <a:rPr lang="ar-SA" dirty="0">
                <a:cs typeface="PT Bold Heading" pitchFamily="2" charset="-78"/>
              </a:rPr>
              <a:t>مشروع وزيادة المنافع البيئية </a:t>
            </a:r>
            <a:r>
              <a:rPr lang="ar-SA" dirty="0" smtClean="0">
                <a:cs typeface="PT Bold Heading" pitchFamily="2" charset="-78"/>
              </a:rPr>
              <a:t>الإيجابية.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en-US" dirty="0" smtClean="0">
                <a:cs typeface="PT Bold Heading" pitchFamily="2" charset="-78"/>
              </a:rPr>
              <a:t> </a:t>
            </a:r>
            <a:r>
              <a:rPr lang="ar-SA" dirty="0" smtClean="0">
                <a:cs typeface="PT Bold Heading" pitchFamily="2" charset="-78"/>
              </a:rPr>
              <a:t>ويتضمن </a:t>
            </a:r>
            <a:r>
              <a:rPr lang="ar-SA" dirty="0">
                <a:cs typeface="PT Bold Heading" pitchFamily="2" charset="-78"/>
              </a:rPr>
              <a:t>التقييم </a:t>
            </a:r>
            <a:r>
              <a:rPr lang="ar-SA" dirty="0" smtClean="0">
                <a:cs typeface="PT Bold Heading" pitchFamily="2" charset="-78"/>
              </a:rPr>
              <a:t>البيئي </a:t>
            </a:r>
            <a:r>
              <a:rPr lang="ar-SA" dirty="0">
                <a:cs typeface="PT Bold Heading" pitchFamily="2" charset="-78"/>
              </a:rPr>
              <a:t>تقييم آثار المشروع على الصحة العامة والمحافظة على البيئة ورفاهية السكان </a:t>
            </a:r>
            <a:r>
              <a:rPr lang="ar-SA" dirty="0" smtClean="0">
                <a:cs typeface="PT Bold Heading" pitchFamily="2" charset="-78"/>
              </a:rPr>
              <a:t>في </a:t>
            </a:r>
            <a:r>
              <a:rPr lang="ar-SA" dirty="0">
                <a:cs typeface="PT Bold Heading" pitchFamily="2" charset="-78"/>
              </a:rPr>
              <a:t>منطقة </a:t>
            </a:r>
            <a:r>
              <a:rPr lang="ar-SA" dirty="0" smtClean="0">
                <a:cs typeface="PT Bold Heading" pitchFamily="2" charset="-78"/>
              </a:rPr>
              <a:t>المشروع.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0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sz="4000" dirty="0" smtClean="0">
                <a:cs typeface="PT Bold Heading" pitchFamily="2" charset="-78"/>
              </a:rPr>
              <a:t>تخلص دراسة </a:t>
            </a:r>
            <a:r>
              <a:rPr lang="ar-SA" sz="4000" dirty="0" err="1" smtClean="0">
                <a:cs typeface="PT Bold Heading" pitchFamily="2" charset="-78"/>
              </a:rPr>
              <a:t>الجدوي</a:t>
            </a:r>
            <a:r>
              <a:rPr lang="ar-SA" sz="4000" dirty="0" smtClean="0">
                <a:cs typeface="PT Bold Heading" pitchFamily="2" charset="-78"/>
              </a:rPr>
              <a:t> </a:t>
            </a:r>
            <a:r>
              <a:rPr lang="ar-SA" sz="4000" dirty="0">
                <a:cs typeface="PT Bold Heading" pitchFamily="2" charset="-78"/>
              </a:rPr>
              <a:t>المشروعات </a:t>
            </a:r>
            <a:r>
              <a:rPr lang="ar-SA" sz="4000" dirty="0" smtClean="0">
                <a:cs typeface="PT Bold Heading" pitchFamily="2" charset="-78"/>
              </a:rPr>
              <a:t>الصغيرة إلى: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419600"/>
          </a:xfrm>
        </p:spPr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تنتهي الدراسة إلى توصيات تحتوي علي: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ان المشروع ذا جدوى اقتصادية وينصح صاحبه بالمضي قدماً نحو تنفيذه. أي (أجتاز الدراسة المبدئية وما يليها من دراسات تشجع على التنفيذ)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أن المشروع غير مجدي اقتصاديا وينصح بعدم تنفيذه.( أي عكس النتائج في النقطة السابقة)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أن ينصح بعمل المشروع في ظل احتياطات وتعديلات معينة ( وهنا ينبغي ذكرها وتوجيه النصح لصاحب المشروع بدقة بالغة لتوعيته بما يفعله عند التنفيذ)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0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15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1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854</Words>
  <Application>Microsoft Office PowerPoint</Application>
  <PresentationFormat>On-screen Show (4:3)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ae_AlMateen</vt:lpstr>
      <vt:lpstr>AL-Battar</vt:lpstr>
      <vt:lpstr>AL-Mohanad Bold</vt:lpstr>
      <vt:lpstr>Arial</vt:lpstr>
      <vt:lpstr>AYM Wadiy S_U normal.</vt:lpstr>
      <vt:lpstr>Calibri</vt:lpstr>
      <vt:lpstr>PT Bold Heading</vt:lpstr>
      <vt:lpstr>Wingdings</vt:lpstr>
      <vt:lpstr>Office Theme</vt:lpstr>
      <vt:lpstr>PowerPoint Presentation</vt:lpstr>
      <vt:lpstr>PowerPoint Presentation</vt:lpstr>
      <vt:lpstr>تمهيد</vt:lpstr>
      <vt:lpstr>دراسة الجدوى وإدراك المفهوم والمحتوى</vt:lpstr>
      <vt:lpstr>PowerPoint Presentation</vt:lpstr>
      <vt:lpstr>مكونات دراسة الجدوى الاقتصادية</vt:lpstr>
      <vt:lpstr>1- الدراسة المبدئية.</vt:lpstr>
      <vt:lpstr>2- دراسة الجدوى التسويقية</vt:lpstr>
      <vt:lpstr>3- دراسة الجدوى الفنية</vt:lpstr>
      <vt:lpstr>4- دراسة الجدوى المالية .</vt:lpstr>
      <vt:lpstr>5- دراسة الجدوى الاقتصادية .</vt:lpstr>
      <vt:lpstr>6- دراسة الجدوى الاجتماعية</vt:lpstr>
      <vt:lpstr>7= دراسة الجدوى البيئية</vt:lpstr>
      <vt:lpstr>تخلص دراسة الجدوي المشروعات الصغيرة إلى: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Bassim Ali Yoseif Alsabbgh</cp:lastModifiedBy>
  <cp:revision>105</cp:revision>
  <dcterms:created xsi:type="dcterms:W3CDTF">2012-01-26T12:44:15Z</dcterms:created>
  <dcterms:modified xsi:type="dcterms:W3CDTF">2013-09-29T09:54:35Z</dcterms:modified>
</cp:coreProperties>
</file>