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84" r:id="rId2"/>
    <p:sldId id="269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80" r:id="rId12"/>
    <p:sldId id="282" r:id="rId13"/>
    <p:sldId id="28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نمط فاتح 3 - تميي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93D81CF-94F2-401A-BA57-92F5A7B2D0C5}" styleName="النمط المتوسط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14" y="-9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132DFA-96AE-4A7C-8B3A-F5DAA368A158}" type="datetimeFigureOut">
              <a:rPr lang="en-US" smtClean="0"/>
              <a:t>9/15/2013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1AC289-0023-407D-A90D-337E5AF2E5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250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AC289-0023-407D-A90D-337E5AF2E51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824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24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753028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94031" y="6492876"/>
            <a:ext cx="445477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FEF677-9010-4B5C-B99E-40E41956283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600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FF79EA-425C-4FA9-BEA7-927C5041F93A}" type="datetimeFigureOut">
              <a:rPr lang="en-US" smtClean="0"/>
              <a:t>9/15/2013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A0F0B-7C36-4B59-9F85-3F7B85144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73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FFF"/>
                </a:solidFill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2206611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3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31" name="Rectangle 15"/>
          <p:cNvSpPr>
            <a:spLocks noChangeArrowheads="1"/>
          </p:cNvSpPr>
          <p:nvPr userDrawn="1"/>
        </p:nvSpPr>
        <p:spPr bwMode="auto">
          <a:xfrm>
            <a:off x="6260123" y="6519864"/>
            <a:ext cx="19289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King Faisal University</a:t>
            </a:r>
          </a:p>
        </p:txBody>
      </p:sp>
      <p:sp>
        <p:nvSpPr>
          <p:cNvPr id="1032" name="Rectangle 16"/>
          <p:cNvSpPr>
            <a:spLocks noChangeArrowheads="1"/>
          </p:cNvSpPr>
          <p:nvPr userDrawn="1"/>
        </p:nvSpPr>
        <p:spPr bwMode="auto">
          <a:xfrm>
            <a:off x="6507773" y="6291264"/>
            <a:ext cx="14061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smtClean="0">
                <a:solidFill>
                  <a:prstClr val="white"/>
                </a:solidFill>
              </a:rPr>
              <a:t>جامعة الملك فيصل</a:t>
            </a:r>
            <a:endParaRPr lang="en-US" sz="1600" b="1" smtClean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8"/>
          <p:cNvSpPr>
            <a:spLocks noChangeArrowheads="1"/>
          </p:cNvSpPr>
          <p:nvPr userDrawn="1"/>
        </p:nvSpPr>
        <p:spPr bwMode="auto">
          <a:xfrm>
            <a:off x="844062" y="6581776"/>
            <a:ext cx="31160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prstClr val="white"/>
                </a:solidFill>
                <a:cs typeface="Arial" pitchFamily="34" charset="0"/>
              </a:rPr>
              <a:t>Deanship of E-Learning and Distance Education</a:t>
            </a:r>
          </a:p>
        </p:txBody>
      </p:sp>
      <p:sp>
        <p:nvSpPr>
          <p:cNvPr id="1035" name="Rectangle 19"/>
          <p:cNvSpPr>
            <a:spLocks noChangeArrowheads="1"/>
          </p:cNvSpPr>
          <p:nvPr userDrawn="1"/>
        </p:nvSpPr>
        <p:spPr bwMode="auto">
          <a:xfrm>
            <a:off x="1091712" y="6291264"/>
            <a:ext cx="27959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smtClean="0">
                <a:solidFill>
                  <a:prstClr val="white"/>
                </a:solidFill>
              </a:rPr>
              <a:t>عمادة التعلم الإ</a:t>
            </a:r>
            <a:r>
              <a:rPr lang="ar-EG" sz="1600" b="1" smtClean="0">
                <a:solidFill>
                  <a:prstClr val="white"/>
                </a:solidFill>
              </a:rPr>
              <a:t>ل</a:t>
            </a:r>
            <a:r>
              <a:rPr lang="ar-SA" sz="1600" b="1" smtClean="0">
                <a:solidFill>
                  <a:prstClr val="white"/>
                </a:solidFill>
              </a:rPr>
              <a:t>كتروني والتعل</a:t>
            </a:r>
            <a:r>
              <a:rPr lang="ar-EG" sz="1600" b="1" smtClean="0">
                <a:solidFill>
                  <a:prstClr val="white"/>
                </a:solidFill>
              </a:rPr>
              <a:t>ي</a:t>
            </a:r>
            <a:r>
              <a:rPr lang="ar-SA" sz="1600" b="1" smtClean="0">
                <a:solidFill>
                  <a:prstClr val="white"/>
                </a:solidFill>
              </a:rPr>
              <a:t>م عن بعد</a:t>
            </a:r>
            <a:endParaRPr lang="en-US" sz="1600" b="1" smtClean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513385" y="6369051"/>
            <a:ext cx="44547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fld id="{1F6C1E9D-106D-4279-B227-9B270DCC9187}" type="slidenum">
              <a:rPr lang="ar-SA" smtClean="0">
                <a:solidFill>
                  <a:prstClr val="white"/>
                </a:solidFill>
                <a:latin typeface="Arial" pitchFamily="34" charset="0"/>
              </a:rPr>
              <a:pPr algn="r" rtl="1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08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E35BB5-CD56-42B1-940C-1DDD8BC93C75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953000" y="4648200"/>
            <a:ext cx="4191001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971801"/>
            <a:ext cx="470681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اسم المقرر</a:t>
            </a: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إدارة 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الأعمال الصغيرة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</a:br>
            <a:endParaRPr lang="en-US" sz="1700" b="1" dirty="0">
              <a:solidFill>
                <a:srgbClr val="7F7F7F"/>
              </a:solidFill>
              <a:latin typeface="Calibri" pitchFamily="34" charset="0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اسم المدرس</a:t>
            </a:r>
          </a:p>
          <a:p>
            <a:pPr algn="ctr" rtl="1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د. 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محمد بن </a:t>
            </a:r>
            <a:r>
              <a:rPr lang="ar-SA" sz="2600" b="1" dirty="0" err="1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دليم</a:t>
            </a: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 القحطاني</a:t>
            </a:r>
            <a:endParaRPr lang="ar-SA" sz="2600" b="1" dirty="0">
              <a:solidFill>
                <a:srgbClr val="7F7F7F"/>
              </a:solidFill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904F7B7-1163-46B9-BF31-E937B26A391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17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501662" y="6356353"/>
            <a:ext cx="44547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DD3833-6C58-4BFF-AC7F-C269E7130DFB}" type="slidenum">
              <a:rPr lang="ar-SA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1752600" y="2057400"/>
            <a:ext cx="5638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PT Bold Heading" pitchFamily="2" charset="-78"/>
              </a:rPr>
              <a:t>التخطيط الاستراتيجي</a:t>
            </a:r>
          </a:p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PT Bold Heading" pitchFamily="2" charset="-78"/>
              </a:rPr>
              <a:t>للمشروعات الصغيرة</a:t>
            </a:r>
            <a:endParaRPr lang="en-US" spc="-150" dirty="0">
              <a:solidFill>
                <a:srgbClr val="376092"/>
              </a:solidFill>
              <a:latin typeface="ae_AlMateen" pitchFamily="2" charset="-78"/>
              <a:cs typeface="PT Bold Heading" pitchFamily="2" charset="-78"/>
            </a:endParaRPr>
          </a:p>
        </p:txBody>
      </p:sp>
      <p:sp>
        <p:nvSpPr>
          <p:cNvPr id="4100" name="Title 4"/>
          <p:cNvSpPr txBox="1">
            <a:spLocks/>
          </p:cNvSpPr>
          <p:nvPr/>
        </p:nvSpPr>
        <p:spPr bwMode="auto">
          <a:xfrm>
            <a:off x="1351086" y="4191000"/>
            <a:ext cx="654147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ar-SA" sz="3600" b="1" dirty="0" smtClean="0">
                <a:solidFill>
                  <a:srgbClr val="000000"/>
                </a:solidFill>
                <a:cs typeface="PT Bold Heading" pitchFamily="2" charset="-78"/>
              </a:rPr>
              <a:t>المحاضرة السابعة</a:t>
            </a:r>
          </a:p>
        </p:txBody>
      </p:sp>
    </p:spTree>
    <p:extLst>
      <p:ext uri="{BB962C8B-B14F-4D97-AF65-F5344CB8AC3E}">
        <p14:creationId xmlns:p14="http://schemas.microsoft.com/office/powerpoint/2010/main" val="204123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cs typeface="PT Bold Heading" pitchFamily="2" charset="-78"/>
              </a:rPr>
              <a:t>تمهيد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sz="4000" dirty="0" smtClean="0">
                <a:cs typeface="PT Bold Heading" pitchFamily="2" charset="-78"/>
              </a:rPr>
              <a:t>يقدم هذا الفصل</a:t>
            </a:r>
          </a:p>
          <a:p>
            <a:pPr marL="0" indent="0" algn="r" rtl="1"/>
            <a:endParaRPr lang="ar-SA" sz="4000" dirty="0" smtClean="0">
              <a:cs typeface="PT Bold Heading" pitchFamily="2" charset="-78"/>
            </a:endParaRP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3200" dirty="0" smtClean="0">
                <a:cs typeface="PT Bold Heading" pitchFamily="2" charset="-78"/>
              </a:rPr>
              <a:t>تعليم خطوات التخطيط الاستراتيجي الشامل للمشروع الصغير.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3200" dirty="0" smtClean="0">
                <a:cs typeface="PT Bold Heading" pitchFamily="2" charset="-78"/>
              </a:rPr>
              <a:t>كيفية تقدير الحاجة إلى دراسة التطورات الحاصلة في رغبات المستهلكين وأسلوب التعامل معها.</a:t>
            </a:r>
          </a:p>
          <a:p>
            <a:pPr marL="857250" lvl="1" indent="-457200" rtl="1">
              <a:buFont typeface="Wingdings" pitchFamily="2" charset="2"/>
              <a:buChar char="q"/>
            </a:pPr>
            <a:endParaRPr lang="ar-SA" sz="3200" dirty="0" smtClean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979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ar-SA" dirty="0" smtClean="0">
                <a:cs typeface="PT Bold Heading" pitchFamily="2" charset="-78"/>
              </a:rPr>
              <a:t>مفهوم التخطيط الاستراتيجي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sz="2800" dirty="0" smtClean="0">
                <a:cs typeface="PT Bold Heading" pitchFamily="2" charset="-78"/>
              </a:rPr>
              <a:t>التخطيط الاستراتيجي هو عملية تتضمن الكيفية التي من خلالها تتمكن المشروعات من بلوغ غاياتها النهائية خلال مدة الخطة.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sz="2800" dirty="0" smtClean="0">
                <a:cs typeface="PT Bold Heading" pitchFamily="2" charset="-78"/>
              </a:rPr>
              <a:t>تعكس الخطة الاستراتيجية الكاملة للمشروع الصورة الكلية لحالة المشروع قبل مباشرته عمليات النشاط وتفعيلها فعلاً.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sz="2800" dirty="0" smtClean="0">
                <a:cs typeface="PT Bold Heading" pitchFamily="2" charset="-78"/>
              </a:rPr>
              <a:t>التخطيط الاستراتيجي في المشروعات الصغيرة يخطط المشروع فيه لنفسه لثلاث سنوات فأكثر ، ويقوم بهذا التخطيط مالك المشروع بالتعاون مع إدارته العليا موظفاً كافة قدرات المشروعات لتحقيق رسالته ورؤيته وأهدافه </a:t>
            </a:r>
            <a:r>
              <a:rPr lang="ar-SA" sz="2800" dirty="0" err="1" smtClean="0">
                <a:cs typeface="PT Bold Heading" pitchFamily="2" charset="-78"/>
              </a:rPr>
              <a:t>الإستراتيجية</a:t>
            </a:r>
            <a:r>
              <a:rPr lang="ar-SA" sz="2800" dirty="0" smtClean="0">
                <a:cs typeface="PT Bold Heading" pitchFamily="2" charset="-78"/>
              </a:rPr>
              <a:t>. </a:t>
            </a:r>
            <a:endParaRPr lang="ar-SA" sz="2400" dirty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endParaRPr lang="ar-SA" sz="2800" dirty="0" smtClean="0">
              <a:cs typeface="PT Bold Heading" pitchFamily="2" charset="-78"/>
            </a:endParaRPr>
          </a:p>
          <a:p>
            <a:pPr marL="857250" lvl="1" indent="-457200" rtl="1">
              <a:buFont typeface="Wingdings" pitchFamily="2" charset="2"/>
              <a:buChar char="q"/>
            </a:pPr>
            <a:endParaRPr lang="ar-SA" sz="2000" dirty="0" smtClean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3612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1143000"/>
          </a:xfrm>
        </p:spPr>
        <p:txBody>
          <a:bodyPr/>
          <a:lstStyle/>
          <a:p>
            <a:pPr algn="ctr"/>
            <a:r>
              <a:rPr lang="ar-SA" dirty="0" smtClean="0">
                <a:cs typeface="PT Bold Heading" pitchFamily="2" charset="-78"/>
              </a:rPr>
              <a:t>عناصر الإدارة الاستراتيجية بشكل عام</a:t>
            </a:r>
            <a:br>
              <a:rPr lang="ar-SA" dirty="0" smtClean="0">
                <a:cs typeface="PT Bold Heading" pitchFamily="2" charset="-78"/>
              </a:rPr>
            </a:br>
            <a:r>
              <a:rPr lang="ar-SA" dirty="0" smtClean="0">
                <a:cs typeface="PT Bold Heading" pitchFamily="2" charset="-78"/>
              </a:rPr>
              <a:t>(التحليل- الاختيار- التنفيذ- الرقابة)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00050" lvl="1" indent="0" rtl="1"/>
            <a:r>
              <a:rPr lang="ar-SA" sz="3200" dirty="0" smtClean="0">
                <a:solidFill>
                  <a:srgbClr val="FF0000"/>
                </a:solidFill>
                <a:cs typeface="PT Bold Heading" pitchFamily="2" charset="-78"/>
              </a:rPr>
              <a:t>التحليل الاستراتيجي: </a:t>
            </a:r>
            <a:r>
              <a:rPr lang="ar-SA" sz="2400" dirty="0" smtClean="0">
                <a:cs typeface="PT Bold Heading" pitchFamily="2" charset="-78"/>
              </a:rPr>
              <a:t>وهي يقوم على تحليل البيئة للمنظمة لمعرفة الفرص والتهديدات، وتحليل المنشاة لمعرفة قدرات وإمكانات المنظمة، ثم تحليل أصحاب المصلحة من المشروع الصغير.</a:t>
            </a:r>
          </a:p>
          <a:p>
            <a:pPr marL="400050" lvl="1" indent="0" rtl="1"/>
            <a:r>
              <a:rPr lang="ar-SA" sz="3200" dirty="0" smtClean="0">
                <a:solidFill>
                  <a:srgbClr val="FF0000"/>
                </a:solidFill>
                <a:cs typeface="PT Bold Heading" pitchFamily="2" charset="-78"/>
              </a:rPr>
              <a:t>الاختيار الاستراتيجي: </a:t>
            </a:r>
            <a:r>
              <a:rPr lang="ar-SA" sz="2400" dirty="0" smtClean="0">
                <a:cs typeface="PT Bold Heading" pitchFamily="2" charset="-78"/>
              </a:rPr>
              <a:t>وهو يقوم على تحديد البدائل ثم تقيمها ثم اختيار البديل الأنسب من بينها.</a:t>
            </a:r>
          </a:p>
          <a:p>
            <a:pPr marL="400050" lvl="1" indent="0" rtl="1"/>
            <a:r>
              <a:rPr lang="ar-SA" sz="3200" dirty="0" smtClean="0">
                <a:solidFill>
                  <a:srgbClr val="FF0000"/>
                </a:solidFill>
                <a:cs typeface="PT Bold Heading" pitchFamily="2" charset="-78"/>
              </a:rPr>
              <a:t>التنفيذ الاستراتيجي: </a:t>
            </a:r>
            <a:r>
              <a:rPr lang="ar-SA" sz="2400" dirty="0" smtClean="0">
                <a:cs typeface="PT Bold Heading" pitchFamily="2" charset="-78"/>
              </a:rPr>
              <a:t>ويقوم على أخذ البديل المناسب والنظر في إعادة هيكلة المشروع الصغير ثم أعادة توزيع موارده ثم إدارة التغيير حسب المستجدات الجديدة.</a:t>
            </a:r>
          </a:p>
          <a:p>
            <a:pPr marL="400050" lvl="1" indent="0" rtl="1"/>
            <a:r>
              <a:rPr lang="ar-SA" sz="3200" dirty="0" smtClean="0">
                <a:solidFill>
                  <a:srgbClr val="FF0000"/>
                </a:solidFill>
                <a:cs typeface="PT Bold Heading" pitchFamily="2" charset="-78"/>
              </a:rPr>
              <a:t>الرقابة الاستراتيجية: </a:t>
            </a:r>
            <a:r>
              <a:rPr lang="ar-SA" sz="2400" dirty="0" smtClean="0">
                <a:cs typeface="PT Bold Heading" pitchFamily="2" charset="-78"/>
              </a:rPr>
              <a:t>وهي تتم من خلال تحديد نظم الرقابة ونظم الحوافز في المنشأة لضبط الأداء فيها</a:t>
            </a:r>
            <a:endParaRPr lang="en-US" sz="24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9009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cs typeface="PT Bold Heading" pitchFamily="2" charset="-78"/>
              </a:rPr>
              <a:t>خطوات </a:t>
            </a:r>
            <a:r>
              <a:rPr lang="ar-SA" dirty="0">
                <a:cs typeface="PT Bold Heading" pitchFamily="2" charset="-78"/>
              </a:rPr>
              <a:t>بناء خطة </a:t>
            </a:r>
            <a:r>
              <a:rPr lang="ar-SA" dirty="0" smtClean="0">
                <a:cs typeface="PT Bold Heading" pitchFamily="2" charset="-78"/>
              </a:rPr>
              <a:t>المشروع الصغير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304800" y="1371600"/>
            <a:ext cx="8229600" cy="4724400"/>
          </a:xfrm>
        </p:spPr>
        <p:txBody>
          <a:bodyPr/>
          <a:lstStyle/>
          <a:p>
            <a:pPr marL="457200" lvl="0" indent="-457200" rtl="1">
              <a:buFont typeface="Wingdings" pitchFamily="2" charset="2"/>
              <a:buChar char="q"/>
            </a:pPr>
            <a:r>
              <a:rPr lang="ar-SA" sz="1600" dirty="0" smtClean="0">
                <a:latin typeface="+mj-lt"/>
                <a:ea typeface="+mj-ea"/>
                <a:cs typeface="PT Bold Heading" pitchFamily="2" charset="-78"/>
              </a:rPr>
              <a:t>تحديد مستوى الأرباح المرغوب فيه المشروع، والاستثمار المطلوب، وتحديد الوقت المسموح به.</a:t>
            </a:r>
          </a:p>
          <a:p>
            <a:pPr marL="457200" lvl="0" indent="-457200" rtl="1">
              <a:buFont typeface="Wingdings" pitchFamily="2" charset="2"/>
              <a:buChar char="q"/>
            </a:pPr>
            <a:r>
              <a:rPr lang="ar-SA" sz="1600" dirty="0" smtClean="0">
                <a:latin typeface="+mj-lt"/>
                <a:ea typeface="+mj-ea"/>
                <a:cs typeface="PT Bold Heading" pitchFamily="2" charset="-78"/>
              </a:rPr>
              <a:t>مسح واختبار السوق المستهدف.</a:t>
            </a:r>
          </a:p>
          <a:p>
            <a:pPr marL="457200" lvl="0" indent="-457200" rtl="1">
              <a:buFont typeface="Wingdings" pitchFamily="2" charset="2"/>
              <a:buChar char="q"/>
            </a:pPr>
            <a:r>
              <a:rPr lang="ar-SA" sz="1600" dirty="0" smtClean="0">
                <a:latin typeface="+mj-lt"/>
                <a:ea typeface="+mj-ea"/>
                <a:cs typeface="PT Bold Heading" pitchFamily="2" charset="-78"/>
              </a:rPr>
              <a:t>أعداد كشف بالموجودات التي يستعين بها المشروع.</a:t>
            </a:r>
          </a:p>
          <a:p>
            <a:pPr marL="457200" lvl="0" indent="-457200" rtl="1">
              <a:buFont typeface="Wingdings" pitchFamily="2" charset="2"/>
              <a:buChar char="q"/>
            </a:pPr>
            <a:r>
              <a:rPr lang="ar-SA" sz="1600" dirty="0" smtClean="0">
                <a:latin typeface="+mj-lt"/>
                <a:ea typeface="+mj-ea"/>
                <a:cs typeface="PT Bold Heading" pitchFamily="2" charset="-78"/>
              </a:rPr>
              <a:t>إعداد ميزانية تقديرية أولية.</a:t>
            </a:r>
          </a:p>
          <a:p>
            <a:pPr marL="457200" lvl="0" indent="-457200" rtl="1">
              <a:buFont typeface="Wingdings" pitchFamily="2" charset="2"/>
              <a:buChar char="q"/>
            </a:pPr>
            <a:r>
              <a:rPr lang="ar-SA" sz="1600" dirty="0" smtClean="0">
                <a:latin typeface="+mj-lt"/>
                <a:ea typeface="+mj-ea"/>
                <a:cs typeface="PT Bold Heading" pitchFamily="2" charset="-78"/>
              </a:rPr>
              <a:t>تحديد مصادر الموجودات المطلوبة.</a:t>
            </a:r>
          </a:p>
          <a:p>
            <a:pPr marL="457200" lvl="0" indent="-457200" rtl="1">
              <a:buFont typeface="Wingdings" pitchFamily="2" charset="2"/>
              <a:buChar char="q"/>
            </a:pPr>
            <a:r>
              <a:rPr lang="ar-SA" sz="1600" dirty="0" smtClean="0">
                <a:latin typeface="+mj-lt"/>
                <a:ea typeface="+mj-ea"/>
                <a:cs typeface="PT Bold Heading" pitchFamily="2" charset="-78"/>
              </a:rPr>
              <a:t>إعداد الموقع والمكان المناسبين.</a:t>
            </a:r>
          </a:p>
          <a:p>
            <a:pPr marL="457200" lvl="0" indent="-457200" rtl="1">
              <a:buFont typeface="Wingdings" pitchFamily="2" charset="2"/>
              <a:buChar char="q"/>
            </a:pPr>
            <a:r>
              <a:rPr lang="ar-SA" sz="1600" dirty="0" smtClean="0">
                <a:latin typeface="+mj-lt"/>
                <a:ea typeface="+mj-ea"/>
                <a:cs typeface="PT Bold Heading" pitchFamily="2" charset="-78"/>
              </a:rPr>
              <a:t>إجراء الترتيب الداخلي للموجودات وأسلوب استخدام المساحات المتاحة.</a:t>
            </a:r>
          </a:p>
          <a:p>
            <a:pPr marL="457200" lvl="0" indent="-457200" rtl="1">
              <a:buFont typeface="Wingdings" pitchFamily="2" charset="2"/>
              <a:buChar char="q"/>
            </a:pPr>
            <a:r>
              <a:rPr lang="ar-SA" sz="1600" dirty="0" smtClean="0">
                <a:latin typeface="+mj-lt"/>
                <a:ea typeface="+mj-ea"/>
                <a:cs typeface="PT Bold Heading" pitchFamily="2" charset="-78"/>
              </a:rPr>
              <a:t>تحديد الشكل القانوني للمشروع.</a:t>
            </a:r>
          </a:p>
          <a:p>
            <a:pPr marL="457200" lvl="0" indent="-457200" rtl="1">
              <a:buFont typeface="Wingdings" pitchFamily="2" charset="2"/>
              <a:buChar char="q"/>
            </a:pPr>
            <a:r>
              <a:rPr lang="ar-SA" sz="1600" dirty="0" smtClean="0">
                <a:latin typeface="+mj-lt"/>
                <a:ea typeface="+mj-ea"/>
                <a:cs typeface="PT Bold Heading" pitchFamily="2" charset="-78"/>
              </a:rPr>
              <a:t>مراجعة جميع جوانب خطة البضاعة.</a:t>
            </a:r>
          </a:p>
          <a:p>
            <a:pPr marL="457200" lvl="0" indent="-457200" rtl="1">
              <a:buFont typeface="Wingdings" pitchFamily="2" charset="2"/>
              <a:buChar char="q"/>
            </a:pPr>
            <a:r>
              <a:rPr lang="ar-SA" sz="1600" dirty="0" smtClean="0">
                <a:latin typeface="+mj-lt"/>
                <a:ea typeface="+mj-ea"/>
                <a:cs typeface="PT Bold Heading" pitchFamily="2" charset="-78"/>
              </a:rPr>
              <a:t>تحليل ودراسة المصاريف المتوقعة في ضوء طبيعتها الثابتة والمتغيرة.</a:t>
            </a:r>
          </a:p>
          <a:p>
            <a:pPr marL="457200" lvl="0" indent="-457200" rtl="1">
              <a:buFont typeface="Wingdings" pitchFamily="2" charset="2"/>
              <a:buChar char="q"/>
            </a:pPr>
            <a:r>
              <a:rPr lang="ar-SA" sz="1600" dirty="0" smtClean="0">
                <a:latin typeface="+mj-lt"/>
                <a:ea typeface="+mj-ea"/>
                <a:cs typeface="PT Bold Heading" pitchFamily="2" charset="-78"/>
              </a:rPr>
              <a:t>تحديد نقطة التعادل للمشروع.</a:t>
            </a:r>
          </a:p>
          <a:p>
            <a:pPr marL="457200" lvl="0" indent="-457200" rtl="1">
              <a:buFont typeface="Wingdings" pitchFamily="2" charset="2"/>
              <a:buChar char="q"/>
            </a:pPr>
            <a:r>
              <a:rPr lang="ar-SA" sz="1600" dirty="0" smtClean="0">
                <a:latin typeface="+mj-lt"/>
                <a:ea typeface="+mj-ea"/>
                <a:cs typeface="PT Bold Heading" pitchFamily="2" charset="-78"/>
              </a:rPr>
              <a:t>مراجعة إيجابيات وسلبيات البيع الآجل إذا ما تقرر ذلك.</a:t>
            </a:r>
          </a:p>
          <a:p>
            <a:pPr marL="457200" lvl="0" indent="-457200" rtl="1">
              <a:buFont typeface="Wingdings" pitchFamily="2" charset="2"/>
              <a:buChar char="q"/>
            </a:pPr>
            <a:r>
              <a:rPr lang="ar-SA" sz="1600" dirty="0" smtClean="0">
                <a:latin typeface="+mj-lt"/>
                <a:ea typeface="+mj-ea"/>
                <a:cs typeface="PT Bold Heading" pitchFamily="2" charset="-78"/>
              </a:rPr>
              <a:t>مراجعة قائمة حدود المخاطرة المرغوب فيها وكيف تتعامل مع الحالات والظروف الناشئة.</a:t>
            </a:r>
          </a:p>
          <a:p>
            <a:pPr marL="457200" lvl="0" indent="-457200" rtl="1">
              <a:buFont typeface="Wingdings" pitchFamily="2" charset="2"/>
              <a:buChar char="q"/>
            </a:pPr>
            <a:r>
              <a:rPr lang="ar-SA" sz="1600" dirty="0" smtClean="0">
                <a:latin typeface="+mj-lt"/>
                <a:ea typeface="+mj-ea"/>
                <a:cs typeface="PT Bold Heading" pitchFamily="2" charset="-78"/>
              </a:rPr>
              <a:t>بناء سياسة التعامل مع الموارد البشرية.</a:t>
            </a:r>
          </a:p>
          <a:p>
            <a:pPr marL="457200" lvl="0" indent="-457200" rtl="1">
              <a:buFont typeface="Wingdings" pitchFamily="2" charset="2"/>
              <a:buChar char="q"/>
            </a:pPr>
            <a:r>
              <a:rPr lang="ar-SA" sz="1600" dirty="0" smtClean="0">
                <a:latin typeface="+mj-lt"/>
                <a:ea typeface="+mj-ea"/>
                <a:cs typeface="PT Bold Heading" pitchFamily="2" charset="-78"/>
              </a:rPr>
              <a:t>بناء نظام محاسبي ملائم لتوثيق الأعمال مالياً.</a:t>
            </a:r>
          </a:p>
          <a:p>
            <a:pPr marL="457200" lvl="0" indent="-457200" rtl="1">
              <a:buFont typeface="Wingdings" pitchFamily="2" charset="2"/>
              <a:buChar char="q"/>
            </a:pPr>
            <a:r>
              <a:rPr lang="ar-SA" sz="1600" dirty="0" smtClean="0">
                <a:latin typeface="+mj-lt"/>
                <a:ea typeface="+mj-ea"/>
                <a:cs typeface="PT Bold Heading" pitchFamily="2" charset="-78"/>
              </a:rPr>
              <a:t>توقع التغيرات والتطورات الأساسية.</a:t>
            </a:r>
            <a:endParaRPr lang="en-US" sz="1200" dirty="0">
              <a:latin typeface="+mj-lt"/>
              <a:ea typeface="+mj-ea"/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0187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cs typeface="PT Bold Heading" pitchFamily="2" charset="-78"/>
              </a:rPr>
              <a:t>أنواع التخطيط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التخطيط الاستراتيجي: </a:t>
            </a:r>
            <a:r>
              <a:rPr lang="ar-SA" dirty="0" smtClean="0">
                <a:cs typeface="PT Bold Heading" pitchFamily="2" charset="-78"/>
              </a:rPr>
              <a:t>هي عملية إقرار رسالة المنظمة واهدافها العامة واستراتيجياتها والتوزيع الأساسي للموارد.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التخطيط التكتيكي. </a:t>
            </a:r>
            <a:r>
              <a:rPr lang="ar-SA" dirty="0">
                <a:cs typeface="PT Bold Heading" pitchFamily="2" charset="-78"/>
              </a:rPr>
              <a:t>هي عملية صناعات قرارات تفصيلية قصيرة الأجل تتعلق بنوع العمل والشخص المنفذ وكيفية التنفيذ</a:t>
            </a:r>
            <a:r>
              <a:rPr lang="ar-SA" dirty="0" smtClean="0">
                <a:cs typeface="PT Bold Heading" pitchFamily="2" charset="-78"/>
              </a:rPr>
              <a:t>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التخطيط التشغيلي</a:t>
            </a:r>
            <a:r>
              <a:rPr lang="ar-SA" dirty="0" smtClean="0">
                <a:cs typeface="PT Bold Heading" pitchFamily="2" charset="-78"/>
              </a:rPr>
              <a:t>. وهي جداول وبرامج تشغيلية</a:t>
            </a:r>
            <a:endParaRPr lang="ar-SA" dirty="0">
              <a:cs typeface="PT Bold Heading" pitchFamily="2" charset="-78"/>
            </a:endParaRPr>
          </a:p>
          <a:p>
            <a:pPr marL="0" indent="0" algn="r" rtl="1"/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2800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cs typeface="PT Bold Heading" pitchFamily="2" charset="-78"/>
              </a:rPr>
              <a:t>مزايا التخطيط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2057400"/>
            <a:ext cx="8610600" cy="3505200"/>
          </a:xfrm>
        </p:spPr>
        <p:txBody>
          <a:bodyPr>
            <a:noAutofit/>
          </a:bodyPr>
          <a:lstStyle/>
          <a:p>
            <a:pPr rtl="1"/>
            <a:r>
              <a:rPr lang="ar-SA" dirty="0" smtClean="0">
                <a:cs typeface="PT Bold Heading" pitchFamily="2" charset="-78"/>
              </a:rPr>
              <a:t>1- يساعد التخطيط على الكشف عن الفرص المستقبلية.</a:t>
            </a:r>
          </a:p>
          <a:p>
            <a:pPr rtl="1"/>
            <a:r>
              <a:rPr lang="ar-SA" dirty="0" smtClean="0">
                <a:cs typeface="PT Bold Heading" pitchFamily="2" charset="-78"/>
              </a:rPr>
              <a:t>2- يمكن التخطيط من اتخاذ الحيطة والحذر والابتعاد عن العقبات المستقبلية.</a:t>
            </a:r>
          </a:p>
          <a:p>
            <a:pPr rtl="1"/>
            <a:r>
              <a:rPr lang="ar-SA" dirty="0" smtClean="0">
                <a:cs typeface="PT Bold Heading" pitchFamily="2" charset="-78"/>
              </a:rPr>
              <a:t>3- يوفر التخطيط الخطط اللازمة لمواجهة المتغيرات الجارية في البيئة.</a:t>
            </a:r>
            <a:endParaRPr lang="en-US" dirty="0">
              <a:cs typeface="PT Bold Heading" pitchFamily="2" charset="-78"/>
            </a:endParaRPr>
          </a:p>
          <a:p>
            <a:pPr marL="857250" lvl="1" indent="-457200" rtl="1">
              <a:buFont typeface="Wingdings" pitchFamily="2" charset="2"/>
              <a:buChar char="q"/>
            </a:pPr>
            <a:endParaRPr lang="en-US" sz="40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8279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>
                <a:cs typeface="PT Bold Heading" pitchFamily="2" charset="-78"/>
              </a:rPr>
              <a:t>الخصائص المميزة للتخطيط الاستراتيجي الفعال</a:t>
            </a:r>
            <a:endParaRPr lang="en-US" sz="3600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752600"/>
            <a:ext cx="8153400" cy="4038600"/>
          </a:xfrm>
        </p:spPr>
        <p:txBody>
          <a:bodyPr/>
          <a:lstStyle/>
          <a:p>
            <a:pPr rtl="1"/>
            <a:r>
              <a:rPr lang="ar-SA" sz="2800" b="1" dirty="0" smtClean="0">
                <a:solidFill>
                  <a:srgbClr val="FF0000"/>
                </a:solidFill>
                <a:cs typeface="PT Bold Heading" pitchFamily="2" charset="-78"/>
              </a:rPr>
              <a:t>1- الدفع نحو التفكير الريادي. </a:t>
            </a:r>
            <a:r>
              <a:rPr lang="ar-SA" sz="2800" b="1" dirty="0" smtClean="0">
                <a:cs typeface="PT Bold Heading" pitchFamily="2" charset="-78"/>
              </a:rPr>
              <a:t>التخطيط الاستراتيجي الفعال يحث نحو الإبداع وضخ الأفكار الرائدة.</a:t>
            </a:r>
          </a:p>
          <a:p>
            <a:pPr rtl="1"/>
            <a:r>
              <a:rPr lang="ar-SA" sz="2800" b="1" dirty="0">
                <a:solidFill>
                  <a:srgbClr val="FF0000"/>
                </a:solidFill>
                <a:cs typeface="PT Bold Heading" pitchFamily="2" charset="-78"/>
              </a:rPr>
              <a:t>2- إدارة المخاطر وعدم التأكد. </a:t>
            </a:r>
            <a:r>
              <a:rPr lang="ar-SA" sz="2800" b="1" dirty="0" smtClean="0">
                <a:cs typeface="PT Bold Heading" pitchFamily="2" charset="-78"/>
              </a:rPr>
              <a:t>يساعد التخطيط الاستراتيجي على تخفيض حدة المخاطرة وعدم التأكد، ويساعد كذلك على تطوير فهم وإدراك حدة المخاطرة وعدم التأكد اللذين  يلازمان صناعة القرار.</a:t>
            </a:r>
          </a:p>
          <a:p>
            <a:pPr rtl="1"/>
            <a:r>
              <a:rPr lang="ar-SA" sz="2800" b="1" dirty="0">
                <a:solidFill>
                  <a:srgbClr val="FF0000"/>
                </a:solidFill>
                <a:cs typeface="PT Bold Heading" pitchFamily="2" charset="-78"/>
              </a:rPr>
              <a:t>3- تحديد الافتراضات. </a:t>
            </a:r>
            <a:r>
              <a:rPr lang="ar-SA" sz="2800" b="1" dirty="0" smtClean="0">
                <a:cs typeface="PT Bold Heading" pitchFamily="2" charset="-78"/>
              </a:rPr>
              <a:t>عندما تفترض شيئاً ما فإنك ستقبل بالافتراض أو ستقبل بشيء آخر كحقيقة واقعة.</a:t>
            </a:r>
            <a:endParaRPr lang="en-US" sz="18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60292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cs typeface="PT Bold Heading" pitchFamily="2" charset="-78"/>
              </a:rPr>
              <a:t>المهام الجوهرية للتخطيط </a:t>
            </a:r>
            <a:r>
              <a:rPr lang="ar-SA" dirty="0" smtClean="0">
                <a:cs typeface="PT Bold Heading" pitchFamily="2" charset="-78"/>
              </a:rPr>
              <a:t>الاستراتيجي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752601"/>
            <a:ext cx="8458200" cy="4190999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q"/>
            </a:pPr>
            <a:r>
              <a:rPr lang="ar-SA" sz="2400" dirty="0">
                <a:solidFill>
                  <a:srgbClr val="FF0000"/>
                </a:solidFill>
                <a:cs typeface="PT Bold Heading" pitchFamily="2" charset="-78"/>
              </a:rPr>
              <a:t>المهمة الأولى: صياغة الرسالة والرؤية.  </a:t>
            </a:r>
            <a:r>
              <a:rPr lang="ar-SA" sz="2400" dirty="0">
                <a:cs typeface="PT Bold Heading" pitchFamily="2" charset="-78"/>
              </a:rPr>
              <a:t>في ضوء السؤالين الآتيين: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000" dirty="0">
                <a:cs typeface="PT Bold Heading" pitchFamily="2" charset="-78"/>
              </a:rPr>
              <a:t>ماذا تريد أن تكون عليه المنظمة مستقبلاً.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000" dirty="0">
                <a:cs typeface="PT Bold Heading" pitchFamily="2" charset="-78"/>
              </a:rPr>
              <a:t>ما هي الأهداف الموصلة للمكانة المرجوة.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sz="2400" dirty="0">
                <a:solidFill>
                  <a:srgbClr val="FF0000"/>
                </a:solidFill>
                <a:cs typeface="PT Bold Heading" pitchFamily="2" charset="-78"/>
              </a:rPr>
              <a:t>المهمة الثانية: تشخيص التهديدات والفرص. </a:t>
            </a:r>
            <a:r>
              <a:rPr lang="ar-SA" sz="2400" dirty="0" smtClean="0">
                <a:cs typeface="PT Bold Heading" pitchFamily="2" charset="-78"/>
              </a:rPr>
              <a:t>من خلال تحليل البيئة الاقتصادية والاجتماعية والقانونية والتقنية والحكومية.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sz="2400" dirty="0">
                <a:solidFill>
                  <a:srgbClr val="FF0000"/>
                </a:solidFill>
                <a:cs typeface="PT Bold Heading" pitchFamily="2" charset="-78"/>
              </a:rPr>
              <a:t>المهمة الثالثة: تقييم جوانب القوة والضعف</a:t>
            </a:r>
            <a:r>
              <a:rPr lang="ar-SA" sz="2400" dirty="0" smtClean="0">
                <a:cs typeface="PT Bold Heading" pitchFamily="2" charset="-78"/>
              </a:rPr>
              <a:t>. من خلال ثلاث اختبارات: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000" dirty="0" smtClean="0">
                <a:cs typeface="PT Bold Heading" pitchFamily="2" charset="-78"/>
              </a:rPr>
              <a:t>اختبار سبل </a:t>
            </a:r>
            <a:r>
              <a:rPr lang="ar-SA" sz="2000" dirty="0">
                <a:cs typeface="PT Bold Heading" pitchFamily="2" charset="-78"/>
              </a:rPr>
              <a:t>وإمكانات</a:t>
            </a:r>
            <a:r>
              <a:rPr lang="ar-SA" sz="2000" dirty="0" smtClean="0">
                <a:cs typeface="PT Bold Heading" pitchFamily="2" charset="-78"/>
              </a:rPr>
              <a:t> بلوغ أسواق جديدة، 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000" dirty="0" smtClean="0">
                <a:cs typeface="PT Bold Heading" pitchFamily="2" charset="-78"/>
              </a:rPr>
              <a:t>اختبار الكفاءة في مدى استفادة الزبائن من منتجات المنظمة، 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000" dirty="0" smtClean="0">
                <a:cs typeface="PT Bold Heading" pitchFamily="2" charset="-78"/>
              </a:rPr>
              <a:t>اختبار توفير معلومات عن الصعوبات والمشاكل التي قد </a:t>
            </a:r>
            <a:r>
              <a:rPr lang="ar-SA" sz="2000" dirty="0" err="1" smtClean="0">
                <a:cs typeface="PT Bold Heading" pitchFamily="2" charset="-78"/>
              </a:rPr>
              <a:t>يواجهها</a:t>
            </a:r>
            <a:r>
              <a:rPr lang="ar-SA" sz="2000" dirty="0" smtClean="0">
                <a:cs typeface="PT Bold Heading" pitchFamily="2" charset="-78"/>
              </a:rPr>
              <a:t> المنافسون للمنظمة المعنية</a:t>
            </a:r>
          </a:p>
        </p:txBody>
      </p:sp>
    </p:spTree>
    <p:extLst>
      <p:ext uri="{BB962C8B-B14F-4D97-AF65-F5344CB8AC3E}">
        <p14:creationId xmlns:p14="http://schemas.microsoft.com/office/powerpoint/2010/main" val="3556757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 rtl="1">
              <a:buFont typeface="Wingdings" pitchFamily="2" charset="2"/>
              <a:buChar char="q"/>
            </a:pPr>
            <a:r>
              <a:rPr lang="ar-SA" sz="2800" dirty="0" smtClean="0">
                <a:solidFill>
                  <a:srgbClr val="FF0000"/>
                </a:solidFill>
                <a:cs typeface="PT Bold Heading" pitchFamily="2" charset="-78"/>
              </a:rPr>
              <a:t>المهمة الرابعة: توليد استراتيجيات بديلة. </a:t>
            </a:r>
            <a:r>
              <a:rPr lang="ar-SA" sz="2800" dirty="0" smtClean="0">
                <a:cs typeface="PT Bold Heading" pitchFamily="2" charset="-78"/>
              </a:rPr>
              <a:t>ومنها (استراتيجية تطوير السوق، استراتيجية تطوير المنتوج)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المهمة الخامسة: بناء خطة </a:t>
            </a:r>
            <a:r>
              <a:rPr lang="ar-SA" sz="2800" dirty="0" smtClean="0">
                <a:solidFill>
                  <a:srgbClr val="FF0000"/>
                </a:solidFill>
                <a:cs typeface="PT Bold Heading" pitchFamily="2" charset="-78"/>
              </a:rPr>
              <a:t>استراتيجية</a:t>
            </a:r>
            <a:r>
              <a:rPr lang="ar-SA" sz="2800" dirty="0" smtClean="0">
                <a:cs typeface="PT Bold Heading" pitchFamily="2" charset="-78"/>
              </a:rPr>
              <a:t>. ويجب ان تعكس هذه الخطة الأنشطة والفعاليات الواجب اعتمادها ليسهل بلوغ الهدف </a:t>
            </a:r>
            <a:r>
              <a:rPr lang="ar-SA" sz="2800" dirty="0" err="1" smtClean="0">
                <a:cs typeface="PT Bold Heading" pitchFamily="2" charset="-78"/>
              </a:rPr>
              <a:t>المنظمي</a:t>
            </a:r>
            <a:r>
              <a:rPr lang="ar-SA" sz="2800" dirty="0" smtClean="0">
                <a:cs typeface="PT Bold Heading" pitchFamily="2" charset="-78"/>
              </a:rPr>
              <a:t> المنشود.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المهمة السادسة</a:t>
            </a:r>
            <a:r>
              <a:rPr lang="ar-SA" sz="2800" dirty="0" smtClean="0">
                <a:solidFill>
                  <a:srgbClr val="FF0000"/>
                </a:solidFill>
                <a:cs typeface="PT Bold Heading" pitchFamily="2" charset="-78"/>
              </a:rPr>
              <a:t>: بناء </a:t>
            </a:r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الخطط التكتيكية. </a:t>
            </a:r>
            <a:r>
              <a:rPr lang="ar-SA" sz="2800" dirty="0" smtClean="0">
                <a:cs typeface="PT Bold Heading" pitchFamily="2" charset="-78"/>
              </a:rPr>
              <a:t>وهدفها هو تسهيل تنفيذ الخطط الاستراتيجية.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المهمة </a:t>
            </a:r>
            <a:r>
              <a:rPr lang="ar-SA" sz="2800" dirty="0" smtClean="0">
                <a:solidFill>
                  <a:srgbClr val="FF0000"/>
                </a:solidFill>
                <a:cs typeface="PT Bold Heading" pitchFamily="2" charset="-78"/>
              </a:rPr>
              <a:t>السابعة: </a:t>
            </a:r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مراقبة وتقييم النتائج</a:t>
            </a:r>
            <a:r>
              <a:rPr lang="ar-SA" sz="2800" dirty="0" smtClean="0">
                <a:cs typeface="PT Bold Heading" pitchFamily="2" charset="-78"/>
              </a:rPr>
              <a:t>. 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المهمة الثامنة: تكرار عملية التخطيط.</a:t>
            </a:r>
          </a:p>
          <a:p>
            <a:pPr marL="457200" indent="-457200" rtl="1">
              <a:buFont typeface="Wingdings" pitchFamily="2" charset="2"/>
              <a:buChar char="q"/>
            </a:pPr>
            <a:endParaRPr lang="en-US" sz="28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7696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 txBox="1">
            <a:spLocks noGrp="1"/>
          </p:cNvSpPr>
          <p:nvPr/>
        </p:nvSpPr>
        <p:spPr bwMode="auto">
          <a:xfrm>
            <a:off x="1943100" y="6376989"/>
            <a:ext cx="5275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7080EF2E-32A0-463A-AFEE-4235B9F3E664}" type="slidenum">
              <a:rPr lang="ar-SA" sz="1200">
                <a:solidFill>
                  <a:srgbClr val="FFFFFF"/>
                </a:solidFill>
              </a:rPr>
              <a:pPr algn="r" eaLnBrk="1" hangingPunct="1"/>
              <a:t>12</a:t>
            </a:fld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2531" name="عنوان 1"/>
          <p:cNvSpPr>
            <a:spLocks/>
          </p:cNvSpPr>
          <p:nvPr/>
        </p:nvSpPr>
        <p:spPr bwMode="auto">
          <a:xfrm>
            <a:off x="773723" y="549276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cs typeface="AL-Battar" pitchFamily="2" charset="-78"/>
            </a:endParaRPr>
          </a:p>
        </p:txBody>
      </p:sp>
      <p:sp>
        <p:nvSpPr>
          <p:cNvPr id="22532" name="عنصر نائب للمحتوى 2"/>
          <p:cNvSpPr>
            <a:spLocks/>
          </p:cNvSpPr>
          <p:nvPr/>
        </p:nvSpPr>
        <p:spPr bwMode="auto">
          <a:xfrm>
            <a:off x="942243" y="1447800"/>
            <a:ext cx="7848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 rtl="1">
              <a:spcBef>
                <a:spcPct val="20000"/>
              </a:spcBef>
              <a:buFont typeface="Arial" charset="0"/>
              <a:buChar char="•"/>
            </a:pPr>
            <a:endParaRPr lang="ar-SA" sz="3000">
              <a:solidFill>
                <a:srgbClr val="376092"/>
              </a:solidFill>
              <a:cs typeface="AL-Mohanad Bold" pitchFamily="2" charset="-78"/>
            </a:endParaRPr>
          </a:p>
        </p:txBody>
      </p:sp>
      <p:sp>
        <p:nvSpPr>
          <p:cNvPr id="22533" name="Title 1"/>
          <p:cNvSpPr>
            <a:spLocks/>
          </p:cNvSpPr>
          <p:nvPr/>
        </p:nvSpPr>
        <p:spPr bwMode="auto">
          <a:xfrm>
            <a:off x="773723" y="120650"/>
            <a:ext cx="787790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70338" y="2971800"/>
            <a:ext cx="893298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10966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1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EG" sz="7200">
                <a:solidFill>
                  <a:srgbClr val="FFFFFF"/>
                </a:solidFill>
              </a:rPr>
              <a:t>بحمد الله</a:t>
            </a:r>
            <a:endParaRPr lang="en-US" sz="7200">
              <a:solidFill>
                <a:srgbClr val="FFFFFF"/>
              </a:solidFill>
            </a:endParaRPr>
          </a:p>
        </p:txBody>
      </p:sp>
      <p:sp>
        <p:nvSpPr>
          <p:cNvPr id="23557" name="Freeform 6"/>
          <p:cNvSpPr>
            <a:spLocks noEditPoints="1"/>
          </p:cNvSpPr>
          <p:nvPr/>
        </p:nvSpPr>
        <p:spPr bwMode="auto">
          <a:xfrm>
            <a:off x="3165231" y="2209801"/>
            <a:ext cx="2483827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784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1816</TotalTime>
  <Words>649</Words>
  <Application>Microsoft Office PowerPoint</Application>
  <PresentationFormat>On-screen Show (4:3)</PresentationFormat>
  <Paragraphs>77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تمهيد</vt:lpstr>
      <vt:lpstr>مفهوم التخطيط الاستراتيجي</vt:lpstr>
      <vt:lpstr>عناصر الإدارة الاستراتيجية بشكل عام (التحليل- الاختيار- التنفيذ- الرقابة)</vt:lpstr>
      <vt:lpstr>خطوات بناء خطة المشروع الصغير</vt:lpstr>
      <vt:lpstr>أنواع التخطيط</vt:lpstr>
      <vt:lpstr>مزايا التخطيط</vt:lpstr>
      <vt:lpstr>الخصائص المميزة للتخطيط الاستراتيجي الفعال</vt:lpstr>
      <vt:lpstr>المهام الجوهرية للتخطيط الاستراتيجي</vt:lpstr>
      <vt:lpstr>PowerPoint Presentation</vt:lpstr>
      <vt:lpstr>مع تمنياتي للجميع بالنجاح والتوفيق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الأولى</dc:title>
  <dc:creator>TOSHIBA</dc:creator>
  <cp:lastModifiedBy>Mahammed Duliem Alqahtany</cp:lastModifiedBy>
  <cp:revision>134</cp:revision>
  <dcterms:created xsi:type="dcterms:W3CDTF">2012-01-26T12:44:15Z</dcterms:created>
  <dcterms:modified xsi:type="dcterms:W3CDTF">2013-09-15T11:32:43Z</dcterms:modified>
</cp:coreProperties>
</file>