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84" r:id="rId2"/>
    <p:sldId id="269" r:id="rId3"/>
    <p:sldId id="271" r:id="rId4"/>
    <p:sldId id="272" r:id="rId5"/>
    <p:sldId id="273" r:id="rId6"/>
    <p:sldId id="274" r:id="rId7"/>
    <p:sldId id="285" r:id="rId8"/>
    <p:sldId id="275" r:id="rId9"/>
    <p:sldId id="276" r:id="rId10"/>
    <p:sldId id="277" r:id="rId11"/>
    <p:sldId id="278" r:id="rId12"/>
    <p:sldId id="282" r:id="rId13"/>
    <p:sldId id="28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نمط فاتح 3 - تميي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93D81CF-94F2-401A-BA57-92F5A7B2D0C5}" styleName="النمط المتوسط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944" y="-3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132DFA-96AE-4A7C-8B3A-F5DAA368A158}" type="datetimeFigureOut">
              <a:rPr lang="en-US" smtClean="0"/>
              <a:t>9/15/2013</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1AC289-0023-407D-A90D-337E5AF2E516}" type="slidenum">
              <a:rPr lang="en-US" smtClean="0"/>
              <a:t>‹#›</a:t>
            </a:fld>
            <a:endParaRPr lang="en-US"/>
          </a:p>
        </p:txBody>
      </p:sp>
    </p:spTree>
    <p:extLst>
      <p:ext uri="{BB962C8B-B14F-4D97-AF65-F5344CB8AC3E}">
        <p14:creationId xmlns:p14="http://schemas.microsoft.com/office/powerpoint/2010/main" val="3833250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CF1AC289-0023-407D-A90D-337E5AF2E516}" type="slidenum">
              <a:rPr lang="en-US" smtClean="0"/>
              <a:t>5</a:t>
            </a:fld>
            <a:endParaRPr lang="en-US"/>
          </a:p>
        </p:txBody>
      </p:sp>
    </p:spTree>
    <p:extLst>
      <p:ext uri="{BB962C8B-B14F-4D97-AF65-F5344CB8AC3E}">
        <p14:creationId xmlns:p14="http://schemas.microsoft.com/office/powerpoint/2010/main" val="3996824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Rectangle 24"/>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753028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Rectangle 21"/>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94031" y="6492876"/>
            <a:ext cx="445477" cy="365125"/>
          </a:xfrm>
        </p:spPr>
        <p:txBody>
          <a:bodyPr/>
          <a:lstStyle>
            <a:lvl1pPr>
              <a:defRPr smtClean="0"/>
            </a:lvl1pPr>
          </a:lstStyle>
          <a:p>
            <a:pPr>
              <a:defRPr/>
            </a:pPr>
            <a:fld id="{34FEF677-9010-4B5C-B99E-40E41956283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26860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a:xfrm>
            <a:off x="457200" y="6356350"/>
            <a:ext cx="2133600" cy="365125"/>
          </a:xfrm>
          <a:prstGeom prst="rect">
            <a:avLst/>
          </a:prstGeom>
        </p:spPr>
        <p:txBody>
          <a:bodyPr/>
          <a:lstStyle/>
          <a:p>
            <a:fld id="{C3FF79EA-425C-4FA9-BEA7-927C5041F93A}" type="datetimeFigureOut">
              <a:rPr lang="en-US" smtClean="0"/>
              <a:t>9/15/2013</a:t>
            </a:fld>
            <a:endParaRPr lang="en-US"/>
          </a:p>
        </p:txBody>
      </p:sp>
      <p:sp>
        <p:nvSpPr>
          <p:cNvPr id="4" name="عنصر نائب للتذييل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عنصر نائب لرقم الشريحة 4"/>
          <p:cNvSpPr>
            <a:spLocks noGrp="1"/>
          </p:cNvSpPr>
          <p:nvPr>
            <p:ph type="sldNum" sz="quarter" idx="12"/>
          </p:nvPr>
        </p:nvSpPr>
        <p:spPr/>
        <p:txBody>
          <a:bodyPr/>
          <a:lstStyle/>
          <a:p>
            <a:fld id="{75BA0F0B-7C36-4B59-9F85-3F7B851444F7}" type="slidenum">
              <a:rPr lang="en-US" smtClean="0"/>
              <a:t>‹#›</a:t>
            </a:fld>
            <a:endParaRPr lang="en-US"/>
          </a:p>
        </p:txBody>
      </p:sp>
    </p:spTree>
    <p:extLst>
      <p:ext uri="{BB962C8B-B14F-4D97-AF65-F5344CB8AC3E}">
        <p14:creationId xmlns:p14="http://schemas.microsoft.com/office/powerpoint/2010/main" val="3010173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0"/>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solidFill>
                  <a:srgbClr val="FFFFFF"/>
                </a:solidFill>
              </a:rPr>
              <a:t>[        ]</a:t>
            </a:r>
          </a:p>
        </p:txBody>
      </p:sp>
    </p:spTree>
    <p:extLst>
      <p:ext uri="{BB962C8B-B14F-4D97-AF65-F5344CB8AC3E}">
        <p14:creationId xmlns:p14="http://schemas.microsoft.com/office/powerpoint/2010/main" val="22066117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a:solidFill>
                <a:prstClr val="white"/>
              </a:solidFill>
            </a:endParaRPr>
          </a:p>
        </p:txBody>
      </p:sp>
      <p:grpSp>
        <p:nvGrpSpPr>
          <p:cNvPr id="1029" name="Group 7"/>
          <p:cNvGrpSpPr>
            <a:grpSpLocks/>
          </p:cNvGrpSpPr>
          <p:nvPr userDrawn="1"/>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1038" name="Picture 2" descr="http://kfu.files.googlepages.com/newKFU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fontAlgn="auto">
              <a:spcBef>
                <a:spcPts val="0"/>
              </a:spcBef>
              <a:spcAft>
                <a:spcPts val="0"/>
              </a:spcAft>
              <a:defRPr sz="1200" dirty="0">
                <a:solidFill>
                  <a:schemeClr val="bg1"/>
                </a:solidFill>
                <a:latin typeface="Calibri" pitchFamily="34" charset="0"/>
                <a:cs typeface="Arial" charset="0"/>
              </a:defRPr>
            </a:lvl1pPr>
          </a:lstStyle>
          <a:p>
            <a:pPr>
              <a:defRPr/>
            </a:pPr>
            <a:endParaRPr lang="en-US">
              <a:solidFill>
                <a:prstClr val="white"/>
              </a:solidFill>
            </a:endParaRPr>
          </a:p>
        </p:txBody>
      </p:sp>
      <p:sp>
        <p:nvSpPr>
          <p:cNvPr id="1031" name="Rectangle 15"/>
          <p:cNvSpPr>
            <a:spLocks noChangeArrowheads="1"/>
          </p:cNvSpPr>
          <p:nvPr userDrawn="1"/>
        </p:nvSpPr>
        <p:spPr bwMode="auto">
          <a:xfrm>
            <a:off x="6260123" y="6519864"/>
            <a:ext cx="19289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King Faisal University</a:t>
            </a:r>
          </a:p>
        </p:txBody>
      </p:sp>
      <p:sp>
        <p:nvSpPr>
          <p:cNvPr id="1032" name="Rectangle 16"/>
          <p:cNvSpPr>
            <a:spLocks noChangeArrowheads="1"/>
          </p:cNvSpPr>
          <p:nvPr userDrawn="1"/>
        </p:nvSpPr>
        <p:spPr bwMode="auto">
          <a:xfrm>
            <a:off x="6507773" y="6291264"/>
            <a:ext cx="14061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ar-SA" sz="1600" b="1" smtClean="0">
                <a:solidFill>
                  <a:prstClr val="white"/>
                </a:solidFill>
              </a:rPr>
              <a:t>جامعة الملك فيصل</a:t>
            </a:r>
            <a:endParaRPr lang="en-US" sz="1600" b="1" smtClean="0">
              <a:solidFill>
                <a:prstClr val="white"/>
              </a:solidFill>
              <a:cs typeface="Arial" pitchFamily="34" charset="0"/>
            </a:endParaRPr>
          </a:p>
        </p:txBody>
      </p:sp>
      <p:pic>
        <p:nvPicPr>
          <p:cNvPr id="1033" name="Picture 17" descr="logo EDE.png"/>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281354" y="5791201"/>
            <a:ext cx="773723"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Rectangle 18"/>
          <p:cNvSpPr>
            <a:spLocks noChangeArrowheads="1"/>
          </p:cNvSpPr>
          <p:nvPr userDrawn="1"/>
        </p:nvSpPr>
        <p:spPr bwMode="auto">
          <a:xfrm>
            <a:off x="844062"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200" smtClean="0">
                <a:solidFill>
                  <a:prstClr val="white"/>
                </a:solidFill>
                <a:cs typeface="Arial" pitchFamily="34" charset="0"/>
              </a:rPr>
              <a:t>Deanship of E-Learning and Distance Education</a:t>
            </a:r>
          </a:p>
        </p:txBody>
      </p:sp>
      <p:sp>
        <p:nvSpPr>
          <p:cNvPr id="1035" name="Rectangle 19"/>
          <p:cNvSpPr>
            <a:spLocks noChangeArrowheads="1"/>
          </p:cNvSpPr>
          <p:nvPr userDrawn="1"/>
        </p:nvSpPr>
        <p:spPr bwMode="auto">
          <a:xfrm>
            <a:off x="1091712"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ar-SA" sz="1600" b="1" smtClean="0">
                <a:solidFill>
                  <a:prstClr val="white"/>
                </a:solidFill>
              </a:rPr>
              <a:t>عمادة التعلم الإ</a:t>
            </a:r>
            <a:r>
              <a:rPr lang="ar-EG" sz="1600" b="1" smtClean="0">
                <a:solidFill>
                  <a:prstClr val="white"/>
                </a:solidFill>
              </a:rPr>
              <a:t>ل</a:t>
            </a:r>
            <a:r>
              <a:rPr lang="ar-SA" sz="1600" b="1" smtClean="0">
                <a:solidFill>
                  <a:prstClr val="white"/>
                </a:solidFill>
              </a:rPr>
              <a:t>كتروني والتعل</a:t>
            </a:r>
            <a:r>
              <a:rPr lang="ar-EG" sz="1600" b="1" smtClean="0">
                <a:solidFill>
                  <a:prstClr val="white"/>
                </a:solidFill>
              </a:rPr>
              <a:t>ي</a:t>
            </a:r>
            <a:r>
              <a:rPr lang="ar-SA" sz="1600" b="1" smtClean="0">
                <a:solidFill>
                  <a:prstClr val="white"/>
                </a:solidFill>
              </a:rPr>
              <a:t>م عن بعد</a:t>
            </a:r>
            <a:endParaRPr lang="en-US" sz="1600" b="1" smtClean="0">
              <a:solidFill>
                <a:prstClr val="white"/>
              </a:solidFill>
              <a:cs typeface="Arial" pitchFamily="34" charset="0"/>
            </a:endParaRPr>
          </a:p>
        </p:txBody>
      </p:sp>
      <p:sp>
        <p:nvSpPr>
          <p:cNvPr id="21" name="Slide Number Placeholder 5"/>
          <p:cNvSpPr txBox="1">
            <a:spLocks/>
          </p:cNvSpPr>
          <p:nvPr userDrawn="1"/>
        </p:nvSpPr>
        <p:spPr>
          <a:xfrm>
            <a:off x="4513385" y="6369051"/>
            <a:ext cx="445477" cy="365125"/>
          </a:xfrm>
          <a:prstGeom prst="rect">
            <a:avLst/>
          </a:prstGeom>
        </p:spPr>
        <p:txBody>
          <a:bodyPr/>
          <a:lstStyle>
            <a:lvl1pPr>
              <a:defRPr/>
            </a:lvl1pPr>
          </a:lstStyle>
          <a:p>
            <a:pPr algn="r" rtl="1" fontAlgn="base">
              <a:spcBef>
                <a:spcPct val="0"/>
              </a:spcBef>
              <a:spcAft>
                <a:spcPct val="0"/>
              </a:spcAft>
              <a:defRPr/>
            </a:pPr>
            <a:fld id="{1F6C1E9D-106D-4279-B227-9B270DCC9187}" type="slidenum">
              <a:rPr lang="ar-SA" smtClean="0">
                <a:solidFill>
                  <a:prstClr val="white"/>
                </a:solidFill>
                <a:latin typeface="Arial" pitchFamily="34" charset="0"/>
              </a:rPr>
              <a:pPr algn="r" rtl="1" fontAlgn="base">
                <a:spcBef>
                  <a:spcPct val="0"/>
                </a:spcBef>
                <a:spcAft>
                  <a:spcPct val="0"/>
                </a:spcAft>
                <a:defRPr/>
              </a:pPr>
              <a:t>‹#›</a:t>
            </a:fld>
            <a:endParaRPr lang="en-US"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22010867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1DE35BB5-CD56-42B1-940C-1DDD8BC93C75}"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5127" name="Subtitle 2"/>
          <p:cNvSpPr txBox="1">
            <a:spLocks/>
          </p:cNvSpPr>
          <p:nvPr/>
        </p:nvSpPr>
        <p:spPr bwMode="auto">
          <a:xfrm>
            <a:off x="4953000" y="4648200"/>
            <a:ext cx="4191001" cy="1066800"/>
          </a:xfrm>
          <a:prstGeom prst="rect">
            <a:avLst/>
          </a:prstGeom>
          <a:noFill/>
          <a:ln w="9525">
            <a:noFill/>
            <a:miter lim="800000"/>
            <a:headEnd/>
            <a:tailEnd/>
          </a:ln>
        </p:spPr>
        <p:txBody>
          <a:bodyPr/>
          <a:lstStyle/>
          <a:p>
            <a:pPr algn="ctr">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30" name="Title 1"/>
          <p:cNvSpPr txBox="1">
            <a:spLocks/>
          </p:cNvSpPr>
          <p:nvPr/>
        </p:nvSpPr>
        <p:spPr bwMode="auto">
          <a:xfrm>
            <a:off x="422031" y="2971801"/>
            <a:ext cx="4706815" cy="1470025"/>
          </a:xfrm>
          <a:prstGeom prst="rect">
            <a:avLst/>
          </a:prstGeom>
          <a:noFill/>
          <a:ln w="9525">
            <a:noFill/>
            <a:miter lim="800000"/>
            <a:headEnd/>
            <a:tailEnd/>
          </a:ln>
        </p:spPr>
        <p:txBody>
          <a:bodyPr anchor="ctr"/>
          <a:lstStyle/>
          <a:p>
            <a:pPr algn="ctr" fontAlgn="auto">
              <a:spcBef>
                <a:spcPts val="0"/>
              </a:spcBef>
              <a:spcAft>
                <a:spcPts val="0"/>
              </a:spcAft>
              <a:defRPr/>
            </a:pPr>
            <a:endParaRPr lang="en-US" sz="3700" b="1" dirty="0">
              <a:solidFill>
                <a:schemeClr val="accent1">
                  <a:lumMod val="50000"/>
                </a:schemeClr>
              </a:solidFill>
              <a:latin typeface="AYM Wadiy S_U normal."/>
              <a:cs typeface="PT Bold Heading" pitchFamily="2" charset="-78"/>
            </a:endParaRPr>
          </a:p>
          <a:p>
            <a:pPr algn="ctr" fontAlgn="auto">
              <a:spcBef>
                <a:spcPts val="0"/>
              </a:spcBef>
              <a:spcAft>
                <a:spcPts val="0"/>
              </a:spcAft>
              <a:defRPr/>
            </a:pPr>
            <a:endParaRPr lang="en-US" sz="3700" b="1" dirty="0">
              <a:solidFill>
                <a:schemeClr val="accent1">
                  <a:lumMod val="50000"/>
                </a:schemeClr>
              </a:solidFill>
              <a:latin typeface="AYM Wadiy S_U normal."/>
              <a:cs typeface="PT Bold Heading" pitchFamily="2" charset="-78"/>
            </a:endParaRPr>
          </a:p>
          <a:p>
            <a:pPr algn="ctr" rtl="1">
              <a:defRPr/>
            </a:pPr>
            <a:r>
              <a:rPr lang="ar-SA" sz="3700" b="1" dirty="0">
                <a:solidFill>
                  <a:schemeClr val="accent1">
                    <a:lumMod val="50000"/>
                  </a:schemeClr>
                </a:solidFill>
                <a:latin typeface="AYM Wadiy S_U normal."/>
                <a:cs typeface="PT Bold Heading" pitchFamily="2" charset="-78"/>
              </a:rPr>
              <a:t>اسم المقرر</a:t>
            </a:r>
            <a:endParaRPr lang="en-US" sz="3700" b="1" dirty="0">
              <a:solidFill>
                <a:schemeClr val="accent1">
                  <a:lumMod val="50000"/>
                </a:schemeClr>
              </a:solidFill>
              <a:latin typeface="AYM Wadiy S_U normal."/>
              <a:cs typeface="PT Bold Heading" pitchFamily="2" charset="-78"/>
            </a:endParaRPr>
          </a:p>
          <a:p>
            <a:pPr algn="ctr" rtl="1">
              <a:defRPr/>
            </a:pPr>
            <a:r>
              <a:rPr lang="ar-SA" sz="3700" b="1" dirty="0">
                <a:solidFill>
                  <a:schemeClr val="accent1">
                    <a:lumMod val="50000"/>
                  </a:schemeClr>
                </a:solidFill>
                <a:latin typeface="AYM Wadiy S_U normal."/>
                <a:cs typeface="PT Bold Heading" pitchFamily="2" charset="-78"/>
              </a:rPr>
              <a:t>إدارة </a:t>
            </a:r>
            <a:r>
              <a:rPr lang="ar-SA" sz="3700" b="1" dirty="0" smtClean="0">
                <a:solidFill>
                  <a:schemeClr val="accent1">
                    <a:lumMod val="50000"/>
                  </a:schemeClr>
                </a:solidFill>
                <a:latin typeface="AYM Wadiy S_U normal."/>
                <a:cs typeface="PT Bold Heading" pitchFamily="2" charset="-78"/>
              </a:rPr>
              <a:t>الأعمال الصغيرة</a:t>
            </a:r>
            <a:endParaRPr lang="ar-SA" sz="3700" b="1" dirty="0">
              <a:solidFill>
                <a:schemeClr val="accent1">
                  <a:lumMod val="50000"/>
                </a:schemeClr>
              </a:solidFill>
              <a:latin typeface="AYM Wadiy S_U normal."/>
              <a:cs typeface="PT Bold Heading" pitchFamily="2" charset="-78"/>
            </a:endParaRPr>
          </a:p>
          <a:p>
            <a:pPr algn="ctr" rtl="1">
              <a:defRPr/>
            </a:pPr>
            <a:r>
              <a:rPr lang="ar-EG" b="1" dirty="0">
                <a:solidFill>
                  <a:srgbClr val="7F7F7F"/>
                </a:solidFill>
                <a:latin typeface="Calibri" pitchFamily="34" charset="0"/>
                <a:cs typeface="PT Bold Heading" pitchFamily="2" charset="-78"/>
              </a:rPr>
              <a:t/>
            </a:r>
            <a:br>
              <a:rPr lang="ar-EG" b="1" dirty="0">
                <a:solidFill>
                  <a:srgbClr val="7F7F7F"/>
                </a:solidFill>
                <a:latin typeface="Calibri" pitchFamily="34" charset="0"/>
                <a:cs typeface="PT Bold Heading" pitchFamily="2" charset="-78"/>
              </a:rPr>
            </a:br>
            <a:endParaRPr lang="en-US" sz="1700" b="1" dirty="0">
              <a:solidFill>
                <a:srgbClr val="7F7F7F"/>
              </a:solidFill>
              <a:latin typeface="Calibri" pitchFamily="34" charset="0"/>
              <a:cs typeface="PT Bold Heading" pitchFamily="2" charset="-78"/>
            </a:endParaRPr>
          </a:p>
          <a:p>
            <a:pPr algn="ctr" rtl="1">
              <a:defRPr/>
            </a:pPr>
            <a:r>
              <a:rPr lang="ar-SA" sz="2600" b="1" dirty="0">
                <a:solidFill>
                  <a:srgbClr val="7F7F7F"/>
                </a:solidFill>
                <a:latin typeface="Calibri" pitchFamily="34" charset="0"/>
                <a:cs typeface="PT Bold Heading" pitchFamily="2" charset="-78"/>
              </a:rPr>
              <a:t>اسم المدرس</a:t>
            </a:r>
          </a:p>
          <a:p>
            <a:pPr algn="ctr" rtl="1">
              <a:defRPr/>
            </a:pPr>
            <a:r>
              <a:rPr lang="ar-SA" sz="2600" b="1" dirty="0">
                <a:solidFill>
                  <a:srgbClr val="7F7F7F"/>
                </a:solidFill>
                <a:latin typeface="Calibri" pitchFamily="34" charset="0"/>
                <a:cs typeface="PT Bold Heading" pitchFamily="2" charset="-78"/>
              </a:rPr>
              <a:t>د. </a:t>
            </a:r>
            <a:r>
              <a:rPr lang="ar-SA" sz="2600" b="1" dirty="0">
                <a:solidFill>
                  <a:srgbClr val="7F7F7F"/>
                </a:solidFill>
                <a:latin typeface="Calibri" pitchFamily="34" charset="0"/>
                <a:cs typeface="PT Bold Heading" pitchFamily="2" charset="-78"/>
              </a:rPr>
              <a:t>محمد بن </a:t>
            </a:r>
            <a:r>
              <a:rPr lang="ar-SA" sz="2600" b="1" dirty="0" err="1">
                <a:solidFill>
                  <a:srgbClr val="7F7F7F"/>
                </a:solidFill>
                <a:latin typeface="Calibri" pitchFamily="34" charset="0"/>
                <a:cs typeface="PT Bold Heading" pitchFamily="2" charset="-78"/>
              </a:rPr>
              <a:t>دليم</a:t>
            </a:r>
            <a:r>
              <a:rPr lang="ar-SA" sz="2600" b="1">
                <a:solidFill>
                  <a:srgbClr val="7F7F7F"/>
                </a:solidFill>
                <a:latin typeface="Calibri" pitchFamily="34" charset="0"/>
                <a:cs typeface="PT Bold Heading" pitchFamily="2" charset="-78"/>
              </a:rPr>
              <a:t> القحطاني</a:t>
            </a:r>
            <a:endParaRPr lang="ar-SA" sz="2600" b="1" dirty="0">
              <a:solidFill>
                <a:srgbClr val="7F7F7F"/>
              </a:solidFill>
              <a:latin typeface="Calibri" pitchFamily="34" charset="0"/>
              <a:cs typeface="PT Bold Heading" pitchFamily="2" charset="-78"/>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algn="r"/>
            <a:fld id="{9904F7B7-1163-46B9-BF31-E937B26A3914}"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val="2298172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bwMode="auto">
          <a:xfrm>
            <a:off x="4501662" y="6356353"/>
            <a:ext cx="44547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0DD3833-6C58-4BFF-AC7F-C269E7130DFB}" type="slidenum">
              <a:rPr lang="ar-SA">
                <a:solidFill>
                  <a:srgbClr val="FFFFFF"/>
                </a:solidFill>
                <a:cs typeface="Arial" pitchFamily="34" charset="0"/>
              </a:rPr>
              <a:pPr fontAlgn="base">
                <a:spcBef>
                  <a:spcPct val="0"/>
                </a:spcBef>
                <a:spcAft>
                  <a:spcPct val="0"/>
                </a:spcAft>
              </a:pPr>
              <a:t>2</a:t>
            </a:fld>
            <a:endParaRPr lang="en-US">
              <a:solidFill>
                <a:srgbClr val="FFFFFF"/>
              </a:solidFill>
              <a:cs typeface="Arial" pitchFamily="34" charset="0"/>
            </a:endParaRPr>
          </a:p>
        </p:txBody>
      </p:sp>
      <p:sp>
        <p:nvSpPr>
          <p:cNvPr id="5" name="Title 4"/>
          <p:cNvSpPr txBox="1">
            <a:spLocks/>
          </p:cNvSpPr>
          <p:nvPr/>
        </p:nvSpPr>
        <p:spPr bwMode="auto">
          <a:xfrm>
            <a:off x="1752600" y="2057400"/>
            <a:ext cx="5638800" cy="1676400"/>
          </a:xfrm>
          <a:prstGeom prst="rect">
            <a:avLst/>
          </a:prstGeom>
          <a:noFill/>
          <a:ln w="9525">
            <a:noFill/>
            <a:miter lim="800000"/>
            <a:headEnd/>
            <a:tailEnd/>
          </a:ln>
        </p:spPr>
        <p:txBody>
          <a:bodyPr anchor="ct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defRPr/>
            </a:pPr>
            <a:r>
              <a:rPr lang="ar-SA" spc="-150" dirty="0" smtClean="0">
                <a:solidFill>
                  <a:srgbClr val="376092"/>
                </a:solidFill>
                <a:latin typeface="ae_AlMateen" pitchFamily="2" charset="-78"/>
                <a:cs typeface="PT Bold Heading" pitchFamily="2" charset="-78"/>
              </a:rPr>
              <a:t>إدارة المخاطر والتأمين</a:t>
            </a:r>
          </a:p>
          <a:p>
            <a:pPr eaLnBrk="1" hangingPunct="1">
              <a:defRPr/>
            </a:pPr>
            <a:r>
              <a:rPr lang="ar-SA" spc="-150" dirty="0" smtClean="0">
                <a:solidFill>
                  <a:srgbClr val="376092"/>
                </a:solidFill>
                <a:latin typeface="ae_AlMateen" pitchFamily="2" charset="-78"/>
                <a:cs typeface="PT Bold Heading" pitchFamily="2" charset="-78"/>
              </a:rPr>
              <a:t>في المشروعات الصغيرة</a:t>
            </a:r>
            <a:endParaRPr lang="en-US" spc="-150" dirty="0">
              <a:solidFill>
                <a:srgbClr val="376092"/>
              </a:solidFill>
              <a:latin typeface="ae_AlMateen" pitchFamily="2" charset="-78"/>
              <a:cs typeface="PT Bold Heading" pitchFamily="2" charset="-78"/>
            </a:endParaRPr>
          </a:p>
        </p:txBody>
      </p:sp>
      <p:sp>
        <p:nvSpPr>
          <p:cNvPr id="4100" name="Title 4"/>
          <p:cNvSpPr txBox="1">
            <a:spLocks/>
          </p:cNvSpPr>
          <p:nvPr/>
        </p:nvSpPr>
        <p:spPr bwMode="auto">
          <a:xfrm>
            <a:off x="1351086" y="4191000"/>
            <a:ext cx="654147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20000"/>
              </a:spcBef>
              <a:spcAft>
                <a:spcPct val="0"/>
              </a:spcAft>
              <a:buFont typeface="Arial" pitchFamily="34" charset="0"/>
              <a:buNone/>
            </a:pPr>
            <a:r>
              <a:rPr lang="ar-SA" sz="3600" b="1" dirty="0" smtClean="0">
                <a:solidFill>
                  <a:srgbClr val="000000"/>
                </a:solidFill>
                <a:cs typeface="PT Bold Heading" pitchFamily="2" charset="-78"/>
              </a:rPr>
              <a:t>المحاضرة الثامنة</a:t>
            </a:r>
          </a:p>
        </p:txBody>
      </p:sp>
    </p:spTree>
    <p:extLst>
      <p:ext uri="{BB962C8B-B14F-4D97-AF65-F5344CB8AC3E}">
        <p14:creationId xmlns:p14="http://schemas.microsoft.com/office/powerpoint/2010/main" val="20412301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cs typeface="PT Bold Heading" pitchFamily="2" charset="-78"/>
              </a:rPr>
              <a:t>تمهيد</a:t>
            </a:r>
            <a:endParaRPr lang="en-US" dirty="0">
              <a:cs typeface="PT Bold Heading" pitchFamily="2" charset="-78"/>
            </a:endParaRPr>
          </a:p>
        </p:txBody>
      </p:sp>
      <p:sp>
        <p:nvSpPr>
          <p:cNvPr id="3" name="عنصر نائب للمحتوى 2"/>
          <p:cNvSpPr>
            <a:spLocks noGrp="1"/>
          </p:cNvSpPr>
          <p:nvPr>
            <p:ph idx="1"/>
          </p:nvPr>
        </p:nvSpPr>
        <p:spPr/>
        <p:txBody>
          <a:bodyPr>
            <a:normAutofit/>
          </a:bodyPr>
          <a:lstStyle/>
          <a:p>
            <a:pPr marL="857250" lvl="1" indent="-457200" rtl="1">
              <a:buFont typeface="Wingdings" pitchFamily="2" charset="2"/>
              <a:buChar char="q"/>
            </a:pPr>
            <a:r>
              <a:rPr lang="ar-SA" sz="3200" dirty="0" smtClean="0">
                <a:cs typeface="PT Bold Heading" pitchFamily="2" charset="-78"/>
              </a:rPr>
              <a:t>تتعرض المشروعات الصغيرة </a:t>
            </a:r>
            <a:r>
              <a:rPr lang="ar-SA" sz="3200" dirty="0">
                <a:cs typeface="PT Bold Heading" pitchFamily="2" charset="-78"/>
              </a:rPr>
              <a:t>إ</a:t>
            </a:r>
            <a:r>
              <a:rPr lang="ar-SA" sz="3200" dirty="0" smtClean="0">
                <a:cs typeface="PT Bold Heading" pitchFamily="2" charset="-78"/>
              </a:rPr>
              <a:t>لى المخاطر كما تتعرض لها المشروعات الكبيرة إلا أن تأثيرها يكون أكبر نظراً لأن لإمكاناتها المتواضعة.</a:t>
            </a:r>
          </a:p>
          <a:p>
            <a:pPr marL="857250" lvl="1" indent="-457200" rtl="1">
              <a:buFont typeface="Wingdings" pitchFamily="2" charset="2"/>
              <a:buChar char="q"/>
            </a:pPr>
            <a:r>
              <a:rPr lang="ar-SA" sz="3200" dirty="0" smtClean="0">
                <a:cs typeface="PT Bold Heading" pitchFamily="2" charset="-78"/>
              </a:rPr>
              <a:t>وسنعرف هنا:</a:t>
            </a:r>
          </a:p>
          <a:p>
            <a:pPr marL="1257300" lvl="2" indent="-457200" rtl="1">
              <a:buFont typeface="Wingdings" pitchFamily="2" charset="2"/>
              <a:buChar char="q"/>
            </a:pPr>
            <a:r>
              <a:rPr lang="ar-SA" dirty="0" smtClean="0">
                <a:cs typeface="PT Bold Heading" pitchFamily="2" charset="-78"/>
              </a:rPr>
              <a:t>ما هي أنواع المخاطر المحتملة.</a:t>
            </a:r>
          </a:p>
          <a:p>
            <a:pPr marL="1257300" lvl="2" indent="-457200" rtl="1">
              <a:buFont typeface="Wingdings" pitchFamily="2" charset="2"/>
              <a:buChar char="q"/>
            </a:pPr>
            <a:r>
              <a:rPr lang="ar-SA" dirty="0" smtClean="0">
                <a:cs typeface="PT Bold Heading" pitchFamily="2" charset="-78"/>
              </a:rPr>
              <a:t>أسباب إدارة المخاطر.</a:t>
            </a:r>
          </a:p>
          <a:p>
            <a:pPr marL="1257300" lvl="2" indent="-457200" rtl="1">
              <a:buFont typeface="Wingdings" pitchFamily="2" charset="2"/>
              <a:buChar char="q"/>
            </a:pPr>
            <a:r>
              <a:rPr lang="ar-SA" dirty="0" smtClean="0">
                <a:cs typeface="PT Bold Heading" pitchFamily="2" charset="-78"/>
              </a:rPr>
              <a:t>أساليب التخفيف من المخاطر قدر الإمكان.</a:t>
            </a:r>
          </a:p>
        </p:txBody>
      </p:sp>
    </p:spTree>
    <p:extLst>
      <p:ext uri="{BB962C8B-B14F-4D97-AF65-F5344CB8AC3E}">
        <p14:creationId xmlns:p14="http://schemas.microsoft.com/office/powerpoint/2010/main" val="3859793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PT Bold Heading" pitchFamily="2" charset="-78"/>
              </a:rPr>
              <a:t>المخاطر في المشروعات الصغيرة</a:t>
            </a:r>
            <a:endParaRPr lang="en-US" dirty="0">
              <a:cs typeface="PT Bold Heading" pitchFamily="2" charset="-78"/>
            </a:endParaRPr>
          </a:p>
        </p:txBody>
      </p:sp>
      <p:sp>
        <p:nvSpPr>
          <p:cNvPr id="3" name="عنصر نائب للمحتوى 2"/>
          <p:cNvSpPr>
            <a:spLocks noGrp="1"/>
          </p:cNvSpPr>
          <p:nvPr>
            <p:ph idx="1"/>
          </p:nvPr>
        </p:nvSpPr>
        <p:spPr>
          <a:xfrm>
            <a:off x="457200" y="1447800"/>
            <a:ext cx="8229600" cy="609600"/>
          </a:xfrm>
        </p:spPr>
        <p:txBody>
          <a:bodyPr>
            <a:noAutofit/>
          </a:bodyPr>
          <a:lstStyle/>
          <a:p>
            <a:pPr marL="457200" indent="-457200" algn="r" rtl="1">
              <a:buFont typeface="Wingdings" pitchFamily="2" charset="2"/>
              <a:buChar char="q"/>
            </a:pPr>
            <a:r>
              <a:rPr lang="ar-SA" sz="2800" dirty="0" smtClean="0">
                <a:cs typeface="PT Bold Heading" pitchFamily="2" charset="-78"/>
              </a:rPr>
              <a:t>هناك نوعين أساسيين للمخاطر في المشروعات الصغيرة:</a:t>
            </a:r>
          </a:p>
        </p:txBody>
      </p:sp>
      <p:sp>
        <p:nvSpPr>
          <p:cNvPr id="4" name="مستطيل 3"/>
          <p:cNvSpPr/>
          <p:nvPr/>
        </p:nvSpPr>
        <p:spPr>
          <a:xfrm>
            <a:off x="381000" y="1981200"/>
            <a:ext cx="8458200" cy="2062103"/>
          </a:xfrm>
          <a:prstGeom prst="rect">
            <a:avLst/>
          </a:prstGeom>
        </p:spPr>
        <p:txBody>
          <a:bodyPr wrap="square">
            <a:spAutoFit/>
          </a:bodyPr>
          <a:lstStyle/>
          <a:p>
            <a:pPr marL="400050" lvl="1" algn="r" rtl="1"/>
            <a:r>
              <a:rPr lang="ar-SA" sz="2400" dirty="0">
                <a:solidFill>
                  <a:srgbClr val="FF0000"/>
                </a:solidFill>
                <a:cs typeface="PT Bold Heading" pitchFamily="2" charset="-78"/>
              </a:rPr>
              <a:t>أولاً: مخاطر يمكن توقعها</a:t>
            </a:r>
            <a:r>
              <a:rPr lang="ar-SA" sz="2400" dirty="0" smtClean="0">
                <a:solidFill>
                  <a:srgbClr val="FF0000"/>
                </a:solidFill>
                <a:cs typeface="PT Bold Heading" pitchFamily="2" charset="-78"/>
              </a:rPr>
              <a:t>.(</a:t>
            </a:r>
            <a:r>
              <a:rPr lang="ar-SA" sz="2400" dirty="0" smtClean="0">
                <a:cs typeface="PT Bold Heading" pitchFamily="2" charset="-78"/>
              </a:rPr>
              <a:t>وهي </a:t>
            </a:r>
            <a:r>
              <a:rPr lang="ar-SA" sz="2400" dirty="0">
                <a:cs typeface="PT Bold Heading" pitchFamily="2" charset="-78"/>
              </a:rPr>
              <a:t>المخاطر التي يمكن التخطيط لها والتنبؤ بها مسبقا </a:t>
            </a:r>
            <a:r>
              <a:rPr lang="ar-SA" sz="2400" dirty="0" smtClean="0">
                <a:cs typeface="PT Bold Heading" pitchFamily="2" charset="-78"/>
              </a:rPr>
              <a:t>مثل:</a:t>
            </a:r>
          </a:p>
          <a:p>
            <a:pPr marL="742950" lvl="1" indent="-342900" algn="r" rtl="1">
              <a:buFont typeface="Wingdings" pitchFamily="2" charset="2"/>
              <a:buChar char="ü"/>
            </a:pPr>
            <a:r>
              <a:rPr lang="ar-SA" sz="2000" dirty="0">
                <a:cs typeface="PT Bold Heading" pitchFamily="2" charset="-78"/>
              </a:rPr>
              <a:t>	</a:t>
            </a:r>
            <a:r>
              <a:rPr lang="ar-SA" sz="2000" dirty="0" smtClean="0">
                <a:cs typeface="PT Bold Heading" pitchFamily="2" charset="-78"/>
              </a:rPr>
              <a:t>   مخاطر </a:t>
            </a:r>
            <a:r>
              <a:rPr lang="ar-SA" sz="2000" dirty="0">
                <a:cs typeface="PT Bold Heading" pitchFamily="2" charset="-78"/>
              </a:rPr>
              <a:t>تكلفة المشروع وتكلفة الإشهار والتسجيل.</a:t>
            </a:r>
          </a:p>
          <a:p>
            <a:pPr marL="1143000" lvl="2" indent="-342900" algn="r" rtl="1">
              <a:buFont typeface="Wingdings" pitchFamily="2" charset="2"/>
              <a:buChar char="ü"/>
            </a:pPr>
            <a:r>
              <a:rPr lang="ar-SA" sz="2000" dirty="0" smtClean="0">
                <a:cs typeface="PT Bold Heading" pitchFamily="2" charset="-78"/>
              </a:rPr>
              <a:t>مخاطر تكلفة الأجهزة والمعدات والأثاث.، مخاطر أجور ورواتب موظفي المشروع.</a:t>
            </a:r>
          </a:p>
          <a:p>
            <a:pPr marL="1143000" lvl="2" indent="-342900" algn="r" rtl="1">
              <a:buFont typeface="Wingdings" pitchFamily="2" charset="2"/>
              <a:buChar char="ü"/>
            </a:pPr>
            <a:r>
              <a:rPr lang="ar-SA" sz="2000" dirty="0" smtClean="0">
                <a:cs typeface="PT Bold Heading" pitchFamily="2" charset="-78"/>
              </a:rPr>
              <a:t>مخاطر الرسوم والضرائب المتوقعة.،   مخاطر تكاليف المواد الأولية.</a:t>
            </a:r>
          </a:p>
          <a:p>
            <a:pPr marL="1143000" lvl="2" indent="-342900" algn="r" rtl="1">
              <a:buFont typeface="Wingdings" pitchFamily="2" charset="2"/>
              <a:buChar char="ü"/>
            </a:pPr>
            <a:r>
              <a:rPr lang="ar-SA" sz="2000" dirty="0" smtClean="0">
                <a:cs typeface="PT Bold Heading" pitchFamily="2" charset="-78"/>
              </a:rPr>
              <a:t>مخاطر أي تكاليف تتعلق بأعمال الترويج والإعلان.</a:t>
            </a:r>
            <a:endParaRPr lang="ar-SA" sz="2000" dirty="0">
              <a:cs typeface="PT Bold Heading" pitchFamily="2" charset="-78"/>
            </a:endParaRPr>
          </a:p>
        </p:txBody>
      </p:sp>
      <p:sp>
        <p:nvSpPr>
          <p:cNvPr id="5" name="مستطيل 4"/>
          <p:cNvSpPr/>
          <p:nvPr/>
        </p:nvSpPr>
        <p:spPr>
          <a:xfrm>
            <a:off x="685800" y="4038600"/>
            <a:ext cx="8153400" cy="2062103"/>
          </a:xfrm>
          <a:prstGeom prst="rect">
            <a:avLst/>
          </a:prstGeom>
        </p:spPr>
        <p:txBody>
          <a:bodyPr wrap="square">
            <a:spAutoFit/>
          </a:bodyPr>
          <a:lstStyle/>
          <a:p>
            <a:pPr marL="400050" lvl="1" algn="r" rtl="1"/>
            <a:r>
              <a:rPr lang="ar-SA" sz="2400" dirty="0" smtClean="0">
                <a:solidFill>
                  <a:srgbClr val="FF0000"/>
                </a:solidFill>
                <a:cs typeface="PT Bold Heading" pitchFamily="2" charset="-78"/>
              </a:rPr>
              <a:t>ثانياً: </a:t>
            </a:r>
            <a:r>
              <a:rPr lang="ar-SA" sz="2400" dirty="0">
                <a:solidFill>
                  <a:srgbClr val="FF0000"/>
                </a:solidFill>
                <a:cs typeface="PT Bold Heading" pitchFamily="2" charset="-78"/>
              </a:rPr>
              <a:t>مخاطر </a:t>
            </a:r>
            <a:r>
              <a:rPr lang="ar-SA" sz="2400" dirty="0" smtClean="0">
                <a:solidFill>
                  <a:srgbClr val="FF0000"/>
                </a:solidFill>
                <a:cs typeface="PT Bold Heading" pitchFamily="2" charset="-78"/>
              </a:rPr>
              <a:t>يصعب التوقع بها.  </a:t>
            </a:r>
            <a:r>
              <a:rPr lang="ar-SA" sz="2400" dirty="0">
                <a:cs typeface="PT Bold Heading" pitchFamily="2" charset="-78"/>
              </a:rPr>
              <a:t>( وهي المخاطر </a:t>
            </a:r>
            <a:r>
              <a:rPr lang="ar-SA" sz="2400" dirty="0" smtClean="0">
                <a:cs typeface="PT Bold Heading" pitchFamily="2" charset="-78"/>
              </a:rPr>
              <a:t>التي يصعب توقعها)</a:t>
            </a:r>
          </a:p>
          <a:p>
            <a:pPr marL="742950" lvl="1" indent="-342900" algn="r" rtl="1">
              <a:buFont typeface="Wingdings" pitchFamily="2" charset="2"/>
              <a:buChar char="ü"/>
            </a:pPr>
            <a:r>
              <a:rPr lang="ar-SA" sz="2400" dirty="0">
                <a:cs typeface="PT Bold Heading" pitchFamily="2" charset="-78"/>
              </a:rPr>
              <a:t>	</a:t>
            </a:r>
            <a:r>
              <a:rPr lang="ar-SA" sz="2000" dirty="0">
                <a:cs typeface="PT Bold Heading" pitchFamily="2" charset="-78"/>
              </a:rPr>
              <a:t>مخاطر المنافسة وما ينجم عنها</a:t>
            </a:r>
            <a:r>
              <a:rPr lang="ar-SA" sz="2000" dirty="0" smtClean="0">
                <a:cs typeface="PT Bold Heading" pitchFamily="2" charset="-78"/>
              </a:rPr>
              <a:t>.</a:t>
            </a:r>
          </a:p>
          <a:p>
            <a:pPr marL="1143000" lvl="2" indent="-342900" algn="r" rtl="1">
              <a:buFont typeface="Wingdings" pitchFamily="2" charset="2"/>
              <a:buChar char="ü"/>
            </a:pPr>
            <a:r>
              <a:rPr lang="ar-SA" sz="2000" dirty="0" smtClean="0">
                <a:cs typeface="PT Bold Heading" pitchFamily="2" charset="-78"/>
              </a:rPr>
              <a:t>مخاطر التطورات التكنولوجية</a:t>
            </a:r>
          </a:p>
          <a:p>
            <a:pPr marL="1143000" lvl="2" indent="-342900" algn="r" rtl="1">
              <a:buFont typeface="Wingdings" pitchFamily="2" charset="2"/>
              <a:buChar char="ü"/>
            </a:pPr>
            <a:r>
              <a:rPr lang="ar-SA" sz="2000" dirty="0" smtClean="0">
                <a:cs typeface="PT Bold Heading" pitchFamily="2" charset="-78"/>
              </a:rPr>
              <a:t>مخاطر التطور في احتياجات الأفراد.</a:t>
            </a:r>
          </a:p>
          <a:p>
            <a:pPr marL="1143000" lvl="2" indent="-342900" algn="r" rtl="1">
              <a:buFont typeface="Wingdings" pitchFamily="2" charset="2"/>
              <a:buChar char="ü"/>
            </a:pPr>
            <a:r>
              <a:rPr lang="ar-SA" sz="2000" dirty="0" smtClean="0">
                <a:cs typeface="PT Bold Heading" pitchFamily="2" charset="-78"/>
              </a:rPr>
              <a:t>المخاطر السياسية والقانونية المفاجئة..</a:t>
            </a:r>
          </a:p>
          <a:p>
            <a:pPr marL="1143000" lvl="2" indent="-342900" algn="r" rtl="1">
              <a:buFont typeface="Wingdings" pitchFamily="2" charset="2"/>
              <a:buChar char="ü"/>
            </a:pPr>
            <a:r>
              <a:rPr lang="ar-SA" sz="2000" dirty="0" smtClean="0">
                <a:cs typeface="PT Bold Heading" pitchFamily="2" charset="-78"/>
              </a:rPr>
              <a:t>المخاطر المالية والنقدية عموماً</a:t>
            </a:r>
          </a:p>
        </p:txBody>
      </p:sp>
    </p:spTree>
    <p:extLst>
      <p:ext uri="{BB962C8B-B14F-4D97-AF65-F5344CB8AC3E}">
        <p14:creationId xmlns:p14="http://schemas.microsoft.com/office/powerpoint/2010/main" val="83612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400" y="152400"/>
            <a:ext cx="8534400" cy="1143000"/>
          </a:xfrm>
        </p:spPr>
        <p:txBody>
          <a:bodyPr/>
          <a:lstStyle/>
          <a:p>
            <a:pPr algn="ctr"/>
            <a:r>
              <a:rPr lang="ar-SA" dirty="0" smtClean="0">
                <a:cs typeface="PT Bold Heading" pitchFamily="2" charset="-78"/>
              </a:rPr>
              <a:t>التخطيط لإدارة المخاطر</a:t>
            </a:r>
            <a:endParaRPr lang="en-US" dirty="0">
              <a:cs typeface="PT Bold Heading" pitchFamily="2" charset="-78"/>
            </a:endParaRPr>
          </a:p>
        </p:txBody>
      </p:sp>
      <p:sp>
        <p:nvSpPr>
          <p:cNvPr id="3" name="عنصر نائب للمحتوى 2"/>
          <p:cNvSpPr>
            <a:spLocks noGrp="1"/>
          </p:cNvSpPr>
          <p:nvPr>
            <p:ph idx="1"/>
          </p:nvPr>
        </p:nvSpPr>
        <p:spPr>
          <a:xfrm>
            <a:off x="304800" y="1447800"/>
            <a:ext cx="8610600" cy="4876800"/>
          </a:xfrm>
        </p:spPr>
        <p:txBody>
          <a:bodyPr>
            <a:normAutofit/>
          </a:bodyPr>
          <a:lstStyle/>
          <a:p>
            <a:pPr lvl="1" indent="-342900" rtl="1">
              <a:buFont typeface="Wingdings" pitchFamily="2" charset="2"/>
              <a:buChar char="q"/>
            </a:pPr>
            <a:r>
              <a:rPr lang="ar-SA" sz="2400" dirty="0" smtClean="0">
                <a:cs typeface="PT Bold Heading" pitchFamily="2" charset="-78"/>
              </a:rPr>
              <a:t>عندما نتحدث عن المخاطر فإننا نتحدث عن الخسارة المتوقعة بأشكالها المختلفة ( النقدية ، المالية، المادية، الاعتبارية).</a:t>
            </a:r>
          </a:p>
          <a:p>
            <a:pPr lvl="1" indent="-342900" rtl="1">
              <a:buFont typeface="Wingdings" pitchFamily="2" charset="2"/>
              <a:buChar char="q"/>
            </a:pPr>
            <a:r>
              <a:rPr lang="ar-SA" sz="2400" dirty="0" smtClean="0">
                <a:cs typeface="PT Bold Heading" pitchFamily="2" charset="-78"/>
              </a:rPr>
              <a:t>إن التخطيط للمخاطر المتوقعة على المشروع موضوعاً حرجاً ومن الصعوبة التنبؤ بها أو استقراؤها بالشكل الصحيح.</a:t>
            </a:r>
          </a:p>
          <a:p>
            <a:pPr lvl="1" indent="-342900" rtl="1">
              <a:buFont typeface="Wingdings" pitchFamily="2" charset="2"/>
              <a:buChar char="q"/>
            </a:pPr>
            <a:r>
              <a:rPr lang="ar-SA" sz="2400" dirty="0" smtClean="0">
                <a:cs typeface="PT Bold Heading" pitchFamily="2" charset="-78"/>
              </a:rPr>
              <a:t>ولابد من مراعاة العديد من القضايا لإدارة المخاطر في المشروعات وهي:</a:t>
            </a:r>
          </a:p>
          <a:p>
            <a:pPr lvl="2" indent="-342900" rtl="1">
              <a:buFont typeface="Wingdings" pitchFamily="2" charset="2"/>
              <a:buChar char="q"/>
            </a:pPr>
            <a:r>
              <a:rPr lang="ar-SA" sz="2000" dirty="0" smtClean="0">
                <a:cs typeface="PT Bold Heading" pitchFamily="2" charset="-78"/>
              </a:rPr>
              <a:t>كتابة خطة المشروع، دراسة كل أمر يمكن أن يشكل مخاطر.</a:t>
            </a:r>
          </a:p>
          <a:p>
            <a:pPr lvl="2" indent="-342900" rtl="1">
              <a:buFont typeface="Wingdings" pitchFamily="2" charset="2"/>
              <a:buChar char="q"/>
            </a:pPr>
            <a:r>
              <a:rPr lang="ar-SA" sz="2000" dirty="0" smtClean="0">
                <a:cs typeface="PT Bold Heading" pitchFamily="2" charset="-78"/>
              </a:rPr>
              <a:t>أخذ الوقت الكافي للنقاش مع من لديهم خبرة.</a:t>
            </a:r>
          </a:p>
          <a:p>
            <a:pPr lvl="2" indent="-342900" rtl="1">
              <a:buFont typeface="Wingdings" pitchFamily="2" charset="2"/>
              <a:buChar char="q"/>
            </a:pPr>
            <a:r>
              <a:rPr lang="ar-SA" sz="2000" dirty="0" smtClean="0">
                <a:cs typeface="PT Bold Heading" pitchFamily="2" charset="-78"/>
              </a:rPr>
              <a:t>تحديد المخاطر التي يمكن التأمين عليها،  وتلك التي لا يمكن التأمين عليها</a:t>
            </a:r>
          </a:p>
          <a:p>
            <a:pPr lvl="2" indent="-342900" rtl="1">
              <a:buFont typeface="Wingdings" pitchFamily="2" charset="2"/>
              <a:buChar char="q"/>
            </a:pPr>
            <a:r>
              <a:rPr lang="ar-SA" sz="2000" dirty="0" smtClean="0">
                <a:cs typeface="PT Bold Heading" pitchFamily="2" charset="-78"/>
              </a:rPr>
              <a:t>الاتصال بشركات التأمين للتفاهم والقيام بالترتيبات اللازمة للتأمين المطلوب قبل بدء المشروع.</a:t>
            </a:r>
          </a:p>
          <a:p>
            <a:pPr lvl="2" indent="-342900" rtl="1">
              <a:buFont typeface="Wingdings" pitchFamily="2" charset="2"/>
              <a:buChar char="q"/>
            </a:pPr>
            <a:r>
              <a:rPr lang="ar-SA" sz="2000" dirty="0" smtClean="0">
                <a:cs typeface="PT Bold Heading" pitchFamily="2" charset="-78"/>
              </a:rPr>
              <a:t>وضع خطة للطوارئ لكل المخاطر  غير المغطاة  بالتأمين وتدريب العاملين عليها.</a:t>
            </a:r>
          </a:p>
          <a:p>
            <a:pPr lvl="2" indent="-342900" rtl="1">
              <a:buFont typeface="Wingdings" pitchFamily="2" charset="2"/>
              <a:buChar char="q"/>
            </a:pPr>
            <a:r>
              <a:rPr lang="ar-SA" sz="2000" dirty="0" smtClean="0">
                <a:cs typeface="PT Bold Heading" pitchFamily="2" charset="-78"/>
              </a:rPr>
              <a:t>مراجعة الخطة سنويا متضمنة التغذية الراجعة من العاملين.</a:t>
            </a:r>
          </a:p>
        </p:txBody>
      </p:sp>
    </p:spTree>
    <p:extLst>
      <p:ext uri="{BB962C8B-B14F-4D97-AF65-F5344CB8AC3E}">
        <p14:creationId xmlns:p14="http://schemas.microsoft.com/office/powerpoint/2010/main" val="3819009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r>
              <a:rPr lang="ar-SA" dirty="0" smtClean="0">
                <a:cs typeface="PT Bold Heading" pitchFamily="2" charset="-78"/>
              </a:rPr>
              <a:t>الكشف عن الخسائر</a:t>
            </a:r>
            <a:endParaRPr lang="en-US" dirty="0">
              <a:cs typeface="PT Bold Heading" pitchFamily="2" charset="-78"/>
            </a:endParaRPr>
          </a:p>
        </p:txBody>
      </p:sp>
      <p:sp>
        <p:nvSpPr>
          <p:cNvPr id="2" name="عنصر نائب للمحتوى 1"/>
          <p:cNvSpPr>
            <a:spLocks noGrp="1"/>
          </p:cNvSpPr>
          <p:nvPr>
            <p:ph idx="1"/>
          </p:nvPr>
        </p:nvSpPr>
        <p:spPr>
          <a:xfrm>
            <a:off x="304800" y="1371600"/>
            <a:ext cx="8610600" cy="5029200"/>
          </a:xfrm>
        </p:spPr>
        <p:txBody>
          <a:bodyPr/>
          <a:lstStyle/>
          <a:p>
            <a:pPr marL="0" lvl="0" indent="0" rtl="1"/>
            <a:r>
              <a:rPr lang="ar-SA" sz="2400" dirty="0" smtClean="0">
                <a:solidFill>
                  <a:srgbClr val="FF0000"/>
                </a:solidFill>
                <a:latin typeface="+mj-lt"/>
                <a:ea typeface="+mj-ea"/>
                <a:cs typeface="PT Bold Heading" pitchFamily="2" charset="-78"/>
              </a:rPr>
              <a:t>اولا: خسائر الملكية, </a:t>
            </a:r>
            <a:r>
              <a:rPr lang="ar-SA" sz="2400" dirty="0" smtClean="0">
                <a:latin typeface="+mj-lt"/>
                <a:ea typeface="+mj-ea"/>
                <a:cs typeface="PT Bold Heading" pitchFamily="2" charset="-78"/>
              </a:rPr>
              <a:t>ويندرج تحت هذا النوع اضرار ثلاثة هي:</a:t>
            </a:r>
            <a:endParaRPr lang="ar-SA" sz="2400" dirty="0">
              <a:latin typeface="+mj-lt"/>
              <a:ea typeface="+mj-ea"/>
              <a:cs typeface="PT Bold Heading" pitchFamily="2" charset="-78"/>
            </a:endParaRPr>
          </a:p>
          <a:p>
            <a:pPr marL="400050" lvl="1" indent="0" rtl="1"/>
            <a:r>
              <a:rPr lang="ar-SA" sz="2000" dirty="0" smtClean="0">
                <a:latin typeface="+mj-lt"/>
                <a:ea typeface="+mj-ea"/>
                <a:cs typeface="PT Bold Heading" pitchFamily="2" charset="-78"/>
              </a:rPr>
              <a:t>1-الضرر المادي بالملكية الذي ينجم عن الحريق والأعاصير والبراكين والزلازل والفيضانات .</a:t>
            </a:r>
          </a:p>
          <a:p>
            <a:pPr marL="400050" lvl="1" indent="0" rtl="1"/>
            <a:r>
              <a:rPr lang="ar-SA" sz="2000" dirty="0" smtClean="0">
                <a:latin typeface="+mj-lt"/>
                <a:ea typeface="+mj-ea"/>
                <a:cs typeface="PT Bold Heading" pitchFamily="2" charset="-78"/>
              </a:rPr>
              <a:t>2-خسارة حق الملكية, فعندما يتعرض المشروع الصغير إلى مخاطر معينة, فإن ذلك قد ينتقل إلى كل ما يملكه صاحب المشروع.</a:t>
            </a:r>
          </a:p>
          <a:p>
            <a:pPr marL="400050" lvl="1" indent="0" rtl="1"/>
            <a:r>
              <a:rPr lang="ar-SA" sz="2000" dirty="0" smtClean="0">
                <a:latin typeface="+mj-lt"/>
                <a:ea typeface="+mj-ea"/>
                <a:cs typeface="PT Bold Heading" pitchFamily="2" charset="-78"/>
              </a:rPr>
              <a:t>3- خسائر تترتب على أعمال السرقة والتخريب , فالمشروعات الصغيرة, كغيرها من المشروعات , تتعرض لأعمال السرقة والاختلاس والاستخدام الغير مشروع.</a:t>
            </a:r>
          </a:p>
          <a:p>
            <a:pPr marL="0" lvl="0" indent="0" rtl="1"/>
            <a:endParaRPr lang="ar-SA" sz="2400" dirty="0">
              <a:latin typeface="+mj-lt"/>
              <a:ea typeface="+mj-ea"/>
              <a:cs typeface="PT Bold Heading" pitchFamily="2" charset="-78"/>
            </a:endParaRPr>
          </a:p>
          <a:p>
            <a:pPr marL="0" lvl="0" indent="0" rtl="1"/>
            <a:r>
              <a:rPr lang="ar-SA" sz="2400" dirty="0">
                <a:solidFill>
                  <a:srgbClr val="FF0000"/>
                </a:solidFill>
                <a:latin typeface="+mj-lt"/>
                <a:ea typeface="+mj-ea"/>
                <a:cs typeface="PT Bold Heading" pitchFamily="2" charset="-78"/>
              </a:rPr>
              <a:t>ثانيا: خسائر توقف العمل</a:t>
            </a:r>
            <a:r>
              <a:rPr lang="ar-SA" sz="2400" dirty="0" smtClean="0">
                <a:latin typeface="+mj-lt"/>
                <a:ea typeface="+mj-ea"/>
                <a:cs typeface="PT Bold Heading" pitchFamily="2" charset="-78"/>
              </a:rPr>
              <a:t>:</a:t>
            </a:r>
          </a:p>
          <a:p>
            <a:pPr marL="400050" lvl="1" indent="0" rtl="1"/>
            <a:r>
              <a:rPr lang="ar-SA" sz="2000" dirty="0" smtClean="0">
                <a:latin typeface="+mj-lt"/>
                <a:ea typeface="+mj-ea"/>
                <a:cs typeface="PT Bold Heading" pitchFamily="2" charset="-78"/>
              </a:rPr>
              <a:t>رغم ان التأمين يغطي الجوانب المتضررة مباشرة من الحريق , إلا أن هناك خسائر غير منظورة يسببها الحريق  ولا يغطيها التامين مثل</a:t>
            </a:r>
            <a:r>
              <a:rPr lang="en-US" sz="2000" dirty="0" smtClean="0">
                <a:latin typeface="+mj-lt"/>
                <a:ea typeface="+mj-ea"/>
                <a:cs typeface="PT Bold Heading" pitchFamily="2" charset="-78"/>
              </a:rPr>
              <a:t>:</a:t>
            </a:r>
          </a:p>
          <a:p>
            <a:pPr marL="685800" lvl="1" rtl="1">
              <a:buFontTx/>
              <a:buChar char="-"/>
            </a:pPr>
            <a:r>
              <a:rPr lang="ar-SA" sz="2000" dirty="0" smtClean="0">
                <a:latin typeface="+mj-lt"/>
                <a:ea typeface="+mj-ea"/>
                <a:cs typeface="PT Bold Heading" pitchFamily="2" charset="-78"/>
              </a:rPr>
              <a:t>الدخل الذي يفقد نتيجة توقف العمل . </a:t>
            </a:r>
            <a:endParaRPr lang="en-US" sz="2000" dirty="0" smtClean="0">
              <a:latin typeface="+mj-lt"/>
              <a:ea typeface="+mj-ea"/>
              <a:cs typeface="PT Bold Heading" pitchFamily="2" charset="-78"/>
            </a:endParaRPr>
          </a:p>
          <a:p>
            <a:pPr marL="1085850" lvl="2" rtl="1">
              <a:buFontTx/>
              <a:buChar char="-"/>
            </a:pPr>
            <a:r>
              <a:rPr lang="ar-SA" sz="1600" dirty="0" smtClean="0">
                <a:latin typeface="+mj-lt"/>
                <a:ea typeface="+mj-ea"/>
                <a:cs typeface="PT Bold Heading" pitchFamily="2" charset="-78"/>
              </a:rPr>
              <a:t>وهناك نوع خاص من التأمين يغطي الضرر او الخسارة الناتجة عن توقف العمل </a:t>
            </a:r>
            <a:endParaRPr lang="en-US" sz="1600" dirty="0" smtClean="0">
              <a:latin typeface="+mj-lt"/>
              <a:ea typeface="+mj-ea"/>
              <a:cs typeface="PT Bold Heading" pitchFamily="2" charset="-78"/>
            </a:endParaRPr>
          </a:p>
          <a:p>
            <a:pPr marL="1085850" lvl="2" rtl="1">
              <a:buFontTx/>
              <a:buChar char="-"/>
            </a:pPr>
            <a:r>
              <a:rPr lang="ar-SA" sz="1600" dirty="0" smtClean="0">
                <a:latin typeface="+mj-lt"/>
                <a:ea typeface="+mj-ea"/>
                <a:cs typeface="PT Bold Heading" pitchFamily="2" charset="-78"/>
              </a:rPr>
              <a:t>وهناك نوع خاص من التأمين يغطي الضرر أو الخسارة الناتجة عن توقف </a:t>
            </a:r>
            <a:r>
              <a:rPr lang="en-US" sz="1600" dirty="0" smtClean="0">
                <a:latin typeface="+mj-lt"/>
                <a:ea typeface="+mj-ea"/>
                <a:cs typeface="PT Bold Heading" pitchFamily="2" charset="-78"/>
              </a:rPr>
              <a:t> </a:t>
            </a:r>
            <a:r>
              <a:rPr lang="ar-SA" sz="1600" dirty="0" smtClean="0">
                <a:latin typeface="+mj-lt"/>
                <a:ea typeface="+mj-ea"/>
                <a:cs typeface="PT Bold Heading" pitchFamily="2" charset="-78"/>
              </a:rPr>
              <a:t>العمل</a:t>
            </a:r>
            <a:r>
              <a:rPr lang="en-US" sz="1600" dirty="0" smtClean="0">
                <a:latin typeface="+mj-lt"/>
                <a:ea typeface="+mj-ea"/>
                <a:cs typeface="PT Bold Heading" pitchFamily="2" charset="-78"/>
              </a:rPr>
              <a:t> </a:t>
            </a:r>
            <a:r>
              <a:rPr lang="ar-SA" sz="1600" dirty="0" smtClean="0">
                <a:latin typeface="+mj-lt"/>
                <a:ea typeface="+mj-ea"/>
                <a:cs typeface="PT Bold Heading" pitchFamily="2" charset="-78"/>
              </a:rPr>
              <a:t>بل </a:t>
            </a:r>
            <a:r>
              <a:rPr lang="ar-SA" sz="1600" dirty="0">
                <a:latin typeface="+mj-lt"/>
                <a:ea typeface="+mj-ea"/>
                <a:cs typeface="PT Bold Heading" pitchFamily="2" charset="-78"/>
              </a:rPr>
              <a:t>يشمل ايضا دفع الضرائب, ودفعات القرض  المستحق إن وجد , ورواتب الموظفين </a:t>
            </a:r>
          </a:p>
        </p:txBody>
      </p:sp>
    </p:spTree>
    <p:extLst>
      <p:ext uri="{BB962C8B-B14F-4D97-AF65-F5344CB8AC3E}">
        <p14:creationId xmlns:p14="http://schemas.microsoft.com/office/powerpoint/2010/main" val="3880187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533400" y="1371601"/>
            <a:ext cx="8153400" cy="3352800"/>
          </a:xfrm>
        </p:spPr>
        <p:txBody>
          <a:bodyPr/>
          <a:lstStyle/>
          <a:p>
            <a:r>
              <a:rPr lang="ar-SA" sz="2800" dirty="0">
                <a:solidFill>
                  <a:srgbClr val="FF0000"/>
                </a:solidFill>
                <a:latin typeface="+mj-lt"/>
                <a:ea typeface="+mj-ea"/>
                <a:cs typeface="PT Bold Heading" pitchFamily="2" charset="-78"/>
              </a:rPr>
              <a:t>ثالثا: خسائر المسؤولية:</a:t>
            </a:r>
          </a:p>
          <a:p>
            <a:pPr rtl="1">
              <a:buFont typeface="Wingdings" pitchFamily="2" charset="2"/>
              <a:buChar char="q"/>
            </a:pPr>
            <a:r>
              <a:rPr lang="ar-SA" sz="1800" dirty="0">
                <a:latin typeface="+mj-lt"/>
                <a:ea typeface="+mj-ea"/>
                <a:cs typeface="PT Bold Heading" pitchFamily="2" charset="-78"/>
              </a:rPr>
              <a:t>يمكن ان تتعرض المشروعات الصغيرة الى خسائر المسؤولية إذ قد يصبح العمل مسؤولا قانونيا عن دفع التعويض المالي فيما اذا تعرض أحد العاملين,  أو اشخاص اخرين نتيجة العمل لأي اصابة, أو اذا لحق الضرر بملكية الآخرين.</a:t>
            </a:r>
          </a:p>
          <a:p>
            <a:pPr rtl="1">
              <a:buFont typeface="Wingdings" pitchFamily="2" charset="2"/>
              <a:buChar char="q"/>
            </a:pPr>
            <a:r>
              <a:rPr lang="ar-SA" sz="1800" dirty="0">
                <a:latin typeface="+mj-lt"/>
                <a:ea typeface="+mj-ea"/>
                <a:cs typeface="PT Bold Heading" pitchFamily="2" charset="-78"/>
              </a:rPr>
              <a:t>وهناك مسؤولية اتجاه المستخدمين , وهناك مسؤولية عامة</a:t>
            </a:r>
            <a:r>
              <a:rPr lang="ar-SA" sz="1800" dirty="0" smtClean="0">
                <a:latin typeface="+mj-lt"/>
                <a:ea typeface="+mj-ea"/>
                <a:cs typeface="PT Bold Heading" pitchFamily="2" charset="-78"/>
              </a:rPr>
              <a:t>,</a:t>
            </a:r>
          </a:p>
          <a:p>
            <a:pPr lvl="1" rtl="1">
              <a:buFont typeface="Wingdings" pitchFamily="2" charset="2"/>
              <a:buChar char="q"/>
            </a:pPr>
            <a:r>
              <a:rPr lang="ar-SA" sz="1600" dirty="0" smtClean="0">
                <a:latin typeface="+mj-lt"/>
                <a:ea typeface="+mj-ea"/>
                <a:cs typeface="PT Bold Heading" pitchFamily="2" charset="-78"/>
              </a:rPr>
              <a:t> </a:t>
            </a:r>
            <a:r>
              <a:rPr lang="ar-SA" sz="1600" dirty="0">
                <a:latin typeface="+mj-lt"/>
                <a:ea typeface="+mj-ea"/>
                <a:cs typeface="PT Bold Heading" pitchFamily="2" charset="-78"/>
              </a:rPr>
              <a:t>ففيما يتعلق بالمسؤولية اتجاه المستخدمين, نرى أن قوانين العمل تطالب ارباب العمل بتعويض العاملين عن خسارة الدخل, أو تكاليف المعالجة الطبية نتيجة المرض أو الاصابة </a:t>
            </a:r>
            <a:r>
              <a:rPr lang="ar-SA" sz="1600" dirty="0" smtClean="0">
                <a:latin typeface="+mj-lt"/>
                <a:ea typeface="+mj-ea"/>
                <a:cs typeface="PT Bold Heading" pitchFamily="2" charset="-78"/>
              </a:rPr>
              <a:t>أو </a:t>
            </a:r>
            <a:r>
              <a:rPr lang="ar-SA" sz="1600" dirty="0">
                <a:latin typeface="+mj-lt"/>
                <a:ea typeface="+mj-ea"/>
                <a:cs typeface="PT Bold Heading" pitchFamily="2" charset="-78"/>
              </a:rPr>
              <a:t>الوفاة بسبب العمل.</a:t>
            </a:r>
          </a:p>
          <a:p>
            <a:pPr lvl="1" rtl="1">
              <a:buFont typeface="Wingdings" pitchFamily="2" charset="2"/>
              <a:buChar char="q"/>
            </a:pPr>
            <a:r>
              <a:rPr lang="ar-SA" sz="1600" dirty="0">
                <a:latin typeface="+mj-lt"/>
                <a:ea typeface="+mj-ea"/>
                <a:cs typeface="PT Bold Heading" pitchFamily="2" charset="-78"/>
              </a:rPr>
              <a:t>أما المسؤولية العامة فنعني ان المشروع يكون مسؤولا عن الخسائر والإصابات التي يتعرض لها شخص من عامة الناس نتيجة إهمال الشركة أو الموظفين, أي ممن هم من خارج المشروع, ولكن قد لحق بهم الضرر نتيجة عمل المشروع.</a:t>
            </a:r>
            <a:endParaRPr lang="en-US" sz="1600" dirty="0">
              <a:latin typeface="+mj-lt"/>
              <a:ea typeface="+mj-ea"/>
              <a:cs typeface="PT Bold Heading" pitchFamily="2" charset="-78"/>
            </a:endParaRPr>
          </a:p>
        </p:txBody>
      </p:sp>
      <p:sp>
        <p:nvSpPr>
          <p:cNvPr id="6" name="عنصر نائب للمحتوى 4"/>
          <p:cNvSpPr txBox="1">
            <a:spLocks/>
          </p:cNvSpPr>
          <p:nvPr/>
        </p:nvSpPr>
        <p:spPr bwMode="auto">
          <a:xfrm>
            <a:off x="457200" y="4572000"/>
            <a:ext cx="8229600" cy="1295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SA" sz="2800" dirty="0">
                <a:solidFill>
                  <a:srgbClr val="FF0000"/>
                </a:solidFill>
                <a:latin typeface="+mj-lt"/>
                <a:ea typeface="+mj-ea"/>
                <a:cs typeface="PT Bold Heading" pitchFamily="2" charset="-78"/>
              </a:rPr>
              <a:t>رابعا: خسائر شخص مهم وأساسي</a:t>
            </a:r>
            <a:r>
              <a:rPr lang="ar-SA" sz="2800" dirty="0" smtClean="0">
                <a:latin typeface="+mj-lt"/>
                <a:ea typeface="+mj-ea"/>
                <a:cs typeface="PT Bold Heading" pitchFamily="2" charset="-78"/>
              </a:rPr>
              <a:t>:</a:t>
            </a:r>
          </a:p>
          <a:p>
            <a:r>
              <a:rPr lang="ar-SA" sz="1800" dirty="0" smtClean="0">
                <a:latin typeface="+mj-lt"/>
                <a:ea typeface="+mj-ea"/>
                <a:cs typeface="PT Bold Heading" pitchFamily="2" charset="-78"/>
              </a:rPr>
              <a:t>وتعني هذه الخسائر أن يفقد المشروع أحد افراده المهمين ممن له وجوده الفاعل والهام والمؤثر في العمل مثل : صاحب المشروع, أو الشريك, أو أحد العاملين المهمين</a:t>
            </a:r>
            <a:r>
              <a:rPr lang="ar-SA" sz="2000" dirty="0" smtClean="0">
                <a:latin typeface="+mj-lt"/>
                <a:ea typeface="+mj-ea"/>
                <a:cs typeface="PT Bold Heading" pitchFamily="2" charset="-78"/>
              </a:rPr>
              <a:t>.</a:t>
            </a:r>
            <a:endParaRPr lang="ar-SA" sz="2000" dirty="0">
              <a:latin typeface="+mj-lt"/>
              <a:ea typeface="+mj-ea"/>
              <a:cs typeface="PT Bold Heading" pitchFamily="2" charset="-78"/>
            </a:endParaRPr>
          </a:p>
        </p:txBody>
      </p:sp>
    </p:spTree>
    <p:extLst>
      <p:ext uri="{BB962C8B-B14F-4D97-AF65-F5344CB8AC3E}">
        <p14:creationId xmlns:p14="http://schemas.microsoft.com/office/powerpoint/2010/main" val="1566430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PT Bold Heading" pitchFamily="2" charset="-78"/>
              </a:rPr>
              <a:t>إدارة المخاطر</a:t>
            </a:r>
            <a:endParaRPr lang="en-US" dirty="0">
              <a:cs typeface="PT Bold Heading" pitchFamily="2" charset="-78"/>
            </a:endParaRPr>
          </a:p>
        </p:txBody>
      </p:sp>
      <p:sp>
        <p:nvSpPr>
          <p:cNvPr id="4" name="عنصر نائب للمحتوى 3"/>
          <p:cNvSpPr>
            <a:spLocks noGrp="1"/>
          </p:cNvSpPr>
          <p:nvPr>
            <p:ph idx="1"/>
          </p:nvPr>
        </p:nvSpPr>
        <p:spPr>
          <a:xfrm>
            <a:off x="304800" y="1493837"/>
            <a:ext cx="8382000" cy="4525963"/>
          </a:xfrm>
          <a:ln>
            <a:solidFill>
              <a:schemeClr val="accent1"/>
            </a:solidFill>
          </a:ln>
        </p:spPr>
        <p:txBody>
          <a:bodyPr>
            <a:normAutofit/>
          </a:bodyPr>
          <a:lstStyle/>
          <a:p>
            <a:r>
              <a:rPr lang="ar-SA" sz="2800" dirty="0">
                <a:solidFill>
                  <a:srgbClr val="FF0000"/>
                </a:solidFill>
                <a:latin typeface="+mj-lt"/>
                <a:ea typeface="+mj-ea"/>
                <a:cs typeface="PT Bold Heading" pitchFamily="2" charset="-78"/>
              </a:rPr>
              <a:t>أولاً: تجنب الخطر. </a:t>
            </a:r>
            <a:r>
              <a:rPr lang="ar-SA" sz="2600" b="1" dirty="0" smtClean="0">
                <a:cs typeface="PT Bold Heading" pitchFamily="2" charset="-78"/>
              </a:rPr>
              <a:t>أي </a:t>
            </a:r>
            <a:r>
              <a:rPr lang="ar-SA" sz="2600" b="1" dirty="0">
                <a:cs typeface="PT Bold Heading" pitchFamily="2" charset="-78"/>
              </a:rPr>
              <a:t>تفادي ممارسة الأنشطة الخطرة للحيلولة دون وقوع الخسارة والسيطرة عليها</a:t>
            </a:r>
            <a:endParaRPr lang="ar-SA" dirty="0">
              <a:cs typeface="PT Bold Heading" pitchFamily="2" charset="-78"/>
            </a:endParaRPr>
          </a:p>
          <a:p>
            <a:r>
              <a:rPr lang="ar-SA" sz="2800" dirty="0">
                <a:solidFill>
                  <a:srgbClr val="FF0000"/>
                </a:solidFill>
                <a:latin typeface="+mj-lt"/>
                <a:ea typeface="+mj-ea"/>
                <a:cs typeface="PT Bold Heading" pitchFamily="2" charset="-78"/>
              </a:rPr>
              <a:t>ثانياً: احتواء الخطر . </a:t>
            </a:r>
            <a:r>
              <a:rPr lang="ar-SA" sz="2600" b="1" dirty="0">
                <a:cs typeface="PT Bold Heading" pitchFamily="2" charset="-78"/>
              </a:rPr>
              <a:t>أي يتم ممارسة الأنشطة المختلفة متوقعين خسائر مع التخطيط لوضع آليات لامتصاص الخسائر، مع التأكيد على أن يكون هناك القدرة الكافية على تحقيق هذا الامتصاص</a:t>
            </a:r>
            <a:r>
              <a:rPr lang="ar-SA" sz="2800" b="1" dirty="0" smtClean="0">
                <a:cs typeface="PT Bold Heading" pitchFamily="2" charset="-78"/>
              </a:rPr>
              <a:t>.</a:t>
            </a:r>
            <a:endParaRPr lang="ar-SA" b="1" dirty="0">
              <a:cs typeface="PT Bold Heading" pitchFamily="2" charset="-78"/>
            </a:endParaRPr>
          </a:p>
          <a:p>
            <a:r>
              <a:rPr lang="ar-SA" sz="2800" dirty="0">
                <a:solidFill>
                  <a:srgbClr val="FF0000"/>
                </a:solidFill>
                <a:latin typeface="+mj-lt"/>
                <a:ea typeface="+mj-ea"/>
                <a:cs typeface="PT Bold Heading" pitchFamily="2" charset="-78"/>
              </a:rPr>
              <a:t>ثالثاً: تحويل الخطر. </a:t>
            </a:r>
            <a:r>
              <a:rPr lang="ar-SA" sz="2600" b="1" dirty="0">
                <a:cs typeface="PT Bold Heading" pitchFamily="2" charset="-78"/>
              </a:rPr>
              <a:t>وهو ما يتم فعله من خلال تحويل الخطر بشراء التأمين فتحول الخسارة كلها أو جزء منها إلى شركات التأمين وفي السياسة إلى الجهات الضامنة لأي إجراء سياسي</a:t>
            </a:r>
          </a:p>
          <a:p>
            <a:r>
              <a:rPr lang="ar-SA" sz="2800" dirty="0">
                <a:solidFill>
                  <a:srgbClr val="FF0000"/>
                </a:solidFill>
                <a:latin typeface="+mj-lt"/>
                <a:ea typeface="+mj-ea"/>
                <a:cs typeface="PT Bold Heading" pitchFamily="2" charset="-78"/>
              </a:rPr>
              <a:t>رابعاً استراتيجيات الخطر الإبداعية. </a:t>
            </a:r>
            <a:r>
              <a:rPr lang="ar-SA" sz="2600" b="1" dirty="0">
                <a:cs typeface="PT Bold Heading" pitchFamily="2" charset="-78"/>
              </a:rPr>
              <a:t>وهي ما يتفرد به </a:t>
            </a:r>
            <a:r>
              <a:rPr lang="ar-SA" sz="2600" b="1" dirty="0" smtClean="0">
                <a:cs typeface="PT Bold Heading" pitchFamily="2" charset="-78"/>
              </a:rPr>
              <a:t>الرياديين والمديرين </a:t>
            </a:r>
            <a:r>
              <a:rPr lang="ar-SA" sz="2600" b="1" dirty="0">
                <a:cs typeface="PT Bold Heading" pitchFamily="2" charset="-78"/>
              </a:rPr>
              <a:t>والعباقرة في التعامل مع الخسائر أي كان </a:t>
            </a:r>
            <a:r>
              <a:rPr lang="ar-SA" sz="2600" b="1" dirty="0" smtClean="0">
                <a:cs typeface="PT Bold Heading" pitchFamily="2" charset="-78"/>
              </a:rPr>
              <a:t>نوعه</a:t>
            </a:r>
            <a:endParaRPr lang="ar-SA" dirty="0">
              <a:cs typeface="PT Bold Heading" pitchFamily="2" charset="-78"/>
            </a:endParaRPr>
          </a:p>
        </p:txBody>
      </p:sp>
    </p:spTree>
    <p:extLst>
      <p:ext uri="{BB962C8B-B14F-4D97-AF65-F5344CB8AC3E}">
        <p14:creationId xmlns:p14="http://schemas.microsoft.com/office/powerpoint/2010/main" val="1322800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PT Bold Heading" pitchFamily="2" charset="-78"/>
              </a:rPr>
              <a:t>محترف التأمين</a:t>
            </a:r>
            <a:endParaRPr lang="en-US" dirty="0">
              <a:cs typeface="PT Bold Heading" pitchFamily="2" charset="-78"/>
            </a:endParaRPr>
          </a:p>
        </p:txBody>
      </p:sp>
      <p:sp>
        <p:nvSpPr>
          <p:cNvPr id="3" name="عنصر نائب للمحتوى 2"/>
          <p:cNvSpPr>
            <a:spLocks noGrp="1"/>
          </p:cNvSpPr>
          <p:nvPr>
            <p:ph idx="1"/>
          </p:nvPr>
        </p:nvSpPr>
        <p:spPr>
          <a:xfrm>
            <a:off x="304800" y="1371600"/>
            <a:ext cx="8610600" cy="4724400"/>
          </a:xfrm>
        </p:spPr>
        <p:txBody>
          <a:bodyPr>
            <a:noAutofit/>
          </a:bodyPr>
          <a:lstStyle/>
          <a:p>
            <a:pPr rtl="1"/>
            <a:r>
              <a:rPr lang="ar-SA" sz="2800" dirty="0">
                <a:solidFill>
                  <a:srgbClr val="FF0000"/>
                </a:solidFill>
                <a:latin typeface="+mj-lt"/>
                <a:ea typeface="+mj-ea"/>
                <a:cs typeface="PT Bold Heading" pitchFamily="2" charset="-78"/>
              </a:rPr>
              <a:t>وكيل التأمين: </a:t>
            </a:r>
            <a:r>
              <a:rPr lang="ar-SA" sz="2400" dirty="0" smtClean="0">
                <a:cs typeface="PT Bold Heading" pitchFamily="2" charset="-78"/>
              </a:rPr>
              <a:t>هو شخص محترف مدرب على تحليل المخاطر، ويمتلك خبرة واسعة في مجال تغطية التأمين، والاستراتيجيات المالية المتاحة مع التعليمات التي تحكم كل حالة.</a:t>
            </a:r>
          </a:p>
          <a:p>
            <a:pPr rtl="1"/>
            <a:r>
              <a:rPr lang="ar-SA" sz="2800" dirty="0">
                <a:solidFill>
                  <a:srgbClr val="FF0000"/>
                </a:solidFill>
                <a:latin typeface="+mj-lt"/>
                <a:ea typeface="+mj-ea"/>
                <a:cs typeface="PT Bold Heading" pitchFamily="2" charset="-78"/>
              </a:rPr>
              <a:t>وكيل التأمين </a:t>
            </a:r>
            <a:r>
              <a:rPr lang="ar-SA" sz="2400" dirty="0" smtClean="0">
                <a:cs typeface="PT Bold Heading" pitchFamily="2" charset="-78"/>
              </a:rPr>
              <a:t>هو مالك لمشروع صغير ويتقاضى نسبة على بيع خدمة التأمين ومن المحتمل أن يكون وكيل لأكثر من شركة.</a:t>
            </a:r>
          </a:p>
          <a:p>
            <a:pPr rtl="1"/>
            <a:endParaRPr lang="ar-SA" sz="2400" dirty="0">
              <a:cs typeface="PT Bold Heading" pitchFamily="2" charset="-78"/>
            </a:endParaRPr>
          </a:p>
          <a:p>
            <a:pPr rtl="1"/>
            <a:r>
              <a:rPr lang="ar-SA" sz="2800" dirty="0">
                <a:solidFill>
                  <a:srgbClr val="FF0000"/>
                </a:solidFill>
                <a:latin typeface="+mj-lt"/>
                <a:ea typeface="+mj-ea"/>
                <a:cs typeface="PT Bold Heading" pitchFamily="2" charset="-78"/>
              </a:rPr>
              <a:t>المعلومات المطلوبة لوكيل التأمين من الشركات لبدء عمله:</a:t>
            </a:r>
          </a:p>
          <a:p>
            <a:pPr rtl="1"/>
            <a:r>
              <a:rPr lang="ar-SA" sz="2400" dirty="0" smtClean="0">
                <a:cs typeface="PT Bold Heading" pitchFamily="2" charset="-78"/>
              </a:rPr>
              <a:t>1- ما هي المخاطر؟</a:t>
            </a:r>
          </a:p>
          <a:p>
            <a:pPr rtl="1"/>
            <a:r>
              <a:rPr lang="ar-SA" sz="2400" dirty="0" smtClean="0">
                <a:cs typeface="PT Bold Heading" pitchFamily="2" charset="-78"/>
              </a:rPr>
              <a:t>2- ما هي القيمة المالية للمخاطر.</a:t>
            </a:r>
          </a:p>
          <a:p>
            <a:pPr rtl="1"/>
            <a:r>
              <a:rPr lang="ar-SA" sz="2400" dirty="0" smtClean="0">
                <a:cs typeface="PT Bold Heading" pitchFamily="2" charset="-78"/>
              </a:rPr>
              <a:t>3- كم قيمة الحماية المطلوبة؟</a:t>
            </a:r>
            <a:endParaRPr lang="en-US" sz="2400" dirty="0">
              <a:cs typeface="PT Bold Heading" pitchFamily="2" charset="-78"/>
            </a:endParaRPr>
          </a:p>
        </p:txBody>
      </p:sp>
    </p:spTree>
    <p:extLst>
      <p:ext uri="{BB962C8B-B14F-4D97-AF65-F5344CB8AC3E}">
        <p14:creationId xmlns:p14="http://schemas.microsoft.com/office/powerpoint/2010/main" val="3208279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600" dirty="0" smtClean="0">
                <a:cs typeface="PT Bold Heading" pitchFamily="2" charset="-78"/>
              </a:rPr>
              <a:t>تنظيم برنامج التأمين لإدارة المخاطر</a:t>
            </a:r>
            <a:endParaRPr lang="en-US" sz="3600" dirty="0">
              <a:cs typeface="PT Bold Heading" pitchFamily="2" charset="-78"/>
            </a:endParaRPr>
          </a:p>
        </p:txBody>
      </p:sp>
      <p:sp>
        <p:nvSpPr>
          <p:cNvPr id="3" name="عنصر نائب للمحتوى 2"/>
          <p:cNvSpPr>
            <a:spLocks noGrp="1"/>
          </p:cNvSpPr>
          <p:nvPr>
            <p:ph idx="1"/>
          </p:nvPr>
        </p:nvSpPr>
        <p:spPr>
          <a:xfrm>
            <a:off x="457200" y="1447800"/>
            <a:ext cx="8305800" cy="4419600"/>
          </a:xfrm>
        </p:spPr>
        <p:txBody>
          <a:bodyPr/>
          <a:lstStyle/>
          <a:p>
            <a:pPr rtl="1"/>
            <a:r>
              <a:rPr lang="ar-SA" sz="2800" dirty="0" smtClean="0">
                <a:cs typeface="PT Bold Heading" pitchFamily="2" charset="-78"/>
              </a:rPr>
              <a:t>حتى تكون إدارة برنامج التأمين  ناجحة نتبع الخطوات التالية:</a:t>
            </a:r>
          </a:p>
          <a:p>
            <a:pPr rtl="1"/>
            <a:r>
              <a:rPr lang="ar-SA" sz="2000" dirty="0" smtClean="0">
                <a:cs typeface="PT Bold Heading" pitchFamily="2" charset="-78"/>
              </a:rPr>
              <a:t>أولاً: حدد المخاطر. وما هي تحدياتها.</a:t>
            </a:r>
          </a:p>
          <a:p>
            <a:pPr rtl="1"/>
            <a:r>
              <a:rPr lang="ar-SA" sz="2000" dirty="0" smtClean="0">
                <a:cs typeface="PT Bold Heading" pitchFamily="2" charset="-78"/>
              </a:rPr>
              <a:t>ثانياً: أدرس تكاليف التأمين.  وهنا ينبغي معرفة:</a:t>
            </a:r>
          </a:p>
          <a:p>
            <a:pPr rtl="1"/>
            <a:r>
              <a:rPr lang="ar-SA" sz="2000" dirty="0">
                <a:cs typeface="PT Bold Heading" pitchFamily="2" charset="-78"/>
              </a:rPr>
              <a:t>	</a:t>
            </a:r>
            <a:r>
              <a:rPr lang="ar-SA" sz="2000" dirty="0" smtClean="0">
                <a:cs typeface="PT Bold Heading" pitchFamily="2" charset="-78"/>
              </a:rPr>
              <a:t>- </a:t>
            </a:r>
            <a:r>
              <a:rPr lang="ar-SA" sz="1800" dirty="0" smtClean="0">
                <a:cs typeface="PT Bold Heading" pitchFamily="2" charset="-78"/>
              </a:rPr>
              <a:t>المخاطر التي تؤمن ضدها، وما هي الخسارة التي تنجم عن كل منها.</a:t>
            </a:r>
          </a:p>
          <a:p>
            <a:pPr rtl="1"/>
            <a:r>
              <a:rPr lang="ar-SA" sz="1800" dirty="0">
                <a:cs typeface="PT Bold Heading" pitchFamily="2" charset="-78"/>
              </a:rPr>
              <a:t>	</a:t>
            </a:r>
            <a:r>
              <a:rPr lang="ar-SA" sz="1800" dirty="0" smtClean="0">
                <a:cs typeface="PT Bold Heading" pitchFamily="2" charset="-78"/>
              </a:rPr>
              <a:t>- تغطية التعرض للخسارة الأكبر أولاً.</a:t>
            </a:r>
          </a:p>
          <a:p>
            <a:pPr rtl="1"/>
            <a:r>
              <a:rPr lang="ar-SA" sz="1800" dirty="0">
                <a:cs typeface="PT Bold Heading" pitchFamily="2" charset="-78"/>
              </a:rPr>
              <a:t>	</a:t>
            </a:r>
            <a:r>
              <a:rPr lang="ar-SA" sz="1800" dirty="0" smtClean="0">
                <a:cs typeface="PT Bold Heading" pitchFamily="2" charset="-78"/>
              </a:rPr>
              <a:t>- استخدام مستوى عالي من الاستنتاجات.</a:t>
            </a:r>
          </a:p>
          <a:p>
            <a:pPr rtl="1"/>
            <a:r>
              <a:rPr lang="ar-SA" sz="1800" dirty="0">
                <a:cs typeface="PT Bold Heading" pitchFamily="2" charset="-78"/>
              </a:rPr>
              <a:t>	</a:t>
            </a:r>
            <a:r>
              <a:rPr lang="ar-SA" sz="1800" dirty="0" smtClean="0">
                <a:cs typeface="PT Bold Heading" pitchFamily="2" charset="-78"/>
              </a:rPr>
              <a:t>- تجنب تكرار أو مضاعفة التأمين.</a:t>
            </a:r>
          </a:p>
          <a:p>
            <a:pPr rtl="1"/>
            <a:r>
              <a:rPr lang="ar-SA" sz="1800" dirty="0">
                <a:cs typeface="PT Bold Heading" pitchFamily="2" charset="-78"/>
              </a:rPr>
              <a:t>	</a:t>
            </a:r>
            <a:r>
              <a:rPr lang="ar-SA" sz="1800" dirty="0" smtClean="0">
                <a:cs typeface="PT Bold Heading" pitchFamily="2" charset="-78"/>
              </a:rPr>
              <a:t>- شراء حزمة تأمين واحدة كبيرة قدر المستطاع .</a:t>
            </a:r>
          </a:p>
          <a:p>
            <a:pPr rtl="1"/>
            <a:r>
              <a:rPr lang="ar-SA" sz="1800" dirty="0">
                <a:cs typeface="PT Bold Heading" pitchFamily="2" charset="-78"/>
              </a:rPr>
              <a:t>	</a:t>
            </a:r>
            <a:r>
              <a:rPr lang="ar-SA" sz="1800" dirty="0" smtClean="0">
                <a:cs typeface="PT Bold Heading" pitchFamily="2" charset="-78"/>
              </a:rPr>
              <a:t>- مراجعة برنامج التأمين بشكل دوري.</a:t>
            </a:r>
          </a:p>
          <a:p>
            <a:pPr rtl="1"/>
            <a:r>
              <a:rPr lang="ar-SA" sz="2000" dirty="0" smtClean="0">
                <a:cs typeface="PT Bold Heading" pitchFamily="2" charset="-78"/>
              </a:rPr>
              <a:t>ثالثاً: ضع خطة لإدارة المخاطر.</a:t>
            </a:r>
          </a:p>
          <a:p>
            <a:pPr rtl="1"/>
            <a:r>
              <a:rPr lang="ar-SA" sz="2000" dirty="0" smtClean="0">
                <a:cs typeface="PT Bold Heading" pitchFamily="2" charset="-78"/>
              </a:rPr>
              <a:t>رابعاً: أحصل على النصيحة من وكيل تأمين محترف.</a:t>
            </a:r>
            <a:endParaRPr lang="en-US" sz="2000" dirty="0">
              <a:cs typeface="PT Bold Heading" pitchFamily="2" charset="-78"/>
            </a:endParaRPr>
          </a:p>
        </p:txBody>
      </p:sp>
    </p:spTree>
    <p:extLst>
      <p:ext uri="{BB962C8B-B14F-4D97-AF65-F5344CB8AC3E}">
        <p14:creationId xmlns:p14="http://schemas.microsoft.com/office/powerpoint/2010/main" val="3160292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PT Bold Heading" pitchFamily="2" charset="-78"/>
              </a:rPr>
              <a:t>تغطية التأمين</a:t>
            </a:r>
            <a:endParaRPr lang="en-US" dirty="0">
              <a:cs typeface="PT Bold Heading" pitchFamily="2" charset="-78"/>
            </a:endParaRPr>
          </a:p>
        </p:txBody>
      </p:sp>
      <p:sp>
        <p:nvSpPr>
          <p:cNvPr id="3" name="عنصر نائب للمحتوى 2"/>
          <p:cNvSpPr>
            <a:spLocks noGrp="1"/>
          </p:cNvSpPr>
          <p:nvPr>
            <p:ph idx="1"/>
          </p:nvPr>
        </p:nvSpPr>
        <p:spPr>
          <a:xfrm>
            <a:off x="228600" y="1295400"/>
            <a:ext cx="8458200" cy="4724400"/>
          </a:xfrm>
        </p:spPr>
        <p:txBody>
          <a:bodyPr>
            <a:noAutofit/>
          </a:bodyPr>
          <a:lstStyle/>
          <a:p>
            <a:pPr marL="457200" indent="-457200" rtl="1">
              <a:buFont typeface="Wingdings" pitchFamily="2" charset="2"/>
              <a:buChar char="q"/>
            </a:pPr>
            <a:r>
              <a:rPr lang="ar-SA" sz="2400" dirty="0" smtClean="0">
                <a:cs typeface="PT Bold Heading" pitchFamily="2" charset="-78"/>
              </a:rPr>
              <a:t>هناك ثلاث أنواع رئيسية لتغطية التأمين:</a:t>
            </a:r>
          </a:p>
          <a:p>
            <a:pPr marL="857250" lvl="1" indent="-457200" rtl="1">
              <a:buFont typeface="Wingdings" pitchFamily="2" charset="2"/>
              <a:buChar char="q"/>
            </a:pPr>
            <a:r>
              <a:rPr lang="ar-SA" sz="2400" dirty="0">
                <a:solidFill>
                  <a:srgbClr val="FF0000"/>
                </a:solidFill>
                <a:latin typeface="+mj-lt"/>
                <a:ea typeface="+mj-ea"/>
                <a:cs typeface="PT Bold Heading" pitchFamily="2" charset="-78"/>
              </a:rPr>
              <a:t>التغطية</a:t>
            </a:r>
            <a:r>
              <a:rPr lang="ar-SA" dirty="0">
                <a:solidFill>
                  <a:srgbClr val="FF0000"/>
                </a:solidFill>
                <a:latin typeface="+mj-lt"/>
                <a:ea typeface="+mj-ea"/>
                <a:cs typeface="PT Bold Heading" pitchFamily="2" charset="-78"/>
              </a:rPr>
              <a:t> </a:t>
            </a:r>
            <a:r>
              <a:rPr lang="ar-SA" sz="2400" dirty="0">
                <a:solidFill>
                  <a:srgbClr val="FF0000"/>
                </a:solidFill>
                <a:latin typeface="+mj-lt"/>
                <a:ea typeface="+mj-ea"/>
                <a:cs typeface="PT Bold Heading" pitchFamily="2" charset="-78"/>
              </a:rPr>
              <a:t>الأساسية</a:t>
            </a:r>
            <a:r>
              <a:rPr lang="ar-SA" dirty="0">
                <a:solidFill>
                  <a:srgbClr val="FF0000"/>
                </a:solidFill>
                <a:latin typeface="+mj-lt"/>
                <a:ea typeface="+mj-ea"/>
                <a:cs typeface="PT Bold Heading" pitchFamily="2" charset="-78"/>
              </a:rPr>
              <a:t>. </a:t>
            </a:r>
            <a:r>
              <a:rPr lang="ar-SA" sz="1800" dirty="0" smtClean="0">
                <a:cs typeface="PT Bold Heading" pitchFamily="2" charset="-78"/>
              </a:rPr>
              <a:t>وتشمل</a:t>
            </a:r>
          </a:p>
          <a:p>
            <a:pPr marL="1257300" lvl="2" indent="-457200" rtl="1">
              <a:buFont typeface="Wingdings" pitchFamily="2" charset="2"/>
              <a:buChar char="q"/>
            </a:pPr>
            <a:r>
              <a:rPr lang="ar-SA" sz="1400" dirty="0" smtClean="0">
                <a:cs typeface="PT Bold Heading" pitchFamily="2" charset="-78"/>
              </a:rPr>
              <a:t>التأمين ضد الحريق.</a:t>
            </a:r>
          </a:p>
          <a:p>
            <a:pPr marL="1257300" lvl="2" indent="-457200" rtl="1">
              <a:buFont typeface="Wingdings" pitchFamily="2" charset="2"/>
              <a:buChar char="q"/>
            </a:pPr>
            <a:r>
              <a:rPr lang="ar-SA" sz="1400" dirty="0" smtClean="0">
                <a:cs typeface="PT Bold Heading" pitchFamily="2" charset="-78"/>
              </a:rPr>
              <a:t>تأمين المسئولية وتشتمل تأمين المسئولية القانونية وما ينتج عنها من تبعات وأضرار مترتبة عليها.</a:t>
            </a:r>
          </a:p>
          <a:p>
            <a:pPr marL="1257300" lvl="2" indent="-457200" rtl="1">
              <a:buFont typeface="Wingdings" pitchFamily="2" charset="2"/>
              <a:buChar char="q"/>
            </a:pPr>
            <a:r>
              <a:rPr lang="ar-SA" sz="1400" dirty="0" smtClean="0">
                <a:cs typeface="PT Bold Heading" pitchFamily="2" charset="-78"/>
              </a:rPr>
              <a:t>تأمين المركبات.</a:t>
            </a:r>
          </a:p>
          <a:p>
            <a:pPr marL="1257300" lvl="2" indent="-457200" rtl="1">
              <a:buFont typeface="Wingdings" pitchFamily="2" charset="2"/>
              <a:buChar char="q"/>
            </a:pPr>
            <a:r>
              <a:rPr lang="ar-SA" sz="1400" dirty="0" smtClean="0">
                <a:cs typeface="PT Bold Heading" pitchFamily="2" charset="-78"/>
              </a:rPr>
              <a:t>تعويض العمال.</a:t>
            </a:r>
            <a:endParaRPr lang="ar-SA" sz="1400" dirty="0">
              <a:cs typeface="PT Bold Heading" pitchFamily="2" charset="-78"/>
            </a:endParaRPr>
          </a:p>
          <a:p>
            <a:pPr marL="857250" lvl="1" indent="-457200" rtl="1">
              <a:buFont typeface="Wingdings" pitchFamily="2" charset="2"/>
              <a:buChar char="q"/>
            </a:pPr>
            <a:r>
              <a:rPr lang="ar-SA" sz="2400" dirty="0">
                <a:solidFill>
                  <a:srgbClr val="FF0000"/>
                </a:solidFill>
                <a:latin typeface="+mj-lt"/>
                <a:ea typeface="+mj-ea"/>
                <a:cs typeface="PT Bold Heading" pitchFamily="2" charset="-78"/>
              </a:rPr>
              <a:t>التغطية</a:t>
            </a:r>
            <a:r>
              <a:rPr lang="ar-SA" dirty="0">
                <a:solidFill>
                  <a:srgbClr val="FF0000"/>
                </a:solidFill>
                <a:latin typeface="+mj-lt"/>
                <a:ea typeface="+mj-ea"/>
                <a:cs typeface="PT Bold Heading" pitchFamily="2" charset="-78"/>
              </a:rPr>
              <a:t> </a:t>
            </a:r>
            <a:r>
              <a:rPr lang="ar-SA" sz="2400" dirty="0">
                <a:solidFill>
                  <a:srgbClr val="FF0000"/>
                </a:solidFill>
                <a:latin typeface="+mj-lt"/>
                <a:ea typeface="+mj-ea"/>
                <a:cs typeface="PT Bold Heading" pitchFamily="2" charset="-78"/>
              </a:rPr>
              <a:t>المرغوبة</a:t>
            </a:r>
            <a:r>
              <a:rPr lang="ar-SA" dirty="0">
                <a:solidFill>
                  <a:srgbClr val="FF0000"/>
                </a:solidFill>
                <a:latin typeface="+mj-lt"/>
                <a:ea typeface="+mj-ea"/>
                <a:cs typeface="PT Bold Heading" pitchFamily="2" charset="-78"/>
              </a:rPr>
              <a:t>. </a:t>
            </a:r>
            <a:r>
              <a:rPr lang="ar-SA" sz="1800" dirty="0" smtClean="0">
                <a:cs typeface="PT Bold Heading" pitchFamily="2" charset="-78"/>
              </a:rPr>
              <a:t>وهو تغطية ما ترغب المنشأة تأمينه  ولكنه تأمين غير ضروري مثل:</a:t>
            </a:r>
          </a:p>
          <a:p>
            <a:pPr marL="1257300" lvl="2" indent="-457200" rtl="1">
              <a:buFont typeface="Wingdings" pitchFamily="2" charset="2"/>
              <a:buChar char="q"/>
            </a:pPr>
            <a:r>
              <a:rPr lang="ar-SA" sz="1400" dirty="0" smtClean="0">
                <a:cs typeface="PT Bold Heading" pitchFamily="2" charset="-78"/>
              </a:rPr>
              <a:t>تأمين توقف العمل نتيجة لضرر حصل للعمل.</a:t>
            </a:r>
          </a:p>
          <a:p>
            <a:pPr marL="1257300" lvl="2" indent="-457200" rtl="1">
              <a:buFont typeface="Wingdings" pitchFamily="2" charset="2"/>
              <a:buChar char="q"/>
            </a:pPr>
            <a:r>
              <a:rPr lang="ar-SA" sz="1400" dirty="0" smtClean="0">
                <a:cs typeface="PT Bold Heading" pitchFamily="2" charset="-78"/>
              </a:rPr>
              <a:t>تأمين ضد الجريمة. </a:t>
            </a:r>
          </a:p>
          <a:p>
            <a:pPr marL="1257300" lvl="2" indent="-457200" rtl="1">
              <a:buFont typeface="Wingdings" pitchFamily="2" charset="2"/>
              <a:buChar char="q"/>
            </a:pPr>
            <a:r>
              <a:rPr lang="ar-SA" sz="1400" dirty="0" smtClean="0">
                <a:cs typeface="PT Bold Heading" pitchFamily="2" charset="-78"/>
              </a:rPr>
              <a:t>التأمين ضد الزجاج.</a:t>
            </a:r>
            <a:endParaRPr lang="ar-SA" sz="1400" dirty="0">
              <a:cs typeface="PT Bold Heading" pitchFamily="2" charset="-78"/>
            </a:endParaRPr>
          </a:p>
          <a:p>
            <a:pPr marL="857250" lvl="1" indent="-457200" rtl="1">
              <a:buFont typeface="Wingdings" pitchFamily="2" charset="2"/>
              <a:buChar char="q"/>
            </a:pPr>
            <a:r>
              <a:rPr lang="ar-SA" sz="2400" dirty="0">
                <a:solidFill>
                  <a:srgbClr val="FF0000"/>
                </a:solidFill>
                <a:latin typeface="+mj-lt"/>
                <a:ea typeface="+mj-ea"/>
                <a:cs typeface="PT Bold Heading" pitchFamily="2" charset="-78"/>
              </a:rPr>
              <a:t>تغطية منافع المستخدم </a:t>
            </a:r>
            <a:r>
              <a:rPr lang="ar-SA" sz="1800" dirty="0" smtClean="0">
                <a:cs typeface="PT Bold Heading" pitchFamily="2" charset="-78"/>
              </a:rPr>
              <a:t>ويشمل ما يقدم من منافع للعامل أو الموظف ويتضمن:</a:t>
            </a:r>
          </a:p>
          <a:p>
            <a:pPr marL="1257300" lvl="2" indent="-457200" rtl="1">
              <a:buFont typeface="Wingdings" pitchFamily="2" charset="2"/>
              <a:buChar char="q"/>
            </a:pPr>
            <a:r>
              <a:rPr lang="ar-SA" sz="1400" dirty="0" smtClean="0">
                <a:cs typeface="PT Bold Heading" pitchFamily="2" charset="-78"/>
              </a:rPr>
              <a:t>تأمين على المنافع التي يحصل عليها العامل أو الموظف نتيجة لضرر يحدث خلال العمل.</a:t>
            </a:r>
          </a:p>
          <a:p>
            <a:pPr marL="1257300" lvl="2" indent="-457200" rtl="1">
              <a:buFont typeface="Wingdings" pitchFamily="2" charset="2"/>
              <a:buChar char="q"/>
            </a:pPr>
            <a:r>
              <a:rPr lang="ar-SA" sz="1400" dirty="0" smtClean="0">
                <a:cs typeface="PT Bold Heading" pitchFamily="2" charset="-78"/>
              </a:rPr>
              <a:t>تأمين العجز الذي يحدث للعامل أثناء الوظيفة.</a:t>
            </a:r>
          </a:p>
          <a:p>
            <a:pPr marL="1257300" lvl="2" indent="-457200" rtl="1">
              <a:buFont typeface="Wingdings" pitchFamily="2" charset="2"/>
              <a:buChar char="q"/>
            </a:pPr>
            <a:r>
              <a:rPr lang="ar-SA" sz="1400" dirty="0" smtClean="0">
                <a:cs typeface="PT Bold Heading" pitchFamily="2" charset="-78"/>
              </a:rPr>
              <a:t>دخل التقاعد. أي التأمين على الرواتب التقاعدية للموظف.</a:t>
            </a:r>
          </a:p>
          <a:p>
            <a:pPr marL="1257300" lvl="2" indent="-457200" rtl="1">
              <a:buFont typeface="Wingdings" pitchFamily="2" charset="2"/>
              <a:buChar char="q"/>
            </a:pPr>
            <a:r>
              <a:rPr lang="ar-SA" sz="1400" dirty="0" smtClean="0">
                <a:cs typeface="PT Bold Heading" pitchFamily="2" charset="-78"/>
              </a:rPr>
              <a:t>التأمين على الموظفين الرئيسيين. في حالة تعرضهم للخطر.</a:t>
            </a:r>
          </a:p>
        </p:txBody>
      </p:sp>
    </p:spTree>
    <p:extLst>
      <p:ext uri="{BB962C8B-B14F-4D97-AF65-F5344CB8AC3E}">
        <p14:creationId xmlns:p14="http://schemas.microsoft.com/office/powerpoint/2010/main" val="3556757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txBox="1">
            <a:spLocks noGrp="1"/>
          </p:cNvSpPr>
          <p:nvPr/>
        </p:nvSpPr>
        <p:spPr bwMode="auto">
          <a:xfrm>
            <a:off x="1943100" y="6376989"/>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fld id="{7080EF2E-32A0-463A-AFEE-4235B9F3E664}" type="slidenum">
              <a:rPr lang="ar-SA" sz="1200">
                <a:solidFill>
                  <a:srgbClr val="FFFFFF"/>
                </a:solidFill>
              </a:rPr>
              <a:pPr algn="r" eaLnBrk="1" hangingPunct="1"/>
              <a:t>12</a:t>
            </a:fld>
            <a:endParaRPr lang="en-US" sz="1200">
              <a:solidFill>
                <a:srgbClr val="FFFFFF"/>
              </a:solidFill>
            </a:endParaRPr>
          </a:p>
        </p:txBody>
      </p:sp>
      <p:sp>
        <p:nvSpPr>
          <p:cNvPr id="22531" name="عنوان 1"/>
          <p:cNvSpPr>
            <a:spLocks/>
          </p:cNvSpPr>
          <p:nvPr/>
        </p:nvSpPr>
        <p:spPr bwMode="auto">
          <a:xfrm>
            <a:off x="773723" y="549276"/>
            <a:ext cx="787790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rtl="1"/>
            <a:endParaRPr lang="ar-SA" sz="6400">
              <a:solidFill>
                <a:srgbClr val="376092"/>
              </a:solidFill>
              <a:cs typeface="AL-Battar" pitchFamily="2" charset="-78"/>
            </a:endParaRPr>
          </a:p>
        </p:txBody>
      </p:sp>
      <p:sp>
        <p:nvSpPr>
          <p:cNvPr id="22532" name="عنصر نائب للمحتوى 2"/>
          <p:cNvSpPr>
            <a:spLocks/>
          </p:cNvSpPr>
          <p:nvPr/>
        </p:nvSpPr>
        <p:spPr bwMode="auto">
          <a:xfrm>
            <a:off x="942243" y="1447800"/>
            <a:ext cx="7848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rtl="1">
              <a:spcBef>
                <a:spcPct val="20000"/>
              </a:spcBef>
              <a:buFont typeface="Arial" charset="0"/>
              <a:buChar char="•"/>
            </a:pPr>
            <a:endParaRPr lang="ar-SA" sz="3000">
              <a:solidFill>
                <a:srgbClr val="376092"/>
              </a:solidFill>
              <a:cs typeface="AL-Mohanad Bold" pitchFamily="2" charset="-78"/>
            </a:endParaRPr>
          </a:p>
        </p:txBody>
      </p:sp>
      <p:sp>
        <p:nvSpPr>
          <p:cNvPr id="22533" name="Title 1"/>
          <p:cNvSpPr>
            <a:spLocks/>
          </p:cNvSpPr>
          <p:nvPr/>
        </p:nvSpPr>
        <p:spPr bwMode="auto">
          <a:xfrm>
            <a:off x="773723" y="120650"/>
            <a:ext cx="787790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rtl="1"/>
            <a:endParaRPr lang="ar-SA" sz="6400">
              <a:solidFill>
                <a:srgbClr val="376092"/>
              </a:solidFill>
              <a:cs typeface="AL-Battar" pitchFamily="2" charset="-78"/>
            </a:endParaRPr>
          </a:p>
        </p:txBody>
      </p:sp>
      <p:sp>
        <p:nvSpPr>
          <p:cNvPr id="7" name="Title 1"/>
          <p:cNvSpPr>
            <a:spLocks noGrp="1"/>
          </p:cNvSpPr>
          <p:nvPr>
            <p:ph type="title" idx="4294967295"/>
          </p:nvPr>
        </p:nvSpPr>
        <p:spPr>
          <a:xfrm>
            <a:off x="70338" y="2971800"/>
            <a:ext cx="8932985" cy="1143000"/>
          </a:xfrm>
        </p:spPr>
        <p:txBody>
          <a:bodyPr/>
          <a:lstStyle/>
          <a:p>
            <a:pPr algn="ctr" eaLnBrk="1" hangingPunct="1">
              <a:defRPr/>
            </a:pPr>
            <a:r>
              <a:rPr lang="ar-SA" sz="6000" dirty="0" smtClean="0">
                <a:solidFill>
                  <a:schemeClr val="tx2">
                    <a:lumMod val="75000"/>
                  </a:schemeClr>
                </a:solidFill>
                <a:cs typeface="PT Bold Heading" pitchFamily="2" charset="-78"/>
              </a:rPr>
              <a:t>مع </a:t>
            </a:r>
            <a:r>
              <a:rPr lang="ar-SA" sz="6000" dirty="0">
                <a:solidFill>
                  <a:schemeClr val="tx2">
                    <a:lumMod val="75000"/>
                  </a:schemeClr>
                </a:solidFill>
                <a:cs typeface="PT Bold Heading" pitchFamily="2" charset="-78"/>
              </a:rPr>
              <a:t>تمنياتي للجميع بالنجاح </a:t>
            </a:r>
            <a:r>
              <a:rPr lang="ar-SA" sz="6000" dirty="0" smtClean="0">
                <a:solidFill>
                  <a:schemeClr val="tx2">
                    <a:lumMod val="75000"/>
                  </a:schemeClr>
                </a:solidFill>
                <a:cs typeface="PT Bold Heading" pitchFamily="2" charset="-78"/>
              </a:rPr>
              <a:t>والتوفيق</a:t>
            </a:r>
          </a:p>
        </p:txBody>
      </p:sp>
    </p:spTree>
    <p:extLst>
      <p:ext uri="{BB962C8B-B14F-4D97-AF65-F5344CB8AC3E}">
        <p14:creationId xmlns:p14="http://schemas.microsoft.com/office/powerpoint/2010/main" val="10966798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969977" y="198121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556" name="Rectangle 8"/>
          <p:cNvSpPr>
            <a:spLocks noChangeArrowheads="1"/>
          </p:cNvSpPr>
          <p:nvPr/>
        </p:nvSpPr>
        <p:spPr bwMode="auto">
          <a:xfrm>
            <a:off x="3165231" y="3352800"/>
            <a:ext cx="260252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EG" sz="7200">
                <a:solidFill>
                  <a:srgbClr val="FFFFFF"/>
                </a:solidFill>
              </a:rPr>
              <a:t>بحمد الله</a:t>
            </a:r>
            <a:endParaRPr lang="en-US" sz="7200">
              <a:solidFill>
                <a:srgbClr val="FFFFFF"/>
              </a:solidFill>
            </a:endParaRPr>
          </a:p>
        </p:txBody>
      </p:sp>
      <p:sp>
        <p:nvSpPr>
          <p:cNvPr id="23557" name="Freeform 6"/>
          <p:cNvSpPr>
            <a:spLocks noEditPoints="1"/>
          </p:cNvSpPr>
          <p:nvPr/>
        </p:nvSpPr>
        <p:spPr bwMode="auto">
          <a:xfrm>
            <a:off x="3165231" y="2209801"/>
            <a:ext cx="2483827"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9" name="Picture 8" descr="logo EDE.png"/>
          <p:cNvPicPr>
            <a:picLocks noChangeAspect="1"/>
          </p:cNvPicPr>
          <p:nvPr/>
        </p:nvPicPr>
        <p:blipFill>
          <a:blip r:embed="rId3"/>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77842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1976</TotalTime>
  <Words>890</Words>
  <Application>Microsoft Office PowerPoint</Application>
  <PresentationFormat>On-screen Show (4:3)</PresentationFormat>
  <Paragraphs>108</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تمهيد</vt:lpstr>
      <vt:lpstr>المخاطر في المشروعات الصغيرة</vt:lpstr>
      <vt:lpstr>التخطيط لإدارة المخاطر</vt:lpstr>
      <vt:lpstr>الكشف عن الخسائر</vt:lpstr>
      <vt:lpstr>PowerPoint Presentation</vt:lpstr>
      <vt:lpstr>إدارة المخاطر</vt:lpstr>
      <vt:lpstr>محترف التأمين</vt:lpstr>
      <vt:lpstr>تنظيم برنامج التأمين لإدارة المخاطر</vt:lpstr>
      <vt:lpstr>تغطية التأمين</vt:lpstr>
      <vt:lpstr>مع تمنياتي للجميع بالنجاح والتوفيق</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الأولى</dc:title>
  <dc:creator>TOSHIBA</dc:creator>
  <cp:lastModifiedBy>Mahammed Duliem Alqahtany</cp:lastModifiedBy>
  <cp:revision>150</cp:revision>
  <dcterms:created xsi:type="dcterms:W3CDTF">2012-01-26T12:44:15Z</dcterms:created>
  <dcterms:modified xsi:type="dcterms:W3CDTF">2013-09-15T11:32:59Z</dcterms:modified>
</cp:coreProperties>
</file>