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84" r:id="rId2"/>
    <p:sldId id="269" r:id="rId3"/>
    <p:sldId id="271" r:id="rId4"/>
    <p:sldId id="272" r:id="rId5"/>
    <p:sldId id="273" r:id="rId6"/>
    <p:sldId id="274" r:id="rId7"/>
    <p:sldId id="290" r:id="rId8"/>
    <p:sldId id="275" r:id="rId9"/>
    <p:sldId id="286" r:id="rId10"/>
    <p:sldId id="278" r:id="rId11"/>
    <p:sldId id="287" r:id="rId12"/>
    <p:sldId id="288" r:id="rId13"/>
    <p:sldId id="289" r:id="rId14"/>
    <p:sldId id="282"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93D81CF-94F2-401A-BA57-92F5A7B2D0C5}" styleName="النمط المتوسط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514" y="-7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32DFA-96AE-4A7C-8B3A-F5DAA368A158}" type="datetimeFigureOut">
              <a:rPr lang="en-US" smtClean="0"/>
              <a:pPr/>
              <a:t>9/15/2013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AC289-0023-407D-A90D-337E5AF2E516}" type="slidenum">
              <a:rPr lang="en-US" smtClean="0"/>
              <a:pPr/>
              <a:t>‹#›</a:t>
            </a:fld>
            <a:endParaRPr lang="en-US"/>
          </a:p>
        </p:txBody>
      </p:sp>
    </p:spTree>
    <p:extLst>
      <p:ext uri="{BB962C8B-B14F-4D97-AF65-F5344CB8AC3E}">
        <p14:creationId xmlns:p14="http://schemas.microsoft.com/office/powerpoint/2010/main" val="3833250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CF1AC289-0023-407D-A90D-337E5AF2E516}" type="slidenum">
              <a:rPr lang="en-US" smtClean="0"/>
              <a:pPr/>
              <a:t>5</a:t>
            </a:fld>
            <a:endParaRPr lang="en-US"/>
          </a:p>
        </p:txBody>
      </p:sp>
    </p:spTree>
    <p:extLst>
      <p:ext uri="{BB962C8B-B14F-4D97-AF65-F5344CB8AC3E}">
        <p14:creationId xmlns:p14="http://schemas.microsoft.com/office/powerpoint/2010/main" val="3996824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Rectangle 24"/>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extLst>
      <p:ext uri="{BB962C8B-B14F-4D97-AF65-F5344CB8AC3E}">
        <p14:creationId xmlns:p14="http://schemas.microsoft.com/office/powerpoint/2010/main" val="75302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94031" y="6492876"/>
            <a:ext cx="445477" cy="365125"/>
          </a:xfrm>
        </p:spPr>
        <p:txBody>
          <a:bodyPr/>
          <a:lstStyle>
            <a:lvl1pPr>
              <a:defRPr smtClean="0"/>
            </a:lvl1pPr>
          </a:lstStyle>
          <a:p>
            <a:pPr>
              <a:defRPr/>
            </a:pPr>
            <a:fld id="{34FEF677-9010-4B5C-B99E-40E41956283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2686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0"/>
          <p:cNvSpPr>
            <a:spLocks noChangeArrowheads="1"/>
          </p:cNvSpPr>
          <p:nvPr userDrawn="1"/>
        </p:nvSpPr>
        <p:spPr bwMode="auto">
          <a:xfrm>
            <a:off x="4501662" y="6367464"/>
            <a:ext cx="681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FFFFFF"/>
                </a:solidFill>
              </a:rPr>
              <a:t>[        ]</a:t>
            </a:r>
          </a:p>
        </p:txBody>
      </p:sp>
    </p:spTree>
    <p:extLst>
      <p:ext uri="{BB962C8B-B14F-4D97-AF65-F5344CB8AC3E}">
        <p14:creationId xmlns:p14="http://schemas.microsoft.com/office/powerpoint/2010/main" val="22066117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a:defRPr/>
            </a:pPr>
            <a:endParaRPr lang="en-US">
              <a:solidFill>
                <a:prstClr val="white"/>
              </a:solidFill>
            </a:endParaRPr>
          </a:p>
        </p:txBody>
      </p:sp>
      <p:grpSp>
        <p:nvGrpSpPr>
          <p:cNvPr id="1029"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038" name="Picture 2" descr="http://kfu.files.googlepages.com/newKFU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10750" y="1066800"/>
              <a:ext cx="2976900" cy="313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fontAlgn="auto">
              <a:spcBef>
                <a:spcPts val="0"/>
              </a:spcBef>
              <a:spcAft>
                <a:spcPts val="0"/>
              </a:spcAft>
              <a:defRPr sz="1200" dirty="0">
                <a:solidFill>
                  <a:schemeClr val="bg1"/>
                </a:solidFill>
                <a:latin typeface="Calibri" pitchFamily="34" charset="0"/>
                <a:cs typeface="Arial" charset="0"/>
              </a:defRPr>
            </a:lvl1pPr>
          </a:lstStyle>
          <a:p>
            <a:pPr>
              <a:defRPr/>
            </a:pPr>
            <a:endParaRPr lang="en-US">
              <a:solidFill>
                <a:prstClr val="white"/>
              </a:solidFill>
            </a:endParaRPr>
          </a:p>
        </p:txBody>
      </p:sp>
      <p:sp>
        <p:nvSpPr>
          <p:cNvPr id="1031" name="Rectangle 15"/>
          <p:cNvSpPr>
            <a:spLocks noChangeArrowheads="1"/>
          </p:cNvSpPr>
          <p:nvPr userDrawn="1"/>
        </p:nvSpPr>
        <p:spPr bwMode="auto">
          <a:xfrm>
            <a:off x="6260123" y="6519864"/>
            <a:ext cx="1928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600" smtClean="0">
                <a:solidFill>
                  <a:prstClr val="white"/>
                </a:solidFill>
                <a:cs typeface="Arial" pitchFamily="34" charset="0"/>
              </a:rPr>
              <a:t>King Faisal University</a:t>
            </a:r>
          </a:p>
        </p:txBody>
      </p:sp>
      <p:sp>
        <p:nvSpPr>
          <p:cNvPr id="1032" name="Rectangle 16"/>
          <p:cNvSpPr>
            <a:spLocks noChangeArrowheads="1"/>
          </p:cNvSpPr>
          <p:nvPr userDrawn="1"/>
        </p:nvSpPr>
        <p:spPr bwMode="auto">
          <a:xfrm>
            <a:off x="6507773" y="6291264"/>
            <a:ext cx="1406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جامعة الملك فيصل</a:t>
            </a:r>
            <a:endParaRPr lang="en-US" sz="1600" b="1" smtClean="0">
              <a:solidFill>
                <a:prstClr val="white"/>
              </a:solidFill>
              <a:cs typeface="Arial" pitchFamily="34" charset="0"/>
            </a:endParaRPr>
          </a:p>
        </p:txBody>
      </p:sp>
      <p:pic>
        <p:nvPicPr>
          <p:cNvPr id="1033" name="Picture 17" descr="logo EDE.png"/>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81354" y="5791201"/>
            <a:ext cx="773723"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8"/>
          <p:cNvSpPr>
            <a:spLocks noChangeArrowheads="1"/>
          </p:cNvSpPr>
          <p:nvPr userDrawn="1"/>
        </p:nvSpPr>
        <p:spPr bwMode="auto">
          <a:xfrm>
            <a:off x="844062" y="6581776"/>
            <a:ext cx="311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1200" smtClean="0">
                <a:solidFill>
                  <a:prstClr val="white"/>
                </a:solidFill>
                <a:cs typeface="Arial" pitchFamily="34" charset="0"/>
              </a:rPr>
              <a:t>Deanship of E-Learning and Distance Education</a:t>
            </a:r>
          </a:p>
        </p:txBody>
      </p:sp>
      <p:sp>
        <p:nvSpPr>
          <p:cNvPr id="1035" name="Rectangle 19"/>
          <p:cNvSpPr>
            <a:spLocks noChangeArrowheads="1"/>
          </p:cNvSpPr>
          <p:nvPr userDrawn="1"/>
        </p:nvSpPr>
        <p:spPr bwMode="auto">
          <a:xfrm>
            <a:off x="1091712" y="6291264"/>
            <a:ext cx="2795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ar-SA" sz="1600" b="1" smtClean="0">
                <a:solidFill>
                  <a:prstClr val="white"/>
                </a:solidFill>
              </a:rPr>
              <a:t>عمادة التعلم الإ</a:t>
            </a:r>
            <a:r>
              <a:rPr lang="ar-EG" sz="1600" b="1" smtClean="0">
                <a:solidFill>
                  <a:prstClr val="white"/>
                </a:solidFill>
              </a:rPr>
              <a:t>ل</a:t>
            </a:r>
            <a:r>
              <a:rPr lang="ar-SA" sz="1600" b="1" smtClean="0">
                <a:solidFill>
                  <a:prstClr val="white"/>
                </a:solidFill>
              </a:rPr>
              <a:t>كتروني والتعل</a:t>
            </a:r>
            <a:r>
              <a:rPr lang="ar-EG" sz="1600" b="1" smtClean="0">
                <a:solidFill>
                  <a:prstClr val="white"/>
                </a:solidFill>
              </a:rPr>
              <a:t>ي</a:t>
            </a:r>
            <a:r>
              <a:rPr lang="ar-SA" sz="1600" b="1" smtClean="0">
                <a:solidFill>
                  <a:prstClr val="white"/>
                </a:solidFill>
              </a:rPr>
              <a:t>م عن بعد</a:t>
            </a:r>
            <a:endParaRPr lang="en-US" sz="1600" b="1" smtClean="0">
              <a:solidFill>
                <a:prstClr val="white"/>
              </a:solidFill>
              <a:cs typeface="Arial" pitchFamily="34" charset="0"/>
            </a:endParaRPr>
          </a:p>
        </p:txBody>
      </p:sp>
      <p:sp>
        <p:nvSpPr>
          <p:cNvPr id="21" name="Slide Number Placeholder 5"/>
          <p:cNvSpPr txBox="1">
            <a:spLocks/>
          </p:cNvSpPr>
          <p:nvPr userDrawn="1"/>
        </p:nvSpPr>
        <p:spPr>
          <a:xfrm>
            <a:off x="4513385" y="6369051"/>
            <a:ext cx="445477" cy="365125"/>
          </a:xfrm>
          <a:prstGeom prst="rect">
            <a:avLst/>
          </a:prstGeom>
        </p:spPr>
        <p:txBody>
          <a:bodyPr/>
          <a:lstStyle>
            <a:lvl1pPr>
              <a:defRPr/>
            </a:lvl1pPr>
          </a:lstStyle>
          <a:p>
            <a:pPr algn="r" rtl="1" fontAlgn="base">
              <a:spcBef>
                <a:spcPct val="0"/>
              </a:spcBef>
              <a:spcAft>
                <a:spcPct val="0"/>
              </a:spcAft>
              <a:defRPr/>
            </a:pPr>
            <a:fld id="{1F6C1E9D-106D-4279-B227-9B270DCC9187}" type="slidenum">
              <a:rPr lang="ar-SA" smtClean="0">
                <a:solidFill>
                  <a:prstClr val="white"/>
                </a:solidFill>
                <a:latin typeface="Arial" pitchFamily="34" charset="0"/>
              </a:rPr>
              <a:pPr algn="r" rtl="1" fontAlgn="base">
                <a:spcBef>
                  <a:spcPct val="0"/>
                </a:spcBef>
                <a:spcAft>
                  <a:spcPct val="0"/>
                </a:spcAft>
                <a:defRPr/>
              </a:pPr>
              <a:t>‹#›</a:t>
            </a:fld>
            <a:endParaRPr lang="en-US"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201086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1DE35BB5-CD56-42B1-940C-1DDD8BC93C75}"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p>
        </p:txBody>
      </p:sp>
      <p:sp>
        <p:nvSpPr>
          <p:cNvPr id="5127" name="Subtitle 2"/>
          <p:cNvSpPr txBox="1">
            <a:spLocks/>
          </p:cNvSpPr>
          <p:nvPr/>
        </p:nvSpPr>
        <p:spPr bwMode="auto">
          <a:xfrm>
            <a:off x="4953000" y="4648200"/>
            <a:ext cx="4191001" cy="1066800"/>
          </a:xfrm>
          <a:prstGeom prst="rect">
            <a:avLst/>
          </a:prstGeom>
          <a:noFill/>
          <a:ln w="9525">
            <a:noFill/>
            <a:miter lim="800000"/>
            <a:headEnd/>
            <a:tailEnd/>
          </a:ln>
        </p:spPr>
        <p:txBody>
          <a:bodyPr/>
          <a:lstStyle/>
          <a:p>
            <a:pPr algn="ctr">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0" name="Title 1"/>
          <p:cNvSpPr txBox="1">
            <a:spLocks/>
          </p:cNvSpPr>
          <p:nvPr/>
        </p:nvSpPr>
        <p:spPr bwMode="auto">
          <a:xfrm>
            <a:off x="422031" y="2971801"/>
            <a:ext cx="4706815" cy="1470025"/>
          </a:xfrm>
          <a:prstGeom prst="rect">
            <a:avLst/>
          </a:prstGeom>
          <a:noFill/>
          <a:ln w="9525">
            <a:noFill/>
            <a:miter lim="800000"/>
            <a:headEnd/>
            <a:tailEnd/>
          </a:ln>
        </p:spPr>
        <p:txBody>
          <a:bodyPr anchor="ctr"/>
          <a:lstStyle/>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fontAlgn="auto">
              <a:spcBef>
                <a:spcPts val="0"/>
              </a:spcBef>
              <a:spcAft>
                <a:spcPts val="0"/>
              </a:spcAft>
              <a:defRPr/>
            </a:pP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اسم المقرر</a:t>
            </a:r>
            <a:endParaRPr lang="en-US" sz="3700" b="1" dirty="0">
              <a:solidFill>
                <a:schemeClr val="accent1">
                  <a:lumMod val="50000"/>
                </a:schemeClr>
              </a:solidFill>
              <a:latin typeface="AYM Wadiy S_U normal."/>
              <a:cs typeface="PT Bold Heading" pitchFamily="2" charset="-78"/>
            </a:endParaRPr>
          </a:p>
          <a:p>
            <a:pPr algn="ctr" rtl="1">
              <a:defRPr/>
            </a:pPr>
            <a:r>
              <a:rPr lang="ar-SA" sz="3700" b="1" dirty="0">
                <a:solidFill>
                  <a:schemeClr val="accent1">
                    <a:lumMod val="50000"/>
                  </a:schemeClr>
                </a:solidFill>
                <a:latin typeface="AYM Wadiy S_U normal."/>
                <a:cs typeface="PT Bold Heading" pitchFamily="2" charset="-78"/>
              </a:rPr>
              <a:t>إدارة </a:t>
            </a:r>
            <a:r>
              <a:rPr lang="ar-SA" sz="3700" b="1" dirty="0" smtClean="0">
                <a:solidFill>
                  <a:schemeClr val="accent1">
                    <a:lumMod val="50000"/>
                  </a:schemeClr>
                </a:solidFill>
                <a:latin typeface="AYM Wadiy S_U normal."/>
                <a:cs typeface="PT Bold Heading" pitchFamily="2" charset="-78"/>
              </a:rPr>
              <a:t>الأعمال الصغيرة</a:t>
            </a:r>
            <a:endParaRPr lang="ar-SA" sz="3700" b="1" dirty="0">
              <a:solidFill>
                <a:schemeClr val="accent1">
                  <a:lumMod val="50000"/>
                </a:schemeClr>
              </a:solidFill>
              <a:latin typeface="AYM Wadiy S_U normal."/>
              <a:cs typeface="PT Bold Heading" pitchFamily="2" charset="-78"/>
            </a:endParaRPr>
          </a:p>
          <a:p>
            <a:pPr algn="ctr" rtl="1">
              <a:defRPr/>
            </a:pPr>
            <a:r>
              <a:rPr lang="ar-EG" b="1" dirty="0">
                <a:solidFill>
                  <a:srgbClr val="7F7F7F"/>
                </a:solidFill>
                <a:latin typeface="Calibri" pitchFamily="34" charset="0"/>
                <a:cs typeface="PT Bold Heading" pitchFamily="2" charset="-78"/>
              </a:rPr>
              <a:t/>
            </a:r>
            <a:br>
              <a:rPr lang="ar-EG" b="1" dirty="0">
                <a:solidFill>
                  <a:srgbClr val="7F7F7F"/>
                </a:solidFill>
                <a:latin typeface="Calibri" pitchFamily="34" charset="0"/>
                <a:cs typeface="PT Bold Heading" pitchFamily="2" charset="-78"/>
              </a:rPr>
            </a:br>
            <a:endParaRPr lang="en-US" sz="1700" b="1" dirty="0">
              <a:solidFill>
                <a:srgbClr val="7F7F7F"/>
              </a:solidFill>
              <a:latin typeface="Calibri" pitchFamily="34" charset="0"/>
              <a:cs typeface="PT Bold Heading" pitchFamily="2" charset="-78"/>
            </a:endParaRPr>
          </a:p>
          <a:p>
            <a:pPr algn="ctr" rtl="1">
              <a:defRPr/>
            </a:pPr>
            <a:r>
              <a:rPr lang="ar-SA" sz="2600" b="1" dirty="0">
                <a:solidFill>
                  <a:srgbClr val="7F7F7F"/>
                </a:solidFill>
                <a:latin typeface="Calibri" pitchFamily="34" charset="0"/>
                <a:cs typeface="PT Bold Heading" pitchFamily="2" charset="-78"/>
              </a:rPr>
              <a:t>اسم المدرس</a:t>
            </a:r>
          </a:p>
          <a:p>
            <a:pPr algn="ctr" rtl="1">
              <a:defRPr/>
            </a:pPr>
            <a:r>
              <a:rPr lang="ar-SA" sz="2600" b="1" dirty="0">
                <a:solidFill>
                  <a:srgbClr val="7F7F7F"/>
                </a:solidFill>
                <a:latin typeface="Calibri" pitchFamily="34" charset="0"/>
                <a:cs typeface="PT Bold Heading" pitchFamily="2" charset="-78"/>
              </a:rPr>
              <a:t>د. </a:t>
            </a:r>
            <a:r>
              <a:rPr lang="ar-SA" sz="2600" b="1" dirty="0">
                <a:solidFill>
                  <a:srgbClr val="7F7F7F"/>
                </a:solidFill>
                <a:latin typeface="Calibri" pitchFamily="34" charset="0"/>
                <a:cs typeface="PT Bold Heading" pitchFamily="2" charset="-78"/>
              </a:rPr>
              <a:t>محمد بن </a:t>
            </a:r>
            <a:r>
              <a:rPr lang="ar-SA" sz="2600" b="1" dirty="0" err="1">
                <a:solidFill>
                  <a:srgbClr val="7F7F7F"/>
                </a:solidFill>
                <a:latin typeface="Calibri" pitchFamily="34" charset="0"/>
                <a:cs typeface="PT Bold Heading" pitchFamily="2" charset="-78"/>
              </a:rPr>
              <a:t>دليم</a:t>
            </a:r>
            <a:r>
              <a:rPr lang="ar-SA" sz="2600" b="1">
                <a:solidFill>
                  <a:srgbClr val="7F7F7F"/>
                </a:solidFill>
                <a:latin typeface="Calibri" pitchFamily="34" charset="0"/>
                <a:cs typeface="PT Bold Heading" pitchFamily="2" charset="-78"/>
              </a:rPr>
              <a:t> القحطاني</a:t>
            </a:r>
            <a:endParaRPr lang="ar-SA" sz="2600" b="1" dirty="0">
              <a:solidFill>
                <a:srgbClr val="7F7F7F"/>
              </a:solidFill>
              <a:latin typeface="Calibri" pitchFamily="34" charset="0"/>
              <a:cs typeface="PT Bold Heading" pitchFamily="2" charset="-78"/>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algn="r"/>
            <a:fld id="{9904F7B7-1163-46B9-BF31-E937B26A3914}" type="slidenum">
              <a:rPr lang="ar-SA" sz="1200">
                <a:solidFill>
                  <a:schemeClr val="bg1"/>
                </a:solidFill>
                <a:latin typeface="Calibri" pitchFamily="34" charset="0"/>
              </a:rPr>
              <a:pPr algn="r"/>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val="2298172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bwMode="auto">
          <a:xfrm>
            <a:off x="4501662" y="6356353"/>
            <a:ext cx="44547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0DD3833-6C58-4BFF-AC7F-C269E7130DFB}" type="slidenum">
              <a:rPr lang="ar-SA">
                <a:solidFill>
                  <a:srgbClr val="FFFFFF"/>
                </a:solidFill>
                <a:cs typeface="Arial" pitchFamily="34" charset="0"/>
              </a:rPr>
              <a:pPr fontAlgn="base">
                <a:spcBef>
                  <a:spcPct val="0"/>
                </a:spcBef>
                <a:spcAft>
                  <a:spcPct val="0"/>
                </a:spcAft>
              </a:pPr>
              <a:t>2</a:t>
            </a:fld>
            <a:endParaRPr lang="en-US">
              <a:solidFill>
                <a:srgbClr val="FFFFFF"/>
              </a:solidFill>
              <a:cs typeface="Arial" pitchFamily="34" charset="0"/>
            </a:endParaRPr>
          </a:p>
        </p:txBody>
      </p:sp>
      <p:sp>
        <p:nvSpPr>
          <p:cNvPr id="5" name="Title 4"/>
          <p:cNvSpPr txBox="1">
            <a:spLocks/>
          </p:cNvSpPr>
          <p:nvPr/>
        </p:nvSpPr>
        <p:spPr bwMode="auto">
          <a:xfrm>
            <a:off x="1752600" y="2057400"/>
            <a:ext cx="5638800" cy="1676400"/>
          </a:xfrm>
          <a:prstGeom prst="rect">
            <a:avLst/>
          </a:prstGeom>
          <a:noFill/>
          <a:ln w="9525">
            <a:noFill/>
            <a:miter lim="800000"/>
            <a:headEnd/>
            <a:tailEnd/>
          </a:ln>
        </p:spPr>
        <p:txBody>
          <a:bodyPr anchor="ct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defRPr/>
            </a:pPr>
            <a:r>
              <a:rPr lang="ar-SA" spc="-150" dirty="0" smtClean="0">
                <a:solidFill>
                  <a:srgbClr val="376092"/>
                </a:solidFill>
                <a:latin typeface="ae_AlMateen" pitchFamily="2" charset="-78"/>
                <a:cs typeface="PT Bold Heading" pitchFamily="2" charset="-78"/>
              </a:rPr>
              <a:t>إدارة الشراء</a:t>
            </a:r>
          </a:p>
          <a:p>
            <a:pPr eaLnBrk="1" hangingPunct="1">
              <a:defRPr/>
            </a:pPr>
            <a:r>
              <a:rPr lang="ar-SA" spc="-150" dirty="0" smtClean="0">
                <a:solidFill>
                  <a:srgbClr val="376092"/>
                </a:solidFill>
                <a:latin typeface="ae_AlMateen" pitchFamily="2" charset="-78"/>
                <a:cs typeface="PT Bold Heading" pitchFamily="2" charset="-78"/>
              </a:rPr>
              <a:t>في المشروعات الصغيرة</a:t>
            </a:r>
            <a:endParaRPr lang="en-US" spc="-150" dirty="0">
              <a:solidFill>
                <a:srgbClr val="376092"/>
              </a:solidFill>
              <a:latin typeface="ae_AlMateen" pitchFamily="2" charset="-78"/>
              <a:cs typeface="PT Bold Heading" pitchFamily="2" charset="-78"/>
            </a:endParaRPr>
          </a:p>
        </p:txBody>
      </p:sp>
      <p:sp>
        <p:nvSpPr>
          <p:cNvPr id="4100" name="Title 4"/>
          <p:cNvSpPr txBox="1">
            <a:spLocks/>
          </p:cNvSpPr>
          <p:nvPr/>
        </p:nvSpPr>
        <p:spPr bwMode="auto">
          <a:xfrm>
            <a:off x="1351086" y="4191000"/>
            <a:ext cx="654147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20000"/>
              </a:spcBef>
              <a:spcAft>
                <a:spcPct val="0"/>
              </a:spcAft>
              <a:buFont typeface="Arial" pitchFamily="34" charset="0"/>
              <a:buNone/>
            </a:pPr>
            <a:r>
              <a:rPr lang="ar-SA" sz="3600" b="1" dirty="0" smtClean="0">
                <a:solidFill>
                  <a:srgbClr val="000000"/>
                </a:solidFill>
                <a:cs typeface="PT Bold Heading" pitchFamily="2" charset="-78"/>
              </a:rPr>
              <a:t>المحاضرة التاسعة</a:t>
            </a:r>
          </a:p>
        </p:txBody>
      </p:sp>
    </p:spTree>
    <p:extLst>
      <p:ext uri="{BB962C8B-B14F-4D97-AF65-F5344CB8AC3E}">
        <p14:creationId xmlns:p14="http://schemas.microsoft.com/office/powerpoint/2010/main" val="2041230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dirty="0" smtClean="0">
                <a:cs typeface="PT Bold Heading" pitchFamily="2" charset="-78"/>
              </a:rPr>
              <a:t>تمهيد</a:t>
            </a:r>
            <a:endParaRPr lang="en-US" dirty="0">
              <a:cs typeface="PT Bold Heading" pitchFamily="2" charset="-78"/>
            </a:endParaRPr>
          </a:p>
        </p:txBody>
      </p:sp>
      <p:sp>
        <p:nvSpPr>
          <p:cNvPr id="3" name="عنصر نائب للمحتوى 2"/>
          <p:cNvSpPr>
            <a:spLocks noGrp="1"/>
          </p:cNvSpPr>
          <p:nvPr>
            <p:ph idx="1"/>
          </p:nvPr>
        </p:nvSpPr>
        <p:spPr>
          <a:xfrm>
            <a:off x="457200" y="1828801"/>
            <a:ext cx="8229600" cy="3962399"/>
          </a:xfrm>
        </p:spPr>
        <p:txBody>
          <a:bodyPr>
            <a:normAutofit/>
          </a:bodyPr>
          <a:lstStyle/>
          <a:p>
            <a:pPr marL="857250" lvl="1" indent="-457200" rtl="1">
              <a:buFont typeface="Wingdings" pitchFamily="2" charset="2"/>
              <a:buChar char="q"/>
            </a:pPr>
            <a:r>
              <a:rPr lang="ar-SA" sz="3200" dirty="0" smtClean="0">
                <a:cs typeface="PT Bold Heading" pitchFamily="2" charset="-78"/>
              </a:rPr>
              <a:t>تشكل اللوازم التي يس</a:t>
            </a:r>
            <a:r>
              <a:rPr lang="ar-SA" sz="3200" dirty="0">
                <a:cs typeface="PT Bold Heading" pitchFamily="2" charset="-78"/>
              </a:rPr>
              <a:t>ت</a:t>
            </a:r>
            <a:r>
              <a:rPr lang="ar-SA" sz="3200" dirty="0" smtClean="0">
                <a:cs typeface="PT Bold Heading" pitchFamily="2" charset="-78"/>
              </a:rPr>
              <a:t>خدمها المشروع أحد أهم الموارد المادية اللازمة للمشروع واستمراره.</a:t>
            </a:r>
          </a:p>
          <a:p>
            <a:pPr marL="857250" lvl="1" indent="-457200" rtl="1">
              <a:buFont typeface="Wingdings" pitchFamily="2" charset="2"/>
              <a:buChar char="q"/>
            </a:pPr>
            <a:r>
              <a:rPr lang="ar-SA" sz="3200" dirty="0" smtClean="0">
                <a:cs typeface="PT Bold Heading" pitchFamily="2" charset="-78"/>
              </a:rPr>
              <a:t>يهدف المشروع إلى:</a:t>
            </a:r>
          </a:p>
          <a:p>
            <a:pPr marL="1257300" lvl="2" indent="-457200" rtl="1">
              <a:buFont typeface="Wingdings" pitchFamily="2" charset="2"/>
              <a:buChar char="q"/>
            </a:pPr>
            <a:r>
              <a:rPr lang="ar-SA" dirty="0" smtClean="0">
                <a:cs typeface="PT Bold Heading" pitchFamily="2" charset="-78"/>
              </a:rPr>
              <a:t>شراء أفضل الموارد.</a:t>
            </a:r>
          </a:p>
          <a:p>
            <a:pPr marL="1257300" lvl="2" indent="-457200" rtl="1">
              <a:buFont typeface="Wingdings" pitchFamily="2" charset="2"/>
              <a:buChar char="q"/>
            </a:pPr>
            <a:r>
              <a:rPr lang="ar-SA" dirty="0" smtClean="0">
                <a:cs typeface="PT Bold Heading" pitchFamily="2" charset="-78"/>
              </a:rPr>
              <a:t>بأقل التكاليف.</a:t>
            </a:r>
            <a:endParaRPr lang="ar-SA" dirty="0">
              <a:cs typeface="PT Bold Heading" pitchFamily="2" charset="-78"/>
            </a:endParaRPr>
          </a:p>
          <a:p>
            <a:pPr marL="1257300" lvl="2" indent="-457200" rtl="1">
              <a:buFont typeface="Wingdings" pitchFamily="2" charset="2"/>
              <a:buChar char="q"/>
            </a:pPr>
            <a:r>
              <a:rPr lang="ar-SA" dirty="0" smtClean="0">
                <a:cs typeface="PT Bold Heading" pitchFamily="2" charset="-78"/>
              </a:rPr>
              <a:t>ويتحقق هذا الهدف من خلال اتمام عملية الشراء بطريقة علمية.</a:t>
            </a:r>
          </a:p>
        </p:txBody>
      </p:sp>
    </p:spTree>
    <p:extLst>
      <p:ext uri="{BB962C8B-B14F-4D97-AF65-F5344CB8AC3E}">
        <p14:creationId xmlns:p14="http://schemas.microsoft.com/office/powerpoint/2010/main" val="385979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cs typeface="PT Bold Heading" pitchFamily="2" charset="-78"/>
              </a:rPr>
              <a:t>مفهوم وظيفة الشراء واهميتها</a:t>
            </a:r>
            <a:endParaRPr lang="en-US" dirty="0">
              <a:cs typeface="PT Bold Heading" pitchFamily="2" charset="-78"/>
            </a:endParaRPr>
          </a:p>
        </p:txBody>
      </p:sp>
      <p:sp>
        <p:nvSpPr>
          <p:cNvPr id="3" name="عنصر نائب للمحتوى 2"/>
          <p:cNvSpPr>
            <a:spLocks noGrp="1"/>
          </p:cNvSpPr>
          <p:nvPr>
            <p:ph idx="1"/>
          </p:nvPr>
        </p:nvSpPr>
        <p:spPr>
          <a:xfrm>
            <a:off x="304800" y="1447800"/>
            <a:ext cx="8534400" cy="1066800"/>
          </a:xfrm>
        </p:spPr>
        <p:txBody>
          <a:bodyPr>
            <a:noAutofit/>
          </a:bodyPr>
          <a:lstStyle/>
          <a:p>
            <a:pPr marL="457200" indent="-457200" algn="r" rtl="1">
              <a:buFont typeface="Wingdings" pitchFamily="2" charset="2"/>
              <a:buChar char="q"/>
            </a:pPr>
            <a:r>
              <a:rPr lang="ar-SA" sz="2800" dirty="0" smtClean="0">
                <a:cs typeface="PT Bold Heading" pitchFamily="2" charset="-78"/>
              </a:rPr>
              <a:t>وظيفة الشراء وظيفة فنية تقوم على توفير المواد والتجهيزات واللوازم وكافة مستلزمات العمل في المشروع بكفاية اقتصادية:</a:t>
            </a:r>
          </a:p>
        </p:txBody>
      </p:sp>
      <p:sp>
        <p:nvSpPr>
          <p:cNvPr id="4" name="مستطيل 3"/>
          <p:cNvSpPr/>
          <p:nvPr/>
        </p:nvSpPr>
        <p:spPr>
          <a:xfrm>
            <a:off x="304800" y="2805767"/>
            <a:ext cx="8534400" cy="2985433"/>
          </a:xfrm>
          <a:prstGeom prst="rect">
            <a:avLst/>
          </a:prstGeom>
        </p:spPr>
        <p:txBody>
          <a:bodyPr wrap="square">
            <a:spAutoFit/>
          </a:bodyPr>
          <a:lstStyle/>
          <a:p>
            <a:pPr marL="400050" lvl="1" algn="r" rtl="1"/>
            <a:r>
              <a:rPr lang="ar-SA" sz="2800" dirty="0" smtClean="0">
                <a:solidFill>
                  <a:srgbClr val="FF0000"/>
                </a:solidFill>
                <a:cs typeface="PT Bold Heading" pitchFamily="2" charset="-78"/>
              </a:rPr>
              <a:t>تهدف هذه الوظيفة إلى :</a:t>
            </a:r>
            <a:r>
              <a:rPr lang="ar-SA" sz="2800" dirty="0" smtClean="0">
                <a:cs typeface="PT Bold Heading" pitchFamily="2" charset="-78"/>
              </a:rPr>
              <a:t>زيادة ربحية المشروع من خلال تخفيض تكاليف الشراء وتوفير اللوازم والمستلزمات بالسعر المناسب، وفي الوقت المحدد، وبالكمية والمواصفات المطلوبة الأمر الذي يؤدي إلى:</a:t>
            </a:r>
          </a:p>
          <a:p>
            <a:pPr marL="400050" lvl="1" algn="r" rtl="1"/>
            <a:r>
              <a:rPr lang="ar-SA" sz="2800" dirty="0">
                <a:cs typeface="PT Bold Heading" pitchFamily="2" charset="-78"/>
              </a:rPr>
              <a:t>	</a:t>
            </a:r>
            <a:r>
              <a:rPr lang="ar-SA" sz="2800" dirty="0" smtClean="0">
                <a:cs typeface="PT Bold Heading" pitchFamily="2" charset="-78"/>
              </a:rPr>
              <a:t>- </a:t>
            </a:r>
            <a:r>
              <a:rPr lang="ar-SA" sz="2400" dirty="0" smtClean="0">
                <a:cs typeface="PT Bold Heading" pitchFamily="2" charset="-78"/>
              </a:rPr>
              <a:t>ضمان استمرار العمل في المشروع وعدم توقفه.</a:t>
            </a:r>
          </a:p>
          <a:p>
            <a:pPr marL="400050" lvl="1" algn="r" rtl="1"/>
            <a:r>
              <a:rPr lang="ar-SA" sz="2400" dirty="0">
                <a:cs typeface="PT Bold Heading" pitchFamily="2" charset="-78"/>
              </a:rPr>
              <a:t>	</a:t>
            </a:r>
            <a:r>
              <a:rPr lang="ar-SA" sz="2400" dirty="0" smtClean="0">
                <a:cs typeface="PT Bold Heading" pitchFamily="2" charset="-78"/>
              </a:rPr>
              <a:t>- ضمان جودة المواد. وبالتالي جودة المنتج وزيادة القدرة التنافسية.</a:t>
            </a:r>
          </a:p>
          <a:p>
            <a:pPr marL="400050" lvl="1" algn="r" rtl="1"/>
            <a:r>
              <a:rPr lang="ar-SA" sz="2400" dirty="0">
                <a:cs typeface="PT Bold Heading" pitchFamily="2" charset="-78"/>
              </a:rPr>
              <a:t>	</a:t>
            </a:r>
            <a:r>
              <a:rPr lang="ar-SA" sz="2400" dirty="0" smtClean="0">
                <a:cs typeface="PT Bold Heading" pitchFamily="2" charset="-78"/>
              </a:rPr>
              <a:t>- تحقيق الكفاية الاقتصادية في أعمال الشراء</a:t>
            </a:r>
          </a:p>
        </p:txBody>
      </p:sp>
    </p:spTree>
    <p:extLst>
      <p:ext uri="{BB962C8B-B14F-4D97-AF65-F5344CB8AC3E}">
        <p14:creationId xmlns:p14="http://schemas.microsoft.com/office/powerpoint/2010/main" val="8361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2400" y="152400"/>
            <a:ext cx="8534400" cy="1143000"/>
          </a:xfrm>
        </p:spPr>
        <p:txBody>
          <a:bodyPr/>
          <a:lstStyle/>
          <a:p>
            <a:r>
              <a:rPr lang="ar-SA" dirty="0" smtClean="0">
                <a:cs typeface="PT Bold Heading" pitchFamily="2" charset="-78"/>
              </a:rPr>
              <a:t>إجراءات الشراء</a:t>
            </a:r>
            <a:endParaRPr lang="en-US" dirty="0">
              <a:cs typeface="PT Bold Heading" pitchFamily="2" charset="-78"/>
            </a:endParaRPr>
          </a:p>
        </p:txBody>
      </p:sp>
      <p:sp>
        <p:nvSpPr>
          <p:cNvPr id="3" name="عنصر نائب للمحتوى 2"/>
          <p:cNvSpPr>
            <a:spLocks noGrp="1"/>
          </p:cNvSpPr>
          <p:nvPr>
            <p:ph idx="1"/>
          </p:nvPr>
        </p:nvSpPr>
        <p:spPr>
          <a:xfrm>
            <a:off x="457200" y="1447800"/>
            <a:ext cx="8077200" cy="4495800"/>
          </a:xfrm>
        </p:spPr>
        <p:txBody>
          <a:bodyPr>
            <a:normAutofit fontScale="92500" lnSpcReduction="10000"/>
          </a:bodyPr>
          <a:lstStyle/>
          <a:p>
            <a:pPr lvl="1" indent="-342900" algn="just" rtl="1">
              <a:buFont typeface="Wingdings" pitchFamily="2" charset="2"/>
              <a:buChar char="q"/>
            </a:pPr>
            <a:r>
              <a:rPr lang="ar-SA" dirty="0" smtClean="0">
                <a:cs typeface="PT Bold Heading" pitchFamily="2" charset="-78"/>
              </a:rPr>
              <a:t>تشمل إجرا</a:t>
            </a:r>
            <a:r>
              <a:rPr lang="ar-SA" dirty="0">
                <a:cs typeface="PT Bold Heading" pitchFamily="2" charset="-78"/>
              </a:rPr>
              <a:t>ء</a:t>
            </a:r>
            <a:r>
              <a:rPr lang="ar-SA" dirty="0" smtClean="0">
                <a:cs typeface="PT Bold Heading" pitchFamily="2" charset="-78"/>
              </a:rPr>
              <a:t>ات الشراء جميع الأعمال والأنشطة التي يجب أن تنجز لتوفير المستلزمات كي يعمل المشروع بكفاية. </a:t>
            </a:r>
          </a:p>
          <a:p>
            <a:pPr lvl="1" indent="-342900" algn="just" rtl="1">
              <a:buFont typeface="Wingdings" pitchFamily="2" charset="2"/>
              <a:buChar char="q"/>
            </a:pPr>
            <a:endParaRPr lang="ar-SA" dirty="0" smtClean="0">
              <a:cs typeface="PT Bold Heading" pitchFamily="2" charset="-78"/>
            </a:endParaRPr>
          </a:p>
          <a:p>
            <a:pPr lvl="1" indent="-342900" algn="just" rtl="1">
              <a:buFont typeface="Wingdings" pitchFamily="2" charset="2"/>
              <a:buChar char="q"/>
            </a:pPr>
            <a:r>
              <a:rPr lang="ar-SA" dirty="0" smtClean="0">
                <a:cs typeface="PT Bold Heading" pitchFamily="2" charset="-78"/>
              </a:rPr>
              <a:t>وعادة تكون هذه الأجراءات واحدة سواء في المشروعات الصغيرة أو الكبيرة ويعتبر الالتزام بها في المشروع الصغير أكثر أهمية منه في المشروع الكبير.</a:t>
            </a:r>
          </a:p>
          <a:p>
            <a:pPr lvl="1" indent="-342900" algn="just" rtl="1">
              <a:buFont typeface="Wingdings" pitchFamily="2" charset="2"/>
              <a:buChar char="q"/>
            </a:pPr>
            <a:endParaRPr lang="ar-SA" dirty="0" smtClean="0">
              <a:cs typeface="PT Bold Heading" pitchFamily="2" charset="-78"/>
            </a:endParaRPr>
          </a:p>
          <a:p>
            <a:pPr lvl="1" indent="-342900" algn="just" rtl="1">
              <a:buFont typeface="Wingdings" pitchFamily="2" charset="2"/>
              <a:buChar char="q"/>
            </a:pPr>
            <a:r>
              <a:rPr lang="ar-SA" dirty="0" smtClean="0">
                <a:cs typeface="PT Bold Heading" pitchFamily="2" charset="-78"/>
              </a:rPr>
              <a:t>  فشل عملية الشراء يمكن ان يؤدي الى فشل المشروع الصغير على المدى القصير,وذلك بسبب شح موارده المالية, مما يتطلب من صاحب المشروع الصغير الاهتمام أكثر </a:t>
            </a:r>
            <a:r>
              <a:rPr lang="ar-SA" dirty="0" smtClean="0">
                <a:solidFill>
                  <a:srgbClr val="FF0000"/>
                </a:solidFill>
                <a:cs typeface="PT Bold Heading" pitchFamily="2" charset="-78"/>
              </a:rPr>
              <a:t>بالإجراءات التالية:</a:t>
            </a:r>
            <a:endParaRPr lang="ar-SA" sz="2400" dirty="0" smtClean="0">
              <a:solidFill>
                <a:srgbClr val="FF0000"/>
              </a:solidFill>
              <a:cs typeface="PT Bold Heading" pitchFamily="2" charset="-78"/>
            </a:endParaRPr>
          </a:p>
        </p:txBody>
      </p:sp>
    </p:spTree>
    <p:extLst>
      <p:ext uri="{BB962C8B-B14F-4D97-AF65-F5344CB8AC3E}">
        <p14:creationId xmlns:p14="http://schemas.microsoft.com/office/powerpoint/2010/main" val="381900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52400" y="1219200"/>
            <a:ext cx="8763000" cy="5029200"/>
          </a:xfrm>
        </p:spPr>
        <p:txBody>
          <a:bodyPr/>
          <a:lstStyle/>
          <a:p>
            <a:pPr marL="0" lvl="0" indent="0" rtl="1"/>
            <a:r>
              <a:rPr lang="ar-SA" sz="2800" dirty="0" smtClean="0">
                <a:solidFill>
                  <a:srgbClr val="FF0000"/>
                </a:solidFill>
                <a:latin typeface="+mj-lt"/>
                <a:ea typeface="+mj-ea"/>
                <a:cs typeface="PT Bold Heading" pitchFamily="2" charset="-78"/>
              </a:rPr>
              <a:t>اولا: تحديد الحاجة الى المخزون: </a:t>
            </a:r>
          </a:p>
          <a:p>
            <a:pPr lvl="0" rtl="1">
              <a:buFont typeface="Wingdings" pitchFamily="2" charset="2"/>
              <a:buChar char="q"/>
            </a:pPr>
            <a:r>
              <a:rPr lang="ar-SA" sz="2000" dirty="0" smtClean="0">
                <a:latin typeface="+mj-lt"/>
                <a:ea typeface="+mj-ea"/>
                <a:cs typeface="PT Bold Heading" pitchFamily="2" charset="-78"/>
              </a:rPr>
              <a:t>تتم هذه العملية في المشروعات الصغيرة بأشكال عدة:</a:t>
            </a:r>
          </a:p>
          <a:p>
            <a:pPr marL="0" lvl="0" indent="0" rtl="1"/>
            <a:r>
              <a:rPr lang="ar-SA" sz="2000" dirty="0" smtClean="0">
                <a:latin typeface="+mj-lt"/>
                <a:ea typeface="+mj-ea"/>
                <a:cs typeface="PT Bold Heading" pitchFamily="2" charset="-78"/>
              </a:rPr>
              <a:t>	- بالنسبة للتاجر,تقوم  على الحدس والتقديرات الخاصة وبشكل متقطع.</a:t>
            </a:r>
          </a:p>
          <a:p>
            <a:pPr marL="0" lvl="0" indent="0" rtl="1"/>
            <a:r>
              <a:rPr lang="ar-SA" sz="2000" dirty="0">
                <a:latin typeface="+mj-lt"/>
                <a:ea typeface="+mj-ea"/>
                <a:cs typeface="PT Bold Heading" pitchFamily="2" charset="-78"/>
              </a:rPr>
              <a:t>	</a:t>
            </a:r>
            <a:r>
              <a:rPr lang="ar-SA" sz="2000" dirty="0" smtClean="0">
                <a:latin typeface="+mj-lt"/>
                <a:ea typeface="+mj-ea"/>
                <a:cs typeface="PT Bold Heading" pitchFamily="2" charset="-78"/>
              </a:rPr>
              <a:t>- بالنسبة للمصنع الصغير, ومدير شركة الخدمات فإنهما يعملان على اغتنام  </a:t>
            </a:r>
          </a:p>
          <a:p>
            <a:pPr marL="0" lvl="0" indent="0" rtl="1"/>
            <a:r>
              <a:rPr lang="ar-SA" sz="2000" dirty="0" smtClean="0">
                <a:latin typeface="+mj-lt"/>
                <a:ea typeface="+mj-ea"/>
                <a:cs typeface="PT Bold Heading" pitchFamily="2" charset="-78"/>
              </a:rPr>
              <a:t>                 الفرص المناسبة لنشاطهم كي يحققوا اعلى عائد على استثمارهم. </a:t>
            </a:r>
          </a:p>
          <a:p>
            <a:pPr lvl="0" rtl="1">
              <a:buFont typeface="Wingdings" pitchFamily="2" charset="2"/>
              <a:buChar char="q"/>
            </a:pPr>
            <a:endParaRPr lang="ar-SA" sz="2400" dirty="0" smtClean="0">
              <a:solidFill>
                <a:srgbClr val="FF0000"/>
              </a:solidFill>
              <a:latin typeface="+mj-lt"/>
              <a:ea typeface="+mj-ea"/>
              <a:cs typeface="PT Bold Heading" pitchFamily="2" charset="-78"/>
            </a:endParaRPr>
          </a:p>
          <a:p>
            <a:pPr marL="285750" lvl="0" indent="-285750" rtl="1">
              <a:buFont typeface="Wingdings" pitchFamily="2" charset="2"/>
              <a:buChar char="q"/>
            </a:pPr>
            <a:r>
              <a:rPr lang="ar-SA" sz="1800" dirty="0">
                <a:latin typeface="+mj-lt"/>
                <a:ea typeface="+mj-ea"/>
                <a:cs typeface="PT Bold Heading" pitchFamily="2" charset="-78"/>
              </a:rPr>
              <a:t>وعمليا فان عملية الشراء ترتبط بعملية التخزين </a:t>
            </a:r>
            <a:r>
              <a:rPr lang="ar-SA" sz="1800" dirty="0" smtClean="0">
                <a:latin typeface="+mj-lt"/>
                <a:ea typeface="+mj-ea"/>
                <a:cs typeface="PT Bold Heading" pitchFamily="2" charset="-78"/>
              </a:rPr>
              <a:t>مباشرة</a:t>
            </a:r>
            <a:r>
              <a:rPr lang="ar-SA" sz="2000" dirty="0" smtClean="0">
                <a:solidFill>
                  <a:srgbClr val="FF0000"/>
                </a:solidFill>
                <a:latin typeface="+mj-lt"/>
                <a:ea typeface="+mj-ea"/>
                <a:cs typeface="PT Bold Heading" pitchFamily="2" charset="-78"/>
              </a:rPr>
              <a:t>:</a:t>
            </a:r>
            <a:r>
              <a:rPr lang="ar-SA" sz="2400" dirty="0" smtClean="0">
                <a:latin typeface="+mj-lt"/>
                <a:ea typeface="+mj-ea"/>
                <a:cs typeface="PT Bold Heading" pitchFamily="2" charset="-78"/>
              </a:rPr>
              <a:t/>
            </a:r>
            <a:br>
              <a:rPr lang="ar-SA" sz="2400" dirty="0" smtClean="0">
                <a:latin typeface="+mj-lt"/>
                <a:ea typeface="+mj-ea"/>
                <a:cs typeface="PT Bold Heading" pitchFamily="2" charset="-78"/>
              </a:rPr>
            </a:br>
            <a:r>
              <a:rPr lang="ar-SA" sz="2400" dirty="0" smtClean="0">
                <a:latin typeface="+mj-lt"/>
                <a:ea typeface="+mj-ea"/>
                <a:cs typeface="PT Bold Heading" pitchFamily="2" charset="-78"/>
              </a:rPr>
              <a:t>	</a:t>
            </a:r>
            <a:r>
              <a:rPr lang="ar-SA" sz="2400" dirty="0">
                <a:latin typeface="+mj-lt"/>
                <a:ea typeface="+mj-ea"/>
                <a:cs typeface="PT Bold Heading" pitchFamily="2" charset="-78"/>
              </a:rPr>
              <a:t>-</a:t>
            </a:r>
            <a:r>
              <a:rPr lang="ar-SA" sz="2000" dirty="0" smtClean="0">
                <a:solidFill>
                  <a:srgbClr val="FF0000"/>
                </a:solidFill>
                <a:latin typeface="+mj-lt"/>
                <a:ea typeface="+mj-ea"/>
                <a:cs typeface="PT Bold Heading" pitchFamily="2" charset="-78"/>
              </a:rPr>
              <a:t>في مجال التجارة:</a:t>
            </a:r>
            <a:r>
              <a:rPr lang="ar-SA" sz="1800" dirty="0" smtClean="0">
                <a:latin typeface="+mj-lt"/>
                <a:ea typeface="+mj-ea"/>
                <a:cs typeface="PT Bold Heading" pitchFamily="2" charset="-78"/>
              </a:rPr>
              <a:t> كمية البضاعة التي يجب شراؤها تساوي تقديرات الحاجة المطلوبة بعد طرح الكمية المتوافرة.</a:t>
            </a:r>
            <a:br>
              <a:rPr lang="ar-SA" sz="1800" dirty="0" smtClean="0">
                <a:latin typeface="+mj-lt"/>
                <a:ea typeface="+mj-ea"/>
                <a:cs typeface="PT Bold Heading" pitchFamily="2" charset="-78"/>
              </a:rPr>
            </a:br>
            <a:r>
              <a:rPr lang="ar-SA" sz="2000" dirty="0" smtClean="0">
                <a:cs typeface="PT Bold Heading" pitchFamily="2" charset="-78"/>
              </a:rPr>
              <a:t> </a:t>
            </a:r>
            <a:r>
              <a:rPr lang="ar-SA" sz="2000" dirty="0">
                <a:cs typeface="PT Bold Heading" pitchFamily="2" charset="-78"/>
              </a:rPr>
              <a:t>	</a:t>
            </a:r>
            <a:r>
              <a:rPr lang="ar-SA" sz="2000" dirty="0" smtClean="0">
                <a:cs typeface="PT Bold Heading" pitchFamily="2" charset="-78"/>
              </a:rPr>
              <a:t>-</a:t>
            </a:r>
            <a:r>
              <a:rPr lang="ar-SA" sz="2000" dirty="0" smtClean="0">
                <a:solidFill>
                  <a:srgbClr val="FF0000"/>
                </a:solidFill>
                <a:cs typeface="PT Bold Heading" pitchFamily="2" charset="-78"/>
              </a:rPr>
              <a:t>في مجال التصنيع: </a:t>
            </a:r>
            <a:r>
              <a:rPr lang="ar-SA" sz="1800" dirty="0" smtClean="0">
                <a:cs typeface="PT Bold Heading" pitchFamily="2" charset="-78"/>
              </a:rPr>
              <a:t>تقديرات المبيعات أو خطة الانتاج لكل مادة من المواد. </a:t>
            </a:r>
          </a:p>
          <a:p>
            <a:pPr marL="285750" lvl="0" indent="-285750" rtl="1">
              <a:buFont typeface="Wingdings" pitchFamily="2" charset="2"/>
              <a:buChar char="q"/>
            </a:pPr>
            <a:endParaRPr lang="ar-SA" sz="1800" dirty="0" smtClean="0">
              <a:cs typeface="PT Bold Heading" pitchFamily="2" charset="-78"/>
            </a:endParaRPr>
          </a:p>
          <a:p>
            <a:pPr lvl="0" rtl="1">
              <a:buFont typeface="Wingdings" pitchFamily="2" charset="2"/>
              <a:buChar char="q"/>
            </a:pPr>
            <a:r>
              <a:rPr lang="ar-SA" sz="1800" dirty="0">
                <a:latin typeface="+mj-lt"/>
                <a:ea typeface="+mj-ea"/>
                <a:cs typeface="PT Bold Heading" pitchFamily="2" charset="-78"/>
              </a:rPr>
              <a:t>وتهدف عملية الشراء في المصنع الصغير الى المحافظة على كميات من المخزون تكون متوازنة من حيث المتطلبات.</a:t>
            </a:r>
          </a:p>
        </p:txBody>
      </p:sp>
    </p:spTree>
    <p:extLst>
      <p:ext uri="{BB962C8B-B14F-4D97-AF65-F5344CB8AC3E}">
        <p14:creationId xmlns:p14="http://schemas.microsoft.com/office/powerpoint/2010/main" val="3880187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457200" y="1371600"/>
            <a:ext cx="8229600" cy="4953000"/>
          </a:xfrm>
        </p:spPr>
        <p:txBody>
          <a:bodyPr/>
          <a:lstStyle/>
          <a:p>
            <a:pPr rtl="1"/>
            <a:r>
              <a:rPr lang="ar-SA" sz="2800" dirty="0">
                <a:solidFill>
                  <a:srgbClr val="FF0000"/>
                </a:solidFill>
                <a:cs typeface="PT Bold Heading" pitchFamily="2" charset="-78"/>
              </a:rPr>
              <a:t>ثانيا</a:t>
            </a:r>
            <a:r>
              <a:rPr lang="ar-SA" sz="2800" dirty="0" smtClean="0">
                <a:solidFill>
                  <a:srgbClr val="FF0000"/>
                </a:solidFill>
                <a:cs typeface="PT Bold Heading" pitchFamily="2" charset="-78"/>
              </a:rPr>
              <a:t>: اختيار </a:t>
            </a:r>
            <a:r>
              <a:rPr lang="ar-SA" sz="2800" dirty="0">
                <a:solidFill>
                  <a:srgbClr val="FF0000"/>
                </a:solidFill>
                <a:cs typeface="PT Bold Heading" pitchFamily="2" charset="-78"/>
              </a:rPr>
              <a:t>الموردين ومواقعهم: </a:t>
            </a:r>
            <a:r>
              <a:rPr lang="ar-SA" sz="2000" dirty="0" smtClean="0">
                <a:cs typeface="PT Bold Heading" pitchFamily="2" charset="-78"/>
              </a:rPr>
              <a:t>أي  </a:t>
            </a:r>
            <a:r>
              <a:rPr lang="ar-SA" sz="2000" dirty="0">
                <a:cs typeface="PT Bold Heading" pitchFamily="2" charset="-78"/>
              </a:rPr>
              <a:t>تحديد الموردين المناسبين لأعمال </a:t>
            </a:r>
            <a:r>
              <a:rPr lang="ar-SA" sz="2000" dirty="0" smtClean="0">
                <a:cs typeface="PT Bold Heading" pitchFamily="2" charset="-78"/>
              </a:rPr>
              <a:t>المشروع ومواقعهم</a:t>
            </a:r>
            <a:r>
              <a:rPr lang="ar-SA" sz="2000" dirty="0">
                <a:cs typeface="PT Bold Heading" pitchFamily="2" charset="-78"/>
              </a:rPr>
              <a:t>. ويتطلب </a:t>
            </a:r>
            <a:r>
              <a:rPr lang="ar-SA" sz="2000" dirty="0" smtClean="0">
                <a:cs typeface="PT Bold Heading" pitchFamily="2" charset="-78"/>
              </a:rPr>
              <a:t>ذلك دراسة </a:t>
            </a:r>
            <a:r>
              <a:rPr lang="ar-SA" sz="2000" dirty="0">
                <a:cs typeface="PT Bold Heading" pitchFamily="2" charset="-78"/>
              </a:rPr>
              <a:t>الموردين المتوافرين, </a:t>
            </a:r>
            <a:r>
              <a:rPr lang="ar-SA" sz="2000" dirty="0" smtClean="0">
                <a:cs typeface="PT Bold Heading" pitchFamily="2" charset="-78"/>
              </a:rPr>
              <a:t>ومزاياهم </a:t>
            </a:r>
            <a:r>
              <a:rPr lang="ar-SA" sz="2000" dirty="0">
                <a:cs typeface="PT Bold Heading" pitchFamily="2" charset="-78"/>
              </a:rPr>
              <a:t>وحدود كل منهم. </a:t>
            </a:r>
            <a:endParaRPr lang="ar-SA" sz="2000" dirty="0" smtClean="0">
              <a:cs typeface="PT Bold Heading" pitchFamily="2" charset="-78"/>
            </a:endParaRPr>
          </a:p>
          <a:p>
            <a:pPr rtl="1"/>
            <a:r>
              <a:rPr lang="ar-SA" sz="2400" dirty="0" smtClean="0">
                <a:solidFill>
                  <a:srgbClr val="0070C0"/>
                </a:solidFill>
                <a:cs typeface="PT Bold Heading" pitchFamily="2" charset="-78"/>
              </a:rPr>
              <a:t>وهنا </a:t>
            </a:r>
            <a:r>
              <a:rPr lang="ar-SA" sz="2400" dirty="0">
                <a:solidFill>
                  <a:srgbClr val="0070C0"/>
                </a:solidFill>
                <a:cs typeface="PT Bold Heading" pitchFamily="2" charset="-78"/>
              </a:rPr>
              <a:t>نميز بين </a:t>
            </a:r>
            <a:r>
              <a:rPr lang="en-US" sz="2400" dirty="0">
                <a:solidFill>
                  <a:srgbClr val="0070C0"/>
                </a:solidFill>
                <a:cs typeface="PT Bold Heading" pitchFamily="2" charset="-78"/>
              </a:rPr>
              <a:t> </a:t>
            </a:r>
            <a:r>
              <a:rPr lang="ar-SA" sz="2400" dirty="0">
                <a:solidFill>
                  <a:srgbClr val="0070C0"/>
                </a:solidFill>
                <a:cs typeface="PT Bold Heading" pitchFamily="2" charset="-78"/>
              </a:rPr>
              <a:t>ثلاث مجموعات من الموردين وهم:</a:t>
            </a:r>
          </a:p>
          <a:p>
            <a:pPr rtl="1"/>
            <a:r>
              <a:rPr lang="ar-SA" sz="2400" dirty="0" smtClean="0">
                <a:cs typeface="PT Bold Heading" pitchFamily="2" charset="-78"/>
              </a:rPr>
              <a:t>	- </a:t>
            </a:r>
            <a:r>
              <a:rPr lang="ar-SA" sz="2400" dirty="0" smtClean="0">
                <a:solidFill>
                  <a:srgbClr val="0070C0"/>
                </a:solidFill>
                <a:cs typeface="PT Bold Heading" pitchFamily="2" charset="-78"/>
              </a:rPr>
              <a:t>المنتجون</a:t>
            </a:r>
            <a:r>
              <a:rPr lang="ar-SA" sz="2000" dirty="0" smtClean="0">
                <a:solidFill>
                  <a:srgbClr val="FF0000"/>
                </a:solidFill>
                <a:cs typeface="PT Bold Heading" pitchFamily="2" charset="-78"/>
              </a:rPr>
              <a:t>: </a:t>
            </a:r>
            <a:r>
              <a:rPr lang="ar-SA" sz="1800" dirty="0" smtClean="0">
                <a:cs typeface="PT Bold Heading" pitchFamily="2" charset="-78"/>
              </a:rPr>
              <a:t>وهم المصنعين </a:t>
            </a:r>
            <a:r>
              <a:rPr lang="ar-SA" sz="1800" dirty="0">
                <a:cs typeface="PT Bold Heading" pitchFamily="2" charset="-78"/>
              </a:rPr>
              <a:t>واصحاب المناجم والمزارعين ومنتجي المنتوجات الطبيعية.</a:t>
            </a:r>
          </a:p>
          <a:p>
            <a:pPr rtl="1"/>
            <a:r>
              <a:rPr lang="ar-SA" sz="2000" dirty="0" smtClean="0">
                <a:cs typeface="PT Bold Heading" pitchFamily="2" charset="-78"/>
              </a:rPr>
              <a:t>	- </a:t>
            </a:r>
            <a:r>
              <a:rPr lang="ar-SA" sz="2400" dirty="0" smtClean="0">
                <a:solidFill>
                  <a:srgbClr val="0070C0"/>
                </a:solidFill>
                <a:cs typeface="PT Bold Heading" pitchFamily="2" charset="-78"/>
              </a:rPr>
              <a:t>الوسطاء</a:t>
            </a:r>
            <a:r>
              <a:rPr lang="ar-SA" sz="2000" dirty="0" smtClean="0">
                <a:solidFill>
                  <a:srgbClr val="FF0000"/>
                </a:solidFill>
                <a:cs typeface="PT Bold Heading" pitchFamily="2" charset="-78"/>
              </a:rPr>
              <a:t> </a:t>
            </a:r>
            <a:r>
              <a:rPr lang="ar-SA" sz="2400" dirty="0">
                <a:solidFill>
                  <a:srgbClr val="0070C0"/>
                </a:solidFill>
                <a:cs typeface="PT Bold Heading" pitchFamily="2" charset="-78"/>
              </a:rPr>
              <a:t>التجاريون</a:t>
            </a:r>
            <a:r>
              <a:rPr lang="ar-SA" sz="2000" dirty="0">
                <a:solidFill>
                  <a:srgbClr val="FF0000"/>
                </a:solidFill>
                <a:cs typeface="PT Bold Heading" pitchFamily="2" charset="-78"/>
              </a:rPr>
              <a:t> </a:t>
            </a:r>
            <a:r>
              <a:rPr lang="ar-SA" sz="2000" dirty="0" smtClean="0">
                <a:solidFill>
                  <a:srgbClr val="FF0000"/>
                </a:solidFill>
                <a:cs typeface="PT Bold Heading" pitchFamily="2" charset="-78"/>
              </a:rPr>
              <a:t>: </a:t>
            </a:r>
            <a:r>
              <a:rPr lang="ar-SA" sz="1800" dirty="0">
                <a:cs typeface="PT Bold Heading" pitchFamily="2" charset="-78"/>
              </a:rPr>
              <a:t>وهم</a:t>
            </a:r>
            <a:r>
              <a:rPr lang="ar-SA" sz="1800" dirty="0" smtClean="0">
                <a:solidFill>
                  <a:srgbClr val="FF0000"/>
                </a:solidFill>
                <a:cs typeface="PT Bold Heading" pitchFamily="2" charset="-78"/>
              </a:rPr>
              <a:t> </a:t>
            </a:r>
            <a:r>
              <a:rPr lang="ar-SA" sz="1800" dirty="0" smtClean="0">
                <a:cs typeface="PT Bold Heading" pitchFamily="2" charset="-78"/>
              </a:rPr>
              <a:t>أهم </a:t>
            </a:r>
            <a:r>
              <a:rPr lang="ar-SA" sz="1800" dirty="0">
                <a:cs typeface="PT Bold Heading" pitchFamily="2" charset="-78"/>
              </a:rPr>
              <a:t>مصادر التوريد بالنسبة لمعظم المشروعات الصغيرة</a:t>
            </a:r>
            <a:r>
              <a:rPr lang="ar-SA" sz="1800" dirty="0" smtClean="0">
                <a:cs typeface="PT Bold Heading" pitchFamily="2" charset="-78"/>
              </a:rPr>
              <a:t>, وخاصة تجار </a:t>
            </a:r>
            <a:r>
              <a:rPr lang="ar-SA" sz="1800" dirty="0">
                <a:cs typeface="PT Bold Heading" pitchFamily="2" charset="-78"/>
              </a:rPr>
              <a:t>البيع بالتجزئة وشركات </a:t>
            </a:r>
            <a:r>
              <a:rPr lang="ar-SA" sz="1800" dirty="0" smtClean="0">
                <a:cs typeface="PT Bold Heading" pitchFamily="2" charset="-78"/>
              </a:rPr>
              <a:t>الخدمات</a:t>
            </a:r>
            <a:r>
              <a:rPr lang="ar-SA" sz="1800" dirty="0">
                <a:cs typeface="PT Bold Heading" pitchFamily="2" charset="-78"/>
              </a:rPr>
              <a:t>.</a:t>
            </a:r>
            <a:endParaRPr lang="ar-SA" sz="1800" dirty="0" smtClean="0">
              <a:cs typeface="PT Bold Heading" pitchFamily="2" charset="-78"/>
            </a:endParaRPr>
          </a:p>
          <a:p>
            <a:pPr rtl="1"/>
            <a:r>
              <a:rPr lang="ar-SA" sz="2000" dirty="0" smtClean="0">
                <a:cs typeface="PT Bold Heading" pitchFamily="2" charset="-78"/>
              </a:rPr>
              <a:t>	- </a:t>
            </a:r>
            <a:r>
              <a:rPr lang="ar-SA" sz="2400" dirty="0" smtClean="0">
                <a:solidFill>
                  <a:srgbClr val="0070C0"/>
                </a:solidFill>
                <a:cs typeface="PT Bold Heading" pitchFamily="2" charset="-78"/>
              </a:rPr>
              <a:t>الوسطاء</a:t>
            </a:r>
            <a:r>
              <a:rPr lang="ar-SA" sz="2000" dirty="0" smtClean="0">
                <a:solidFill>
                  <a:srgbClr val="FF0000"/>
                </a:solidFill>
                <a:cs typeface="PT Bold Heading" pitchFamily="2" charset="-78"/>
              </a:rPr>
              <a:t> </a:t>
            </a:r>
            <a:r>
              <a:rPr lang="ar-SA" sz="2400" dirty="0">
                <a:solidFill>
                  <a:srgbClr val="0070C0"/>
                </a:solidFill>
                <a:cs typeface="PT Bold Heading" pitchFamily="2" charset="-78"/>
              </a:rPr>
              <a:t>أو</a:t>
            </a:r>
            <a:r>
              <a:rPr lang="ar-SA" sz="2000" dirty="0">
                <a:solidFill>
                  <a:srgbClr val="FF0000"/>
                </a:solidFill>
                <a:cs typeface="PT Bold Heading" pitchFamily="2" charset="-78"/>
              </a:rPr>
              <a:t> </a:t>
            </a:r>
            <a:r>
              <a:rPr lang="ar-SA" sz="2400" dirty="0">
                <a:solidFill>
                  <a:srgbClr val="0070C0"/>
                </a:solidFill>
                <a:cs typeface="PT Bold Heading" pitchFamily="2" charset="-78"/>
              </a:rPr>
              <a:t>الوكلاء</a:t>
            </a:r>
            <a:r>
              <a:rPr lang="ar-SA" sz="2000" dirty="0">
                <a:solidFill>
                  <a:srgbClr val="FF0000"/>
                </a:solidFill>
                <a:cs typeface="PT Bold Heading" pitchFamily="2" charset="-78"/>
              </a:rPr>
              <a:t> </a:t>
            </a:r>
            <a:r>
              <a:rPr lang="ar-SA" sz="2400" dirty="0">
                <a:solidFill>
                  <a:srgbClr val="0070C0"/>
                </a:solidFill>
                <a:cs typeface="PT Bold Heading" pitchFamily="2" charset="-78"/>
              </a:rPr>
              <a:t>الوظيفيون</a:t>
            </a:r>
            <a:r>
              <a:rPr lang="ar-SA" sz="2000" dirty="0" smtClean="0">
                <a:solidFill>
                  <a:srgbClr val="FF0000"/>
                </a:solidFill>
                <a:cs typeface="PT Bold Heading" pitchFamily="2" charset="-78"/>
              </a:rPr>
              <a:t>: </a:t>
            </a:r>
            <a:r>
              <a:rPr lang="ar-SA" sz="1800" dirty="0" smtClean="0">
                <a:cs typeface="PT Bold Heading" pitchFamily="2" charset="-78"/>
              </a:rPr>
              <a:t>هم  </a:t>
            </a:r>
            <a:r>
              <a:rPr lang="ar-SA" sz="1800" dirty="0">
                <a:cs typeface="PT Bold Heading" pitchFamily="2" charset="-78"/>
              </a:rPr>
              <a:t>الوكلاء أو الوسطاء </a:t>
            </a:r>
            <a:r>
              <a:rPr lang="ar-SA" sz="1800" dirty="0" smtClean="0">
                <a:cs typeface="PT Bold Heading" pitchFamily="2" charset="-78"/>
              </a:rPr>
              <a:t>الوظيفيين</a:t>
            </a:r>
            <a:r>
              <a:rPr lang="ar-SA" sz="1800" dirty="0">
                <a:cs typeface="PT Bold Heading" pitchFamily="2" charset="-78"/>
              </a:rPr>
              <a:t>, كممثلي </a:t>
            </a:r>
            <a:r>
              <a:rPr lang="ar-SA" sz="1800" dirty="0" smtClean="0">
                <a:cs typeface="PT Bold Heading" pitchFamily="2" charset="-78"/>
              </a:rPr>
              <a:t>الصناعات, ومكاتب </a:t>
            </a:r>
            <a:r>
              <a:rPr lang="ar-SA" sz="1800" dirty="0">
                <a:cs typeface="PT Bold Heading" pitchFamily="2" charset="-78"/>
              </a:rPr>
              <a:t>المشتريات الدائمة والمستقلة. وتنقسم هذه المكاتب الموجودة في مراكز التصنيع القيادية الى قسمين رئيسيين هما:</a:t>
            </a:r>
          </a:p>
          <a:p>
            <a:pPr lvl="2" rtl="1"/>
            <a:r>
              <a:rPr lang="ar-SA" sz="1600" dirty="0">
                <a:solidFill>
                  <a:srgbClr val="0070C0"/>
                </a:solidFill>
                <a:cs typeface="PT Bold Heading" pitchFamily="2" charset="-78"/>
              </a:rPr>
              <a:t>الأول: السماسرة, </a:t>
            </a:r>
            <a:r>
              <a:rPr lang="ar-SA" sz="1600" dirty="0">
                <a:cs typeface="PT Bold Heading" pitchFamily="2" charset="-78"/>
              </a:rPr>
              <a:t>ويقوم هؤلاء بإجراء الاتصالات بين البائع والمشتري, ولا يتقاضون اجورا مقابل ذلك, ولكن البائع يدفع عمولة لهم ترتكز على نسبة مئوية من المبيعات.</a:t>
            </a:r>
          </a:p>
          <a:p>
            <a:pPr lvl="2" rtl="1"/>
            <a:r>
              <a:rPr lang="ar-SA" sz="1600" dirty="0">
                <a:solidFill>
                  <a:srgbClr val="0070C0"/>
                </a:solidFill>
                <a:cs typeface="PT Bold Heading" pitchFamily="2" charset="-78"/>
              </a:rPr>
              <a:t>الثاني: مكاتب المشتريات الدائمة, </a:t>
            </a:r>
            <a:r>
              <a:rPr lang="ar-SA" sz="1600" dirty="0">
                <a:cs typeface="PT Bold Heading" pitchFamily="2" charset="-78"/>
              </a:rPr>
              <a:t>وهي تمثل تجار التجزئة وتجار البيع بالجملة.</a:t>
            </a:r>
          </a:p>
          <a:p>
            <a:pPr rtl="1"/>
            <a:endParaRPr lang="ar-SA" sz="2400" dirty="0">
              <a:cs typeface="PT Bold Heading" pitchFamily="2" charset="-78"/>
            </a:endParaRPr>
          </a:p>
          <a:p>
            <a:endParaRPr lang="en-US" sz="2400" dirty="0"/>
          </a:p>
        </p:txBody>
      </p:sp>
    </p:spTree>
    <p:extLst>
      <p:ext uri="{BB962C8B-B14F-4D97-AF65-F5344CB8AC3E}">
        <p14:creationId xmlns:p14="http://schemas.microsoft.com/office/powerpoint/2010/main" val="1257110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304800" y="1752600"/>
            <a:ext cx="8382000" cy="1600200"/>
          </a:xfrm>
          <a:ln>
            <a:noFill/>
          </a:ln>
        </p:spPr>
        <p:txBody>
          <a:bodyPr>
            <a:normAutofit fontScale="70000" lnSpcReduction="20000"/>
          </a:bodyPr>
          <a:lstStyle/>
          <a:p>
            <a:pPr rtl="1"/>
            <a:endParaRPr lang="ar-SA" sz="2400" dirty="0" smtClean="0">
              <a:cs typeface="PT Bold Heading" pitchFamily="2" charset="-78"/>
            </a:endParaRPr>
          </a:p>
          <a:p>
            <a:pPr rtl="1"/>
            <a:r>
              <a:rPr lang="ar-SA" sz="2800" dirty="0">
                <a:solidFill>
                  <a:srgbClr val="0070C0"/>
                </a:solidFill>
                <a:cs typeface="PT Bold Heading" pitchFamily="2" charset="-78"/>
              </a:rPr>
              <a:t>تقوم </a:t>
            </a:r>
            <a:r>
              <a:rPr lang="ar-SA" sz="2800" dirty="0" smtClean="0">
                <a:solidFill>
                  <a:srgbClr val="0070C0"/>
                </a:solidFill>
                <a:cs typeface="PT Bold Heading" pitchFamily="2" charset="-78"/>
              </a:rPr>
              <a:t>عملية </a:t>
            </a:r>
            <a:r>
              <a:rPr lang="ar-SA" sz="2800" dirty="0">
                <a:solidFill>
                  <a:srgbClr val="0070C0"/>
                </a:solidFill>
                <a:cs typeface="PT Bold Heading" pitchFamily="2" charset="-78"/>
              </a:rPr>
              <a:t>تحديد الحاجة الي المخزون </a:t>
            </a:r>
            <a:r>
              <a:rPr lang="ar-SA" sz="2800" dirty="0" smtClean="0">
                <a:solidFill>
                  <a:srgbClr val="0070C0"/>
                </a:solidFill>
                <a:cs typeface="PT Bold Heading" pitchFamily="2" charset="-78"/>
              </a:rPr>
              <a:t>على </a:t>
            </a:r>
            <a:r>
              <a:rPr lang="ar-SA" sz="2800" dirty="0">
                <a:solidFill>
                  <a:srgbClr val="0070C0"/>
                </a:solidFill>
                <a:cs typeface="PT Bold Heading" pitchFamily="2" charset="-78"/>
              </a:rPr>
              <a:t>ما يلي:</a:t>
            </a:r>
            <a:endParaRPr lang="en-US" sz="2800" dirty="0">
              <a:solidFill>
                <a:srgbClr val="0070C0"/>
              </a:solidFill>
              <a:cs typeface="PT Bold Heading" pitchFamily="2" charset="-78"/>
            </a:endParaRPr>
          </a:p>
          <a:p>
            <a:pPr rtl="1"/>
            <a:endParaRPr lang="ar-SA" sz="2400" dirty="0">
              <a:cs typeface="PT Bold Heading" pitchFamily="2" charset="-78"/>
            </a:endParaRPr>
          </a:p>
          <a:p>
            <a:pPr rtl="1">
              <a:buFont typeface="Wingdings" pitchFamily="2" charset="2"/>
              <a:buChar char="q"/>
            </a:pPr>
            <a:r>
              <a:rPr lang="ar-SA" sz="2400" dirty="0" smtClean="0">
                <a:cs typeface="PT Bold Heading" pitchFamily="2" charset="-78"/>
              </a:rPr>
              <a:t>ادراك الحاجه وتوصيفها:ويتم ادراك الحاجة من قبل ادارة التخزين أو الجهة صاحبة الحاجه.</a:t>
            </a:r>
          </a:p>
          <a:p>
            <a:pPr rtl="1">
              <a:buFont typeface="Wingdings" pitchFamily="2" charset="2"/>
              <a:buChar char="q"/>
            </a:pPr>
            <a:r>
              <a:rPr lang="ar-SA" sz="2400" dirty="0" smtClean="0">
                <a:cs typeface="PT Bold Heading" pitchFamily="2" charset="-78"/>
              </a:rPr>
              <a:t>تحديد الكمية من الجهة صاحبة الحاجة, وذلك حتى تستطيع الجهة المسؤولة عن الشراء تحديد كميات الشراء الاقتصادية,</a:t>
            </a:r>
          </a:p>
        </p:txBody>
      </p:sp>
    </p:spTree>
    <p:extLst>
      <p:ext uri="{BB962C8B-B14F-4D97-AF65-F5344CB8AC3E}">
        <p14:creationId xmlns:p14="http://schemas.microsoft.com/office/powerpoint/2010/main" val="1322800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600" y="3962400"/>
            <a:ext cx="8077200" cy="2286000"/>
          </a:xfrm>
        </p:spPr>
        <p:txBody>
          <a:bodyPr/>
          <a:lstStyle/>
          <a:p>
            <a:pPr marL="857250" lvl="1" indent="-457200" algn="just" rtl="1">
              <a:buFont typeface="Wingdings" pitchFamily="2" charset="2"/>
              <a:buChar char="q"/>
            </a:pPr>
            <a:r>
              <a:rPr lang="ar-SA" sz="1600" b="1" dirty="0">
                <a:solidFill>
                  <a:srgbClr val="0070C0"/>
                </a:solidFill>
                <a:cs typeface="PT Bold Heading" pitchFamily="2" charset="-78"/>
              </a:rPr>
              <a:t>في حالة </a:t>
            </a:r>
            <a:r>
              <a:rPr lang="ar-SA" sz="1600" b="1" dirty="0" smtClean="0">
                <a:solidFill>
                  <a:srgbClr val="0070C0"/>
                </a:solidFill>
                <a:cs typeface="PT Bold Heading" pitchFamily="2" charset="-78"/>
              </a:rPr>
              <a:t>المشاريع التي تحصل على امتيازات </a:t>
            </a:r>
            <a:r>
              <a:rPr lang="ar-SA" sz="1600" b="1" dirty="0">
                <a:solidFill>
                  <a:srgbClr val="0070C0"/>
                </a:solidFill>
                <a:cs typeface="PT Bold Heading" pitchFamily="2" charset="-78"/>
              </a:rPr>
              <a:t>أو وكالات </a:t>
            </a:r>
            <a:r>
              <a:rPr lang="ar-SA" sz="1400" b="1" dirty="0" smtClean="0">
                <a:cs typeface="PT Bold Heading" pitchFamily="2" charset="-78"/>
              </a:rPr>
              <a:t>يضطرون إلى الحصول على كل احتياجاتهم المادية من المؤسسة المانحة للامتياز, أو المؤسسة المحتكرة .</a:t>
            </a:r>
          </a:p>
          <a:p>
            <a:pPr marL="857250" lvl="1" indent="-457200" algn="just" rtl="1">
              <a:buFont typeface="Wingdings" pitchFamily="2" charset="2"/>
              <a:buChar char="q"/>
            </a:pPr>
            <a:endParaRPr lang="ar-SA" sz="1400" b="1" dirty="0" smtClean="0">
              <a:cs typeface="PT Bold Heading" pitchFamily="2" charset="-78"/>
            </a:endParaRPr>
          </a:p>
          <a:p>
            <a:pPr marL="857250" lvl="1" indent="-457200" algn="just" rtl="1">
              <a:buFont typeface="Wingdings" pitchFamily="2" charset="2"/>
              <a:buChar char="q"/>
            </a:pPr>
            <a:r>
              <a:rPr lang="ar-SA" sz="1600" b="1" dirty="0" smtClean="0">
                <a:solidFill>
                  <a:srgbClr val="0070C0"/>
                </a:solidFill>
                <a:cs typeface="PT Bold Heading" pitchFamily="2" charset="-78"/>
              </a:rPr>
              <a:t>وفي هذه الحالة, </a:t>
            </a:r>
            <a:r>
              <a:rPr lang="ar-SA" sz="1400" b="1" dirty="0" smtClean="0">
                <a:cs typeface="PT Bold Heading" pitchFamily="2" charset="-78"/>
              </a:rPr>
              <a:t>يكون المشروع مضطرا للتعامل مع مورد وحيد مهما تكمن الظروف, وفي حالة كان هناك مجال أمام المشروع الصغير لاختيار الموردين, فإن الأفضلية سوف تكون للموردين الذين يمكنهم:</a:t>
            </a:r>
          </a:p>
          <a:p>
            <a:pPr marL="857250" lvl="1" indent="-457200" algn="just" rtl="1">
              <a:buFont typeface="Wingdings" pitchFamily="2" charset="2"/>
              <a:buChar char="q"/>
            </a:pPr>
            <a:endParaRPr lang="ar-SA" sz="1400" b="1" dirty="0" smtClean="0">
              <a:cs typeface="PT Bold Heading" pitchFamily="2" charset="-78"/>
            </a:endParaRPr>
          </a:p>
          <a:p>
            <a:pPr marL="1257300" lvl="2" indent="-457200" algn="just" rtl="1">
              <a:buFont typeface="Wingdings" pitchFamily="2" charset="2"/>
              <a:buChar char="q"/>
            </a:pPr>
            <a:r>
              <a:rPr lang="ar-SA" sz="1200" b="1" dirty="0" smtClean="0">
                <a:cs typeface="PT Bold Heading" pitchFamily="2" charset="-78"/>
              </a:rPr>
              <a:t>-توفير السلع بالشروط المطلوبة من حيث الجودة والنوع</a:t>
            </a:r>
            <a:endParaRPr lang="en-US" sz="1200" b="1" dirty="0" smtClean="0">
              <a:cs typeface="PT Bold Heading" pitchFamily="2" charset="-78"/>
            </a:endParaRPr>
          </a:p>
          <a:p>
            <a:pPr marL="1257300" lvl="2" indent="-457200" algn="just" rtl="1">
              <a:buFont typeface="Wingdings" pitchFamily="2" charset="2"/>
              <a:buChar char="q"/>
            </a:pPr>
            <a:r>
              <a:rPr lang="ar-SA" sz="1200" b="1" dirty="0" smtClean="0">
                <a:cs typeface="PT Bold Heading" pitchFamily="2" charset="-78"/>
              </a:rPr>
              <a:t>-توفير السلع بالأسعار والشروط المرغوب فيها والكميات المطلوبة</a:t>
            </a:r>
          </a:p>
          <a:p>
            <a:pPr marL="1257300" lvl="2" indent="-457200" algn="just" rtl="1">
              <a:buFont typeface="Wingdings" pitchFamily="2" charset="2"/>
              <a:buChar char="q"/>
            </a:pPr>
            <a:r>
              <a:rPr lang="ar-SA" sz="1200" b="1" dirty="0" smtClean="0">
                <a:cs typeface="PT Bold Heading" pitchFamily="2" charset="-78"/>
              </a:rPr>
              <a:t>-توفير المصداقية, أي أن السلع متوافرة لديهم باستمرار</a:t>
            </a:r>
          </a:p>
          <a:p>
            <a:pPr marL="857250" lvl="1" indent="-457200" algn="just" rtl="1">
              <a:buFont typeface="Wingdings" pitchFamily="2" charset="2"/>
              <a:buChar char="q"/>
            </a:pPr>
            <a:endParaRPr lang="ar-SA" sz="1600" b="1" dirty="0">
              <a:cs typeface="PT Bold Heading" pitchFamily="2" charset="-78"/>
            </a:endParaRPr>
          </a:p>
        </p:txBody>
      </p:sp>
      <p:sp>
        <p:nvSpPr>
          <p:cNvPr id="4" name="عنصر نائب للمحتوى 3"/>
          <p:cNvSpPr txBox="1">
            <a:spLocks/>
          </p:cNvSpPr>
          <p:nvPr/>
        </p:nvSpPr>
        <p:spPr bwMode="auto">
          <a:xfrm>
            <a:off x="304800" y="914400"/>
            <a:ext cx="8382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r" rtl="0" eaLnBrk="0" fontAlgn="base" hangingPunct="0">
              <a:spcBef>
                <a:spcPct val="20000"/>
              </a:spcBef>
              <a:spcAft>
                <a:spcPct val="0"/>
              </a:spcAft>
              <a:buFont typeface="Arial" pitchFamily="34" charset="0"/>
              <a:buNone/>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None/>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None/>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None/>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endParaRPr lang="ar-SA" sz="2000" dirty="0" smtClean="0">
              <a:cs typeface="PT Bold Heading" pitchFamily="2" charset="-78"/>
            </a:endParaRPr>
          </a:p>
          <a:p>
            <a:pPr rtl="1"/>
            <a:r>
              <a:rPr lang="ar-SA" sz="2800" dirty="0" smtClean="0">
                <a:solidFill>
                  <a:srgbClr val="0070C0"/>
                </a:solidFill>
                <a:cs typeface="PT Bold Heading" pitchFamily="2" charset="-78"/>
              </a:rPr>
              <a:t>تقوم عملية تحديد الحاجة الي المخزون على ما يلي:</a:t>
            </a:r>
            <a:endParaRPr lang="en-US" sz="2800" dirty="0" smtClean="0">
              <a:solidFill>
                <a:srgbClr val="0070C0"/>
              </a:solidFill>
              <a:cs typeface="PT Bold Heading" pitchFamily="2" charset="-78"/>
            </a:endParaRPr>
          </a:p>
          <a:p>
            <a:pPr rtl="1"/>
            <a:endParaRPr lang="ar-SA" sz="2000" dirty="0" smtClean="0">
              <a:cs typeface="PT Bold Heading" pitchFamily="2" charset="-78"/>
            </a:endParaRPr>
          </a:p>
          <a:p>
            <a:pPr rtl="1">
              <a:buFont typeface="Wingdings" pitchFamily="2" charset="2"/>
              <a:buChar char="q"/>
            </a:pPr>
            <a:r>
              <a:rPr lang="ar-SA" sz="2000" dirty="0" smtClean="0">
                <a:cs typeface="PT Bold Heading" pitchFamily="2" charset="-78"/>
              </a:rPr>
              <a:t>ادراك الحاجه وتوصيفها: ويتم ادراك الحاجة من قبل ادارة التخزين أو الجهة صاحبة الحاجه.</a:t>
            </a:r>
          </a:p>
          <a:p>
            <a:pPr rtl="1">
              <a:buFont typeface="Wingdings" pitchFamily="2" charset="2"/>
              <a:buChar char="q"/>
            </a:pPr>
            <a:r>
              <a:rPr lang="ar-SA" sz="2000" dirty="0" smtClean="0">
                <a:cs typeface="PT Bold Heading" pitchFamily="2" charset="-78"/>
              </a:rPr>
              <a:t>تحديد الكمية من الجهة صاحبة الحاجة, وذلك حتى تستطيع الجهة المسؤولة عن الشراء تحديد كميات الشراء الاقتصادية,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52400"/>
            <a:ext cx="8229600" cy="1143000"/>
          </a:xfrm>
        </p:spPr>
        <p:txBody>
          <a:bodyPr/>
          <a:lstStyle/>
          <a:p>
            <a:r>
              <a:rPr lang="ar-SA" dirty="0">
                <a:cs typeface="PT Bold Heading" pitchFamily="2" charset="-78"/>
              </a:rPr>
              <a:t>شروط التفاوض</a:t>
            </a:r>
            <a:r>
              <a:rPr lang="ar-SA" dirty="0" smtClean="0">
                <a:cs typeface="PT Bold Heading" pitchFamily="2" charset="-78"/>
              </a:rPr>
              <a:t>:</a:t>
            </a:r>
            <a:endParaRPr lang="en-US" dirty="0">
              <a:cs typeface="PT Bold Heading" pitchFamily="2" charset="-78"/>
            </a:endParaRPr>
          </a:p>
        </p:txBody>
      </p:sp>
      <p:sp>
        <p:nvSpPr>
          <p:cNvPr id="3" name="عنصر نائب للمحتوى 2"/>
          <p:cNvSpPr>
            <a:spLocks noGrp="1"/>
          </p:cNvSpPr>
          <p:nvPr>
            <p:ph idx="1"/>
          </p:nvPr>
        </p:nvSpPr>
        <p:spPr>
          <a:xfrm>
            <a:off x="457200" y="1600200"/>
            <a:ext cx="8229600" cy="4267200"/>
          </a:xfrm>
        </p:spPr>
        <p:txBody>
          <a:bodyPr>
            <a:noAutofit/>
          </a:bodyPr>
          <a:lstStyle/>
          <a:p>
            <a:pPr marL="457200" indent="-457200" rtl="1">
              <a:buFont typeface="Wingdings" pitchFamily="2" charset="2"/>
              <a:buChar char="q"/>
            </a:pPr>
            <a:r>
              <a:rPr lang="ar-SA" dirty="0" smtClean="0">
                <a:cs typeface="PT Bold Heading" pitchFamily="2" charset="-78"/>
              </a:rPr>
              <a:t>في عملية التفاوض يجب أن يتم التمييز بين نوعين من المشتريين, </a:t>
            </a:r>
          </a:p>
          <a:p>
            <a:pPr marL="857250" lvl="1" indent="-457200" rtl="1">
              <a:buFont typeface="Wingdings" pitchFamily="2" charset="2"/>
              <a:buChar char="q"/>
            </a:pPr>
            <a:r>
              <a:rPr lang="ar-SA" sz="2400" dirty="0" smtClean="0">
                <a:solidFill>
                  <a:srgbClr val="FF0000"/>
                </a:solidFill>
                <a:cs typeface="PT Bold Heading" pitchFamily="2" charset="-78"/>
              </a:rPr>
              <a:t>المشتري صاحب الخبرة الكافية </a:t>
            </a:r>
            <a:r>
              <a:rPr lang="ar-SA" sz="2400" dirty="0" smtClean="0">
                <a:cs typeface="PT Bold Heading" pitchFamily="2" charset="-78"/>
              </a:rPr>
              <a:t>في مجال السلع التي يريد شرائها وهذا المشتري لا يحتاج الى النصائح. </a:t>
            </a:r>
          </a:p>
          <a:p>
            <a:pPr marL="857250" lvl="1" indent="-457200" rtl="1">
              <a:buFont typeface="Wingdings" pitchFamily="2" charset="2"/>
              <a:buChar char="q"/>
            </a:pPr>
            <a:endParaRPr lang="ar-SA" sz="2400" dirty="0" smtClean="0">
              <a:cs typeface="PT Bold Heading" pitchFamily="2" charset="-78"/>
            </a:endParaRPr>
          </a:p>
          <a:p>
            <a:pPr marL="857250" lvl="1" indent="-457200" rtl="1">
              <a:buFont typeface="Wingdings" pitchFamily="2" charset="2"/>
              <a:buChar char="q"/>
            </a:pPr>
            <a:r>
              <a:rPr lang="ar-SA" sz="2400" dirty="0" smtClean="0">
                <a:solidFill>
                  <a:srgbClr val="FF0000"/>
                </a:solidFill>
                <a:cs typeface="PT Bold Heading" pitchFamily="2" charset="-78"/>
              </a:rPr>
              <a:t>المشتري العادي </a:t>
            </a:r>
            <a:r>
              <a:rPr lang="ar-SA" sz="2400" dirty="0" smtClean="0">
                <a:cs typeface="PT Bold Heading" pitchFamily="2" charset="-78"/>
              </a:rPr>
              <a:t>الذي يمكن ان يجهل اصول الشراء وخصائص السلع, ويمكن ان يكون ضحية لعمليات الغش , وارتفاع الأسعار , وتدني مستوى الجودة. </a:t>
            </a:r>
          </a:p>
          <a:p>
            <a:pPr marL="1257300" lvl="2" indent="-457200" rtl="1">
              <a:buFont typeface="Wingdings" pitchFamily="2" charset="2"/>
              <a:buChar char="q"/>
            </a:pPr>
            <a:r>
              <a:rPr lang="ar-SA" sz="2000" dirty="0" smtClean="0">
                <a:cs typeface="PT Bold Heading" pitchFamily="2" charset="-78"/>
              </a:rPr>
              <a:t>وعندما تحدث عملية التفاوض, تتم حول الحسم النقدي الذي يركز المشترون عليه لأنه يؤدي الى وفورات كبيرة في معظم الحالات, وتأجيل مواعيد الدفع, وهو شرط يحدد المدة التي يستحق بعدها الدفع.</a:t>
            </a:r>
          </a:p>
          <a:p>
            <a:pPr marL="400050" lvl="1" indent="0" rtl="1"/>
            <a:endParaRPr lang="ar-SA" sz="2400" dirty="0" smtClean="0">
              <a:cs typeface="PT Bold Heading" pitchFamily="2" charset="-78"/>
            </a:endParaRPr>
          </a:p>
        </p:txBody>
      </p:sp>
    </p:spTree>
    <p:extLst>
      <p:ext uri="{BB962C8B-B14F-4D97-AF65-F5344CB8AC3E}">
        <p14:creationId xmlns:p14="http://schemas.microsoft.com/office/powerpoint/2010/main" val="3556757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title"/>
          </p:nvPr>
        </p:nvSpPr>
        <p:spPr/>
        <p:txBody>
          <a:bodyPr/>
          <a:lstStyle/>
          <a:p>
            <a:r>
              <a:rPr lang="ar-SA" dirty="0">
                <a:cs typeface="PT Bold Heading" pitchFamily="2" charset="-78"/>
              </a:rPr>
              <a:t>عوامل نجاح عملية الشراء</a:t>
            </a:r>
            <a:r>
              <a:rPr lang="ar-SA" dirty="0" smtClean="0">
                <a:cs typeface="PT Bold Heading" pitchFamily="2" charset="-78"/>
              </a:rPr>
              <a:t>:</a:t>
            </a:r>
            <a:endParaRPr lang="en-US" dirty="0"/>
          </a:p>
        </p:txBody>
      </p:sp>
      <p:sp>
        <p:nvSpPr>
          <p:cNvPr id="3" name="Content Placeholder 2"/>
          <p:cNvSpPr>
            <a:spLocks noGrp="1"/>
          </p:cNvSpPr>
          <p:nvPr>
            <p:ph idx="1"/>
          </p:nvPr>
        </p:nvSpPr>
        <p:spPr>
          <a:xfrm>
            <a:off x="457200" y="1447800"/>
            <a:ext cx="8229600" cy="4876800"/>
          </a:xfrm>
        </p:spPr>
        <p:txBody>
          <a:bodyPr/>
          <a:lstStyle/>
          <a:p>
            <a:pPr marL="857250" lvl="1" indent="-457200" rtl="1">
              <a:buFont typeface="+mj-lt"/>
              <a:buAutoNum type="arabicPeriod"/>
            </a:pPr>
            <a:r>
              <a:rPr lang="ar-SA" sz="1800" b="1" dirty="0">
                <a:solidFill>
                  <a:srgbClr val="FF0000"/>
                </a:solidFill>
                <a:cs typeface="PT Bold Heading" pitchFamily="2" charset="-78"/>
              </a:rPr>
              <a:t>المحافظة على العلاقات الطيبة مع </a:t>
            </a:r>
            <a:r>
              <a:rPr lang="ar-SA" sz="1800" b="1" dirty="0" smtClean="0">
                <a:solidFill>
                  <a:srgbClr val="FF0000"/>
                </a:solidFill>
                <a:cs typeface="PT Bold Heading" pitchFamily="2" charset="-78"/>
              </a:rPr>
              <a:t>الموردين.</a:t>
            </a:r>
            <a:endParaRPr lang="ar-SA" sz="2000" dirty="0">
              <a:cs typeface="PT Bold Heading" pitchFamily="2" charset="-78"/>
            </a:endParaRPr>
          </a:p>
          <a:p>
            <a:pPr marL="857250" lvl="1" indent="-457200" rtl="1">
              <a:buFont typeface="+mj-lt"/>
              <a:buAutoNum type="arabicPeriod"/>
            </a:pPr>
            <a:r>
              <a:rPr lang="ar-SA" sz="1800" b="1" dirty="0">
                <a:solidFill>
                  <a:srgbClr val="FF0000"/>
                </a:solidFill>
                <a:cs typeface="PT Bold Heading" pitchFamily="2" charset="-78"/>
              </a:rPr>
              <a:t>استلام البضائع وفحصها: </a:t>
            </a:r>
            <a:r>
              <a:rPr lang="ar-SA" sz="2000" dirty="0">
                <a:cs typeface="PT Bold Heading" pitchFamily="2" charset="-78"/>
              </a:rPr>
              <a:t>يعتبر هذا النشاط من الأنشطة التكميلية الخاصة بإدارة الموارد المادية في المشروع الصغير, </a:t>
            </a:r>
            <a:endParaRPr lang="ar-SA" sz="2000" dirty="0" smtClean="0">
              <a:cs typeface="PT Bold Heading" pitchFamily="2" charset="-78"/>
            </a:endParaRPr>
          </a:p>
          <a:p>
            <a:pPr marL="857250" lvl="1" indent="-457200" rtl="1">
              <a:buFont typeface="+mj-lt"/>
              <a:buAutoNum type="arabicPeriod"/>
            </a:pPr>
            <a:r>
              <a:rPr lang="ar-SA" sz="1800" b="1" dirty="0">
                <a:solidFill>
                  <a:srgbClr val="FF0000"/>
                </a:solidFill>
                <a:cs typeface="PT Bold Heading" pitchFamily="2" charset="-78"/>
              </a:rPr>
              <a:t>المتابعة بعد الشراء: </a:t>
            </a:r>
            <a:r>
              <a:rPr lang="ar-SA" sz="2000" b="1" dirty="0">
                <a:cs typeface="PT Bold Heading" pitchFamily="2" charset="-78"/>
              </a:rPr>
              <a:t>تركز المتابعة, بعد استلام البضاعة على مجموعة من الأنشطة, التي تتمثل في: جمع المعلومات عن كيفية بيع المواد, ونسبة دورانها , ونسبة الحسم, وشكاوي الزبائن, </a:t>
            </a:r>
            <a:r>
              <a:rPr lang="ar-SA" sz="1800" b="1" dirty="0" smtClean="0">
                <a:cs typeface="PT Bold Heading" pitchFamily="2" charset="-78"/>
              </a:rPr>
              <a:t>والمرتجعات.</a:t>
            </a:r>
          </a:p>
          <a:p>
            <a:pPr marL="857250" lvl="1" indent="-457200" rtl="1">
              <a:buFont typeface="+mj-lt"/>
              <a:buAutoNum type="arabicPeriod"/>
            </a:pPr>
            <a:r>
              <a:rPr lang="ar-SA" sz="1800" b="1" dirty="0" smtClean="0">
                <a:solidFill>
                  <a:srgbClr val="FF0000"/>
                </a:solidFill>
                <a:cs typeface="PT Bold Heading" pitchFamily="2" charset="-78"/>
              </a:rPr>
              <a:t>الرقابة على </a:t>
            </a:r>
            <a:r>
              <a:rPr lang="ar-SA" sz="1800" b="1" dirty="0">
                <a:solidFill>
                  <a:srgbClr val="FF0000"/>
                </a:solidFill>
                <a:cs typeface="PT Bold Heading" pitchFamily="2" charset="-78"/>
              </a:rPr>
              <a:t>اعمال الشراء: </a:t>
            </a:r>
            <a:r>
              <a:rPr lang="ar-SA" sz="1800" b="1" dirty="0">
                <a:cs typeface="PT Bold Heading" pitchFamily="2" charset="-78"/>
              </a:rPr>
              <a:t>إن تخطيط الشراء, وتحديد سياسته وإجراءاته في المشروع الصغير يزيد من فرص نجاح المشروع بشكل عام, الأمر الذي يتطلب منهم ما </a:t>
            </a:r>
            <a:r>
              <a:rPr lang="ar-SA" sz="1800" b="1" dirty="0" smtClean="0">
                <a:cs typeface="PT Bold Heading" pitchFamily="2" charset="-78"/>
              </a:rPr>
              <a:t>يلي:</a:t>
            </a:r>
            <a:endParaRPr lang="ar-SA" sz="1800" b="1" dirty="0">
              <a:cs typeface="PT Bold Heading" pitchFamily="2" charset="-78"/>
            </a:endParaRPr>
          </a:p>
          <a:p>
            <a:pPr rtl="1">
              <a:buFont typeface="+mj-lt"/>
              <a:buAutoNum type="arabicPeriod"/>
            </a:pPr>
            <a:endParaRPr lang="ar-SA" sz="1800" b="1" dirty="0" smtClean="0">
              <a:cs typeface="PT Bold Heading" pitchFamily="2" charset="-78"/>
            </a:endParaRPr>
          </a:p>
          <a:p>
            <a:pPr marL="400050" lvl="1" indent="0" rtl="1"/>
            <a:r>
              <a:rPr lang="ar-SA" sz="1400" b="1" dirty="0" smtClean="0">
                <a:cs typeface="PT Bold Heading" pitchFamily="2" charset="-78"/>
              </a:rPr>
              <a:t>	استلام </a:t>
            </a:r>
            <a:r>
              <a:rPr lang="ar-SA" sz="1400" b="1" dirty="0">
                <a:cs typeface="PT Bold Heading" pitchFamily="2" charset="-78"/>
              </a:rPr>
              <a:t>البضاعة وفحصها, باعتبار أ، الفحص هو الإجراء الوحيد الذي يمكن من خلاله التأكد من مدى التزام </a:t>
            </a:r>
            <a:r>
              <a:rPr lang="ar-SA" sz="1400" b="1" dirty="0" smtClean="0">
                <a:cs typeface="PT Bold Heading" pitchFamily="2" charset="-78"/>
              </a:rPr>
              <a:t>	المورد </a:t>
            </a:r>
            <a:r>
              <a:rPr lang="ar-SA" sz="1400" b="1" dirty="0">
                <a:cs typeface="PT Bold Heading" pitchFamily="2" charset="-78"/>
              </a:rPr>
              <a:t>بمواصفات</a:t>
            </a:r>
            <a:r>
              <a:rPr lang="ar-SA" sz="1200" b="1" dirty="0">
                <a:cs typeface="PT Bold Heading" pitchFamily="2" charset="-78"/>
              </a:rPr>
              <a:t> </a:t>
            </a:r>
            <a:r>
              <a:rPr lang="ar-SA" sz="1400" b="1" dirty="0" smtClean="0">
                <a:cs typeface="PT Bold Heading" pitchFamily="2" charset="-78"/>
              </a:rPr>
              <a:t>الطلبية فيتم فتح </a:t>
            </a:r>
            <a:r>
              <a:rPr lang="ar-SA" sz="1400" b="1" dirty="0">
                <a:cs typeface="PT Bold Heading" pitchFamily="2" charset="-78"/>
              </a:rPr>
              <a:t>سجل الشراء </a:t>
            </a:r>
            <a:r>
              <a:rPr lang="ar-SA" sz="1400" b="1" dirty="0" smtClean="0">
                <a:cs typeface="PT Bold Heading" pitchFamily="2" charset="-78"/>
              </a:rPr>
              <a:t>لرصد:</a:t>
            </a:r>
          </a:p>
          <a:p>
            <a:pPr marL="400050" lvl="1" indent="0" rtl="1"/>
            <a:endParaRPr lang="ar-SA" sz="1400" b="1" dirty="0">
              <a:cs typeface="PT Bold Heading" pitchFamily="2" charset="-78"/>
            </a:endParaRPr>
          </a:p>
          <a:p>
            <a:pPr marL="400050" lvl="1" indent="0" rtl="1"/>
            <a:r>
              <a:rPr lang="ar-SA" sz="1400" b="1" dirty="0">
                <a:cs typeface="PT Bold Heading" pitchFamily="2" charset="-78"/>
              </a:rPr>
              <a:t>	</a:t>
            </a:r>
            <a:r>
              <a:rPr lang="ar-SA" sz="1400" b="1" dirty="0" smtClean="0">
                <a:cs typeface="PT Bold Heading" pitchFamily="2" charset="-78"/>
              </a:rPr>
              <a:t>                 أ-سجل </a:t>
            </a:r>
            <a:r>
              <a:rPr lang="ar-SA" sz="1400" b="1" dirty="0">
                <a:cs typeface="PT Bold Heading" pitchFamily="2" charset="-78"/>
              </a:rPr>
              <a:t>الشراء وهو سجل يرصد حركة شراء مختلف المواد التي يقوم المشروع بشرائها</a:t>
            </a:r>
          </a:p>
          <a:p>
            <a:pPr marL="400050" lvl="1" indent="0" rtl="1"/>
            <a:r>
              <a:rPr lang="ar-SA" sz="1400" b="1" dirty="0">
                <a:cs typeface="PT Bold Heading" pitchFamily="2" charset="-78"/>
              </a:rPr>
              <a:t>	</a:t>
            </a:r>
            <a:r>
              <a:rPr lang="ar-SA" sz="1400" b="1" dirty="0" smtClean="0">
                <a:cs typeface="PT Bold Heading" pitchFamily="2" charset="-78"/>
              </a:rPr>
              <a:t>                 ب- </a:t>
            </a:r>
            <a:r>
              <a:rPr lang="ar-SA" sz="1400" b="1" dirty="0">
                <a:cs typeface="PT Bold Heading" pitchFamily="2" charset="-78"/>
              </a:rPr>
              <a:t>سجل الموردين ويعني بمورد كل صنف, أو مجموعة من الأصناف اللازمة </a:t>
            </a:r>
          </a:p>
          <a:p>
            <a:pPr marL="400050" lvl="1" indent="0" rtl="1"/>
            <a:r>
              <a:rPr lang="ar-SA" sz="1400" b="1" dirty="0">
                <a:cs typeface="PT Bold Heading" pitchFamily="2" charset="-78"/>
              </a:rPr>
              <a:t>	</a:t>
            </a:r>
            <a:r>
              <a:rPr lang="ar-SA" sz="1400" b="1" dirty="0" smtClean="0">
                <a:cs typeface="PT Bold Heading" pitchFamily="2" charset="-78"/>
              </a:rPr>
              <a:t>                ج-سجل </a:t>
            </a:r>
            <a:r>
              <a:rPr lang="ar-SA" sz="1400" b="1" dirty="0">
                <a:cs typeface="PT Bold Heading" pitchFamily="2" charset="-78"/>
              </a:rPr>
              <a:t>الرسومات والمواصفات وسجل العقود</a:t>
            </a:r>
            <a:r>
              <a:rPr lang="ar-SA" sz="1600" b="1" dirty="0">
                <a:cs typeface="PT Bold Heading" pitchFamily="2" charset="-78"/>
              </a:rPr>
              <a:t> </a:t>
            </a:r>
            <a:r>
              <a:rPr lang="ar-SA" sz="2000" b="1" dirty="0">
                <a:cs typeface="PT Bold Heading" pitchFamily="2" charset="-78"/>
              </a:rPr>
              <a:t> </a:t>
            </a:r>
          </a:p>
          <a:p>
            <a:pPr marL="857250" lvl="1" indent="-457200" rtl="1">
              <a:buFont typeface="+mj-lt"/>
              <a:buAutoNum type="arabicPeriod"/>
            </a:pPr>
            <a:endParaRPr lang="ar-SA" sz="1800" b="1" dirty="0" smtClean="0">
              <a:cs typeface="PT Bold Heading"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a:cs typeface="PT Bold Heading" pitchFamily="2" charset="-78"/>
              </a:rPr>
              <a:t>سياسات الشراء</a:t>
            </a:r>
            <a:r>
              <a:rPr lang="ar-SA" b="1" dirty="0" smtClean="0">
                <a:cs typeface="PT Bold Heading" pitchFamily="2" charset="-78"/>
              </a:rPr>
              <a:t>:</a:t>
            </a:r>
            <a:endParaRPr lang="ar-SA" dirty="0">
              <a:cs typeface="PT Bold Heading" pitchFamily="2" charset="-78"/>
            </a:endParaRPr>
          </a:p>
        </p:txBody>
      </p:sp>
      <p:sp>
        <p:nvSpPr>
          <p:cNvPr id="3" name="Content Placeholder 2"/>
          <p:cNvSpPr>
            <a:spLocks noGrp="1"/>
          </p:cNvSpPr>
          <p:nvPr>
            <p:ph idx="1"/>
          </p:nvPr>
        </p:nvSpPr>
        <p:spPr>
          <a:xfrm>
            <a:off x="228600" y="1570037"/>
            <a:ext cx="8610600" cy="4525963"/>
          </a:xfrm>
        </p:spPr>
        <p:txBody>
          <a:bodyPr/>
          <a:lstStyle/>
          <a:p>
            <a:pPr rtl="1"/>
            <a:r>
              <a:rPr lang="ar-SA" sz="2400" b="1" dirty="0" smtClean="0">
                <a:cs typeface="PT Bold Heading" pitchFamily="2" charset="-78"/>
              </a:rPr>
              <a:t>تعد سياسات الشراء من أهم القضايا التي تواجه أصحاب المشروعات الصغيرة , وذلك نظرا لأهمية اختيار السياسة الملائمة للشراء. </a:t>
            </a:r>
          </a:p>
          <a:p>
            <a:pPr rtl="1"/>
            <a:r>
              <a:rPr lang="ar-SA" sz="2400" b="1" dirty="0" smtClean="0">
                <a:cs typeface="PT Bold Heading" pitchFamily="2" charset="-78"/>
              </a:rPr>
              <a:t>وهناك ثلاثة انواع من سياسات الشراء هي:</a:t>
            </a:r>
          </a:p>
          <a:p>
            <a:pPr rtl="1"/>
            <a:r>
              <a:rPr lang="ar-SA" sz="2400" b="1" dirty="0" smtClean="0">
                <a:solidFill>
                  <a:srgbClr val="0070C0"/>
                </a:solidFill>
                <a:cs typeface="PT Bold Heading" pitchFamily="2" charset="-78"/>
              </a:rPr>
              <a:t>	</a:t>
            </a:r>
            <a:r>
              <a:rPr lang="ar-SA" sz="2000" b="1" dirty="0" smtClean="0">
                <a:solidFill>
                  <a:srgbClr val="0070C0"/>
                </a:solidFill>
                <a:cs typeface="PT Bold Heading" pitchFamily="2" charset="-78"/>
              </a:rPr>
              <a:t>- سياسة الشراء او سياسة التصنيع: </a:t>
            </a:r>
            <a:r>
              <a:rPr lang="ar-SA" sz="1800" b="1" dirty="0" smtClean="0">
                <a:cs typeface="PT Bold Heading" pitchFamily="2" charset="-78"/>
              </a:rPr>
              <a:t>ويكون امام صاحب المشروع خياران, اولهما أن يتبع سياسة الشراء من الموردين, والثاني ان يصنع المواد والمستلزمات في مشروعه.</a:t>
            </a:r>
          </a:p>
          <a:p>
            <a:pPr rtl="1"/>
            <a:r>
              <a:rPr lang="ar-SA" sz="2000" b="1" dirty="0" smtClean="0">
                <a:solidFill>
                  <a:srgbClr val="0070C0"/>
                </a:solidFill>
                <a:cs typeface="PT Bold Heading" pitchFamily="2" charset="-78"/>
              </a:rPr>
              <a:t>	- سياسة الشراء حسب الحاجة: </a:t>
            </a:r>
            <a:r>
              <a:rPr lang="ar-SA" sz="1800" b="1" dirty="0" smtClean="0">
                <a:cs typeface="PT Bold Heading" pitchFamily="2" charset="-78"/>
              </a:rPr>
              <a:t>أي الشراء ضمن الحد الأدنى من الكميات اللازمة, ولفترة زمنيه قصيرة, وبخاصة عندما تكون السيولة النقدية لدى المشروع كافية للاستثمار في المخزون, وتسيير اعمال المشروع الاخرى.</a:t>
            </a:r>
          </a:p>
          <a:p>
            <a:pPr rtl="1"/>
            <a:r>
              <a:rPr lang="ar-SA" sz="2000" b="1" dirty="0" smtClean="0">
                <a:solidFill>
                  <a:srgbClr val="0070C0"/>
                </a:solidFill>
                <a:cs typeface="PT Bold Heading" pitchFamily="2" charset="-78"/>
              </a:rPr>
              <a:t>	- سياسة الشراء والتخزين: </a:t>
            </a:r>
            <a:r>
              <a:rPr lang="ar-SA" sz="1800" b="1" dirty="0" smtClean="0">
                <a:cs typeface="PT Bold Heading" pitchFamily="2" charset="-78"/>
              </a:rPr>
              <a:t>حيث يتم شراء كميات كبيرة من اجل التخزين لتغطي فترة زمنية طويله نسبيا. وعادة تتبع هذه السياسة في حالات ندرة الموارد في الأسواق, وتأخير عمليات التوريد من الموردين بسبب النقل والشحن , والحصول على خصم الكمية, وتخفيض نفقات النقل والشحن والتأمين, وتوقع ارتفاع الأسعار مستقبلا</a:t>
            </a:r>
            <a:r>
              <a:rPr lang="ar-SA" sz="2000" b="1" dirty="0" smtClean="0">
                <a:cs typeface="PT Bold Heading" pitchFamily="2" charset="-78"/>
              </a:rPr>
              <a:t>. </a:t>
            </a:r>
            <a:endParaRPr lang="ar-SA" sz="2000" b="1" dirty="0">
              <a:cs typeface="PT Bold Heading"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ar-SA" sz="3600" b="1" dirty="0">
                <a:cs typeface="PT Bold Heading" pitchFamily="2" charset="-78"/>
              </a:rPr>
              <a:t>لكي يحقق المشروع  النجاح </a:t>
            </a:r>
            <a:r>
              <a:rPr lang="ar-SA" sz="3600" b="1" dirty="0" smtClean="0">
                <a:cs typeface="PT Bold Heading" pitchFamily="2" charset="-78"/>
              </a:rPr>
              <a:t>في عملية الشراء ينبغي التركيز على: </a:t>
            </a:r>
            <a:endParaRPr lang="ar-SA" sz="3600" dirty="0">
              <a:cs typeface="PT Bold Heading" pitchFamily="2" charset="-78"/>
            </a:endParaRPr>
          </a:p>
        </p:txBody>
      </p:sp>
      <p:sp>
        <p:nvSpPr>
          <p:cNvPr id="3" name="Content Placeholder 2"/>
          <p:cNvSpPr>
            <a:spLocks noGrp="1"/>
          </p:cNvSpPr>
          <p:nvPr>
            <p:ph idx="1"/>
          </p:nvPr>
        </p:nvSpPr>
        <p:spPr/>
        <p:txBody>
          <a:bodyPr/>
          <a:lstStyle/>
          <a:p>
            <a:pPr rtl="1">
              <a:buFont typeface="Wingdings" pitchFamily="2" charset="2"/>
              <a:buChar char="q"/>
            </a:pPr>
            <a:r>
              <a:rPr lang="ar-SA" sz="2400" b="1" dirty="0" smtClean="0">
                <a:cs typeface="PT Bold Heading" pitchFamily="2" charset="-78"/>
              </a:rPr>
              <a:t>-تحديد الحاجة من المخزون</a:t>
            </a:r>
          </a:p>
          <a:p>
            <a:pPr rtl="1">
              <a:buFont typeface="Wingdings" pitchFamily="2" charset="2"/>
              <a:buChar char="q"/>
            </a:pPr>
            <a:r>
              <a:rPr lang="ar-SA" sz="2400" b="1" dirty="0" smtClean="0">
                <a:cs typeface="PT Bold Heading" pitchFamily="2" charset="-78"/>
              </a:rPr>
              <a:t>-إدراك الحاجة وتوصيفها</a:t>
            </a:r>
          </a:p>
          <a:p>
            <a:pPr rtl="1">
              <a:buFont typeface="Wingdings" pitchFamily="2" charset="2"/>
              <a:buChar char="q"/>
            </a:pPr>
            <a:r>
              <a:rPr lang="ar-SA" sz="2400" b="1" dirty="0" smtClean="0">
                <a:cs typeface="PT Bold Heading" pitchFamily="2" charset="-78"/>
              </a:rPr>
              <a:t>-اختيار الموردين ومواقعهم</a:t>
            </a:r>
          </a:p>
          <a:p>
            <a:pPr rtl="1">
              <a:buFont typeface="Wingdings" pitchFamily="2" charset="2"/>
              <a:buChar char="q"/>
            </a:pPr>
            <a:r>
              <a:rPr lang="ar-SA" sz="2400" b="1" dirty="0" smtClean="0">
                <a:cs typeface="PT Bold Heading" pitchFamily="2" charset="-78"/>
              </a:rPr>
              <a:t>-تحقيق افضل شروط للتفاوض وخاصة شرط الحسم النقدي</a:t>
            </a:r>
          </a:p>
          <a:p>
            <a:pPr rtl="1">
              <a:buFont typeface="Wingdings" pitchFamily="2" charset="2"/>
              <a:buChar char="q"/>
            </a:pPr>
            <a:r>
              <a:rPr lang="ar-SA" sz="2400" b="1" dirty="0" smtClean="0">
                <a:cs typeface="PT Bold Heading" pitchFamily="2" charset="-78"/>
              </a:rPr>
              <a:t>-الحفاظ على علاقات طيبه مع الموردين</a:t>
            </a:r>
          </a:p>
          <a:p>
            <a:pPr rtl="1">
              <a:buFont typeface="Wingdings" pitchFamily="2" charset="2"/>
              <a:buChar char="q"/>
            </a:pPr>
            <a:r>
              <a:rPr lang="ar-SA" sz="2400" b="1" dirty="0" smtClean="0">
                <a:cs typeface="PT Bold Heading" pitchFamily="2" charset="-78"/>
              </a:rPr>
              <a:t>-استلام البضائع وفحصها </a:t>
            </a:r>
          </a:p>
          <a:p>
            <a:pPr rtl="1">
              <a:buFont typeface="Wingdings" pitchFamily="2" charset="2"/>
              <a:buChar char="q"/>
            </a:pPr>
            <a:r>
              <a:rPr lang="ar-SA" sz="2400" b="1" dirty="0" smtClean="0">
                <a:cs typeface="PT Bold Heading" pitchFamily="2" charset="-78"/>
              </a:rPr>
              <a:t>-المتابعة بعد الشراء</a:t>
            </a:r>
          </a:p>
          <a:p>
            <a:pPr rtl="1">
              <a:buFont typeface="Wingdings" pitchFamily="2" charset="2"/>
              <a:buChar char="q"/>
            </a:pPr>
            <a:r>
              <a:rPr lang="ar-SA" sz="2400" b="1" dirty="0" smtClean="0">
                <a:cs typeface="PT Bold Heading" pitchFamily="2" charset="-78"/>
              </a:rPr>
              <a:t>-الرقابة على اعمال الشراء</a:t>
            </a:r>
          </a:p>
          <a:p>
            <a:pPr rtl="1">
              <a:buFont typeface="Wingdings" pitchFamily="2" charset="2"/>
              <a:buChar char="q"/>
            </a:pPr>
            <a:r>
              <a:rPr lang="ar-SA" sz="2400" b="1" dirty="0" smtClean="0">
                <a:cs typeface="PT Bold Heading" pitchFamily="2" charset="-78"/>
              </a:rPr>
              <a:t>-سياسات الشراء</a:t>
            </a:r>
            <a:endParaRPr lang="ar-SA" sz="2400" b="1" dirty="0">
              <a:cs typeface="PT Bold Heading"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txBox="1">
            <a:spLocks noGrp="1"/>
          </p:cNvSpPr>
          <p:nvPr/>
        </p:nvSpPr>
        <p:spPr bwMode="auto">
          <a:xfrm>
            <a:off x="1943100" y="6376989"/>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7080EF2E-32A0-463A-AFEE-4235B9F3E664}" type="slidenum">
              <a:rPr lang="ar-SA" sz="1200">
                <a:solidFill>
                  <a:srgbClr val="FFFFFF"/>
                </a:solidFill>
              </a:rPr>
              <a:pPr algn="r" eaLnBrk="1" hangingPunct="1"/>
              <a:t>14</a:t>
            </a:fld>
            <a:endParaRPr lang="en-US" sz="1200">
              <a:solidFill>
                <a:srgbClr val="FFFFFF"/>
              </a:solidFill>
            </a:endParaRPr>
          </a:p>
        </p:txBody>
      </p:sp>
      <p:sp>
        <p:nvSpPr>
          <p:cNvPr id="22531" name="عنوان 1"/>
          <p:cNvSpPr>
            <a:spLocks/>
          </p:cNvSpPr>
          <p:nvPr/>
        </p:nvSpPr>
        <p:spPr bwMode="auto">
          <a:xfrm>
            <a:off x="773723" y="549276"/>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22532" name="عنصر نائب للمحتوى 2"/>
          <p:cNvSpPr>
            <a:spLocks/>
          </p:cNvSpPr>
          <p:nvPr/>
        </p:nvSpPr>
        <p:spPr bwMode="auto">
          <a:xfrm>
            <a:off x="942243" y="1447800"/>
            <a:ext cx="7848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rtl="1">
              <a:spcBef>
                <a:spcPct val="20000"/>
              </a:spcBef>
              <a:buFont typeface="Arial" charset="0"/>
              <a:buChar char="•"/>
            </a:pPr>
            <a:endParaRPr lang="ar-SA" sz="3000">
              <a:solidFill>
                <a:srgbClr val="376092"/>
              </a:solidFill>
              <a:cs typeface="AL-Mohanad Bold" pitchFamily="2" charset="-78"/>
            </a:endParaRPr>
          </a:p>
        </p:txBody>
      </p:sp>
      <p:sp>
        <p:nvSpPr>
          <p:cNvPr id="22533"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rtl="1"/>
            <a:endParaRPr lang="ar-SA" sz="6400">
              <a:solidFill>
                <a:srgbClr val="376092"/>
              </a:solidFill>
              <a:cs typeface="AL-Battar" pitchFamily="2" charset="-78"/>
            </a:endParaRPr>
          </a:p>
        </p:txBody>
      </p:sp>
      <p:sp>
        <p:nvSpPr>
          <p:cNvPr id="7" name="Title 1"/>
          <p:cNvSpPr>
            <a:spLocks noGrp="1"/>
          </p:cNvSpPr>
          <p:nvPr>
            <p:ph type="title" idx="4294967295"/>
          </p:nvPr>
        </p:nvSpPr>
        <p:spPr>
          <a:xfrm>
            <a:off x="70338" y="2971800"/>
            <a:ext cx="8932985" cy="1143000"/>
          </a:xfrm>
        </p:spPr>
        <p:txBody>
          <a:bodyPr/>
          <a:lstStyle/>
          <a:p>
            <a:pPr algn="ctr" eaLnBrk="1" hangingPunct="1">
              <a:defRPr/>
            </a:pPr>
            <a:r>
              <a:rPr lang="ar-SA" sz="6000" dirty="0" smtClean="0">
                <a:solidFill>
                  <a:schemeClr val="tx2">
                    <a:lumMod val="75000"/>
                  </a:schemeClr>
                </a:solidFill>
                <a:cs typeface="PT Bold Heading" pitchFamily="2" charset="-78"/>
              </a:rPr>
              <a:t>مع </a:t>
            </a:r>
            <a:r>
              <a:rPr lang="ar-SA" sz="6000" dirty="0">
                <a:solidFill>
                  <a:schemeClr val="tx2">
                    <a:lumMod val="75000"/>
                  </a:schemeClr>
                </a:solidFill>
                <a:cs typeface="PT Bold Heading" pitchFamily="2" charset="-78"/>
              </a:rPr>
              <a:t>تمنياتي للجميع بالنجاح </a:t>
            </a:r>
            <a:r>
              <a:rPr lang="ar-SA" sz="6000" dirty="0" smtClean="0">
                <a:solidFill>
                  <a:schemeClr val="tx2">
                    <a:lumMod val="75000"/>
                  </a:schemeClr>
                </a:solidFill>
                <a:cs typeface="PT Bold Heading" pitchFamily="2" charset="-78"/>
              </a:rPr>
              <a:t>والتوفيق</a:t>
            </a:r>
          </a:p>
        </p:txBody>
      </p:sp>
    </p:spTree>
    <p:extLst>
      <p:ext uri="{BB962C8B-B14F-4D97-AF65-F5344CB8AC3E}">
        <p14:creationId xmlns:p14="http://schemas.microsoft.com/office/powerpoint/2010/main" val="1096679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dirty="0">
              <a:solidFill>
                <a:prstClr val="white"/>
              </a:solidFill>
            </a:endParaRPr>
          </a:p>
        </p:txBody>
      </p:sp>
      <p:grpSp>
        <p:nvGrpSpPr>
          <p:cNvPr id="2" name="Group 5"/>
          <p:cNvGrpSpPr>
            <a:grpSpLocks/>
          </p:cNvGrpSpPr>
          <p:nvPr/>
        </p:nvGrpSpPr>
        <p:grpSpPr bwMode="auto">
          <a:xfrm>
            <a:off x="5969977" y="198121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3556" name="Rectangle 8"/>
          <p:cNvSpPr>
            <a:spLocks noChangeArrowheads="1"/>
          </p:cNvSpPr>
          <p:nvPr/>
        </p:nvSpPr>
        <p:spPr bwMode="auto">
          <a:xfrm>
            <a:off x="3165231" y="3352800"/>
            <a:ext cx="260252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EG" sz="7200">
                <a:solidFill>
                  <a:srgbClr val="FFFFFF"/>
                </a:solidFill>
              </a:rPr>
              <a:t>بحمد الله</a:t>
            </a:r>
            <a:endParaRPr lang="en-US" sz="7200">
              <a:solidFill>
                <a:srgbClr val="FFFFFF"/>
              </a:solidFill>
            </a:endParaRPr>
          </a:p>
        </p:txBody>
      </p:sp>
      <p:sp>
        <p:nvSpPr>
          <p:cNvPr id="23557" name="Freeform 6"/>
          <p:cNvSpPr>
            <a:spLocks noEditPoints="1"/>
          </p:cNvSpPr>
          <p:nvPr/>
        </p:nvSpPr>
        <p:spPr bwMode="auto">
          <a:xfrm>
            <a:off x="3165231" y="2209801"/>
            <a:ext cx="2483827"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9" name="Picture 8" descr="logo EDE.png"/>
          <p:cNvPicPr>
            <a:picLocks noChangeAspect="1"/>
          </p:cNvPicPr>
          <p:nvPr/>
        </p:nvPicPr>
        <p:blipFill>
          <a:blip r:embed="rId3"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7842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2563</TotalTime>
  <Words>696</Words>
  <Application>Microsoft Office PowerPoint</Application>
  <PresentationFormat>On-screen Show (4:3)</PresentationFormat>
  <Paragraphs>104</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تمهيد</vt:lpstr>
      <vt:lpstr>مفهوم وظيفة الشراء واهميتها</vt:lpstr>
      <vt:lpstr>إجراءات الشراء</vt:lpstr>
      <vt:lpstr>PowerPoint Presentation</vt:lpstr>
      <vt:lpstr>PowerPoint Presentation</vt:lpstr>
      <vt:lpstr>PowerPoint Presentation</vt:lpstr>
      <vt:lpstr>PowerPoint Presentation</vt:lpstr>
      <vt:lpstr>شروط التفاوض:</vt:lpstr>
      <vt:lpstr>عوامل نجاح عملية الشراء:</vt:lpstr>
      <vt:lpstr>سياسات الشراء:</vt:lpstr>
      <vt:lpstr>لكي يحقق المشروع  النجاح في عملية الشراء ينبغي التركيز على: </vt:lpstr>
      <vt:lpstr>مع تمنياتي للجميع بالنجاح والتوفيق</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الأولى</dc:title>
  <dc:creator>TOSHIBA</dc:creator>
  <cp:lastModifiedBy>Mahammed Duliem Alqahtany</cp:lastModifiedBy>
  <cp:revision>207</cp:revision>
  <dcterms:created xsi:type="dcterms:W3CDTF">2012-01-26T12:44:15Z</dcterms:created>
  <dcterms:modified xsi:type="dcterms:W3CDTF">2013-09-15T11:33:13Z</dcterms:modified>
</cp:coreProperties>
</file>