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84" r:id="rId2"/>
    <p:sldId id="269" r:id="rId3"/>
    <p:sldId id="271" r:id="rId4"/>
    <p:sldId id="272" r:id="rId5"/>
    <p:sldId id="273" r:id="rId6"/>
    <p:sldId id="274" r:id="rId7"/>
    <p:sldId id="290" r:id="rId8"/>
    <p:sldId id="275" r:id="rId9"/>
    <p:sldId id="286" r:id="rId10"/>
    <p:sldId id="278" r:id="rId11"/>
    <p:sldId id="287" r:id="rId12"/>
    <p:sldId id="288" r:id="rId13"/>
    <p:sldId id="289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النمط المتوس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32DFA-96AE-4A7C-8B3A-F5DAA368A158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AC289-0023-407D-A90D-337E5AF2E5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5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AC289-0023-407D-A90D-337E5AF2E51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24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val="7530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94031" y="6492876"/>
            <a:ext cx="44547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FEF677-9010-4B5C-B99E-40E41956283C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4501662" y="6367464"/>
            <a:ext cx="6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[        ]</a:t>
            </a:r>
          </a:p>
        </p:txBody>
      </p:sp>
    </p:spTree>
    <p:extLst>
      <p:ext uri="{BB962C8B-B14F-4D97-AF65-F5344CB8AC3E}">
        <p14:creationId xmlns:p14="http://schemas.microsoft.com/office/powerpoint/2010/main" val="220661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3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6260123" y="6519864"/>
            <a:ext cx="1928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prstClr val="white"/>
                </a:solidFill>
                <a:cs typeface="Arial" pitchFamily="34" charset="0"/>
              </a:rPr>
              <a:t>King Faisal University</a:t>
            </a:r>
          </a:p>
        </p:txBody>
      </p:sp>
      <p:sp>
        <p:nvSpPr>
          <p:cNvPr id="1032" name="Rectangle 16"/>
          <p:cNvSpPr>
            <a:spLocks noChangeArrowheads="1"/>
          </p:cNvSpPr>
          <p:nvPr userDrawn="1"/>
        </p:nvSpPr>
        <p:spPr bwMode="auto">
          <a:xfrm>
            <a:off x="6507773" y="6291264"/>
            <a:ext cx="1406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جامعة الملك فيصل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844062" y="6581776"/>
            <a:ext cx="31160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white"/>
                </a:solidFill>
                <a:cs typeface="Arial" pitchFamily="34" charset="0"/>
              </a:rPr>
              <a:t>Deanship of E-Learning and Distance Education</a:t>
            </a:r>
          </a:p>
        </p:txBody>
      </p:sp>
      <p:sp>
        <p:nvSpPr>
          <p:cNvPr id="1035" name="Rectangle 19"/>
          <p:cNvSpPr>
            <a:spLocks noChangeArrowheads="1"/>
          </p:cNvSpPr>
          <p:nvPr userDrawn="1"/>
        </p:nvSpPr>
        <p:spPr bwMode="auto">
          <a:xfrm>
            <a:off x="1091712" y="6291264"/>
            <a:ext cx="2795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smtClean="0">
                <a:solidFill>
                  <a:prstClr val="white"/>
                </a:solidFill>
              </a:rPr>
              <a:t>عمادة التعلم الإ</a:t>
            </a:r>
            <a:r>
              <a:rPr lang="ar-EG" sz="1600" b="1" smtClean="0">
                <a:solidFill>
                  <a:prstClr val="white"/>
                </a:solidFill>
              </a:rPr>
              <a:t>ل</a:t>
            </a:r>
            <a:r>
              <a:rPr lang="ar-SA" sz="1600" b="1" smtClean="0">
                <a:solidFill>
                  <a:prstClr val="white"/>
                </a:solidFill>
              </a:rPr>
              <a:t>كتروني والتعل</a:t>
            </a:r>
            <a:r>
              <a:rPr lang="ar-EG" sz="1600" b="1" smtClean="0">
                <a:solidFill>
                  <a:prstClr val="white"/>
                </a:solidFill>
              </a:rPr>
              <a:t>ي</a:t>
            </a:r>
            <a:r>
              <a:rPr lang="ar-SA" sz="1600" b="1" smtClean="0">
                <a:solidFill>
                  <a:prstClr val="white"/>
                </a:solidFill>
              </a:rPr>
              <a:t>م عن بعد</a:t>
            </a:r>
            <a:endParaRPr lang="en-US" sz="1600" b="1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513385" y="6369051"/>
            <a:ext cx="44547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fld id="{1F6C1E9D-106D-4279-B227-9B270DCC9187}" type="slidenum">
              <a:rPr lang="ar-SA" smtClean="0">
                <a:solidFill>
                  <a:prstClr val="white"/>
                </a:solidFill>
                <a:latin typeface="Arial" pitchFamily="34" charset="0"/>
              </a:rPr>
              <a:pPr algn="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8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E35BB5-CD56-42B1-940C-1DDD8BC93C75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4953000" y="4648200"/>
            <a:ext cx="419100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94889" y="1981201"/>
            <a:ext cx="2400300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622681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22031" y="2971801"/>
            <a:ext cx="470681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اسم المقرر</a:t>
            </a: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إدارة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PT Bold Heading" pitchFamily="2" charset="-78"/>
              </a:rPr>
              <a:t>الأعمال الصغيرة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PT Bold Heading" pitchFamily="2" charset="-78"/>
            </a:endParaRPr>
          </a:p>
          <a:p>
            <a:pPr algn="ctr" rtl="1">
              <a:defRPr/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</a:br>
            <a:endParaRPr lang="en-US" sz="17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اسم المدرس</a:t>
            </a:r>
          </a:p>
          <a:p>
            <a:pPr algn="ctr" rtl="1">
              <a:defRPr/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د. </a:t>
            </a: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محمد بن </a:t>
            </a:r>
            <a:r>
              <a:rPr lang="ar-SA" sz="2600" b="1" dirty="0" err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دليم</a:t>
            </a: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PT Bold Heading" pitchFamily="2" charset="-78"/>
              </a:rPr>
              <a:t> القحطاني</a:t>
            </a:r>
            <a:endParaRPr lang="ar-SA" sz="2600" b="1" dirty="0">
              <a:solidFill>
                <a:srgbClr val="7F7F7F"/>
              </a:solidFill>
              <a:latin typeface="Calibri" pitchFamily="34" charset="0"/>
              <a:cs typeface="PT Bold Heading" pitchFamily="2" charset="-78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51692" y="6405564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904F7B7-1163-46B9-BF31-E937B26A391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501662" y="6356353"/>
            <a:ext cx="44547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D3833-6C58-4BFF-AC7F-C269E7130DFB}" type="slidenum">
              <a:rPr lang="ar-SA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1752600" y="2057400"/>
            <a:ext cx="5638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إدارة المخزون وتخطيط الاحتياجات</a:t>
            </a:r>
          </a:p>
          <a:p>
            <a:pPr eaLnBrk="1" hangingPunct="1">
              <a:defRPr/>
            </a:pP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PT Bold Heading" pitchFamily="2" charset="-78"/>
              </a:rPr>
              <a:t>في المشروعات الصغيرة</a:t>
            </a:r>
            <a:endParaRPr lang="en-US" spc="-150" dirty="0">
              <a:solidFill>
                <a:srgbClr val="376092"/>
              </a:solidFill>
              <a:latin typeface="ae_AlMateen" pitchFamily="2" charset="-78"/>
              <a:cs typeface="PT Bold Heading" pitchFamily="2" charset="-78"/>
            </a:endParaRPr>
          </a:p>
        </p:txBody>
      </p:sp>
      <p:sp>
        <p:nvSpPr>
          <p:cNvPr id="4100" name="Title 4"/>
          <p:cNvSpPr txBox="1">
            <a:spLocks/>
          </p:cNvSpPr>
          <p:nvPr/>
        </p:nvSpPr>
        <p:spPr bwMode="auto">
          <a:xfrm>
            <a:off x="1351086" y="4191000"/>
            <a:ext cx="654147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ar-SA" sz="3600" b="1" dirty="0" smtClean="0">
                <a:solidFill>
                  <a:srgbClr val="000000"/>
                </a:solidFill>
                <a:cs typeface="PT Bold Heading" pitchFamily="2" charset="-78"/>
              </a:rPr>
              <a:t>المحاضرة العاشرة</a:t>
            </a:r>
          </a:p>
        </p:txBody>
      </p:sp>
    </p:spTree>
    <p:extLst>
      <p:ext uri="{BB962C8B-B14F-4D97-AF65-F5344CB8AC3E}">
        <p14:creationId xmlns:p14="http://schemas.microsoft.com/office/powerpoint/2010/main" val="20412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PT Bold Heading" pitchFamily="2" charset="-78"/>
              </a:rPr>
              <a:t>تمهيد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3962399"/>
          </a:xfrm>
        </p:spPr>
        <p:txBody>
          <a:bodyPr>
            <a:normAutofit/>
          </a:bodyPr>
          <a:lstStyle/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تعتبر عملية إدارة المخزون وتخطيط الاحتياجات في المشروعات الصغيرة من أهم العمليات التي ينبغي أن يدقق فيها المشروع ويعاملها معاملة خاصة.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وسنتعرف في هذا الفصل على:</a:t>
            </a:r>
          </a:p>
          <a:p>
            <a:pPr marL="1257300" lvl="2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أهمية إدارة المخزون.</a:t>
            </a:r>
          </a:p>
          <a:p>
            <a:pPr marL="1257300" lvl="2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طرق تحديد كمية المخزون الاقتصادية.</a:t>
            </a:r>
            <a:endParaRPr lang="ar-SA" dirty="0">
              <a:cs typeface="PT Bold Heading" pitchFamily="2" charset="-78"/>
            </a:endParaRPr>
          </a:p>
          <a:p>
            <a:pPr marL="1257300" lvl="2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تخطيط الاحتياجات من المواد.</a:t>
            </a:r>
          </a:p>
          <a:p>
            <a:pPr marL="1257300" lvl="2" indent="-457200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اساسيات مراقبة المخزون.</a:t>
            </a:r>
          </a:p>
        </p:txBody>
      </p:sp>
    </p:spTree>
    <p:extLst>
      <p:ext uri="{BB962C8B-B14F-4D97-AF65-F5344CB8AC3E}">
        <p14:creationId xmlns:p14="http://schemas.microsoft.com/office/powerpoint/2010/main" val="385979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أهمية إدارة المخزون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pPr marL="400050" lvl="1" rtl="1"/>
            <a:r>
              <a:rPr lang="ar-SA" dirty="0">
                <a:solidFill>
                  <a:srgbClr val="FF0000"/>
                </a:solidFill>
                <a:cs typeface="PT Bold Heading" pitchFamily="2" charset="-78"/>
              </a:rPr>
              <a:t>تهدف </a:t>
            </a:r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إدارة المخزون إلى: </a:t>
            </a:r>
          </a:p>
          <a:p>
            <a:pPr marL="400050" lvl="1" rtl="1"/>
            <a:r>
              <a:rPr lang="ar-SA" sz="2000" dirty="0" smtClean="0">
                <a:cs typeface="PT Bold Heading" pitchFamily="2" charset="-78"/>
              </a:rPr>
              <a:t>تأمين توفر الموارد المادية، بالكمية المناسبة، والجودة المناسبة، والتوقيت المناسب، لضمان سير العملية الإنتاجية ، وضمان الاستثمار الاقتصادي للأموال في المخزون ومن ثم التأثير على أداء المشروع ككل.</a:t>
            </a:r>
          </a:p>
          <a:p>
            <a:pPr marL="400050" lvl="1" rtl="1"/>
            <a:endParaRPr lang="ar-SA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marL="400050" lvl="1" rtl="1"/>
            <a:r>
              <a:rPr lang="ar-SA" dirty="0" smtClean="0">
                <a:solidFill>
                  <a:srgbClr val="FF0000"/>
                </a:solidFill>
                <a:cs typeface="PT Bold Heading" pitchFamily="2" charset="-78"/>
              </a:rPr>
              <a:t>والفشل في إدارة المخزون يعني:</a:t>
            </a:r>
          </a:p>
          <a:p>
            <a:pPr marL="457200" lvl="1" indent="-342900" rtl="1">
              <a:buFontTx/>
              <a:buChar char="-"/>
            </a:pPr>
            <a:r>
              <a:rPr lang="ar-SA" sz="2000" dirty="0" smtClean="0">
                <a:cs typeface="PT Bold Heading" pitchFamily="2" charset="-78"/>
              </a:rPr>
              <a:t>في حالة كان المخزون كبير جداً قياساً بالطلب فإن تكاليفه ستصبح أعلى مما هو مرغوب فيه والمتمثلة في ( فوائد الاستثمار في المخزون، وتكاليف التعبئة والشحن والاستهلاك، والتأمين وتكاليف التخزين) وقد تصل هذه التكاليف إلى 25% أو أكثر من الاستثمار الخاص بالمخزون؟</a:t>
            </a:r>
          </a:p>
          <a:p>
            <a:pPr marL="457200" lvl="1" indent="-342900" rtl="1">
              <a:buFontTx/>
              <a:buChar char="-"/>
            </a:pPr>
            <a:r>
              <a:rPr lang="ar-SA" sz="2000" dirty="0" smtClean="0">
                <a:cs typeface="PT Bold Heading" pitchFamily="2" charset="-78"/>
              </a:rPr>
              <a:t>أما إذا كان المخزون قليلاً قياساً بالطلب( أي دوران المخزون سريعاً) فإن الأمر سيؤدي إلى زيادة نفقات المشروع الناتجة عن توقف الإنتاج.</a:t>
            </a:r>
          </a:p>
          <a:p>
            <a:pPr marL="400050" lvl="1" rtl="1"/>
            <a:r>
              <a:rPr lang="ar-SA" dirty="0">
                <a:cs typeface="PT Bold Heading" pitchFamily="2" charset="-78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1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1143000"/>
          </a:xfrm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وسائل إدارة المخزون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077200" cy="1600200"/>
          </a:xfrm>
        </p:spPr>
        <p:txBody>
          <a:bodyPr>
            <a:normAutofit/>
          </a:bodyPr>
          <a:lstStyle/>
          <a:p>
            <a:pPr lvl="1" indent="-342900" algn="just" rtl="1">
              <a:buFont typeface="Wingdings" pitchFamily="2" charset="2"/>
              <a:buChar char="q"/>
            </a:pPr>
            <a:r>
              <a:rPr lang="ar-SA" dirty="0" smtClean="0">
                <a:cs typeface="PT Bold Heading" pitchFamily="2" charset="-78"/>
              </a:rPr>
              <a:t>سجلات المخزون الدائمة. وبموجبها يعرف صاحب المشروع ما لديه من سلع. </a:t>
            </a:r>
            <a:r>
              <a:rPr lang="ar-SA" sz="2000" dirty="0" smtClean="0">
                <a:cs typeface="PT Bold Heading" pitchFamily="2" charset="-78"/>
              </a:rPr>
              <a:t>وفيما يلي شكل يبين سجل لمتجر التجزئة أو الجملة يمكن استخدامها في مراقبة المخزون من السلع الجاهزة في المؤسسات الصناعية.</a:t>
            </a:r>
            <a:endParaRPr lang="ar-SA" dirty="0" smtClean="0">
              <a:cs typeface="PT Bold Heading" pitchFamily="2" charset="-78"/>
            </a:endParaRPr>
          </a:p>
          <a:p>
            <a:pPr lvl="1" indent="-342900" algn="just" rtl="1">
              <a:buFont typeface="Wingdings" pitchFamily="2" charset="2"/>
              <a:buChar char="q"/>
            </a:pPr>
            <a:endParaRPr lang="ar-SA" dirty="0" smtClean="0">
              <a:cs typeface="PT Bold Heading" pitchFamily="2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35690"/>
              </p:ext>
            </p:extLst>
          </p:nvPr>
        </p:nvGraphicFramePr>
        <p:xfrm>
          <a:off x="228599" y="2971800"/>
          <a:ext cx="8534402" cy="27889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22400"/>
                <a:gridCol w="1422400"/>
                <a:gridCol w="1422400"/>
                <a:gridCol w="1008612"/>
                <a:gridCol w="705381"/>
                <a:gridCol w="458401"/>
                <a:gridCol w="2094808"/>
              </a:tblGrid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lang="ar-SA" sz="2800" dirty="0" smtClean="0">
                          <a:cs typeface="PT Bold Heading" pitchFamily="2" charset="-78"/>
                        </a:rPr>
                        <a:t>سجلات المخزون الدائمة </a:t>
                      </a:r>
                      <a:endParaRPr lang="en-US" sz="28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الوصف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وحدة</a:t>
                      </a:r>
                      <a:r>
                        <a:rPr lang="ar-SA" sz="1600" baseline="0" dirty="0" smtClean="0">
                          <a:cs typeface="PT Bold Heading" pitchFamily="2" charset="-78"/>
                        </a:rPr>
                        <a:t> الإصدار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الوقت المطلوب للإخطار .........</a:t>
                      </a:r>
                    </a:p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الكمية المطلوبة: ........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قيمة الوحدة:  </a:t>
                      </a:r>
                    </a:p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نقطة إعادة الطلب: 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الموقع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160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الحد الأقصى من المخزون: ...............................</a:t>
                      </a:r>
                    </a:p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الحد ادنى من المخزون: ...................................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ملاحظات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/>
                      <a:r>
                        <a:rPr lang="ar-SA" sz="1400" dirty="0" smtClean="0">
                          <a:cs typeface="PT Bold Heading" pitchFamily="2" charset="-78"/>
                        </a:rPr>
                        <a:t>الكميات بوحدات الإصدار ..................................</a:t>
                      </a:r>
                      <a:endParaRPr lang="en-US" sz="14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التاريخ: ...................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الرصيد الموجود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التسليم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الاستلام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ar-SA" sz="1600" dirty="0" smtClean="0">
                          <a:cs typeface="PT Bold Heading" pitchFamily="2" charset="-78"/>
                        </a:rPr>
                        <a:t>تحت</a:t>
                      </a:r>
                      <a:r>
                        <a:rPr lang="ar-SA" sz="1600" baseline="0" dirty="0" smtClean="0">
                          <a:cs typeface="PT Bold Heading" pitchFamily="2" charset="-78"/>
                        </a:rPr>
                        <a:t> الطلب</a:t>
                      </a:r>
                      <a:endParaRPr lang="en-US" sz="1600" dirty="0">
                        <a:cs typeface="PT Bold Heading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009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الكميات الاقتصادية لطلبات الشراء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cs typeface="PT Bold Heading" pitchFamily="2" charset="-78"/>
              </a:rPr>
              <a:t>تعرف الكمية الاقتصادية لطلبات الشراء بأنها الكمية التي تصل فيها التكلفة الإجمالية للحصول على وحدة من المواد إلى حدودها الدنيا</a:t>
            </a:r>
            <a:r>
              <a:rPr lang="ar-SA" sz="2400" dirty="0" smtClean="0">
                <a:cs typeface="PT Bold Heading" pitchFamily="2" charset="-78"/>
              </a:rPr>
              <a:t>.</a:t>
            </a:r>
          </a:p>
          <a:p>
            <a:pPr marL="457200" indent="-457200" rtl="1">
              <a:buFont typeface="Wingdings" pitchFamily="2" charset="2"/>
              <a:buChar char="q"/>
            </a:pPr>
            <a:endParaRPr lang="ar-SA" sz="2400" dirty="0">
              <a:cs typeface="PT Bold Heading" pitchFamily="2" charset="-78"/>
            </a:endParaRP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400" dirty="0">
                <a:cs typeface="PT Bold Heading" pitchFamily="2" charset="-78"/>
              </a:rPr>
              <a:t>يتم الوصول لهذا النقطة عندما تتساوى تكاليف إعداد وحدة طلب الشراء </a:t>
            </a:r>
            <a:r>
              <a:rPr lang="ar-SA" sz="2400" dirty="0" smtClean="0">
                <a:cs typeface="PT Bold Heading" pitchFamily="2" charset="-78"/>
              </a:rPr>
              <a:t>مع تكاليف </a:t>
            </a:r>
            <a:r>
              <a:rPr lang="ar-SA" sz="2400" dirty="0">
                <a:cs typeface="PT Bold Heading" pitchFamily="2" charset="-78"/>
              </a:rPr>
              <a:t>وحدة حفظ المواد في المستودعات، أي تتساوى تكاليف حيازة المخزون مع تكليف الحصول </a:t>
            </a:r>
            <a:r>
              <a:rPr lang="ar-SA" sz="2400" dirty="0" smtClean="0">
                <a:cs typeface="PT Bold Heading" pitchFamily="2" charset="-78"/>
              </a:rPr>
              <a:t>عليه. علماً أن التكاليف الإجمالية تتكون من نوعين: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 smtClean="0">
                <a:cs typeface="PT Bold Heading" pitchFamily="2" charset="-78"/>
              </a:rPr>
              <a:t>تكاليف الحصول.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000" dirty="0" smtClean="0">
                <a:cs typeface="PT Bold Heading" pitchFamily="2" charset="-78"/>
              </a:rPr>
              <a:t>تكاليف حيازة المخزون.     </a:t>
            </a:r>
          </a:p>
          <a:p>
            <a:pPr marL="400050" lvl="1" indent="0" rtl="1"/>
            <a:r>
              <a:rPr lang="ar-SA" sz="2000" dirty="0" smtClean="0">
                <a:cs typeface="PT Bold Heading" pitchFamily="2" charset="-78"/>
              </a:rPr>
              <a:t> وفيما يلي نبين هذه التكاليف بالتفصيل</a:t>
            </a:r>
            <a:endParaRPr lang="en-US" sz="20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018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أولاً: تكاليف الحصول. </a:t>
            </a:r>
            <a:r>
              <a:rPr lang="ar-SA" sz="2800" dirty="0" smtClean="0">
                <a:cs typeface="PT Bold Heading" pitchFamily="2" charset="-78"/>
              </a:rPr>
              <a:t>هي الزيادة في التكاليف من أجل إعداد طلبات الشراء</a:t>
            </a:r>
          </a:p>
          <a:p>
            <a:pPr rtl="1"/>
            <a:endParaRPr lang="ar-SA" sz="2800" dirty="0" smtClean="0">
              <a:cs typeface="PT Bold Heading" pitchFamily="2" charset="-78"/>
            </a:endParaRPr>
          </a:p>
          <a:p>
            <a:pPr rtl="1"/>
            <a:r>
              <a:rPr lang="ar-SA" sz="2800" dirty="0" smtClean="0">
                <a:cs typeface="PT Bold Heading" pitchFamily="2" charset="-78"/>
              </a:rPr>
              <a:t>وهي = </a:t>
            </a:r>
            <a:r>
              <a:rPr lang="ar-SA" sz="2000" dirty="0" smtClean="0">
                <a:cs typeface="PT Bold Heading" pitchFamily="2" charset="-78"/>
              </a:rPr>
              <a:t>التكلفة القياسية لكتابة طلب شراء واحد</a:t>
            </a:r>
            <a:r>
              <a:rPr lang="en-US" sz="2000" dirty="0" smtClean="0">
                <a:cs typeface="PT Bold Heading" pitchFamily="2" charset="-78"/>
              </a:rPr>
              <a:t>X</a:t>
            </a:r>
            <a:r>
              <a:rPr lang="ar-SA" sz="2000" dirty="0" smtClean="0">
                <a:cs typeface="PT Bold Heading" pitchFamily="2" charset="-78"/>
              </a:rPr>
              <a:t> عدد طلبات الشراء المطلوبة سنويا.</a:t>
            </a:r>
          </a:p>
          <a:p>
            <a:pPr rtl="1"/>
            <a:r>
              <a:rPr lang="ar-SA" sz="2800" dirty="0" smtClean="0">
                <a:cs typeface="PT Bold Heading" pitchFamily="2" charset="-78"/>
              </a:rPr>
              <a:t>علماً أن</a:t>
            </a:r>
            <a:r>
              <a:rPr lang="ar-SA" sz="1400" dirty="0" smtClean="0">
                <a:cs typeface="PT Bold Heading" pitchFamily="2" charset="-78"/>
              </a:rPr>
              <a:t>:</a:t>
            </a:r>
          </a:p>
          <a:p>
            <a:pPr rtl="1"/>
            <a:r>
              <a:rPr lang="ar-SA" sz="1400" dirty="0">
                <a:cs typeface="PT Bold Heading" pitchFamily="2" charset="-78"/>
              </a:rPr>
              <a:t> </a:t>
            </a:r>
            <a:r>
              <a:rPr lang="ar-SA" sz="1400" dirty="0" smtClean="0">
                <a:cs typeface="PT Bold Heading" pitchFamily="2" charset="-78"/>
              </a:rPr>
              <a:t>                                                          </a:t>
            </a:r>
            <a:r>
              <a:rPr lang="ar-SA" sz="1600" dirty="0" smtClean="0">
                <a:cs typeface="PT Bold Heading" pitchFamily="2" charset="-78"/>
              </a:rPr>
              <a:t>المصروفات التشغيلية الإجمالية لقسم المشتريات خلال فترة زمنية محددة</a:t>
            </a:r>
          </a:p>
          <a:p>
            <a:pPr rtl="1"/>
            <a:r>
              <a:rPr lang="ar-SA" sz="1600" dirty="0" smtClean="0">
                <a:cs typeface="PT Bold Heading" pitchFamily="2" charset="-78"/>
              </a:rPr>
              <a:t>التكلفة القياسية لإعداد طلب الشراء</a:t>
            </a:r>
            <a:r>
              <a:rPr lang="ar-SA" sz="2400" dirty="0" smtClean="0">
                <a:cs typeface="PT Bold Heading" pitchFamily="2" charset="-78"/>
              </a:rPr>
              <a:t>=</a:t>
            </a:r>
            <a:r>
              <a:rPr lang="ar-SA" sz="1600" dirty="0" smtClean="0">
                <a:cs typeface="PT Bold Heading" pitchFamily="2" charset="-78"/>
              </a:rPr>
              <a:t> ـــــــــــــــــــــــــــــــــــــــــــــــــــــــــــــــــــــــــــــــــــــــــــــ</a:t>
            </a:r>
            <a:endParaRPr lang="ar-SA" sz="1400" dirty="0">
              <a:cs typeface="PT Bold Heading" pitchFamily="2" charset="-78"/>
            </a:endParaRPr>
          </a:p>
          <a:p>
            <a:r>
              <a:rPr lang="ar-SA" sz="1600" dirty="0" smtClean="0">
                <a:cs typeface="PT Bold Heading" pitchFamily="2" charset="-78"/>
              </a:rPr>
              <a:t>                                                                                عدد </a:t>
            </a:r>
            <a:r>
              <a:rPr lang="ar-SA" sz="1600" dirty="0">
                <a:cs typeface="PT Bold Heading" pitchFamily="2" charset="-78"/>
              </a:rPr>
              <a:t>طلبات الشراء خلال فترة زمنية </a:t>
            </a:r>
            <a:r>
              <a:rPr lang="ar-SA" sz="1600" dirty="0" smtClean="0">
                <a:cs typeface="PT Bold Heading" pitchFamily="2" charset="-78"/>
              </a:rPr>
              <a:t>محددة   </a:t>
            </a:r>
          </a:p>
          <a:p>
            <a:endParaRPr lang="ar-SA" sz="1600" dirty="0">
              <a:cs typeface="PT Bold Heading" pitchFamily="2" charset="-78"/>
            </a:endParaRPr>
          </a:p>
          <a:p>
            <a:r>
              <a:rPr lang="ar-SA" sz="2000" dirty="0" smtClean="0">
                <a:cs typeface="PT Bold Heading" pitchFamily="2" charset="-78"/>
              </a:rPr>
              <a:t>ويتضح هنا أن تكلفة الحصول على وحدة واحدة تنخفض عندما ترتفع كمية المواد المطلوبة في وقت معين.</a:t>
            </a:r>
          </a:p>
          <a:p>
            <a:endParaRPr lang="ar-SA" sz="1600" dirty="0" smtClean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711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cs typeface="PT Bold Heading" pitchFamily="2" charset="-78"/>
              </a:rPr>
              <a:t>مثال: </a:t>
            </a:r>
            <a:r>
              <a:rPr lang="ar-SA" sz="2400" dirty="0">
                <a:cs typeface="PT Bold Heading" pitchFamily="2" charset="-78"/>
              </a:rPr>
              <a:t>بلغت الحاجة للشراء لشركة صناعية 10000 وحدة ، وبلغت التكلفة القياسية لإعداد طلب الشراء هي 15ريال وحجم الطلب  100 وحدة.   المطلوب حساب تكلفة الحصول للوحدة الواحدة وعدد الطلبات وتكاليف الحصول السنوية.</a:t>
            </a:r>
          </a:p>
          <a:p>
            <a:r>
              <a:rPr lang="ar-SA" sz="2800" dirty="0">
                <a:cs typeface="PT Bold Heading" pitchFamily="2" charset="-78"/>
              </a:rPr>
              <a:t>الحل</a:t>
            </a:r>
            <a:r>
              <a:rPr lang="ar-SA" sz="2800" dirty="0" smtClean="0">
                <a:cs typeface="PT Bold Heading" pitchFamily="2" charset="-78"/>
              </a:rPr>
              <a:t>:                                     </a:t>
            </a:r>
            <a:r>
              <a:rPr lang="ar-SA" sz="2400" dirty="0" smtClean="0">
                <a:cs typeface="PT Bold Heading" pitchFamily="2" charset="-78"/>
              </a:rPr>
              <a:t>التكلفة القياسية لإعداد الطلب </a:t>
            </a:r>
            <a:r>
              <a:rPr lang="ar-SA" sz="2000" dirty="0" smtClean="0">
                <a:cs typeface="PT Bold Heading" pitchFamily="2" charset="-78"/>
              </a:rPr>
              <a:t>                                  </a:t>
            </a:r>
            <a:r>
              <a:rPr lang="ar-SA" sz="2400" dirty="0" smtClean="0">
                <a:cs typeface="PT Bold Heading" pitchFamily="2" charset="-78"/>
              </a:rPr>
              <a:t>تكلفة </a:t>
            </a:r>
            <a:r>
              <a:rPr lang="ar-SA" sz="2400" dirty="0">
                <a:cs typeface="PT Bold Heading" pitchFamily="2" charset="-78"/>
              </a:rPr>
              <a:t>الحصول للوحدة = </a:t>
            </a:r>
            <a:r>
              <a:rPr lang="ar-SA" sz="2400" dirty="0" smtClean="0">
                <a:cs typeface="PT Bold Heading" pitchFamily="2" charset="-78"/>
              </a:rPr>
              <a:t>ــــــــــــــــــــــــــــــــــــــــ</a:t>
            </a:r>
            <a:endParaRPr lang="ar-SA" sz="2400" dirty="0">
              <a:cs typeface="PT Bold Heading" pitchFamily="2" charset="-78"/>
            </a:endParaRPr>
          </a:p>
          <a:p>
            <a:r>
              <a:rPr lang="ar-SA" sz="2400" dirty="0" smtClean="0">
                <a:cs typeface="PT Bold Heading" pitchFamily="2" charset="-78"/>
              </a:rPr>
              <a:t>                                                                   حجم الطلب</a:t>
            </a:r>
          </a:p>
          <a:p>
            <a:r>
              <a:rPr lang="ar-SA" sz="2800" dirty="0" smtClean="0">
                <a:cs typeface="PT Bold Heading" pitchFamily="2" charset="-78"/>
              </a:rPr>
              <a:t>                                = 15/ 100= 0.15 ريال</a:t>
            </a:r>
          </a:p>
          <a:p>
            <a:pPr rtl="1"/>
            <a:r>
              <a:rPr lang="ar-SA" sz="2800" dirty="0">
                <a:cs typeface="PT Bold Heading" pitchFamily="2" charset="-78"/>
              </a:rPr>
              <a:t> </a:t>
            </a:r>
            <a:r>
              <a:rPr lang="ar-SA" sz="2800" dirty="0" smtClean="0">
                <a:cs typeface="PT Bold Heading" pitchFamily="2" charset="-78"/>
              </a:rPr>
              <a:t>              تكلفة الحصول السنوية= 15</a:t>
            </a:r>
            <a:r>
              <a:rPr lang="en-US" sz="2800" dirty="0" smtClean="0">
                <a:cs typeface="PT Bold Heading" pitchFamily="2" charset="-78"/>
              </a:rPr>
              <a:t>x</a:t>
            </a:r>
            <a:r>
              <a:rPr lang="ar-SA" sz="2800" dirty="0" smtClean="0">
                <a:cs typeface="PT Bold Heading" pitchFamily="2" charset="-78"/>
              </a:rPr>
              <a:t> 100= 1500 ريال</a:t>
            </a:r>
            <a:endParaRPr lang="en-US" sz="2800" dirty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800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ar-SA" sz="2800" dirty="0" smtClean="0">
                <a:solidFill>
                  <a:srgbClr val="C00000"/>
                </a:solidFill>
                <a:cs typeface="PT Bold Heading" pitchFamily="2" charset="-78"/>
              </a:rPr>
              <a:t>ثانياً: تكاليف حيازة المخزون. </a:t>
            </a:r>
            <a:r>
              <a:rPr lang="ar-SA" sz="2800" dirty="0" smtClean="0">
                <a:cs typeface="PT Bold Heading" pitchFamily="2" charset="-78"/>
              </a:rPr>
              <a:t>وهي عبارة عن: </a:t>
            </a:r>
          </a:p>
          <a:p>
            <a:pPr rtl="1"/>
            <a:r>
              <a:rPr lang="ar-SA" sz="2800" dirty="0" smtClean="0">
                <a:cs typeface="PT Bold Heading" pitchFamily="2" charset="-78"/>
              </a:rPr>
              <a:t>( تكاليف حيازة المخزون والضرائب والاستهلاك وبطلان الاستعمال والانكماش والتأمين والفوائد على الاستثمار في المخزون.)</a:t>
            </a:r>
          </a:p>
          <a:p>
            <a:pPr rtl="1"/>
            <a:r>
              <a:rPr lang="ar-SA" sz="2800" dirty="0" smtClean="0">
                <a:cs typeface="PT Bold Heading" pitchFamily="2" charset="-78"/>
              </a:rPr>
              <a:t>علماً أن تكاليف الاحتفاظ للوحدة الواحدة من المخزون ترتفع بارتفاع كمية الموارد المطلوبة في وقت معين.</a:t>
            </a:r>
          </a:p>
          <a:p>
            <a:pPr rtl="1"/>
            <a:r>
              <a:rPr lang="ar-SA" sz="2800" dirty="0" smtClean="0">
                <a:cs typeface="PT Bold Heading" pitchFamily="2" charset="-78"/>
              </a:rPr>
              <a:t>بعكس تكاليف الحصول للوحدة الواحدة من المواد. عندما يزيد حجم أوامر الشراء ويقل حجم المشتريات فإن دوران المخزون يتضاءل ويرتفع متوسط المخزون</a:t>
            </a:r>
          </a:p>
          <a:p>
            <a:endParaRPr lang="en-US" sz="2800" dirty="0">
              <a:cs typeface="PT Bold Heading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تحديد الكميات </a:t>
            </a:r>
            <a:r>
              <a:rPr lang="ar-SA" smtClean="0">
                <a:cs typeface="PT Bold Heading" pitchFamily="2" charset="-78"/>
              </a:rPr>
              <a:t>الإقتصادية</a:t>
            </a:r>
            <a:endParaRPr lang="en-US" dirty="0">
              <a:cs typeface="PT Bold Heading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5029200"/>
          </a:xfrm>
        </p:spPr>
        <p:txBody>
          <a:bodyPr>
            <a:noAutofit/>
          </a:bodyPr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بالإضافة إلى </a:t>
            </a:r>
            <a:r>
              <a:rPr lang="ar-SA" sz="2800" dirty="0" smtClean="0">
                <a:cs typeface="PT Bold Heading" pitchFamily="2" charset="-78"/>
              </a:rPr>
              <a:t>عامل التكلفة هناك عوامل أخرى تحدد الكميات الاقتصادية للشراء مثل ( عامل الحسم على الكمية، عامل الأحجام المتنوعة في الإنتاج).</a:t>
            </a: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800" dirty="0" smtClean="0">
                <a:solidFill>
                  <a:srgbClr val="FF0000"/>
                </a:solidFill>
                <a:cs typeface="PT Bold Heading" pitchFamily="2" charset="-78"/>
              </a:rPr>
              <a:t>نقاط البدء بإعادة طلبات الشراء. </a:t>
            </a:r>
            <a:r>
              <a:rPr lang="ar-SA" sz="2800" dirty="0" smtClean="0">
                <a:cs typeface="PT Bold Heading" pitchFamily="2" charset="-78"/>
              </a:rPr>
              <a:t>من الأمور الهامة جداً من الناحية التنظيمية والاقتصادية وهناك عاملان يحددان ذلك: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نسبة الاستهلاك ( نسبة الطلب).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dirty="0" smtClean="0">
                <a:cs typeface="PT Bold Heading" pitchFamily="2" charset="-78"/>
              </a:rPr>
              <a:t>الوقت الضروري للتوريد.</a:t>
            </a:r>
            <a:endParaRPr lang="ar-SA" sz="2400" dirty="0">
              <a:cs typeface="PT Bold Heading" pitchFamily="2" charset="-78"/>
            </a:endParaRP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800" dirty="0" smtClean="0">
                <a:cs typeface="PT Bold Heading" pitchFamily="2" charset="-78"/>
              </a:rPr>
              <a:t> </a:t>
            </a:r>
            <a:r>
              <a:rPr lang="ar-SA" sz="2400" dirty="0" smtClean="0">
                <a:solidFill>
                  <a:srgbClr val="FF0000"/>
                </a:solidFill>
                <a:cs typeface="PT Bold Heading" pitchFamily="2" charset="-78"/>
              </a:rPr>
              <a:t>حد الطلب.</a:t>
            </a:r>
            <a:r>
              <a:rPr lang="ar-SA" sz="2400" dirty="0" smtClean="0">
                <a:cs typeface="PT Bold Heading" pitchFamily="2" charset="-78"/>
              </a:rPr>
              <a:t> وهو النقطة التي تطلب فيها إدارة المشتريات كميات جديدة من المخزون، وهي التي تكون عندها تكلفة وحدة التوريد وصيانة المخزون في حدودها الدنيا.</a:t>
            </a:r>
            <a:endParaRPr lang="ar-SA" sz="1600" dirty="0" smtClean="0">
              <a:cs typeface="PT Bold Heading" pitchFamily="2" charset="-78"/>
            </a:endParaRPr>
          </a:p>
          <a:p>
            <a:pPr marL="400050" lvl="1" indent="0" rtl="1"/>
            <a:endParaRPr lang="ar-SA" sz="2000" dirty="0" smtClean="0"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675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8001000" cy="2209800"/>
          </a:xfrm>
        </p:spPr>
        <p:txBody>
          <a:bodyPr/>
          <a:lstStyle/>
          <a:p>
            <a:pPr marL="400050" lvl="1" indent="0" rtl="1"/>
            <a:r>
              <a:rPr lang="ar-SA" b="1" dirty="0" smtClean="0">
                <a:solidFill>
                  <a:srgbClr val="FF0000"/>
                </a:solidFill>
                <a:cs typeface="PT Bold Heading" pitchFamily="2" charset="-78"/>
              </a:rPr>
              <a:t>طرق تقدير الكمية الاقتصادية للطلب.</a:t>
            </a:r>
          </a:p>
          <a:p>
            <a:pPr marL="400050" lvl="1" indent="0" rtl="1"/>
            <a:r>
              <a:rPr lang="ar-SA" sz="2000" b="1" dirty="0" smtClean="0">
                <a:cs typeface="PT Bold Heading" pitchFamily="2" charset="-78"/>
              </a:rPr>
              <a:t>1- الطريقة الجدولية. وهي تقوم على: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sz="1600" b="1" dirty="0" err="1" smtClean="0">
                <a:cs typeface="PT Bold Heading" pitchFamily="2" charset="-78"/>
              </a:rPr>
              <a:t>إختيار</a:t>
            </a:r>
            <a:r>
              <a:rPr lang="ar-SA" sz="1600" b="1" dirty="0" smtClean="0">
                <a:cs typeface="PT Bold Heading" pitchFamily="2" charset="-78"/>
              </a:rPr>
              <a:t> عدة أحجام متباينة للطلب.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sz="1600" b="1" dirty="0" smtClean="0">
                <a:cs typeface="PT Bold Heading" pitchFamily="2" charset="-78"/>
              </a:rPr>
              <a:t>حساب التكاليف الكلية للمخزون لكل حجم.</a:t>
            </a:r>
          </a:p>
          <a:p>
            <a:pPr lvl="2" indent="-342900" rtl="1">
              <a:buFont typeface="Wingdings" pitchFamily="2" charset="2"/>
              <a:buChar char="ü"/>
            </a:pPr>
            <a:r>
              <a:rPr lang="ar-SA" sz="1600" b="1" dirty="0" err="1" smtClean="0">
                <a:cs typeface="PT Bold Heading" pitchFamily="2" charset="-78"/>
              </a:rPr>
              <a:t>إختيار</a:t>
            </a:r>
            <a:r>
              <a:rPr lang="ar-SA" sz="1600" b="1" dirty="0" smtClean="0">
                <a:cs typeface="PT Bold Heading" pitchFamily="2" charset="-78"/>
              </a:rPr>
              <a:t> الحجم الذي تكون تكاليفه الكلية أقل ما يمكن.</a:t>
            </a:r>
          </a:p>
          <a:p>
            <a:pPr marL="400050" lvl="1" indent="0" rtl="1"/>
            <a:r>
              <a:rPr lang="ar-SA" sz="2000" b="1" dirty="0">
                <a:cs typeface="PT Bold Heading" pitchFamily="2" charset="-78"/>
              </a:rPr>
              <a:t>2</a:t>
            </a:r>
            <a:r>
              <a:rPr lang="ar-SA" sz="2000" b="1" dirty="0" smtClean="0">
                <a:cs typeface="PT Bold Heading" pitchFamily="2" charset="-78"/>
              </a:rPr>
              <a:t>- الطريقة البيانية:</a:t>
            </a:r>
          </a:p>
          <a:p>
            <a:pPr marL="400050" lvl="1" indent="0" rtl="1"/>
            <a:endParaRPr lang="ar-SA" sz="2400" b="1" dirty="0">
              <a:cs typeface="PT Bold Heading" pitchFamily="2" charset="-78"/>
            </a:endParaRPr>
          </a:p>
          <a:p>
            <a:pPr marL="857250" lvl="1" indent="-457200" rtl="1">
              <a:buFont typeface="+mj-lt"/>
              <a:buAutoNum type="arabicPeriod"/>
            </a:pPr>
            <a:endParaRPr lang="ar-SA" sz="2000" b="1" dirty="0" smtClean="0">
              <a:cs typeface="PT Bold Heading" pitchFamily="2" charset="-78"/>
            </a:endParaRPr>
          </a:p>
        </p:txBody>
      </p:sp>
      <p:cxnSp>
        <p:nvCxnSpPr>
          <p:cNvPr id="8" name="رابط مستقيم 7"/>
          <p:cNvCxnSpPr/>
          <p:nvPr/>
        </p:nvCxnSpPr>
        <p:spPr>
          <a:xfrm>
            <a:off x="1066800" y="2743200"/>
            <a:ext cx="0" cy="3200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>
            <a:off x="381000" y="5638800"/>
            <a:ext cx="6477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flipV="1">
            <a:off x="1066800" y="3810000"/>
            <a:ext cx="3657600" cy="1219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>
            <a:off x="1371600" y="3962400"/>
            <a:ext cx="4953000" cy="1219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3619500" y="3276600"/>
            <a:ext cx="22479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تكاليف الاحتفاظ بالمخزون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6438900" y="4953000"/>
            <a:ext cx="25527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تكلفة الحصول على المخزون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5943600" y="5791200"/>
            <a:ext cx="1600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حجم الطلبية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304800" y="2286000"/>
            <a:ext cx="1295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التكاليف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20" name="رابط مستقيم 19"/>
          <p:cNvCxnSpPr/>
          <p:nvPr/>
        </p:nvCxnSpPr>
        <p:spPr>
          <a:xfrm>
            <a:off x="2971800" y="4343400"/>
            <a:ext cx="0" cy="1295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/>
          <p:cNvCxnSpPr/>
          <p:nvPr/>
        </p:nvCxnSpPr>
        <p:spPr>
          <a:xfrm flipH="1">
            <a:off x="1066800" y="4343400"/>
            <a:ext cx="1905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مستطيل 22"/>
          <p:cNvSpPr/>
          <p:nvPr/>
        </p:nvSpPr>
        <p:spPr>
          <a:xfrm>
            <a:off x="1752600" y="5715000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الحجم الاقتصادي للطلبية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2895600" y="4267200"/>
            <a:ext cx="2286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cs typeface="PT Bold Heading" pitchFamily="2" charset="-78"/>
              </a:rPr>
              <a:t>تخطيط الاحتياجات من المواد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525963"/>
          </a:xfrm>
        </p:spPr>
        <p:txBody>
          <a:bodyPr/>
          <a:lstStyle/>
          <a:p>
            <a:pPr marL="457200" indent="-457200" rtl="1">
              <a:buFont typeface="Wingdings" pitchFamily="2" charset="2"/>
              <a:buChar char="q"/>
            </a:pPr>
            <a:r>
              <a:rPr lang="ar-SA" sz="2800" b="1" dirty="0" smtClean="0">
                <a:cs typeface="PT Bold Heading" pitchFamily="2" charset="-78"/>
              </a:rPr>
              <a:t>هو أسلوب لتوقيت وتحديد الاحتياجات من المواد الصناعية بهدف تقليل مستوى الاستثمار في المخزون الصناعي إلى الحد الذي يمكن إدارة المنظمة الصناعية من تلبية متطلبات جدولة الإنتاج الرئيسية.</a:t>
            </a:r>
          </a:p>
          <a:p>
            <a:pPr marL="457200" indent="-457200" rtl="1">
              <a:buFont typeface="Wingdings" pitchFamily="2" charset="2"/>
              <a:buChar char="q"/>
            </a:pPr>
            <a:endParaRPr lang="ar-SA" sz="2800" b="1" dirty="0" smtClean="0">
              <a:cs typeface="PT Bold Heading" pitchFamily="2" charset="-78"/>
            </a:endParaRPr>
          </a:p>
          <a:p>
            <a:pPr marL="457200" indent="-457200" rtl="1">
              <a:buFont typeface="Wingdings" pitchFamily="2" charset="2"/>
              <a:buChar char="q"/>
            </a:pPr>
            <a:r>
              <a:rPr lang="ar-SA" sz="2800" b="1" dirty="0" smtClean="0">
                <a:solidFill>
                  <a:srgbClr val="C00000"/>
                </a:solidFill>
                <a:cs typeface="PT Bold Heading" pitchFamily="2" charset="-78"/>
              </a:rPr>
              <a:t>متطلبات تخطيط الاحتياجات من المواد في المشروعات الصناعية </a:t>
            </a:r>
            <a:r>
              <a:rPr lang="ar-SA" sz="2800" b="1" dirty="0" smtClean="0">
                <a:cs typeface="PT Bold Heading" pitchFamily="2" charset="-78"/>
              </a:rPr>
              <a:t>ما يلي:</a:t>
            </a:r>
          </a:p>
          <a:p>
            <a:pPr marL="857250" lvl="1" indent="-457200" rtl="1"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C00000"/>
                </a:solidFill>
                <a:cs typeface="PT Bold Heading" pitchFamily="2" charset="-78"/>
              </a:rPr>
              <a:t>1- تحديد الهيكل الفني للمنتج. </a:t>
            </a:r>
            <a:r>
              <a:rPr lang="ar-SA" sz="2400" b="1" dirty="0" smtClean="0">
                <a:cs typeface="PT Bold Heading" pitchFamily="2" charset="-78"/>
              </a:rPr>
              <a:t>أي عمل هيكل هندسي يحتوي على كافة الأجزاء </a:t>
            </a:r>
            <a:r>
              <a:rPr lang="ar-SA" sz="2400" b="1" dirty="0" err="1" smtClean="0">
                <a:cs typeface="PT Bold Heading" pitchFamily="2" charset="-78"/>
              </a:rPr>
              <a:t>والتجاميع</a:t>
            </a:r>
            <a:r>
              <a:rPr lang="ar-SA" sz="2400" b="1" dirty="0" smtClean="0">
                <a:cs typeface="PT Bold Heading" pitchFamily="2" charset="-78"/>
              </a:rPr>
              <a:t> الفرعية والمواد الأولية الداخلة في تكوين المنتج النهائي.</a:t>
            </a:r>
            <a:endParaRPr lang="ar-SA" sz="2400" b="1" dirty="0">
              <a:cs typeface="PT Bold Heading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C00000"/>
                </a:solidFill>
                <a:cs typeface="PT Bold Heading" pitchFamily="2" charset="-78"/>
              </a:rPr>
              <a:t>2- حساب المهل الزمنية. </a:t>
            </a:r>
            <a:r>
              <a:rPr lang="ar-SA" sz="2400" b="1" dirty="0" smtClean="0">
                <a:cs typeface="PT Bold Heading" pitchFamily="2" charset="-78"/>
              </a:rPr>
              <a:t>وهي فترة التوريد وتعرف أيضاً بفترة الحصول على المواد. وهي عبارة عن ( وقت الانتظار في صف الانتظار لبدء العمل+ وقت تهيئة وإعداد الآلات+ وقت الإنجاز الفعلي للأمر+ وقت الانتظار المؤقت للانتقال إلى مركز إنتاج آخر+ وقت الحركة الفعلية للنقل)</a:t>
            </a:r>
          </a:p>
          <a:p>
            <a:pPr rtl="1"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C00000"/>
                </a:solidFill>
                <a:cs typeface="PT Bold Heading" pitchFamily="2" charset="-78"/>
              </a:rPr>
              <a:t>3- تخطيط الاحتياج الإجمالي. </a:t>
            </a:r>
            <a:r>
              <a:rPr lang="ar-SA" sz="2400" b="1" dirty="0" smtClean="0">
                <a:cs typeface="PT Bold Heading" pitchFamily="2" charset="-78"/>
              </a:rPr>
              <a:t>ويحسب كالتالي:</a:t>
            </a:r>
          </a:p>
          <a:p>
            <a:pPr marL="0" indent="0" rtl="1"/>
            <a:r>
              <a:rPr lang="ar-SA" sz="2400" b="1" dirty="0" smtClean="0">
                <a:cs typeface="PT Bold Heading" pitchFamily="2" charset="-78"/>
              </a:rPr>
              <a:t>                           الاحتياج الإجمالي = الاحتياج </a:t>
            </a:r>
            <a:r>
              <a:rPr lang="en-US" sz="2400" b="1" dirty="0" smtClean="0">
                <a:cs typeface="PT Bold Heading" pitchFamily="2" charset="-78"/>
              </a:rPr>
              <a:t>x</a:t>
            </a:r>
            <a:r>
              <a:rPr lang="ar-SA" sz="2400" b="1" dirty="0" smtClean="0">
                <a:cs typeface="PT Bold Heading" pitchFamily="2" charset="-78"/>
              </a:rPr>
              <a:t> التكرار.</a:t>
            </a:r>
          </a:p>
          <a:p>
            <a:pPr rtl="1"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C00000"/>
                </a:solidFill>
                <a:cs typeface="PT Bold Heading" pitchFamily="2" charset="-78"/>
              </a:rPr>
              <a:t>4- تخطيط الاحتياج الصافي من المواد.  </a:t>
            </a:r>
            <a:r>
              <a:rPr lang="ar-SA" sz="2400" b="1" dirty="0" smtClean="0">
                <a:cs typeface="PT Bold Heading" pitchFamily="2" charset="-78"/>
              </a:rPr>
              <a:t>ويحسب كالتالي:</a:t>
            </a:r>
          </a:p>
          <a:p>
            <a:pPr marL="0" indent="0" rtl="1"/>
            <a:r>
              <a:rPr lang="ar-SA" sz="2400" b="1" dirty="0" smtClean="0">
                <a:cs typeface="PT Bold Heading" pitchFamily="2" charset="-78"/>
              </a:rPr>
              <a:t>الاحتياج الصافي = (إجمالي الاحتياجات + المخصصات المحددة لإنتاج أوامر محددة في المستقبل) – ( المخزون الفعلي+ الكميات المخطط استلامها)</a:t>
            </a:r>
            <a:endParaRPr lang="ar-SA" sz="2400" b="1" dirty="0">
              <a:cs typeface="PT Bold Heading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1943100" y="6376989"/>
            <a:ext cx="527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080EF2E-32A0-463A-AFEE-4235B9F3E664}" type="slidenum">
              <a:rPr lang="ar-SA" sz="1200">
                <a:solidFill>
                  <a:srgbClr val="FFFFFF"/>
                </a:solidFill>
              </a:rPr>
              <a:pPr algn="r" eaLnBrk="1" hangingPunct="1"/>
              <a:t>14</a:t>
            </a:fld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531" name="عنوان 1"/>
          <p:cNvSpPr>
            <a:spLocks/>
          </p:cNvSpPr>
          <p:nvPr/>
        </p:nvSpPr>
        <p:spPr bwMode="auto">
          <a:xfrm>
            <a:off x="773723" y="549276"/>
            <a:ext cx="787790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22532" name="عنصر نائب للمحتوى 2"/>
          <p:cNvSpPr>
            <a:spLocks/>
          </p:cNvSpPr>
          <p:nvPr/>
        </p:nvSpPr>
        <p:spPr bwMode="auto">
          <a:xfrm>
            <a:off x="942243" y="1447800"/>
            <a:ext cx="7848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 rtl="1">
              <a:spcBef>
                <a:spcPct val="20000"/>
              </a:spcBef>
              <a:buFont typeface="Arial" charset="0"/>
              <a:buChar char="•"/>
            </a:pPr>
            <a:endParaRPr lang="ar-SA" sz="3000">
              <a:solidFill>
                <a:srgbClr val="376092"/>
              </a:solidFill>
              <a:cs typeface="AL-Mohanad Bold" pitchFamily="2" charset="-78"/>
            </a:endParaRP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773723" y="120650"/>
            <a:ext cx="787790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 rtl="1"/>
            <a:endParaRPr lang="ar-SA" sz="6400">
              <a:solidFill>
                <a:srgbClr val="376092"/>
              </a:solidFill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70338" y="2971800"/>
            <a:ext cx="893298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PT Bold Heading" pitchFamily="2" charset="-78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10966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1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EG" sz="7200">
                <a:solidFill>
                  <a:srgbClr val="FFFFFF"/>
                </a:solidFill>
              </a:rPr>
              <a:t>بحمد الله</a:t>
            </a:r>
            <a:endParaRPr lang="en-US" sz="7200">
              <a:solidFill>
                <a:srgbClr val="FFFFFF"/>
              </a:solidFill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165231" y="2209801"/>
            <a:ext cx="2483827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8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2851</TotalTime>
  <Words>880</Words>
  <Application>Microsoft Office PowerPoint</Application>
  <PresentationFormat>On-screen Show (4:3)</PresentationFormat>
  <Paragraphs>106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تمهيد</vt:lpstr>
      <vt:lpstr>أهمية إدارة المخزون</vt:lpstr>
      <vt:lpstr>وسائل إدارة المخزون</vt:lpstr>
      <vt:lpstr>الكميات الاقتصادية لطلبات الشراء</vt:lpstr>
      <vt:lpstr>PowerPoint Presentation</vt:lpstr>
      <vt:lpstr>PowerPoint Presentation</vt:lpstr>
      <vt:lpstr>PowerPoint Presentation</vt:lpstr>
      <vt:lpstr>تحديد الكميات الإقتصادية</vt:lpstr>
      <vt:lpstr>PowerPoint Presentation</vt:lpstr>
      <vt:lpstr>تخطيط الاحتياجات من المواد</vt:lpstr>
      <vt:lpstr>PowerPoint Presentation</vt:lpstr>
      <vt:lpstr>مع تمنياتي للجميع بالنجاح والتوفيق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الأولى</dc:title>
  <dc:creator>TOSHIBA</dc:creator>
  <cp:lastModifiedBy>Mahammed Duliem Alqahtany</cp:lastModifiedBy>
  <cp:revision>224</cp:revision>
  <dcterms:created xsi:type="dcterms:W3CDTF">2012-01-26T12:44:15Z</dcterms:created>
  <dcterms:modified xsi:type="dcterms:W3CDTF">2013-09-15T11:33:23Z</dcterms:modified>
</cp:coreProperties>
</file>