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84" r:id="rId2"/>
    <p:sldId id="269" r:id="rId3"/>
    <p:sldId id="291" r:id="rId4"/>
    <p:sldId id="292" r:id="rId5"/>
    <p:sldId id="293" r:id="rId6"/>
    <p:sldId id="296" r:id="rId7"/>
    <p:sldId id="297" r:id="rId8"/>
    <p:sldId id="299" r:id="rId9"/>
    <p:sldId id="300" r:id="rId10"/>
    <p:sldId id="304" r:id="rId11"/>
    <p:sldId id="308" r:id="rId12"/>
    <p:sldId id="309" r:id="rId13"/>
    <p:sldId id="310" r:id="rId14"/>
    <p:sldId id="311" r:id="rId15"/>
    <p:sldId id="312" r:id="rId16"/>
    <p:sldId id="313" r:id="rId17"/>
    <p:sldId id="282" r:id="rId18"/>
    <p:sldId id="28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2814" y="-9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32DFA-96AE-4A7C-8B3A-F5DAA368A158}" type="datetimeFigureOut">
              <a:rPr lang="en-US" smtClean="0"/>
              <a:pPr/>
              <a:t>9/15/2013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AC289-0023-407D-A90D-337E5AF2E516}" type="slidenum">
              <a:rPr lang="en-US" smtClean="0"/>
              <a:pPr/>
              <a:t>‹#›</a:t>
            </a:fld>
            <a:endParaRPr lang="en-US"/>
          </a:p>
        </p:txBody>
      </p:sp>
    </p:spTree>
    <p:extLst>
      <p:ext uri="{BB962C8B-B14F-4D97-AF65-F5344CB8AC3E}">
        <p14:creationId xmlns:p14="http://schemas.microsoft.com/office/powerpoint/2010/main" val="3833250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Rectangle 24"/>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75302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94031" y="6492876"/>
            <a:ext cx="445477" cy="365125"/>
          </a:xfrm>
        </p:spPr>
        <p:txBody>
          <a:bodyPr/>
          <a:lstStyle>
            <a:lvl1pPr>
              <a:defRPr smtClean="0"/>
            </a:lvl1pPr>
          </a:lstStyle>
          <a:p>
            <a:pPr>
              <a:defRPr/>
            </a:pPr>
            <a:fld id="{34FEF677-9010-4B5C-B99E-40E41956283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2686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FFFFFF"/>
                </a:solidFill>
              </a:rPr>
              <a:t>[        ]</a:t>
            </a:r>
          </a:p>
        </p:txBody>
      </p:sp>
    </p:spTree>
    <p:extLst>
      <p:ext uri="{BB962C8B-B14F-4D97-AF65-F5344CB8AC3E}">
        <p14:creationId xmlns:p14="http://schemas.microsoft.com/office/powerpoint/2010/main" val="22066117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grpSp>
        <p:nvGrpSpPr>
          <p:cNvPr id="1029"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038" name="Picture 2" descr="http://kfu.files.googlepages.com/newKFU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fontAlgn="auto">
              <a:spcBef>
                <a:spcPts val="0"/>
              </a:spcBef>
              <a:spcAft>
                <a:spcPts val="0"/>
              </a:spcAft>
              <a:defRPr sz="1200" dirty="0">
                <a:solidFill>
                  <a:schemeClr val="bg1"/>
                </a:solidFill>
                <a:latin typeface="Calibri" pitchFamily="34" charset="0"/>
                <a:cs typeface="Arial" charset="0"/>
              </a:defRPr>
            </a:lvl1pPr>
          </a:lstStyle>
          <a:p>
            <a:pPr>
              <a:defRPr/>
            </a:pPr>
            <a:endParaRPr lang="en-US">
              <a:solidFill>
                <a:prstClr val="white"/>
              </a:solidFill>
            </a:endParaRPr>
          </a:p>
        </p:txBody>
      </p:sp>
      <p:sp>
        <p:nvSpPr>
          <p:cNvPr id="1031" name="Rectangle 15"/>
          <p:cNvSpPr>
            <a:spLocks noChangeArrowheads="1"/>
          </p:cNvSpPr>
          <p:nvPr userDrawn="1"/>
        </p:nvSpPr>
        <p:spPr bwMode="auto">
          <a:xfrm>
            <a:off x="6260123" y="6519864"/>
            <a:ext cx="192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King Faisal University</a:t>
            </a:r>
          </a:p>
        </p:txBody>
      </p:sp>
      <p:sp>
        <p:nvSpPr>
          <p:cNvPr id="1032" name="Rectangle 16"/>
          <p:cNvSpPr>
            <a:spLocks noChangeArrowheads="1"/>
          </p:cNvSpPr>
          <p:nvPr userDrawn="1"/>
        </p:nvSpPr>
        <p:spPr bwMode="auto">
          <a:xfrm>
            <a:off x="6507773" y="6291264"/>
            <a:ext cx="1406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جامعة الملك فيصل</a:t>
            </a:r>
            <a:endParaRPr lang="en-US" sz="1600" b="1" smtClean="0">
              <a:solidFill>
                <a:prstClr val="white"/>
              </a:solidFill>
              <a:cs typeface="Arial" pitchFamily="34" charset="0"/>
            </a:endParaRPr>
          </a:p>
        </p:txBody>
      </p:sp>
      <p:pic>
        <p:nvPicPr>
          <p:cNvPr id="1033" name="Picture 17" descr="logo EDE.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81354" y="5791201"/>
            <a:ext cx="773723"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8"/>
          <p:cNvSpPr>
            <a:spLocks noChangeArrowheads="1"/>
          </p:cNvSpPr>
          <p:nvPr userDrawn="1"/>
        </p:nvSpPr>
        <p:spPr bwMode="auto">
          <a:xfrm>
            <a:off x="844062"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200" smtClean="0">
                <a:solidFill>
                  <a:prstClr val="white"/>
                </a:solidFill>
                <a:cs typeface="Arial" pitchFamily="34" charset="0"/>
              </a:rPr>
              <a:t>Deanship of E-Learning and Distance Education</a:t>
            </a:r>
          </a:p>
        </p:txBody>
      </p:sp>
      <p:sp>
        <p:nvSpPr>
          <p:cNvPr id="1035" name="Rectangle 19"/>
          <p:cNvSpPr>
            <a:spLocks noChangeArrowheads="1"/>
          </p:cNvSpPr>
          <p:nvPr userDrawn="1"/>
        </p:nvSpPr>
        <p:spPr bwMode="auto">
          <a:xfrm>
            <a:off x="1091712"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عمادة التعلم الإ</a:t>
            </a:r>
            <a:r>
              <a:rPr lang="ar-EG" sz="1600" b="1" smtClean="0">
                <a:solidFill>
                  <a:prstClr val="white"/>
                </a:solidFill>
              </a:rPr>
              <a:t>ل</a:t>
            </a:r>
            <a:r>
              <a:rPr lang="ar-SA" sz="1600" b="1" smtClean="0">
                <a:solidFill>
                  <a:prstClr val="white"/>
                </a:solidFill>
              </a:rPr>
              <a:t>كتروني والتعل</a:t>
            </a:r>
            <a:r>
              <a:rPr lang="ar-EG" sz="1600" b="1" smtClean="0">
                <a:solidFill>
                  <a:prstClr val="white"/>
                </a:solidFill>
              </a:rPr>
              <a:t>ي</a:t>
            </a:r>
            <a:r>
              <a:rPr lang="ar-SA" sz="1600" b="1" smtClean="0">
                <a:solidFill>
                  <a:prstClr val="white"/>
                </a:solidFill>
              </a:rPr>
              <a:t>م عن بعد</a:t>
            </a:r>
            <a:endParaRPr lang="en-US" sz="1600" b="1" smtClean="0">
              <a:solidFill>
                <a:prstClr val="white"/>
              </a:solidFill>
              <a:cs typeface="Arial" pitchFamily="34" charset="0"/>
            </a:endParaRPr>
          </a:p>
        </p:txBody>
      </p:sp>
      <p:sp>
        <p:nvSpPr>
          <p:cNvPr id="21" name="Slide Number Placeholder 5"/>
          <p:cNvSpPr txBox="1">
            <a:spLocks/>
          </p:cNvSpPr>
          <p:nvPr userDrawn="1"/>
        </p:nvSpPr>
        <p:spPr>
          <a:xfrm>
            <a:off x="4513385" y="6369051"/>
            <a:ext cx="445477" cy="365125"/>
          </a:xfrm>
          <a:prstGeom prst="rect">
            <a:avLst/>
          </a:prstGeom>
        </p:spPr>
        <p:txBody>
          <a:bodyPr/>
          <a:lstStyle>
            <a:lvl1pPr>
              <a:defRPr/>
            </a:lvl1pPr>
          </a:lstStyle>
          <a:p>
            <a:pPr algn="r" rtl="1" fontAlgn="base">
              <a:spcBef>
                <a:spcPct val="0"/>
              </a:spcBef>
              <a:spcAft>
                <a:spcPct val="0"/>
              </a:spcAft>
              <a:defRPr/>
            </a:pPr>
            <a:fld id="{1F6C1E9D-106D-4279-B227-9B270DCC9187}" type="slidenum">
              <a:rPr lang="ar-SA" smtClean="0">
                <a:solidFill>
                  <a:prstClr val="white"/>
                </a:solidFill>
                <a:latin typeface="Arial" pitchFamily="34" charset="0"/>
              </a:rPr>
              <a:pPr algn="r" rtl="1" fontAlgn="base">
                <a:spcBef>
                  <a:spcPct val="0"/>
                </a:spcBef>
                <a:spcAft>
                  <a:spcPct val="0"/>
                </a:spcAft>
                <a:defRPr/>
              </a:pPr>
              <a:t>‹#›</a:t>
            </a:fld>
            <a:endParaRPr lang="en-US"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201086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DE35BB5-CD56-42B1-940C-1DDD8BC93C75}"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4953000" y="4648200"/>
            <a:ext cx="4191001"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422031" y="2971801"/>
            <a:ext cx="4706815" cy="1470025"/>
          </a:xfrm>
          <a:prstGeom prst="rect">
            <a:avLst/>
          </a:prstGeom>
          <a:noFill/>
          <a:ln w="9525">
            <a:noFill/>
            <a:miter lim="800000"/>
            <a:headEnd/>
            <a:tailEnd/>
          </a:ln>
        </p:spPr>
        <p:txBody>
          <a:bodyPr anchor="ctr"/>
          <a:lstStyle/>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اسم المقرر</a:t>
            </a: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إدارة </a:t>
            </a:r>
            <a:r>
              <a:rPr lang="ar-SA" sz="3700" b="1" dirty="0" smtClean="0">
                <a:solidFill>
                  <a:schemeClr val="accent1">
                    <a:lumMod val="50000"/>
                  </a:schemeClr>
                </a:solidFill>
                <a:latin typeface="AYM Wadiy S_U normal."/>
                <a:cs typeface="PT Bold Heading" pitchFamily="2" charset="-78"/>
              </a:rPr>
              <a:t>الأعمال الصغيرة</a:t>
            </a:r>
            <a:endParaRPr lang="ar-SA" sz="3700" b="1" dirty="0">
              <a:solidFill>
                <a:schemeClr val="accent1">
                  <a:lumMod val="50000"/>
                </a:schemeClr>
              </a:solidFill>
              <a:latin typeface="AYM Wadiy S_U normal."/>
              <a:cs typeface="PT Bold Heading" pitchFamily="2" charset="-78"/>
            </a:endParaRPr>
          </a:p>
          <a:p>
            <a:pPr algn="ctr" rtl="1">
              <a:defRPr/>
            </a:pPr>
            <a:r>
              <a:rPr lang="ar-EG" b="1" dirty="0">
                <a:solidFill>
                  <a:srgbClr val="7F7F7F"/>
                </a:solidFill>
                <a:latin typeface="Calibri" pitchFamily="34" charset="0"/>
                <a:cs typeface="PT Bold Heading" pitchFamily="2" charset="-78"/>
              </a:rPr>
              <a:t/>
            </a:r>
            <a:br>
              <a:rPr lang="ar-EG" b="1" dirty="0">
                <a:solidFill>
                  <a:srgbClr val="7F7F7F"/>
                </a:solidFill>
                <a:latin typeface="Calibri" pitchFamily="34" charset="0"/>
                <a:cs typeface="PT Bold Heading" pitchFamily="2" charset="-78"/>
              </a:rPr>
            </a:br>
            <a:endParaRPr lang="en-US" sz="1700" b="1" dirty="0">
              <a:solidFill>
                <a:srgbClr val="7F7F7F"/>
              </a:solidFill>
              <a:latin typeface="Calibri" pitchFamily="34" charset="0"/>
              <a:cs typeface="PT Bold Heading" pitchFamily="2" charset="-78"/>
            </a:endParaRPr>
          </a:p>
          <a:p>
            <a:pPr algn="ctr" rtl="1">
              <a:defRPr/>
            </a:pPr>
            <a:r>
              <a:rPr lang="ar-SA" sz="2600" b="1" dirty="0">
                <a:solidFill>
                  <a:srgbClr val="7F7F7F"/>
                </a:solidFill>
                <a:latin typeface="Calibri" pitchFamily="34" charset="0"/>
                <a:cs typeface="PT Bold Heading" pitchFamily="2" charset="-78"/>
              </a:rPr>
              <a:t>اسم المدرس</a:t>
            </a:r>
          </a:p>
          <a:p>
            <a:pPr algn="ctr" rtl="1">
              <a:defRPr/>
            </a:pPr>
            <a:r>
              <a:rPr lang="ar-SA" sz="2600" b="1" dirty="0">
                <a:solidFill>
                  <a:srgbClr val="7F7F7F"/>
                </a:solidFill>
                <a:latin typeface="Calibri" pitchFamily="34" charset="0"/>
                <a:cs typeface="PT Bold Heading" pitchFamily="2" charset="-78"/>
              </a:rPr>
              <a:t>د. </a:t>
            </a:r>
            <a:r>
              <a:rPr lang="ar-SA" sz="2600" b="1" dirty="0">
                <a:solidFill>
                  <a:srgbClr val="7F7F7F"/>
                </a:solidFill>
                <a:latin typeface="Calibri" pitchFamily="34" charset="0"/>
                <a:cs typeface="PT Bold Heading" pitchFamily="2" charset="-78"/>
              </a:rPr>
              <a:t>محمد بن </a:t>
            </a:r>
            <a:r>
              <a:rPr lang="ar-SA" sz="2600" b="1" dirty="0" err="1">
                <a:solidFill>
                  <a:srgbClr val="7F7F7F"/>
                </a:solidFill>
                <a:latin typeface="Calibri" pitchFamily="34" charset="0"/>
                <a:cs typeface="PT Bold Heading" pitchFamily="2" charset="-78"/>
              </a:rPr>
              <a:t>دليم</a:t>
            </a:r>
            <a:r>
              <a:rPr lang="ar-SA" sz="2600" b="1">
                <a:solidFill>
                  <a:srgbClr val="7F7F7F"/>
                </a:solidFill>
                <a:latin typeface="Calibri" pitchFamily="34" charset="0"/>
                <a:cs typeface="PT Bold Heading" pitchFamily="2" charset="-78"/>
              </a:rPr>
              <a:t> القحطاني</a:t>
            </a:r>
            <a:endParaRPr lang="ar-SA" sz="2600" b="1" dirty="0">
              <a:solidFill>
                <a:srgbClr val="7F7F7F"/>
              </a:solidFill>
              <a:latin typeface="Calibri" pitchFamily="34" charset="0"/>
              <a:cs typeface="PT Bold Heading" pitchFamily="2" charset="-78"/>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algn="r"/>
            <a:fld id="{9904F7B7-1163-46B9-BF31-E937B26A3914}"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298172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bwMode="auto">
          <a:xfrm>
            <a:off x="4501662" y="6356353"/>
            <a:ext cx="44547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0DD3833-6C58-4BFF-AC7F-C269E7130DFB}" type="slidenum">
              <a:rPr lang="ar-SA">
                <a:solidFill>
                  <a:srgbClr val="FFFFFF"/>
                </a:solidFill>
                <a:cs typeface="Arial" pitchFamily="34" charset="0"/>
              </a:rPr>
              <a:pPr fontAlgn="base">
                <a:spcBef>
                  <a:spcPct val="0"/>
                </a:spcBef>
                <a:spcAft>
                  <a:spcPct val="0"/>
                </a:spcAft>
              </a:pPr>
              <a:t>2</a:t>
            </a:fld>
            <a:endParaRPr lang="en-US">
              <a:solidFill>
                <a:srgbClr val="FFFFFF"/>
              </a:solidFill>
              <a:cs typeface="Arial" pitchFamily="34" charset="0"/>
            </a:endParaRPr>
          </a:p>
        </p:txBody>
      </p:sp>
      <p:sp>
        <p:nvSpPr>
          <p:cNvPr id="5" name="Title 4"/>
          <p:cNvSpPr txBox="1">
            <a:spLocks/>
          </p:cNvSpPr>
          <p:nvPr/>
        </p:nvSpPr>
        <p:spPr bwMode="auto">
          <a:xfrm>
            <a:off x="1752600" y="2057400"/>
            <a:ext cx="5638800" cy="1676400"/>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SA" spc="-150" dirty="0" smtClean="0">
                <a:solidFill>
                  <a:srgbClr val="376092"/>
                </a:solidFill>
                <a:latin typeface="ae_AlMateen" pitchFamily="2" charset="-78"/>
                <a:cs typeface="PT Bold Heading" pitchFamily="2" charset="-78"/>
              </a:rPr>
              <a:t>المشروعات الصغيرة الإلكترونية</a:t>
            </a:r>
            <a:endParaRPr lang="en-US" spc="-150" dirty="0">
              <a:solidFill>
                <a:srgbClr val="376092"/>
              </a:solidFill>
              <a:latin typeface="ae_AlMateen" pitchFamily="2" charset="-78"/>
              <a:cs typeface="PT Bold Heading" pitchFamily="2" charset="-78"/>
            </a:endParaRPr>
          </a:p>
        </p:txBody>
      </p:sp>
      <p:sp>
        <p:nvSpPr>
          <p:cNvPr id="4100" name="Title 4"/>
          <p:cNvSpPr txBox="1">
            <a:spLocks/>
          </p:cNvSpPr>
          <p:nvPr/>
        </p:nvSpPr>
        <p:spPr bwMode="auto">
          <a:xfrm>
            <a:off x="1351086" y="4191000"/>
            <a:ext cx="654147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20000"/>
              </a:spcBef>
              <a:spcAft>
                <a:spcPct val="0"/>
              </a:spcAft>
              <a:buFont typeface="Arial" pitchFamily="34" charset="0"/>
              <a:buNone/>
            </a:pPr>
            <a:r>
              <a:rPr lang="ar-SA" sz="3600" b="1" dirty="0" smtClean="0">
                <a:solidFill>
                  <a:srgbClr val="000000"/>
                </a:solidFill>
                <a:cs typeface="PT Bold Heading" pitchFamily="2" charset="-78"/>
              </a:rPr>
              <a:t>المحاضرة الحادية عشر</a:t>
            </a:r>
          </a:p>
        </p:txBody>
      </p:sp>
    </p:spTree>
    <p:extLst>
      <p:ext uri="{BB962C8B-B14F-4D97-AF65-F5344CB8AC3E}">
        <p14:creationId xmlns:p14="http://schemas.microsoft.com/office/powerpoint/2010/main" val="2041230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تمهيد</a:t>
            </a:r>
          </a:p>
        </p:txBody>
      </p:sp>
      <p:sp>
        <p:nvSpPr>
          <p:cNvPr id="3" name="Content Placeholder 2"/>
          <p:cNvSpPr>
            <a:spLocks noGrp="1"/>
          </p:cNvSpPr>
          <p:nvPr>
            <p:ph idx="1"/>
          </p:nvPr>
        </p:nvSpPr>
        <p:spPr>
          <a:xfrm>
            <a:off x="457200" y="1600201"/>
            <a:ext cx="8229600" cy="4343399"/>
          </a:xfrm>
        </p:spPr>
        <p:txBody>
          <a:bodyPr>
            <a:noAutofit/>
          </a:bodyPr>
          <a:lstStyle/>
          <a:p>
            <a:pPr rtl="1"/>
            <a:r>
              <a:rPr lang="ar-SA" sz="2400" b="1" dirty="0" smtClean="0">
                <a:cs typeface="PT Bold Heading" pitchFamily="2" charset="-78"/>
              </a:rPr>
              <a:t> </a:t>
            </a:r>
            <a:r>
              <a:rPr lang="ar-SA" sz="2400" b="1" dirty="0">
                <a:cs typeface="PT Bold Heading" pitchFamily="2" charset="-78"/>
              </a:rPr>
              <a:t>ترتبط </a:t>
            </a:r>
            <a:r>
              <a:rPr lang="ar-SA" sz="2400" b="1" dirty="0" smtClean="0">
                <a:cs typeface="PT Bold Heading" pitchFamily="2" charset="-78"/>
              </a:rPr>
              <a:t>تكنولوجيا </a:t>
            </a:r>
            <a:r>
              <a:rPr lang="ar-SA" sz="2400" b="1" dirty="0">
                <a:cs typeface="PT Bold Heading" pitchFamily="2" charset="-78"/>
              </a:rPr>
              <a:t>المعلومات </a:t>
            </a:r>
            <a:r>
              <a:rPr lang="ar-SA" sz="2400" b="1" dirty="0" smtClean="0">
                <a:cs typeface="PT Bold Heading" pitchFamily="2" charset="-78"/>
              </a:rPr>
              <a:t>ارتباطا </a:t>
            </a:r>
            <a:r>
              <a:rPr lang="ar-SA" sz="2400" b="1" dirty="0">
                <a:cs typeface="PT Bold Heading" pitchFamily="2" charset="-78"/>
              </a:rPr>
              <a:t>وثيقا بالمشروعات </a:t>
            </a:r>
            <a:r>
              <a:rPr lang="ar-SA" sz="2400" b="1" dirty="0" smtClean="0">
                <a:cs typeface="PT Bold Heading" pitchFamily="2" charset="-78"/>
              </a:rPr>
              <a:t>عموما بغض النظر عن حجمها , </a:t>
            </a:r>
            <a:r>
              <a:rPr lang="ar-SA" sz="2400" b="1" dirty="0">
                <a:cs typeface="PT Bold Heading" pitchFamily="2" charset="-78"/>
              </a:rPr>
              <a:t>من خلال ما تقدمه من تسهيلات مهمة ومفيدة لتطوير هذه المشروعات, ورفع </a:t>
            </a:r>
            <a:r>
              <a:rPr lang="ar-SA" sz="2400" b="1" dirty="0" smtClean="0">
                <a:cs typeface="PT Bold Heading" pitchFamily="2" charset="-78"/>
              </a:rPr>
              <a:t>كفاءتها  من خلال:</a:t>
            </a:r>
          </a:p>
          <a:p>
            <a:pPr rtl="1"/>
            <a:endParaRPr lang="ar-SA" sz="2400" b="1" dirty="0">
              <a:cs typeface="PT Bold Heading" pitchFamily="2" charset="-78"/>
            </a:endParaRPr>
          </a:p>
          <a:p>
            <a:pPr lvl="1" rtl="1"/>
            <a:r>
              <a:rPr lang="ar-SA" sz="2400" b="1" dirty="0">
                <a:cs typeface="PT Bold Heading" pitchFamily="2" charset="-78"/>
              </a:rPr>
              <a:t>1- </a:t>
            </a:r>
            <a:r>
              <a:rPr lang="ar-SA" sz="2400" b="1" dirty="0">
                <a:solidFill>
                  <a:srgbClr val="FF0000"/>
                </a:solidFill>
                <a:cs typeface="PT Bold Heading" pitchFamily="2" charset="-78"/>
              </a:rPr>
              <a:t>الوقت</a:t>
            </a:r>
            <a:r>
              <a:rPr lang="ar-SA" sz="2400" b="1" dirty="0">
                <a:cs typeface="PT Bold Heading" pitchFamily="2" charset="-78"/>
              </a:rPr>
              <a:t> </a:t>
            </a:r>
            <a:r>
              <a:rPr lang="ar-SA" sz="2400" b="1" dirty="0" smtClean="0">
                <a:cs typeface="PT Bold Heading" pitchFamily="2" charset="-78"/>
              </a:rPr>
              <a:t>. إذ </a:t>
            </a:r>
            <a:r>
              <a:rPr lang="ar-SA" sz="2400" b="1" dirty="0">
                <a:cs typeface="PT Bold Heading" pitchFamily="2" charset="-78"/>
              </a:rPr>
              <a:t>تجب تهيئة المعلومات وتجهيزها, وجعلها بمتناول اليد حال الحاجة </a:t>
            </a:r>
            <a:r>
              <a:rPr lang="ar-SA" sz="2400" b="1" dirty="0" smtClean="0">
                <a:cs typeface="PT Bold Heading" pitchFamily="2" charset="-78"/>
              </a:rPr>
              <a:t>إليها</a:t>
            </a:r>
            <a:r>
              <a:rPr lang="ar-SA" sz="2400" b="1" dirty="0">
                <a:cs typeface="PT Bold Heading" pitchFamily="2" charset="-78"/>
              </a:rPr>
              <a:t>.</a:t>
            </a:r>
          </a:p>
          <a:p>
            <a:pPr lvl="1" rtl="1"/>
            <a:r>
              <a:rPr lang="ar-SA" sz="2400" b="1" dirty="0">
                <a:cs typeface="PT Bold Heading" pitchFamily="2" charset="-78"/>
              </a:rPr>
              <a:t>2- </a:t>
            </a:r>
            <a:r>
              <a:rPr lang="ar-SA" sz="2400" b="1" dirty="0">
                <a:solidFill>
                  <a:srgbClr val="FF0000"/>
                </a:solidFill>
                <a:cs typeface="PT Bold Heading" pitchFamily="2" charset="-78"/>
              </a:rPr>
              <a:t>المحتوى</a:t>
            </a:r>
            <a:r>
              <a:rPr lang="ar-SA" sz="2400" b="1" dirty="0">
                <a:cs typeface="PT Bold Heading" pitchFamily="2" charset="-78"/>
              </a:rPr>
              <a:t> </a:t>
            </a:r>
            <a:r>
              <a:rPr lang="ar-SA" sz="2400" b="1" dirty="0" smtClean="0">
                <a:cs typeface="PT Bold Heading" pitchFamily="2" charset="-78"/>
              </a:rPr>
              <a:t>. يجب </a:t>
            </a:r>
            <a:r>
              <a:rPr lang="ar-SA" sz="2400" b="1" dirty="0">
                <a:cs typeface="PT Bold Heading" pitchFamily="2" charset="-78"/>
              </a:rPr>
              <a:t>ان يتناسب محتوى المعلومات ومضمونها, من حيث السلامة والدقة, مع متطلبات المستخدم </a:t>
            </a:r>
            <a:r>
              <a:rPr lang="ar-SA" sz="2400" b="1" dirty="0" smtClean="0">
                <a:cs typeface="PT Bold Heading" pitchFamily="2" charset="-78"/>
              </a:rPr>
              <a:t>.</a:t>
            </a:r>
            <a:endParaRPr lang="ar-SA" sz="2400" b="1" dirty="0">
              <a:cs typeface="PT Bold Heading" pitchFamily="2" charset="-78"/>
            </a:endParaRPr>
          </a:p>
          <a:p>
            <a:pPr lvl="1" rtl="1"/>
            <a:r>
              <a:rPr lang="ar-SA" sz="2400" b="1" dirty="0" smtClean="0">
                <a:cs typeface="PT Bold Heading" pitchFamily="2" charset="-78"/>
              </a:rPr>
              <a:t>3- </a:t>
            </a:r>
            <a:r>
              <a:rPr lang="ar-SA" sz="2400" b="1" dirty="0" smtClean="0">
                <a:solidFill>
                  <a:srgbClr val="FF0000"/>
                </a:solidFill>
                <a:cs typeface="PT Bold Heading" pitchFamily="2" charset="-78"/>
              </a:rPr>
              <a:t>الشكل</a:t>
            </a:r>
            <a:r>
              <a:rPr lang="ar-SA" sz="2400" b="1" dirty="0" smtClean="0">
                <a:cs typeface="PT Bold Heading" pitchFamily="2" charset="-78"/>
              </a:rPr>
              <a:t>. يجب </a:t>
            </a:r>
            <a:r>
              <a:rPr lang="ar-SA" sz="2400" b="1" dirty="0">
                <a:cs typeface="PT Bold Heading" pitchFamily="2" charset="-78"/>
              </a:rPr>
              <a:t>ان تأخذ </a:t>
            </a:r>
            <a:r>
              <a:rPr lang="ar-SA" sz="2400" b="1" dirty="0" smtClean="0">
                <a:cs typeface="PT Bold Heading" pitchFamily="2" charset="-78"/>
              </a:rPr>
              <a:t>البيانات </a:t>
            </a:r>
            <a:r>
              <a:rPr lang="ar-SA" sz="2400" b="1" dirty="0">
                <a:cs typeface="PT Bold Heading" pitchFamily="2" charset="-78"/>
              </a:rPr>
              <a:t>والمعلومات الشكل أو الهيئة التي تمكن المستخدم من فهمها, وبشكل يسهل عليه التعامل معها بمستوى جيد من </a:t>
            </a:r>
            <a:r>
              <a:rPr lang="ar-SA" sz="2400" b="1" dirty="0" smtClean="0">
                <a:cs typeface="PT Bold Heading" pitchFamily="2" charset="-78"/>
              </a:rPr>
              <a:t>الأداء</a:t>
            </a:r>
            <a:r>
              <a:rPr lang="ar-SA" sz="2400" b="1" dirty="0">
                <a:cs typeface="PT Bold Heading" pitchFamily="2" charset="-78"/>
              </a:rPr>
              <a:t>.</a:t>
            </a:r>
          </a:p>
        </p:txBody>
      </p:sp>
    </p:spTree>
    <p:extLst>
      <p:ext uri="{BB962C8B-B14F-4D97-AF65-F5344CB8AC3E}">
        <p14:creationId xmlns:p14="http://schemas.microsoft.com/office/powerpoint/2010/main" val="295051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cs typeface="PT Bold Heading" pitchFamily="2" charset="-78"/>
              </a:rPr>
              <a:t>مكونات الاقتصاد الإلكتروني</a:t>
            </a:r>
            <a:endParaRPr lang="ar-SA" dirty="0">
              <a:cs typeface="PT Bold Heading" pitchFamily="2" charset="-78"/>
            </a:endParaRPr>
          </a:p>
        </p:txBody>
      </p:sp>
      <p:sp>
        <p:nvSpPr>
          <p:cNvPr id="3" name="Content Placeholder 2"/>
          <p:cNvSpPr>
            <a:spLocks noGrp="1"/>
          </p:cNvSpPr>
          <p:nvPr>
            <p:ph idx="1"/>
          </p:nvPr>
        </p:nvSpPr>
        <p:spPr/>
        <p:txBody>
          <a:bodyPr>
            <a:normAutofit/>
          </a:bodyPr>
          <a:lstStyle/>
          <a:p>
            <a:pPr marL="457200" indent="-457200" rtl="1">
              <a:buFont typeface="Wingdings" pitchFamily="2" charset="2"/>
              <a:buChar char="q"/>
            </a:pPr>
            <a:r>
              <a:rPr lang="ar-SA" sz="2800" b="1" dirty="0">
                <a:cs typeface="PT Bold Heading" pitchFamily="2" charset="-78"/>
              </a:rPr>
              <a:t>أدى التطور في مجال تكنولوجيا المعلومات ونموه إلى احداث تغييرات اساسيه في مجتمعاتنا واقتصادياتنا بشكل </a:t>
            </a:r>
            <a:r>
              <a:rPr lang="ar-SA" sz="2800" b="1" dirty="0" smtClean="0">
                <a:cs typeface="PT Bold Heading" pitchFamily="2" charset="-78"/>
              </a:rPr>
              <a:t>عام. </a:t>
            </a:r>
          </a:p>
          <a:p>
            <a:pPr marL="457200" indent="-457200" rtl="1">
              <a:buFont typeface="Wingdings" pitchFamily="2" charset="2"/>
              <a:buChar char="q"/>
            </a:pPr>
            <a:r>
              <a:rPr lang="ar-SA" sz="2800" b="1" dirty="0" smtClean="0">
                <a:cs typeface="PT Bold Heading" pitchFamily="2" charset="-78"/>
              </a:rPr>
              <a:t>أصبح للحواسيب </a:t>
            </a:r>
            <a:r>
              <a:rPr lang="ar-SA" sz="2800" b="1" dirty="0">
                <a:cs typeface="PT Bold Heading" pitchFamily="2" charset="-78"/>
              </a:rPr>
              <a:t>والأجهزة الالكترونية الأخرى دور بارز في تحقيق الاتصال وإحداث التفاعل مع الأطراف الأخرى, وعبر اجهزة أخرى, وذلك من خلال </a:t>
            </a:r>
            <a:r>
              <a:rPr lang="ar-SA" sz="2800" b="1" dirty="0" smtClean="0">
                <a:cs typeface="PT Bold Heading" pitchFamily="2" charset="-78"/>
              </a:rPr>
              <a:t>الشبكات </a:t>
            </a:r>
            <a:r>
              <a:rPr lang="ar-SA" sz="2800" b="1" dirty="0">
                <a:cs typeface="PT Bold Heading" pitchFamily="2" charset="-78"/>
              </a:rPr>
              <a:t>الالكترونية المتعدده, واهمها الشبكة العالمة (الانترنت) </a:t>
            </a:r>
            <a:endParaRPr lang="ar-SA" sz="2800" b="1" dirty="0" smtClean="0">
              <a:cs typeface="PT Bold Heading" pitchFamily="2" charset="-78"/>
            </a:endParaRPr>
          </a:p>
          <a:p>
            <a:pPr marL="457200" indent="-457200" rtl="1">
              <a:buFont typeface="Wingdings" pitchFamily="2" charset="2"/>
              <a:buChar char="q"/>
            </a:pPr>
            <a:r>
              <a:rPr lang="ar-SA" sz="2800" b="1" dirty="0" smtClean="0">
                <a:cs typeface="PT Bold Heading" pitchFamily="2" charset="-78"/>
              </a:rPr>
              <a:t>يستخدم </a:t>
            </a:r>
            <a:r>
              <a:rPr lang="ar-SA" sz="2800" b="1" dirty="0">
                <a:cs typeface="PT Bold Heading" pitchFamily="2" charset="-78"/>
              </a:rPr>
              <a:t>جمهور المستهلكين شبكات الحاسوب لاختيار الباعة, وما يقدمونه من سلع وخدمات, كما </a:t>
            </a:r>
            <a:r>
              <a:rPr lang="ar-SA" sz="2800" b="1" dirty="0" smtClean="0">
                <a:cs typeface="PT Bold Heading" pitchFamily="2" charset="-78"/>
              </a:rPr>
              <a:t>تعلموا  مقارنة </a:t>
            </a:r>
            <a:r>
              <a:rPr lang="ar-SA" sz="2800" b="1" dirty="0">
                <a:cs typeface="PT Bold Heading" pitchFamily="2" charset="-78"/>
              </a:rPr>
              <a:t>الأسعار المعلنة ومن ثم اختيار ما يرغبون فيه</a:t>
            </a:r>
            <a:r>
              <a:rPr lang="ar-SA" sz="2800" b="1" dirty="0" smtClean="0">
                <a:cs typeface="PT Bold Heading" pitchFamily="2" charset="-78"/>
              </a:rPr>
              <a:t>.</a:t>
            </a:r>
            <a:endParaRPr lang="ar-SA" sz="2800" b="1" dirty="0">
              <a:cs typeface="PT Bold Heading" pitchFamily="2" charset="-78"/>
            </a:endParaRPr>
          </a:p>
        </p:txBody>
      </p:sp>
    </p:spTree>
    <p:extLst>
      <p:ext uri="{BB962C8B-B14F-4D97-AF65-F5344CB8AC3E}">
        <p14:creationId xmlns:p14="http://schemas.microsoft.com/office/powerpoint/2010/main" val="741442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cs typeface="PT Bold Heading" pitchFamily="2" charset="-78"/>
              </a:rPr>
              <a:t>المكونات </a:t>
            </a:r>
            <a:r>
              <a:rPr lang="ar-SA" b="1" dirty="0" smtClean="0">
                <a:cs typeface="PT Bold Heading" pitchFamily="2" charset="-78"/>
              </a:rPr>
              <a:t>الأساسية </a:t>
            </a:r>
            <a:r>
              <a:rPr lang="ar-SA" b="1" dirty="0">
                <a:cs typeface="PT Bold Heading" pitchFamily="2" charset="-78"/>
              </a:rPr>
              <a:t>للاقتصاد الالكتروني</a:t>
            </a:r>
            <a:r>
              <a:rPr lang="ar-SA" b="1" dirty="0" smtClean="0">
                <a:cs typeface="PT Bold Heading" pitchFamily="2" charset="-78"/>
              </a:rPr>
              <a:t>.</a:t>
            </a:r>
            <a:endParaRPr lang="ar-SA" dirty="0"/>
          </a:p>
        </p:txBody>
      </p:sp>
      <p:sp>
        <p:nvSpPr>
          <p:cNvPr id="3" name="Content Placeholder 2"/>
          <p:cNvSpPr>
            <a:spLocks noGrp="1"/>
          </p:cNvSpPr>
          <p:nvPr>
            <p:ph idx="1"/>
          </p:nvPr>
        </p:nvSpPr>
        <p:spPr>
          <a:xfrm>
            <a:off x="228600" y="1371600"/>
            <a:ext cx="8229600" cy="4525963"/>
          </a:xfrm>
        </p:spPr>
        <p:txBody>
          <a:bodyPr>
            <a:noAutofit/>
          </a:bodyPr>
          <a:lstStyle/>
          <a:p>
            <a:pPr rtl="1"/>
            <a:r>
              <a:rPr lang="ar-SA" sz="2400" b="1" dirty="0">
                <a:solidFill>
                  <a:srgbClr val="FF0000"/>
                </a:solidFill>
                <a:cs typeface="PT Bold Heading" pitchFamily="2" charset="-78"/>
              </a:rPr>
              <a:t>1- البنية التحتيه للأعمال </a:t>
            </a:r>
            <a:r>
              <a:rPr lang="ar-SA" sz="2400" b="1" dirty="0" smtClean="0">
                <a:solidFill>
                  <a:srgbClr val="FF0000"/>
                </a:solidFill>
                <a:cs typeface="PT Bold Heading" pitchFamily="2" charset="-78"/>
              </a:rPr>
              <a:t>الالكترونية: </a:t>
            </a:r>
            <a:r>
              <a:rPr lang="ar-SA" sz="2000" b="1" dirty="0" smtClean="0">
                <a:cs typeface="PT Bold Heading" pitchFamily="2" charset="-78"/>
              </a:rPr>
              <a:t> وتشمل </a:t>
            </a:r>
            <a:r>
              <a:rPr lang="ar-SA" sz="2000" b="1" dirty="0">
                <a:cs typeface="PT Bold Heading" pitchFamily="2" charset="-78"/>
              </a:rPr>
              <a:t>المعدات والأجهزة المادية والبرمجية,وشبكات الاتصال, والبرمجيات, وخدمات الاسناد , ورأس </a:t>
            </a:r>
            <a:endParaRPr lang="ar-SA" sz="2000" b="1" dirty="0" smtClean="0">
              <a:cs typeface="PT Bold Heading" pitchFamily="2" charset="-78"/>
            </a:endParaRPr>
          </a:p>
          <a:p>
            <a:pPr rtl="1"/>
            <a:r>
              <a:rPr lang="ar-SA" sz="2000" b="1" dirty="0" smtClean="0">
                <a:cs typeface="PT Bold Heading" pitchFamily="2" charset="-78"/>
              </a:rPr>
              <a:t>المال </a:t>
            </a:r>
            <a:r>
              <a:rPr lang="ar-SA" sz="2000" b="1" dirty="0">
                <a:cs typeface="PT Bold Heading" pitchFamily="2" charset="-78"/>
              </a:rPr>
              <a:t>البشري المسخر للأعمال الالكترونية والتجارة الالكترونية. </a:t>
            </a:r>
            <a:endParaRPr lang="ar-SA" sz="2000" b="1" dirty="0" smtClean="0">
              <a:cs typeface="PT Bold Heading" pitchFamily="2" charset="-78"/>
            </a:endParaRPr>
          </a:p>
          <a:p>
            <a:pPr rtl="1"/>
            <a:r>
              <a:rPr lang="ar-SA" sz="2400" b="1" dirty="0" smtClean="0">
                <a:solidFill>
                  <a:srgbClr val="FF0000"/>
                </a:solidFill>
                <a:cs typeface="PT Bold Heading" pitchFamily="2" charset="-78"/>
              </a:rPr>
              <a:t>2- العمل </a:t>
            </a:r>
            <a:r>
              <a:rPr lang="ar-SA" sz="2400" b="1" dirty="0">
                <a:solidFill>
                  <a:srgbClr val="FF0000"/>
                </a:solidFill>
                <a:cs typeface="PT Bold Heading" pitchFamily="2" charset="-78"/>
              </a:rPr>
              <a:t>الالكتروني: </a:t>
            </a:r>
            <a:r>
              <a:rPr lang="ar-SA" sz="2000" b="1" dirty="0">
                <a:cs typeface="PT Bold Heading" pitchFamily="2" charset="-78"/>
              </a:rPr>
              <a:t>ويمثل أي عملية تقود تنظيم العمل من خلال شبكات. ومن الأمثلة على عمليات الأعمال الالكترونية:</a:t>
            </a:r>
          </a:p>
          <a:p>
            <a:pPr marL="800100" lvl="1" indent="-342900" rtl="1">
              <a:buFont typeface="Wingdings" pitchFamily="2" charset="2"/>
              <a:buChar char="Ø"/>
            </a:pPr>
            <a:r>
              <a:rPr lang="ar-SA" sz="2000" b="1" dirty="0">
                <a:solidFill>
                  <a:srgbClr val="FF0000"/>
                </a:solidFill>
                <a:cs typeface="PT Bold Heading" pitchFamily="2" charset="-78"/>
              </a:rPr>
              <a:t>العمليات التي تولد الإنتاج, </a:t>
            </a:r>
            <a:r>
              <a:rPr lang="ar-SA" sz="2000" b="1" dirty="0">
                <a:cs typeface="PT Bold Heading" pitchFamily="2" charset="-78"/>
              </a:rPr>
              <a:t>مثل  اقتناء المواد </a:t>
            </a:r>
            <a:r>
              <a:rPr lang="ar-SA" sz="2000" b="1" dirty="0" err="1">
                <a:cs typeface="PT Bold Heading" pitchFamily="2" charset="-78"/>
              </a:rPr>
              <a:t>واتمتة</a:t>
            </a:r>
            <a:r>
              <a:rPr lang="ar-SA" sz="2000" b="1" dirty="0">
                <a:cs typeface="PT Bold Heading" pitchFamily="2" charset="-78"/>
              </a:rPr>
              <a:t> المخزين وعمليات الدفع والتسديد واصدار الايصالات الالكترونية.</a:t>
            </a:r>
          </a:p>
          <a:p>
            <a:pPr marL="800100" lvl="1" indent="-342900" rtl="1">
              <a:buFont typeface="Wingdings" pitchFamily="2" charset="2"/>
              <a:buChar char="Ø"/>
            </a:pPr>
            <a:r>
              <a:rPr lang="ar-SA" sz="2000" b="1" dirty="0">
                <a:solidFill>
                  <a:srgbClr val="FF0000"/>
                </a:solidFill>
                <a:cs typeface="PT Bold Heading" pitchFamily="2" charset="-78"/>
              </a:rPr>
              <a:t>العمليات التي توجه الى الزبون </a:t>
            </a:r>
            <a:r>
              <a:rPr lang="ar-SA" sz="2000" b="1" dirty="0">
                <a:cs typeface="PT Bold Heading" pitchFamily="2" charset="-78"/>
              </a:rPr>
              <a:t>, وتتضمن عمليات التسويق والبيع الالكتروني ومعالجة طلبات الزبائن وطرق تسديد قيم السلع.</a:t>
            </a:r>
          </a:p>
          <a:p>
            <a:pPr marL="800100" lvl="1" indent="-342900" rtl="1">
              <a:buFont typeface="Wingdings" pitchFamily="2" charset="2"/>
              <a:buChar char="Ø"/>
            </a:pPr>
            <a:r>
              <a:rPr lang="ar-SA" sz="2000" b="1" dirty="0">
                <a:solidFill>
                  <a:srgbClr val="FF0000"/>
                </a:solidFill>
                <a:cs typeface="PT Bold Heading" pitchFamily="2" charset="-78"/>
              </a:rPr>
              <a:t>العمليات التي تتم داخل المنظمة </a:t>
            </a:r>
            <a:r>
              <a:rPr lang="ar-SA" sz="2000" b="1" dirty="0">
                <a:cs typeface="PT Bold Heading" pitchFamily="2" charset="-78"/>
              </a:rPr>
              <a:t>وتتضمن خدمات الموظفين الالية وعمليات التدريب وتدفق المعلومات</a:t>
            </a:r>
          </a:p>
          <a:p>
            <a:pPr rtl="1"/>
            <a:r>
              <a:rPr lang="ar-SA" sz="2400" b="1" dirty="0" smtClean="0">
                <a:solidFill>
                  <a:srgbClr val="FF0000"/>
                </a:solidFill>
                <a:cs typeface="PT Bold Heading" pitchFamily="2" charset="-78"/>
              </a:rPr>
              <a:t>3- </a:t>
            </a:r>
            <a:r>
              <a:rPr lang="ar-SA" sz="2400" b="1" dirty="0">
                <a:solidFill>
                  <a:srgbClr val="FF0000"/>
                </a:solidFill>
                <a:cs typeface="PT Bold Heading" pitchFamily="2" charset="-78"/>
              </a:rPr>
              <a:t>التجارة الالكترونية</a:t>
            </a:r>
            <a:r>
              <a:rPr lang="ar-SA" sz="2400" b="1" dirty="0" smtClean="0">
                <a:solidFill>
                  <a:srgbClr val="FF0000"/>
                </a:solidFill>
                <a:cs typeface="PT Bold Heading" pitchFamily="2" charset="-78"/>
              </a:rPr>
              <a:t>: </a:t>
            </a:r>
            <a:r>
              <a:rPr lang="ar-SA" sz="2000" b="1" dirty="0" smtClean="0">
                <a:cs typeface="PT Bold Heading" pitchFamily="2" charset="-78"/>
              </a:rPr>
              <a:t>وتدعى </a:t>
            </a:r>
            <a:r>
              <a:rPr lang="ar-SA" sz="2000" b="1" dirty="0">
                <a:cs typeface="PT Bold Heading" pitchFamily="2" charset="-78"/>
              </a:rPr>
              <a:t>احيانا بالتجارة عبر الانترنت , والتي تمثل أي عملية تستكمل على شبكة الحواسيب وتتضمن نقل الملكية والحقوق الخاصة </a:t>
            </a:r>
            <a:r>
              <a:rPr lang="ar-SA" sz="2000" b="1" dirty="0" err="1">
                <a:cs typeface="PT Bold Heading" pitchFamily="2" charset="-78"/>
              </a:rPr>
              <a:t>بالاموال</a:t>
            </a:r>
            <a:r>
              <a:rPr lang="ar-SA" sz="2000" b="1" dirty="0">
                <a:cs typeface="PT Bold Heading" pitchFamily="2" charset="-78"/>
              </a:rPr>
              <a:t> </a:t>
            </a:r>
            <a:r>
              <a:rPr lang="ar-SA" sz="2000" b="1" dirty="0" smtClean="0">
                <a:cs typeface="PT Bold Heading" pitchFamily="2" charset="-78"/>
              </a:rPr>
              <a:t>المنقولة </a:t>
            </a:r>
            <a:r>
              <a:rPr lang="ar-SA" sz="2000" b="1" dirty="0">
                <a:cs typeface="PT Bold Heading" pitchFamily="2" charset="-78"/>
              </a:rPr>
              <a:t>وغير </a:t>
            </a:r>
            <a:r>
              <a:rPr lang="ar-SA" sz="2000" b="1" dirty="0" smtClean="0">
                <a:cs typeface="PT Bold Heading" pitchFamily="2" charset="-78"/>
              </a:rPr>
              <a:t>المنقولة. </a:t>
            </a:r>
            <a:endParaRPr lang="ar-SA" sz="2000" b="1" dirty="0">
              <a:cs typeface="PT Bold Heading" pitchFamily="2" charset="-78"/>
            </a:endParaRPr>
          </a:p>
        </p:txBody>
      </p:sp>
    </p:spTree>
    <p:extLst>
      <p:ext uri="{BB962C8B-B14F-4D97-AF65-F5344CB8AC3E}">
        <p14:creationId xmlns:p14="http://schemas.microsoft.com/office/powerpoint/2010/main" val="343325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اشكال التجارة الالكترونية</a:t>
            </a:r>
          </a:p>
        </p:txBody>
      </p:sp>
      <p:sp>
        <p:nvSpPr>
          <p:cNvPr id="3" name="Content Placeholder 2"/>
          <p:cNvSpPr>
            <a:spLocks noGrp="1"/>
          </p:cNvSpPr>
          <p:nvPr>
            <p:ph idx="1"/>
          </p:nvPr>
        </p:nvSpPr>
        <p:spPr/>
        <p:txBody>
          <a:bodyPr>
            <a:normAutofit/>
          </a:bodyPr>
          <a:lstStyle/>
          <a:p>
            <a:pPr rtl="1">
              <a:buFont typeface="Wingdings" pitchFamily="2" charset="2"/>
              <a:buChar char="q"/>
            </a:pPr>
            <a:r>
              <a:rPr lang="ar-SA" sz="2400" b="1" dirty="0">
                <a:cs typeface="PT Bold Heading" pitchFamily="2" charset="-78"/>
              </a:rPr>
              <a:t>يعني مفهوم التجارة الالكترونية ذلك النشاط الذي ينطوي على تبادل السلع والقيام بالبيع </a:t>
            </a:r>
            <a:r>
              <a:rPr lang="ar-SA" sz="2400" b="1" dirty="0" smtClean="0">
                <a:cs typeface="PT Bold Heading" pitchFamily="2" charset="-78"/>
              </a:rPr>
              <a:t>والشراء </a:t>
            </a:r>
            <a:r>
              <a:rPr lang="ar-SA" sz="2400" b="1" dirty="0">
                <a:cs typeface="PT Bold Heading" pitchFamily="2" charset="-78"/>
              </a:rPr>
              <a:t>لتنفيذ وإدارة أعمال المشروعات الصغيرة والقيام </a:t>
            </a:r>
            <a:r>
              <a:rPr lang="ar-SA" sz="2400" b="1" dirty="0" smtClean="0">
                <a:cs typeface="PT Bold Heading" pitchFamily="2" charset="-78"/>
              </a:rPr>
              <a:t>بالاتصالات </a:t>
            </a:r>
            <a:r>
              <a:rPr lang="ar-SA" sz="2400" b="1" dirty="0">
                <a:cs typeface="PT Bold Heading" pitchFamily="2" charset="-78"/>
              </a:rPr>
              <a:t>اللازمة بقصد نقل ملكية الأموال المنقولة وغير المنقولة من طرف يدعي المشتري</a:t>
            </a:r>
            <a:r>
              <a:rPr lang="ar-SA" sz="2400" b="1" dirty="0" smtClean="0">
                <a:cs typeface="PT Bold Heading" pitchFamily="2" charset="-78"/>
              </a:rPr>
              <a:t>.</a:t>
            </a:r>
          </a:p>
          <a:p>
            <a:pPr rtl="1">
              <a:buFont typeface="Wingdings" pitchFamily="2" charset="2"/>
              <a:buChar char="q"/>
            </a:pPr>
            <a:endParaRPr lang="ar-SA" sz="2400" b="1" dirty="0">
              <a:cs typeface="PT Bold Heading" pitchFamily="2" charset="-78"/>
            </a:endParaRPr>
          </a:p>
          <a:p>
            <a:pPr rtl="1">
              <a:buFont typeface="Wingdings" pitchFamily="2" charset="2"/>
              <a:buChar char="q"/>
            </a:pPr>
            <a:r>
              <a:rPr lang="ar-SA" sz="2400" b="1" dirty="0">
                <a:cs typeface="PT Bold Heading" pitchFamily="2" charset="-78"/>
              </a:rPr>
              <a:t>وتأخذ التجارة الالكترونية اشكالا عدة كما يلي:</a:t>
            </a:r>
          </a:p>
          <a:p>
            <a:pPr marL="800100" lvl="1" indent="-342900" rtl="1">
              <a:buFont typeface="Wingdings" pitchFamily="2" charset="2"/>
              <a:buChar char="q"/>
            </a:pPr>
            <a:r>
              <a:rPr lang="ar-SA" sz="2400" b="1" dirty="0">
                <a:cs typeface="PT Bold Heading" pitchFamily="2" charset="-78"/>
              </a:rPr>
              <a:t>من البائع الى </a:t>
            </a:r>
            <a:r>
              <a:rPr lang="ar-SA" sz="2400" b="1" dirty="0" smtClean="0">
                <a:cs typeface="PT Bold Heading" pitchFamily="2" charset="-78"/>
              </a:rPr>
              <a:t>المستهلك </a:t>
            </a:r>
            <a:r>
              <a:rPr lang="en-US" sz="2400" b="1" dirty="0" smtClean="0">
                <a:cs typeface="PT Bold Heading" pitchFamily="2" charset="-78"/>
              </a:rPr>
              <a:t>B2C</a:t>
            </a:r>
            <a:endParaRPr lang="ar-SA" sz="2400" b="1" dirty="0">
              <a:cs typeface="PT Bold Heading" pitchFamily="2" charset="-78"/>
            </a:endParaRPr>
          </a:p>
          <a:p>
            <a:pPr marL="800100" lvl="1" indent="-342900" rtl="1">
              <a:buFont typeface="Wingdings" pitchFamily="2" charset="2"/>
              <a:buChar char="q"/>
            </a:pPr>
            <a:r>
              <a:rPr lang="ar-SA" sz="2400" b="1" dirty="0">
                <a:cs typeface="PT Bold Heading" pitchFamily="2" charset="-78"/>
              </a:rPr>
              <a:t>من مشروع صغير الى مشروع </a:t>
            </a:r>
            <a:r>
              <a:rPr lang="ar-SA" sz="2400" b="1" dirty="0" smtClean="0">
                <a:cs typeface="PT Bold Heading" pitchFamily="2" charset="-78"/>
              </a:rPr>
              <a:t>اخر</a:t>
            </a:r>
            <a:r>
              <a:rPr lang="en-US" sz="2400" b="1" dirty="0" smtClean="0">
                <a:cs typeface="PT Bold Heading" pitchFamily="2" charset="-78"/>
              </a:rPr>
              <a:t>  B2B</a:t>
            </a:r>
            <a:endParaRPr lang="ar-SA" sz="2400" b="1" dirty="0">
              <a:cs typeface="PT Bold Heading" pitchFamily="2" charset="-78"/>
            </a:endParaRPr>
          </a:p>
          <a:p>
            <a:pPr marL="800100" lvl="1" indent="-342900" rtl="1">
              <a:buFont typeface="Wingdings" pitchFamily="2" charset="2"/>
              <a:buChar char="q"/>
            </a:pPr>
            <a:r>
              <a:rPr lang="ar-SA" sz="2400" b="1" dirty="0">
                <a:cs typeface="PT Bold Heading" pitchFamily="2" charset="-78"/>
              </a:rPr>
              <a:t>من الحكومة الى </a:t>
            </a:r>
            <a:r>
              <a:rPr lang="ar-SA" sz="2400" b="1" dirty="0" smtClean="0">
                <a:cs typeface="PT Bold Heading" pitchFamily="2" charset="-78"/>
              </a:rPr>
              <a:t>المستهلك</a:t>
            </a:r>
            <a:r>
              <a:rPr lang="en-US" sz="2400" b="1" dirty="0" smtClean="0">
                <a:cs typeface="PT Bold Heading" pitchFamily="2" charset="-78"/>
              </a:rPr>
              <a:t>G2C</a:t>
            </a:r>
            <a:endParaRPr lang="ar-SA" sz="2400" b="1" dirty="0">
              <a:cs typeface="PT Bold Heading" pitchFamily="2" charset="-78"/>
            </a:endParaRPr>
          </a:p>
          <a:p>
            <a:pPr marL="800100" lvl="1" indent="-342900" rtl="1">
              <a:buFont typeface="Wingdings" pitchFamily="2" charset="2"/>
              <a:buChar char="q"/>
            </a:pPr>
            <a:r>
              <a:rPr lang="ar-SA" sz="2400" b="1" dirty="0">
                <a:cs typeface="PT Bold Heading" pitchFamily="2" charset="-78"/>
              </a:rPr>
              <a:t>من الحكومة الى </a:t>
            </a:r>
            <a:r>
              <a:rPr lang="ar-SA" sz="2400" b="1" dirty="0" smtClean="0">
                <a:cs typeface="PT Bold Heading" pitchFamily="2" charset="-78"/>
              </a:rPr>
              <a:t>المشروعات</a:t>
            </a:r>
            <a:r>
              <a:rPr lang="en-US" sz="2400" b="1" dirty="0" smtClean="0">
                <a:cs typeface="PT Bold Heading" pitchFamily="2" charset="-78"/>
              </a:rPr>
              <a:t>G2B</a:t>
            </a:r>
            <a:endParaRPr lang="ar-SA" sz="2400" b="1" dirty="0">
              <a:cs typeface="PT Bold Heading" pitchFamily="2" charset="-78"/>
            </a:endParaRPr>
          </a:p>
        </p:txBody>
      </p:sp>
    </p:spTree>
    <p:extLst>
      <p:ext uri="{BB962C8B-B14F-4D97-AF65-F5344CB8AC3E}">
        <p14:creationId xmlns:p14="http://schemas.microsoft.com/office/powerpoint/2010/main" val="160045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اشكال الأعمال الالكترونية</a:t>
            </a:r>
          </a:p>
        </p:txBody>
      </p:sp>
      <p:sp>
        <p:nvSpPr>
          <p:cNvPr id="3" name="Content Placeholder 2"/>
          <p:cNvSpPr>
            <a:spLocks noGrp="1"/>
          </p:cNvSpPr>
          <p:nvPr>
            <p:ph idx="1"/>
          </p:nvPr>
        </p:nvSpPr>
        <p:spPr/>
        <p:txBody>
          <a:bodyPr>
            <a:normAutofit fontScale="85000" lnSpcReduction="20000"/>
          </a:bodyPr>
          <a:lstStyle/>
          <a:p>
            <a:pPr marL="457200" indent="-457200" rtl="1">
              <a:buFont typeface="Wingdings" pitchFamily="2" charset="2"/>
              <a:buChar char="q"/>
            </a:pPr>
            <a:r>
              <a:rPr lang="ar-SA" sz="3400" b="1" dirty="0" smtClean="0">
                <a:cs typeface="PT Bold Heading" pitchFamily="2" charset="-78"/>
              </a:rPr>
              <a:t>يعتبر البعض ان </a:t>
            </a:r>
            <a:r>
              <a:rPr lang="ar-SA" sz="3400" b="1" dirty="0">
                <a:cs typeface="PT Bold Heading" pitchFamily="2" charset="-78"/>
              </a:rPr>
              <a:t>الاعمال الالكترونية هي </a:t>
            </a:r>
            <a:r>
              <a:rPr lang="ar-SA" sz="3400" b="1" dirty="0" smtClean="0">
                <a:cs typeface="PT Bold Heading" pitchFamily="2" charset="-78"/>
              </a:rPr>
              <a:t>التجارة الالكترونية نفسها </a:t>
            </a:r>
            <a:r>
              <a:rPr lang="ar-SA" sz="3400" b="1" dirty="0">
                <a:cs typeface="PT Bold Heading" pitchFamily="2" charset="-78"/>
              </a:rPr>
              <a:t>وان احداهما تعوض عن </a:t>
            </a:r>
            <a:r>
              <a:rPr lang="ar-SA" sz="3400" b="1" dirty="0" smtClean="0">
                <a:cs typeface="PT Bold Heading" pitchFamily="2" charset="-78"/>
              </a:rPr>
              <a:t>الاخرى. الا </a:t>
            </a:r>
            <a:r>
              <a:rPr lang="ar-SA" sz="3400" b="1" dirty="0">
                <a:cs typeface="PT Bold Heading" pitchFamily="2" charset="-78"/>
              </a:rPr>
              <a:t>ان مثل هذا الإدراك ليس صحيحا لان مصطلع الاعمال الالكترونيه هو المصطلح الاوسع والأعم وهو يضم بين طياته نشاط التجارة الالكترونية الى جانب انشطة اخرى تجري عبر شبكة </a:t>
            </a:r>
            <a:r>
              <a:rPr lang="ar-SA" sz="3400" b="1" dirty="0" smtClean="0">
                <a:cs typeface="PT Bold Heading" pitchFamily="2" charset="-78"/>
              </a:rPr>
              <a:t>الانترنت.</a:t>
            </a:r>
          </a:p>
          <a:p>
            <a:pPr marL="457200" indent="-457200" rtl="1">
              <a:buFont typeface="Wingdings" pitchFamily="2" charset="2"/>
              <a:buChar char="q"/>
            </a:pPr>
            <a:endParaRPr lang="ar-SA" sz="3400" b="1" dirty="0" smtClean="0">
              <a:cs typeface="PT Bold Heading" pitchFamily="2" charset="-78"/>
            </a:endParaRPr>
          </a:p>
          <a:p>
            <a:pPr marL="457200" indent="-457200" rtl="1">
              <a:buFont typeface="Wingdings" pitchFamily="2" charset="2"/>
              <a:buChar char="q"/>
            </a:pPr>
            <a:r>
              <a:rPr lang="ar-SA" sz="3400" b="1" dirty="0" smtClean="0">
                <a:cs typeface="PT Bold Heading" pitchFamily="2" charset="-78"/>
              </a:rPr>
              <a:t>كما </a:t>
            </a:r>
            <a:r>
              <a:rPr lang="ar-SA" sz="3400" b="1" dirty="0">
                <a:cs typeface="PT Bold Heading" pitchFamily="2" charset="-78"/>
              </a:rPr>
              <a:t>تساهم الأعمال الالكترونية في تسويق الخدمات والمنتجات وتطويرها, بدءا من حياة المشروع وحتى اخر لحظة منها. </a:t>
            </a:r>
            <a:r>
              <a:rPr lang="ar-SA" sz="3400" b="1" dirty="0" smtClean="0">
                <a:cs typeface="PT Bold Heading" pitchFamily="2" charset="-78"/>
              </a:rPr>
              <a:t>فضلا </a:t>
            </a:r>
            <a:r>
              <a:rPr lang="ar-SA" sz="3400" b="1" dirty="0">
                <a:cs typeface="PT Bold Heading" pitchFamily="2" charset="-78"/>
              </a:rPr>
              <a:t>عن تهيئة متطلبات إيصال الخدمة أو المنتج الى </a:t>
            </a:r>
            <a:r>
              <a:rPr lang="ar-SA" sz="3400" b="1" dirty="0" smtClean="0">
                <a:cs typeface="PT Bold Heading" pitchFamily="2" charset="-78"/>
              </a:rPr>
              <a:t>الزبائن</a:t>
            </a:r>
            <a:r>
              <a:rPr lang="ar-SA" sz="3400" b="1" dirty="0">
                <a:cs typeface="PT Bold Heading" pitchFamily="2" charset="-78"/>
              </a:rPr>
              <a:t>.</a:t>
            </a:r>
            <a:endParaRPr lang="ar-SA" dirty="0" smtClean="0"/>
          </a:p>
        </p:txBody>
      </p:sp>
    </p:spTree>
    <p:extLst>
      <p:ext uri="{BB962C8B-B14F-4D97-AF65-F5344CB8AC3E}">
        <p14:creationId xmlns:p14="http://schemas.microsoft.com/office/powerpoint/2010/main" val="278776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47800"/>
            <a:ext cx="8229600" cy="4724400"/>
          </a:xfrm>
        </p:spPr>
        <p:txBody>
          <a:bodyPr>
            <a:noAutofit/>
          </a:bodyPr>
          <a:lstStyle/>
          <a:p>
            <a:pPr algn="r" rtl="1" eaLnBrk="1" hangingPunct="1">
              <a:lnSpc>
                <a:spcPct val="80000"/>
              </a:lnSpc>
              <a:buFont typeface="Arial" pitchFamily="34" charset="0"/>
              <a:buChar char="•"/>
              <a:defRPr/>
            </a:pPr>
            <a:r>
              <a:rPr lang="ar-SA" sz="2800" dirty="0" smtClean="0">
                <a:latin typeface="Tahoma" pitchFamily="34" charset="0"/>
                <a:cs typeface="PT Bold Heading" pitchFamily="2" charset="-78"/>
              </a:rPr>
              <a:t>لابد أن نعرف أنه ليس كل مبادرات التجارة الإلكترونية تهدف لإنتاج عائد، فبعضها يؤدي إلى تقليل التكاليف أو تحسين خدمة العميل.</a:t>
            </a:r>
          </a:p>
          <a:p>
            <a:pPr algn="r" rtl="1" eaLnBrk="1" hangingPunct="1">
              <a:lnSpc>
                <a:spcPct val="80000"/>
              </a:lnSpc>
              <a:buFont typeface="Arial" pitchFamily="34" charset="0"/>
              <a:buChar char="•"/>
              <a:defRPr/>
            </a:pPr>
            <a:r>
              <a:rPr lang="ar-SA" sz="2800" dirty="0" smtClean="0">
                <a:latin typeface="Tahoma" pitchFamily="34" charset="0"/>
                <a:cs typeface="PT Bold Heading" pitchFamily="2" charset="-78"/>
              </a:rPr>
              <a:t>وهناك العديد من نماذج العائد:</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كتالوج الويب.</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عائد المحتوى الرقمي.</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العائد المدعم بالإعلان.</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العائد الخليط المدعم بالإعلان.</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العائد بالرسم على العملية الجارية.</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العائد بالرسم على الخدمة.</a:t>
            </a:r>
          </a:p>
          <a:p>
            <a:pPr lvl="1" algn="r" rtl="1" eaLnBrk="1" hangingPunct="1">
              <a:lnSpc>
                <a:spcPct val="80000"/>
              </a:lnSpc>
              <a:buFont typeface="Arial" pitchFamily="34" charset="0"/>
              <a:buChar char="–"/>
              <a:defRPr/>
            </a:pPr>
            <a:r>
              <a:rPr lang="ar-SA" sz="2400" dirty="0" smtClean="0">
                <a:latin typeface="Tahoma" pitchFamily="34" charset="0"/>
                <a:cs typeface="PT Bold Heading" pitchFamily="2" charset="-78"/>
              </a:rPr>
              <a:t>العائد المتغير.</a:t>
            </a:r>
            <a:endParaRPr lang="en-US" sz="2400" dirty="0" smtClean="0">
              <a:latin typeface="Tahoma" pitchFamily="34" charset="0"/>
              <a:cs typeface="PT Bold Heading" pitchFamily="2" charset="-78"/>
            </a:endParaRPr>
          </a:p>
          <a:p>
            <a:pPr algn="r" rtl="1" eaLnBrk="1" hangingPunct="1">
              <a:lnSpc>
                <a:spcPct val="80000"/>
              </a:lnSpc>
              <a:buFont typeface="Arial" pitchFamily="34" charset="0"/>
              <a:buChar char="•"/>
              <a:defRPr/>
            </a:pPr>
            <a:r>
              <a:rPr lang="ar-SA" sz="2800" dirty="0" smtClean="0">
                <a:latin typeface="Tahoma" pitchFamily="34" charset="0"/>
                <a:cs typeface="PT Bold Heading" pitchFamily="2" charset="-78"/>
              </a:rPr>
              <a:t>موضوعات إستراتيجية العائد....( قنوات التوزيع،التحالفات الإستراتيجية، التجارة الجوالة)</a:t>
            </a:r>
          </a:p>
          <a:p>
            <a:pPr algn="r" rtl="1" eaLnBrk="1" hangingPunct="1">
              <a:lnSpc>
                <a:spcPct val="80000"/>
              </a:lnSpc>
              <a:buFont typeface="Arial" pitchFamily="34" charset="0"/>
              <a:buChar char="•"/>
              <a:defRPr/>
            </a:pPr>
            <a:endParaRPr lang="ar-SA" sz="2800" dirty="0" smtClean="0">
              <a:latin typeface="Tahoma" pitchFamily="34" charset="0"/>
              <a:cs typeface="PT Bold Heading" pitchFamily="2" charset="-78"/>
            </a:endParaRPr>
          </a:p>
        </p:txBody>
      </p:sp>
      <p:sp>
        <p:nvSpPr>
          <p:cNvPr id="4" name="عنوان 3"/>
          <p:cNvSpPr>
            <a:spLocks noGrp="1"/>
          </p:cNvSpPr>
          <p:nvPr>
            <p:ph type="title"/>
          </p:nvPr>
        </p:nvSpPr>
        <p:spPr>
          <a:xfrm>
            <a:off x="457200" y="152400"/>
            <a:ext cx="8229600" cy="1143000"/>
          </a:xfrm>
        </p:spPr>
        <p:txBody>
          <a:bodyPr/>
          <a:lstStyle/>
          <a:p>
            <a:pPr rtl="1"/>
            <a:r>
              <a:rPr lang="ar-SA" dirty="0" smtClean="0">
                <a:cs typeface="PT Bold Heading" pitchFamily="2" charset="-78"/>
              </a:rPr>
              <a:t>بناء موقع إلكتروني (نماذج</a:t>
            </a:r>
            <a:r>
              <a:rPr lang="ar-SA" b="1" dirty="0" smtClean="0">
                <a:solidFill>
                  <a:schemeClr val="tx1"/>
                </a:solidFill>
                <a:effectLst>
                  <a:outerShdw blurRad="38100" dist="38100" dir="2700000" algn="tl">
                    <a:srgbClr val="000000">
                      <a:alpha val="43137"/>
                    </a:srgbClr>
                  </a:outerShdw>
                </a:effectLst>
                <a:latin typeface="Tahoma" pitchFamily="34" charset="0"/>
                <a:cs typeface="PT Bold Heading" pitchFamily="2" charset="-78"/>
              </a:rPr>
              <a:t> </a:t>
            </a:r>
            <a:r>
              <a:rPr lang="ar-SA" dirty="0" smtClean="0">
                <a:cs typeface="PT Bold Heading" pitchFamily="2" charset="-78"/>
              </a:rPr>
              <a:t>العائد)</a:t>
            </a:r>
            <a:endParaRPr lang="en-US" dirty="0">
              <a:cs typeface="PT Bold Heading" pitchFamily="2" charset="-78"/>
            </a:endParaRPr>
          </a:p>
        </p:txBody>
      </p:sp>
    </p:spTree>
    <p:extLst>
      <p:ext uri="{BB962C8B-B14F-4D97-AF65-F5344CB8AC3E}">
        <p14:creationId xmlns:p14="http://schemas.microsoft.com/office/powerpoint/2010/main" val="2691574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800600"/>
          </a:xfrm>
        </p:spPr>
        <p:txBody>
          <a:bodyPr>
            <a:normAutofit/>
          </a:bodyPr>
          <a:lstStyle/>
          <a:p>
            <a:pPr algn="r" rtl="1" eaLnBrk="1" hangingPunct="1">
              <a:lnSpc>
                <a:spcPct val="80000"/>
              </a:lnSpc>
              <a:buFont typeface="Arial" pitchFamily="34" charset="0"/>
              <a:buChar char="•"/>
              <a:defRPr/>
            </a:pPr>
            <a:r>
              <a:rPr lang="ar-SA" sz="2200" dirty="0" smtClean="0">
                <a:latin typeface="Tahoma" pitchFamily="34" charset="0"/>
                <a:cs typeface="PT Bold Heading" pitchFamily="2" charset="-78"/>
              </a:rPr>
              <a:t>بدأ نموذج عائد الكتالوج كفكرة قبل الويب </a:t>
            </a:r>
            <a:r>
              <a:rPr lang="ar-SA" sz="2200" dirty="0" err="1" smtClean="0">
                <a:latin typeface="Tahoma" pitchFamily="34" charset="0"/>
                <a:cs typeface="PT Bold Heading" pitchFamily="2" charset="-78"/>
              </a:rPr>
              <a:t>بــ</a:t>
            </a:r>
            <a:r>
              <a:rPr lang="ar-SA" sz="2200" dirty="0" smtClean="0">
                <a:latin typeface="Tahoma" pitchFamily="34" charset="0"/>
                <a:cs typeface="PT Bold Heading" pitchFamily="2" charset="-78"/>
              </a:rPr>
              <a:t> 100 عام، وكانت بدايته على يد </a:t>
            </a:r>
            <a:r>
              <a:rPr lang="ar-SA" sz="2200" dirty="0" err="1" smtClean="0">
                <a:latin typeface="Tahoma" pitchFamily="34" charset="0"/>
                <a:cs typeface="PT Bold Heading" pitchFamily="2" charset="-78"/>
              </a:rPr>
              <a:t>آرون</a:t>
            </a:r>
            <a:r>
              <a:rPr lang="ar-SA" sz="2200" dirty="0" smtClean="0">
                <a:latin typeface="Tahoma" pitchFamily="34" charset="0"/>
                <a:cs typeface="PT Bold Heading" pitchFamily="2" charset="-78"/>
              </a:rPr>
              <a:t> </a:t>
            </a:r>
            <a:r>
              <a:rPr lang="ar-SA" sz="2200" dirty="0" err="1" smtClean="0">
                <a:latin typeface="Tahoma" pitchFamily="34" charset="0"/>
                <a:cs typeface="PT Bold Heading" pitchFamily="2" charset="-78"/>
              </a:rPr>
              <a:t>مونتجومري</a:t>
            </a:r>
            <a:r>
              <a:rPr lang="ar-SA" sz="2200" dirty="0" smtClean="0">
                <a:latin typeface="Tahoma" pitchFamily="34" charset="0"/>
                <a:cs typeface="PT Bold Heading" pitchFamily="2" charset="-78"/>
              </a:rPr>
              <a:t> حيث كان يبيع السلع الجافة في أمريكا للمزارعين من خلال كتالوج أوامر بريدية حيث يرسل لهم قائمة من صفحة واحدة .</a:t>
            </a:r>
          </a:p>
          <a:p>
            <a:pPr algn="r" rtl="1" eaLnBrk="1" hangingPunct="1">
              <a:lnSpc>
                <a:spcPct val="80000"/>
              </a:lnSpc>
              <a:buFont typeface="Arial" pitchFamily="34" charset="0"/>
              <a:buChar char="•"/>
              <a:defRPr/>
            </a:pPr>
            <a:r>
              <a:rPr lang="ar-SA" sz="2200" dirty="0" smtClean="0">
                <a:latin typeface="Tahoma" pitchFamily="34" charset="0"/>
                <a:cs typeface="PT Bold Heading" pitchFamily="2" charset="-78"/>
              </a:rPr>
              <a:t>وفي نموذج العائد التقليدي لتاجر التجزئة المبني على  الكتالوج تتم كالتالي:</a:t>
            </a:r>
          </a:p>
          <a:p>
            <a:pPr lvl="1" algn="r" rtl="1" eaLnBrk="1" hangingPunct="1">
              <a:lnSpc>
                <a:spcPct val="80000"/>
              </a:lnSpc>
              <a:buFont typeface="Arial" pitchFamily="34" charset="0"/>
              <a:buChar char="–"/>
              <a:defRPr/>
            </a:pPr>
            <a:r>
              <a:rPr lang="ar-SA" sz="2000" dirty="0" smtClean="0">
                <a:latin typeface="Tahoma" pitchFamily="34" charset="0"/>
                <a:cs typeface="PT Bold Heading" pitchFamily="2" charset="-78"/>
              </a:rPr>
              <a:t>يتم تكوين علامة تجارية ممتازة في السوق.</a:t>
            </a:r>
          </a:p>
          <a:p>
            <a:pPr lvl="1" algn="r" rtl="1" eaLnBrk="1" hangingPunct="1">
              <a:lnSpc>
                <a:spcPct val="80000"/>
              </a:lnSpc>
              <a:buFont typeface="Arial" pitchFamily="34" charset="0"/>
              <a:buChar char="–"/>
              <a:defRPr/>
            </a:pPr>
            <a:r>
              <a:rPr lang="ar-SA" sz="2000" dirty="0" smtClean="0">
                <a:latin typeface="Tahoma" pitchFamily="34" charset="0"/>
                <a:cs typeface="PT Bold Heading" pitchFamily="2" charset="-78"/>
              </a:rPr>
              <a:t>ثم يستخدم هذه العلامة وقوتها من خلال الكتالوجات المطبوعة التي ترسل بالبريد إلى المشترين المتوقعين.</a:t>
            </a:r>
          </a:p>
          <a:p>
            <a:pPr lvl="1" algn="r" rtl="1" eaLnBrk="1" hangingPunct="1">
              <a:lnSpc>
                <a:spcPct val="80000"/>
              </a:lnSpc>
              <a:buFont typeface="Arial" pitchFamily="34" charset="0"/>
              <a:buChar char="–"/>
              <a:defRPr/>
            </a:pPr>
            <a:r>
              <a:rPr lang="ar-SA" sz="2000" dirty="0" smtClean="0">
                <a:latin typeface="Tahoma" pitchFamily="34" charset="0"/>
                <a:cs typeface="PT Bold Heading" pitchFamily="2" charset="-78"/>
              </a:rPr>
              <a:t>يرسل المشترين أوامرهم بالبريد أو عبر هاتف مجاني للبائع.</a:t>
            </a:r>
          </a:p>
          <a:p>
            <a:pPr algn="r" rtl="1" eaLnBrk="1" hangingPunct="1">
              <a:lnSpc>
                <a:spcPct val="80000"/>
              </a:lnSpc>
              <a:buFont typeface="Arial" pitchFamily="34" charset="0"/>
              <a:buChar char="•"/>
              <a:defRPr/>
            </a:pPr>
            <a:r>
              <a:rPr lang="ar-SA" sz="2200" dirty="0" smtClean="0">
                <a:latin typeface="Tahoma" pitchFamily="34" charset="0"/>
                <a:cs typeface="PT Bold Heading" pitchFamily="2" charset="-78"/>
              </a:rPr>
              <a:t>أثبت هذا النموذج نجاحاً على مستوى السلع الاستهلاكية كالملابس والحاسبات والإلكترونيات والهدايا والسلع المنزلية.</a:t>
            </a:r>
          </a:p>
          <a:p>
            <a:pPr algn="r" rtl="1" eaLnBrk="1" hangingPunct="1">
              <a:lnSpc>
                <a:spcPct val="80000"/>
              </a:lnSpc>
              <a:buFont typeface="Arial" pitchFamily="34" charset="0"/>
              <a:buChar char="•"/>
              <a:defRPr/>
            </a:pPr>
            <a:r>
              <a:rPr lang="ar-SA" sz="2200" dirty="0" smtClean="0">
                <a:latin typeface="Tahoma" pitchFamily="34" charset="0"/>
                <a:cs typeface="PT Bold Heading" pitchFamily="2" charset="-78"/>
              </a:rPr>
              <a:t>وتسمى أحياناً بالأوامر البريدية </a:t>
            </a:r>
            <a:r>
              <a:rPr lang="en-US" sz="2200" dirty="0" smtClean="0">
                <a:latin typeface="Tahoma" pitchFamily="34" charset="0"/>
                <a:cs typeface="PT Bold Heading" pitchFamily="2" charset="-78"/>
              </a:rPr>
              <a:t>mail order </a:t>
            </a:r>
            <a:r>
              <a:rPr lang="ar-SA" sz="2200" dirty="0" smtClean="0">
                <a:latin typeface="Tahoma" pitchFamily="34" charset="0"/>
                <a:cs typeface="PT Bold Heading" pitchFamily="2" charset="-78"/>
              </a:rPr>
              <a:t>أو نماذج الكتالوج </a:t>
            </a:r>
            <a:r>
              <a:rPr lang="en-US" sz="2200" dirty="0" smtClean="0">
                <a:latin typeface="Tahoma" pitchFamily="34" charset="0"/>
                <a:cs typeface="PT Bold Heading" pitchFamily="2" charset="-78"/>
              </a:rPr>
              <a:t>catalog Model</a:t>
            </a:r>
          </a:p>
          <a:p>
            <a:pPr algn="r" rtl="1" eaLnBrk="1" hangingPunct="1">
              <a:lnSpc>
                <a:spcPct val="80000"/>
              </a:lnSpc>
              <a:buFont typeface="Arial" pitchFamily="34" charset="0"/>
              <a:buChar char="•"/>
              <a:defRPr/>
            </a:pPr>
            <a:r>
              <a:rPr lang="ar-SA" sz="2200" dirty="0" smtClean="0">
                <a:latin typeface="Tahoma" pitchFamily="34" charset="0"/>
                <a:cs typeface="PT Bold Heading" pitchFamily="2" charset="-78"/>
              </a:rPr>
              <a:t>ويعتبر نموذج الكتالوج على الويب </a:t>
            </a:r>
            <a:r>
              <a:rPr lang="en-US" sz="2200" dirty="0" smtClean="0">
                <a:latin typeface="Tahoma" pitchFamily="34" charset="0"/>
                <a:cs typeface="PT Bold Heading" pitchFamily="2" charset="-78"/>
              </a:rPr>
              <a:t>web catalog</a:t>
            </a:r>
            <a:r>
              <a:rPr lang="ar-SA" sz="2200" dirty="0" smtClean="0">
                <a:latin typeface="Tahoma" pitchFamily="34" charset="0"/>
                <a:cs typeface="PT Bold Heading" pitchFamily="2" charset="-78"/>
              </a:rPr>
              <a:t> تطويراً لهذه الطرق.</a:t>
            </a:r>
          </a:p>
        </p:txBody>
      </p:sp>
      <p:sp>
        <p:nvSpPr>
          <p:cNvPr id="4" name="عنوان 3"/>
          <p:cNvSpPr>
            <a:spLocks noGrp="1"/>
          </p:cNvSpPr>
          <p:nvPr>
            <p:ph type="title"/>
          </p:nvPr>
        </p:nvSpPr>
        <p:spPr>
          <a:xfrm>
            <a:off x="381000" y="152400"/>
            <a:ext cx="8229600" cy="1143000"/>
          </a:xfrm>
        </p:spPr>
        <p:txBody>
          <a:bodyPr/>
          <a:lstStyle/>
          <a:p>
            <a:r>
              <a:rPr lang="ar-SA" b="1" dirty="0">
                <a:solidFill>
                  <a:srgbClr val="C00000"/>
                </a:solidFill>
                <a:effectLst>
                  <a:outerShdw blurRad="38100" dist="38100" dir="2700000" algn="tl">
                    <a:srgbClr val="000000">
                      <a:alpha val="43137"/>
                    </a:srgbClr>
                  </a:outerShdw>
                </a:effectLst>
                <a:latin typeface="Tahoma" pitchFamily="34" charset="0"/>
                <a:cs typeface="PT Bold Heading" pitchFamily="2" charset="-78"/>
              </a:rPr>
              <a:t>نموذج عائد كتالوج الويب</a:t>
            </a:r>
            <a:br>
              <a:rPr lang="ar-SA" b="1" dirty="0">
                <a:solidFill>
                  <a:srgbClr val="C00000"/>
                </a:solidFill>
                <a:effectLst>
                  <a:outerShdw blurRad="38100" dist="38100" dir="2700000" algn="tl">
                    <a:srgbClr val="000000">
                      <a:alpha val="43137"/>
                    </a:srgbClr>
                  </a:outerShdw>
                </a:effectLst>
                <a:latin typeface="Tahoma" pitchFamily="34" charset="0"/>
                <a:cs typeface="PT Bold Heading" pitchFamily="2" charset="-78"/>
              </a:rPr>
            </a:br>
            <a:r>
              <a:rPr lang="en-US" b="1" dirty="0">
                <a:solidFill>
                  <a:srgbClr val="C00000"/>
                </a:solidFill>
                <a:effectLst>
                  <a:outerShdw blurRad="38100" dist="38100" dir="2700000" algn="tl">
                    <a:srgbClr val="000000">
                      <a:alpha val="43137"/>
                    </a:srgbClr>
                  </a:outerShdw>
                </a:effectLst>
                <a:latin typeface="Times New Roman" pitchFamily="18" charset="0"/>
                <a:cs typeface="PT Bold Heading" pitchFamily="2" charset="-78"/>
              </a:rPr>
              <a:t>Web catalog Revenue Models</a:t>
            </a:r>
            <a:endParaRPr lang="en-US" dirty="0">
              <a:solidFill>
                <a:srgbClr val="C00000"/>
              </a:solidFill>
              <a:cs typeface="PT Bold Heading" pitchFamily="2" charset="-78"/>
            </a:endParaRPr>
          </a:p>
        </p:txBody>
      </p:sp>
    </p:spTree>
    <p:extLst>
      <p:ext uri="{BB962C8B-B14F-4D97-AF65-F5344CB8AC3E}">
        <p14:creationId xmlns:p14="http://schemas.microsoft.com/office/powerpoint/2010/main" val="16269798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عنصر نائب للمحتوى 2"/>
          <p:cNvSpPr>
            <a:spLocks noGrp="1"/>
          </p:cNvSpPr>
          <p:nvPr>
            <p:ph idx="1"/>
          </p:nvPr>
        </p:nvSpPr>
        <p:spPr>
          <a:xfrm>
            <a:off x="609600" y="1341438"/>
            <a:ext cx="8229600" cy="1706562"/>
          </a:xfrm>
        </p:spPr>
        <p:txBody>
          <a:bodyPr/>
          <a:lstStyle/>
          <a:p>
            <a:pPr algn="r" rtl="1" eaLnBrk="1" hangingPunct="1">
              <a:buFont typeface="Arial" pitchFamily="34" charset="0"/>
              <a:buChar char="•"/>
              <a:defRPr/>
            </a:pPr>
            <a:r>
              <a:rPr lang="ar-SA" dirty="0" smtClean="0">
                <a:latin typeface="Tahoma" pitchFamily="34" charset="0"/>
                <a:cs typeface="PT Bold Heading" pitchFamily="2" charset="-78"/>
              </a:rPr>
              <a:t>تتاجر في هذا النوع من المحتوى الشركات التي تمتلك ملكية فكرية (معلومات حكومية، قانونية ، وأخبار، ومكتبات أكاديمية)</a:t>
            </a:r>
          </a:p>
        </p:txBody>
      </p:sp>
      <p:sp>
        <p:nvSpPr>
          <p:cNvPr id="3" name="عنوان 2"/>
          <p:cNvSpPr>
            <a:spLocks noGrp="1"/>
          </p:cNvSpPr>
          <p:nvPr>
            <p:ph type="title"/>
          </p:nvPr>
        </p:nvSpPr>
        <p:spPr/>
        <p:txBody>
          <a:bodyPr/>
          <a:lstStyle/>
          <a:p>
            <a:r>
              <a:rPr lang="ar-SA" sz="3600" b="1" dirty="0">
                <a:solidFill>
                  <a:srgbClr val="C00000"/>
                </a:solidFill>
                <a:latin typeface="Tahoma" pitchFamily="34" charset="0"/>
                <a:cs typeface="PT Bold Heading" pitchFamily="2" charset="-78"/>
              </a:rPr>
              <a:t>نماذج عائد المحتوى الرقمي</a:t>
            </a:r>
            <a:br>
              <a:rPr lang="ar-SA" sz="3600" b="1" dirty="0">
                <a:solidFill>
                  <a:srgbClr val="C00000"/>
                </a:solidFill>
                <a:latin typeface="Tahoma" pitchFamily="34" charset="0"/>
                <a:cs typeface="PT Bold Heading" pitchFamily="2" charset="-78"/>
              </a:rPr>
            </a:br>
            <a:r>
              <a:rPr lang="en-US" sz="3600" b="1" dirty="0">
                <a:solidFill>
                  <a:srgbClr val="C00000"/>
                </a:solidFill>
                <a:latin typeface="Tahoma" pitchFamily="34" charset="0"/>
                <a:cs typeface="PT Bold Heading" pitchFamily="2" charset="-78"/>
              </a:rPr>
              <a:t>Digital Content Revenue Models</a:t>
            </a:r>
            <a:endParaRPr lang="en-US" sz="3600" dirty="0">
              <a:solidFill>
                <a:srgbClr val="C00000"/>
              </a:solidFill>
              <a:cs typeface="PT Bold Heading" pitchFamily="2" charset="-78"/>
            </a:endParaRPr>
          </a:p>
        </p:txBody>
      </p:sp>
      <p:sp>
        <p:nvSpPr>
          <p:cNvPr id="5" name="عنوان 1"/>
          <p:cNvSpPr txBox="1">
            <a:spLocks/>
          </p:cNvSpPr>
          <p:nvPr/>
        </p:nvSpPr>
        <p:spPr bwMode="auto">
          <a:xfrm>
            <a:off x="457200" y="2971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r>
              <a:rPr lang="ar-SA" sz="3600" b="1" smtClean="0">
                <a:solidFill>
                  <a:srgbClr val="C00000"/>
                </a:solidFill>
                <a:latin typeface="Tahoma" pitchFamily="34" charset="0"/>
                <a:cs typeface="PT Bold Heading" pitchFamily="2" charset="-78"/>
              </a:rPr>
              <a:t>نماذج العائد المدعمة بالإعلان</a:t>
            </a:r>
            <a:br>
              <a:rPr lang="ar-SA" sz="3600" b="1" smtClean="0">
                <a:solidFill>
                  <a:srgbClr val="C00000"/>
                </a:solidFill>
                <a:latin typeface="Tahoma" pitchFamily="34" charset="0"/>
                <a:cs typeface="PT Bold Heading" pitchFamily="2" charset="-78"/>
              </a:rPr>
            </a:br>
            <a:r>
              <a:rPr lang="en-US" sz="3600" b="1" smtClean="0">
                <a:solidFill>
                  <a:srgbClr val="C00000"/>
                </a:solidFill>
                <a:latin typeface="Times New Roman" pitchFamily="18" charset="0"/>
                <a:cs typeface="PT Bold Heading" pitchFamily="2" charset="-78"/>
              </a:rPr>
              <a:t>Advertising Supported Revenue models</a:t>
            </a:r>
            <a:endParaRPr lang="en-US" sz="3600" dirty="0">
              <a:solidFill>
                <a:srgbClr val="C00000"/>
              </a:solidFill>
              <a:cs typeface="PT Bold Heading" pitchFamily="2" charset="-78"/>
            </a:endParaRPr>
          </a:p>
        </p:txBody>
      </p:sp>
      <p:sp>
        <p:nvSpPr>
          <p:cNvPr id="6" name="عنصر نائب للمحتوى 2"/>
          <p:cNvSpPr txBox="1">
            <a:spLocks/>
          </p:cNvSpPr>
          <p:nvPr/>
        </p:nvSpPr>
        <p:spPr bwMode="auto">
          <a:xfrm>
            <a:off x="457200" y="4038600"/>
            <a:ext cx="8229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eaLnBrk="1" hangingPunct="1">
              <a:buFont typeface="Arial" pitchFamily="34" charset="0"/>
              <a:buChar char="•"/>
              <a:defRPr/>
            </a:pPr>
            <a:r>
              <a:rPr lang="ar-SA" sz="2400" smtClean="0">
                <a:latin typeface="Tahoma" pitchFamily="34" charset="0"/>
                <a:cs typeface="PT Bold Heading" pitchFamily="2" charset="-78"/>
              </a:rPr>
              <a:t>تشبه القنوات التلفزيونية التي تقدم برامج مجانية بجانب رسائل الإعلان، ويكفي العائد من الإعلان لدعم عمليات الشبكة.</a:t>
            </a:r>
          </a:p>
          <a:p>
            <a:pPr rtl="1" eaLnBrk="1" hangingPunct="1">
              <a:buFont typeface="Arial" pitchFamily="34" charset="0"/>
              <a:buChar char="•"/>
              <a:defRPr/>
            </a:pPr>
            <a:r>
              <a:rPr lang="ar-SA" sz="2400" smtClean="0">
                <a:latin typeface="Tahoma" pitchFamily="34" charset="0"/>
                <a:cs typeface="PT Bold Heading" pitchFamily="2" charset="-78"/>
              </a:rPr>
              <a:t>وعلى الويب تعمل المواقع على جذب العديد من الزائرين بشكل عام وبعض الفئات بشكل خاص وذلك لاستهدافهم فيما بعد في رسائل أعلانية.</a:t>
            </a:r>
            <a:endParaRPr lang="ar-SA" sz="2400" dirty="0" smtClean="0">
              <a:latin typeface="Tahoma" pitchFamily="34" charset="0"/>
              <a:cs typeface="PT Bold Heading" pitchFamily="2" charset="-78"/>
            </a:endParaRPr>
          </a:p>
        </p:txBody>
      </p:sp>
    </p:spTree>
    <p:extLst>
      <p:ext uri="{BB962C8B-B14F-4D97-AF65-F5344CB8AC3E}">
        <p14:creationId xmlns:p14="http://schemas.microsoft.com/office/powerpoint/2010/main" val="37545833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a:xfrm>
            <a:off x="-3412" y="152400"/>
            <a:ext cx="8614012" cy="1143000"/>
          </a:xfrm>
        </p:spPr>
        <p:txBody>
          <a:bodyPr/>
          <a:lstStyle/>
          <a:p>
            <a:pPr>
              <a:defRPr/>
            </a:pPr>
            <a:r>
              <a:rPr lang="ar-SA" sz="3200" b="1" dirty="0" smtClean="0">
                <a:solidFill>
                  <a:srgbClr val="C00000"/>
                </a:solidFill>
                <a:latin typeface="Tahoma" pitchFamily="34" charset="0"/>
                <a:cs typeface="PT Bold Heading" pitchFamily="2" charset="-78"/>
              </a:rPr>
              <a:t>نماذج العائد الخليط لاشتراك الإعلان</a:t>
            </a:r>
            <a:r>
              <a:rPr lang="ar-SA" sz="2400" b="1" dirty="0" smtClean="0">
                <a:solidFill>
                  <a:srgbClr val="C00000"/>
                </a:solidFill>
                <a:latin typeface="Tahoma" pitchFamily="34" charset="0"/>
                <a:cs typeface="PT Bold Heading" pitchFamily="2" charset="-78"/>
              </a:rPr>
              <a:t/>
            </a:r>
            <a:br>
              <a:rPr lang="ar-SA" sz="2400" b="1" dirty="0" smtClean="0">
                <a:solidFill>
                  <a:srgbClr val="C00000"/>
                </a:solidFill>
                <a:latin typeface="Tahoma" pitchFamily="34" charset="0"/>
                <a:cs typeface="PT Bold Heading" pitchFamily="2" charset="-78"/>
              </a:rPr>
            </a:br>
            <a:r>
              <a:rPr lang="en-US" sz="2400" b="1" dirty="0" smtClean="0">
                <a:solidFill>
                  <a:srgbClr val="C00000"/>
                </a:solidFill>
                <a:latin typeface="Times New Roman" pitchFamily="18" charset="0"/>
                <a:cs typeface="PT Bold Heading" pitchFamily="2" charset="-78"/>
              </a:rPr>
              <a:t>Advertising-Subscription Mixed Revenue models</a:t>
            </a:r>
          </a:p>
        </p:txBody>
      </p:sp>
      <p:sp>
        <p:nvSpPr>
          <p:cNvPr id="12291" name="عنصر نائب للمحتوى 2"/>
          <p:cNvSpPr>
            <a:spLocks noGrp="1"/>
          </p:cNvSpPr>
          <p:nvPr>
            <p:ph idx="1"/>
          </p:nvPr>
        </p:nvSpPr>
        <p:spPr>
          <a:xfrm>
            <a:off x="228600" y="1524000"/>
            <a:ext cx="8686800" cy="1143000"/>
          </a:xfrm>
        </p:spPr>
        <p:txBody>
          <a:bodyPr/>
          <a:lstStyle/>
          <a:p>
            <a:pPr algn="r" rtl="1">
              <a:buFont typeface="Arial" pitchFamily="34" charset="0"/>
              <a:buChar char="•"/>
              <a:defRPr/>
            </a:pPr>
            <a:r>
              <a:rPr lang="ar-SA" sz="2400" dirty="0" smtClean="0">
                <a:latin typeface="Tahoma" pitchFamily="34" charset="0"/>
                <a:cs typeface="PT Bold Heading" pitchFamily="2" charset="-78"/>
              </a:rPr>
              <a:t>وفيه يدفع المشتركون رسماً مقابل مستوى معين من الإعلان وعاداً نجد هذا النوع في المجلات والصحف اليومية.</a:t>
            </a:r>
          </a:p>
        </p:txBody>
      </p:sp>
      <p:sp>
        <p:nvSpPr>
          <p:cNvPr id="4" name="عنوان 1"/>
          <p:cNvSpPr txBox="1">
            <a:spLocks/>
          </p:cNvSpPr>
          <p:nvPr/>
        </p:nvSpPr>
        <p:spPr bwMode="auto">
          <a:xfrm>
            <a:off x="-144608" y="2286000"/>
            <a:ext cx="89076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defRPr/>
            </a:pPr>
            <a:r>
              <a:rPr lang="ar-SA" sz="3200" b="1" dirty="0" smtClean="0">
                <a:solidFill>
                  <a:srgbClr val="C00000"/>
                </a:solidFill>
                <a:latin typeface="Tahoma" pitchFamily="34" charset="0"/>
                <a:cs typeface="PT Bold Heading" pitchFamily="2" charset="-78"/>
              </a:rPr>
              <a:t>نماذج العائد للرسم على العملية الجارية</a:t>
            </a:r>
            <a:br>
              <a:rPr lang="ar-SA" sz="3200" b="1" dirty="0" smtClean="0">
                <a:solidFill>
                  <a:srgbClr val="C00000"/>
                </a:solidFill>
                <a:latin typeface="Tahoma" pitchFamily="34" charset="0"/>
                <a:cs typeface="PT Bold Heading" pitchFamily="2" charset="-78"/>
              </a:rPr>
            </a:br>
            <a:r>
              <a:rPr lang="en-US" sz="3200" b="1" dirty="0" smtClean="0">
                <a:solidFill>
                  <a:srgbClr val="C00000"/>
                </a:solidFill>
                <a:latin typeface="Times New Roman" pitchFamily="18" charset="0"/>
                <a:cs typeface="PT Bold Heading" pitchFamily="2" charset="-78"/>
              </a:rPr>
              <a:t>Fee-for-transaction Revenue Models</a:t>
            </a:r>
          </a:p>
        </p:txBody>
      </p:sp>
      <p:sp>
        <p:nvSpPr>
          <p:cNvPr id="2" name="مستطيل 1"/>
          <p:cNvSpPr/>
          <p:nvPr/>
        </p:nvSpPr>
        <p:spPr>
          <a:xfrm>
            <a:off x="533400" y="3429000"/>
            <a:ext cx="8077200" cy="830997"/>
          </a:xfrm>
          <a:prstGeom prst="rect">
            <a:avLst/>
          </a:prstGeom>
        </p:spPr>
        <p:txBody>
          <a:bodyPr wrap="square">
            <a:spAutoFit/>
          </a:bodyPr>
          <a:lstStyle/>
          <a:p>
            <a:pPr algn="r" rtl="1">
              <a:buFont typeface="Arial" pitchFamily="34" charset="0"/>
              <a:buChar char="•"/>
              <a:defRPr/>
            </a:pPr>
            <a:r>
              <a:rPr lang="ar-SA" sz="2400" dirty="0">
                <a:latin typeface="Tahoma" pitchFamily="34" charset="0"/>
                <a:cs typeface="PT Bold Heading" pitchFamily="2" charset="-78"/>
              </a:rPr>
              <a:t>وفيها يقدم الموقع خدمة يحصل علي رسم مقابل ذلك بناء على عدد أو حجم العمليات الجارية التي تقوم بتشغيلها</a:t>
            </a:r>
            <a:r>
              <a:rPr lang="ar-SA" dirty="0">
                <a:latin typeface="Tahoma" pitchFamily="34" charset="0"/>
                <a:cs typeface="PT Bold Heading" pitchFamily="2" charset="-78"/>
              </a:rPr>
              <a:t>.</a:t>
            </a:r>
          </a:p>
        </p:txBody>
      </p:sp>
      <p:sp>
        <p:nvSpPr>
          <p:cNvPr id="6" name="عنوان 1"/>
          <p:cNvSpPr txBox="1">
            <a:spLocks/>
          </p:cNvSpPr>
          <p:nvPr/>
        </p:nvSpPr>
        <p:spPr bwMode="auto">
          <a:xfrm>
            <a:off x="226542" y="4267200"/>
            <a:ext cx="85364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baseline="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a:defRPr/>
            </a:pPr>
            <a:r>
              <a:rPr lang="ar-SA" sz="3200" b="1" dirty="0" smtClean="0">
                <a:solidFill>
                  <a:srgbClr val="C00000"/>
                </a:solidFill>
                <a:latin typeface="Tahoma" pitchFamily="34" charset="0"/>
                <a:cs typeface="PT Bold Heading" pitchFamily="2" charset="-78"/>
              </a:rPr>
              <a:t>نماذج العائد للرسم على الخدمة</a:t>
            </a:r>
            <a:br>
              <a:rPr lang="ar-SA" sz="3200" b="1" dirty="0" smtClean="0">
                <a:solidFill>
                  <a:srgbClr val="C00000"/>
                </a:solidFill>
                <a:latin typeface="Tahoma" pitchFamily="34" charset="0"/>
                <a:cs typeface="PT Bold Heading" pitchFamily="2" charset="-78"/>
              </a:rPr>
            </a:br>
            <a:r>
              <a:rPr lang="en-US" sz="3200" b="1" dirty="0" smtClean="0">
                <a:solidFill>
                  <a:srgbClr val="C00000"/>
                </a:solidFill>
                <a:latin typeface="Times New Roman" pitchFamily="18" charset="0"/>
                <a:cs typeface="PT Bold Heading" pitchFamily="2" charset="-78"/>
              </a:rPr>
              <a:t>Free-for-Service Revenue Models</a:t>
            </a:r>
          </a:p>
        </p:txBody>
      </p:sp>
      <p:sp>
        <p:nvSpPr>
          <p:cNvPr id="3" name="مستطيل 2"/>
          <p:cNvSpPr/>
          <p:nvPr/>
        </p:nvSpPr>
        <p:spPr>
          <a:xfrm>
            <a:off x="533400" y="5334000"/>
            <a:ext cx="8077200" cy="830997"/>
          </a:xfrm>
          <a:prstGeom prst="rect">
            <a:avLst/>
          </a:prstGeom>
        </p:spPr>
        <p:txBody>
          <a:bodyPr wrap="square">
            <a:spAutoFit/>
          </a:bodyPr>
          <a:lstStyle/>
          <a:p>
            <a:pPr algn="r" rtl="1"/>
            <a:r>
              <a:rPr lang="ar-SA" sz="2400" dirty="0">
                <a:latin typeface="Tahoma" pitchFamily="34" charset="0"/>
                <a:cs typeface="PT Bold Heading" pitchFamily="2" charset="-78"/>
              </a:rPr>
              <a:t>وهنا يتم تحقيق العائد من مباريات أو النصيحة المالية أو خدمات مهن المحاسبين والمحامين والأطباء.</a:t>
            </a:r>
          </a:p>
        </p:txBody>
      </p:sp>
    </p:spTree>
    <p:extLst>
      <p:ext uri="{BB962C8B-B14F-4D97-AF65-F5344CB8AC3E}">
        <p14:creationId xmlns:p14="http://schemas.microsoft.com/office/powerpoint/2010/main" val="3444230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2400" y="76200"/>
            <a:ext cx="8458200" cy="990600"/>
          </a:xfrm>
        </p:spPr>
        <p:txBody>
          <a:bodyPr/>
          <a:lstStyle/>
          <a:p>
            <a:pPr eaLnBrk="1" hangingPunct="1">
              <a:defRPr/>
            </a:pPr>
            <a:r>
              <a:rPr lang="ar-SA" dirty="0">
                <a:cs typeface="PT Bold Heading" pitchFamily="2" charset="-78"/>
              </a:rPr>
              <a:t>تشغيل موقع التجارة الإلكترونية</a:t>
            </a:r>
            <a:endParaRPr lang="en-US" dirty="0">
              <a:cs typeface="PT Bold Heading" pitchFamily="2" charset="-78"/>
            </a:endParaRPr>
          </a:p>
        </p:txBody>
      </p:sp>
      <p:sp>
        <p:nvSpPr>
          <p:cNvPr id="34819" name="Rectangle 3"/>
          <p:cNvSpPr>
            <a:spLocks noGrp="1" noChangeArrowheads="1"/>
          </p:cNvSpPr>
          <p:nvPr>
            <p:ph type="body" idx="1"/>
          </p:nvPr>
        </p:nvSpPr>
        <p:spPr>
          <a:xfrm>
            <a:off x="457200" y="1524000"/>
            <a:ext cx="8229600" cy="3810000"/>
          </a:xfrm>
        </p:spPr>
        <p:txBody>
          <a:bodyPr/>
          <a:lstStyle/>
          <a:p>
            <a:pPr algn="just" rtl="1" eaLnBrk="1" hangingPunct="1">
              <a:buFont typeface="Wingdings" pitchFamily="2" charset="2"/>
              <a:buNone/>
              <a:defRPr/>
            </a:pPr>
            <a:r>
              <a:rPr lang="ar-SA" sz="4000" b="1" dirty="0">
                <a:solidFill>
                  <a:srgbClr val="C00000"/>
                </a:solidFill>
                <a:latin typeface="Tahoma" pitchFamily="34" charset="0"/>
                <a:cs typeface="PT Bold Heading" pitchFamily="2" charset="-78"/>
              </a:rPr>
              <a:t>أولاً: تحديد مكان استضافة الموقع </a:t>
            </a:r>
            <a:r>
              <a:rPr lang="ar-SA" sz="2800" dirty="0" smtClean="0">
                <a:latin typeface="Tahoma" pitchFamily="34" charset="0"/>
                <a:cs typeface="PT Bold Heading" pitchFamily="2" charset="-78"/>
              </a:rPr>
              <a:t>الذي يعتمد على طبيعة نشاط الشركة ( مزود الخدمة </a:t>
            </a:r>
            <a:r>
              <a:rPr lang="en-US" sz="2800" b="1" dirty="0" smtClean="0">
                <a:latin typeface="Tahoma" pitchFamily="34" charset="0"/>
                <a:cs typeface="PT Bold Heading" pitchFamily="2" charset="-78"/>
              </a:rPr>
              <a:t>ISP</a:t>
            </a:r>
            <a:r>
              <a:rPr lang="ar-SA" sz="2800" dirty="0" smtClean="0">
                <a:latin typeface="Tahoma" pitchFamily="34" charset="0"/>
                <a:cs typeface="PT Bold Heading" pitchFamily="2" charset="-78"/>
              </a:rPr>
              <a:t>) والذي يوفر أجهزة خدمة محصنة ضد الاختراق.</a:t>
            </a:r>
          </a:p>
          <a:p>
            <a:pPr algn="just" rtl="1" eaLnBrk="1" hangingPunct="1">
              <a:buFontTx/>
              <a:buChar char="-"/>
              <a:defRPr/>
            </a:pPr>
            <a:r>
              <a:rPr lang="ar-SA" sz="2800" dirty="0" smtClean="0">
                <a:latin typeface="Tahoma" pitchFamily="34" charset="0"/>
                <a:cs typeface="PT Bold Heading" pitchFamily="2" charset="-78"/>
              </a:rPr>
              <a:t>* مع التأكيد على توفر الموارد المالية والبشرية لتشغيل الموقع.</a:t>
            </a:r>
          </a:p>
          <a:p>
            <a:pPr algn="just" rtl="1" eaLnBrk="1" hangingPunct="1">
              <a:buFontTx/>
              <a:buChar char="-"/>
              <a:defRPr/>
            </a:pPr>
            <a:r>
              <a:rPr lang="ar-SA" sz="2800" dirty="0" smtClean="0">
                <a:latin typeface="Tahoma" pitchFamily="34" charset="0"/>
                <a:cs typeface="PT Bold Heading" pitchFamily="2" charset="-78"/>
              </a:rPr>
              <a:t> * والتفكير في إمكانية الاستفادة بالحلول الجاهزة بتكليف متعهد بتسليم نظام جاهز.</a:t>
            </a:r>
          </a:p>
          <a:p>
            <a:pPr algn="just" rtl="1" eaLnBrk="1" hangingPunct="1">
              <a:buFont typeface="Wingdings" pitchFamily="2" charset="2"/>
              <a:buNone/>
              <a:defRPr/>
            </a:pPr>
            <a:endParaRPr lang="en-US" sz="2800" dirty="0" smtClean="0">
              <a:latin typeface="Tahoma" pitchFamily="34" charset="0"/>
              <a:cs typeface="PT Bold Heading" pitchFamily="2" charset="-78"/>
            </a:endParaRPr>
          </a:p>
        </p:txBody>
      </p:sp>
    </p:spTree>
    <p:extLst>
      <p:ext uri="{BB962C8B-B14F-4D97-AF65-F5344CB8AC3E}">
        <p14:creationId xmlns:p14="http://schemas.microsoft.com/office/powerpoint/2010/main" val="2461658688"/>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ppt_w</p:attrName>
                                        </p:attrNameLst>
                                      </p:cBhvr>
                                      <p:tavLst>
                                        <p:tav tm="0">
                                          <p:val>
                                            <p:strVal val="#ppt_w+.3"/>
                                          </p:val>
                                        </p:tav>
                                        <p:tav tm="100000">
                                          <p:val>
                                            <p:strVal val="#ppt_w"/>
                                          </p:val>
                                        </p:tav>
                                      </p:tavLst>
                                    </p:anim>
                                    <p:anim calcmode="lin" valueType="num">
                                      <p:cBhvr>
                                        <p:cTn id="8" dur="1000" fill="hold"/>
                                        <p:tgtEl>
                                          <p:spTgt spid="34818"/>
                                        </p:tgtEl>
                                        <p:attrNameLst>
                                          <p:attrName>ppt_h</p:attrName>
                                        </p:attrNameLst>
                                      </p:cBhvr>
                                      <p:tavLst>
                                        <p:tav tm="0">
                                          <p:val>
                                            <p:strVal val="#ppt_h"/>
                                          </p:val>
                                        </p:tav>
                                        <p:tav tm="100000">
                                          <p:val>
                                            <p:strVal val="#ppt_h"/>
                                          </p:val>
                                        </p:tav>
                                      </p:tavLst>
                                    </p:anim>
                                    <p:animEffect transition="in" filter="fade">
                                      <p:cBhvr>
                                        <p:cTn id="9" dur="1000"/>
                                        <p:tgtEl>
                                          <p:spTgt spid="348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4819">
                                            <p:txEl>
                                              <p:pRg st="0" end="0"/>
                                            </p:txEl>
                                          </p:spTgt>
                                        </p:tgtEl>
                                        <p:attrNameLst>
                                          <p:attrName>style.visibility</p:attrName>
                                        </p:attrNameLst>
                                      </p:cBhvr>
                                      <p:to>
                                        <p:strVal val="visible"/>
                                      </p:to>
                                    </p:set>
                                    <p:anim calcmode="lin" valueType="num">
                                      <p:cBhvr>
                                        <p:cTn id="14" dur="1000" fill="hold"/>
                                        <p:tgtEl>
                                          <p:spTgt spid="3481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481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481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4819">
                                            <p:txEl>
                                              <p:pRg st="1" end="1"/>
                                            </p:txEl>
                                          </p:spTgt>
                                        </p:tgtEl>
                                        <p:attrNameLst>
                                          <p:attrName>style.visibility</p:attrName>
                                        </p:attrNameLst>
                                      </p:cBhvr>
                                      <p:to>
                                        <p:strVal val="visible"/>
                                      </p:to>
                                    </p:set>
                                    <p:anim calcmode="lin" valueType="num">
                                      <p:cBhvr>
                                        <p:cTn id="21" dur="1000" fill="hold"/>
                                        <p:tgtEl>
                                          <p:spTgt spid="34819">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3481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4819">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4819">
                                            <p:txEl>
                                              <p:pRg st="2" end="2"/>
                                            </p:txEl>
                                          </p:spTgt>
                                        </p:tgtEl>
                                        <p:attrNameLst>
                                          <p:attrName>style.visibility</p:attrName>
                                        </p:attrNameLst>
                                      </p:cBhvr>
                                      <p:to>
                                        <p:strVal val="visible"/>
                                      </p:to>
                                    </p:set>
                                    <p:anim calcmode="lin" valueType="num">
                                      <p:cBhvr>
                                        <p:cTn id="28" dur="1000" fill="hold"/>
                                        <p:tgtEl>
                                          <p:spTgt spid="34819">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3481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4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304800" y="1371600"/>
            <a:ext cx="9296400" cy="4876800"/>
          </a:xfrm>
        </p:spPr>
        <p:txBody>
          <a:bodyPr/>
          <a:lstStyle/>
          <a:p>
            <a:pPr algn="r" rtl="1" eaLnBrk="1" hangingPunct="1">
              <a:buFont typeface="Wingdings" pitchFamily="2" charset="2"/>
              <a:buNone/>
              <a:defRPr/>
            </a:pPr>
            <a:r>
              <a:rPr lang="ar-SA" sz="3600" b="1" dirty="0">
                <a:solidFill>
                  <a:srgbClr val="C00000"/>
                </a:solidFill>
                <a:latin typeface="Tahoma" pitchFamily="34" charset="0"/>
                <a:cs typeface="PT Bold Heading" pitchFamily="2" charset="-78"/>
              </a:rPr>
              <a:t>ثانياً: اعتبارات ينبغي مراعاتها بعد أنشاء الموقع:</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تحديث وتجديد الموقع ومحتوياته حتى يكون مثيراً وجذاباً.</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إضافة قيمة جديدة للموقع من خلال تقديم خدمات أو معلومات جديدة.</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توفير تطبيقات ووصلات توافق اهتمام العملاء مثل البورصة والأخبار المالية.</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سهولة حصول العملاء على الخدمة بسرعة وسهولة وإضفاء المتعة والإثارة بالصور والرسوم المتحركة.</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أن تمثل الوصلات المرجعية قيمة للعملاء.</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التأكد الدوري على الوصلات المرجعية وفاعليتها.</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الرد على تساؤلات العملاء.</a:t>
            </a:r>
          </a:p>
          <a:p>
            <a:pPr marL="800100" lvl="1" indent="-342900" algn="r" rtl="1" eaLnBrk="1" hangingPunct="1">
              <a:buFont typeface="Wingdings" pitchFamily="2" charset="2"/>
              <a:buChar char="ü"/>
              <a:defRPr/>
            </a:pPr>
            <a:r>
              <a:rPr lang="ar-SA" sz="2400" dirty="0" smtClean="0">
                <a:latin typeface="Tahoma" pitchFamily="34" charset="0"/>
                <a:cs typeface="PT Bold Heading" pitchFamily="2" charset="-78"/>
              </a:rPr>
              <a:t>ضمان سرية معلومات العملاء</a:t>
            </a:r>
            <a:endParaRPr lang="en-US" sz="2400" dirty="0" smtClean="0">
              <a:latin typeface="Tahoma" pitchFamily="34" charset="0"/>
              <a:cs typeface="PT Bold Heading" pitchFamily="2" charset="-78"/>
            </a:endParaRPr>
          </a:p>
        </p:txBody>
      </p:sp>
    </p:spTree>
    <p:extLst>
      <p:ext uri="{BB962C8B-B14F-4D97-AF65-F5344CB8AC3E}">
        <p14:creationId xmlns:p14="http://schemas.microsoft.com/office/powerpoint/2010/main" val="3550890881"/>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p:cTn id="7" dur="1000" fill="hold"/>
                                        <p:tgtEl>
                                          <p:spTgt spid="3584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584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5843">
                                            <p:txEl>
                                              <p:pRg st="0" end="0"/>
                                            </p:txEl>
                                          </p:spTgt>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 calcmode="lin" valueType="num">
                                      <p:cBhvr>
                                        <p:cTn id="12" dur="1000" fill="hold"/>
                                        <p:tgtEl>
                                          <p:spTgt spid="35843">
                                            <p:txEl>
                                              <p:pRg st="1" end="1"/>
                                            </p:txEl>
                                          </p:spTgt>
                                        </p:tgtEl>
                                        <p:attrNameLst>
                                          <p:attrName>ppt_w</p:attrName>
                                        </p:attrNameLst>
                                      </p:cBhvr>
                                      <p:tavLst>
                                        <p:tav tm="0">
                                          <p:val>
                                            <p:strVal val="#ppt_w+.3"/>
                                          </p:val>
                                        </p:tav>
                                        <p:tav tm="100000">
                                          <p:val>
                                            <p:strVal val="#ppt_w"/>
                                          </p:val>
                                        </p:tav>
                                      </p:tavLst>
                                    </p:anim>
                                    <p:anim calcmode="lin" valueType="num">
                                      <p:cBhvr>
                                        <p:cTn id="13" dur="1000" fill="hold"/>
                                        <p:tgtEl>
                                          <p:spTgt spid="3584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5843">
                                            <p:txEl>
                                              <p:pRg st="1" end="1"/>
                                            </p:txEl>
                                          </p:spTgt>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 calcmode="lin" valueType="num">
                                      <p:cBhvr>
                                        <p:cTn id="17" dur="1000" fill="hold"/>
                                        <p:tgtEl>
                                          <p:spTgt spid="35843">
                                            <p:txEl>
                                              <p:pRg st="2" end="2"/>
                                            </p:txEl>
                                          </p:spTgt>
                                        </p:tgtEl>
                                        <p:attrNameLst>
                                          <p:attrName>ppt_w</p:attrName>
                                        </p:attrNameLst>
                                      </p:cBhvr>
                                      <p:tavLst>
                                        <p:tav tm="0">
                                          <p:val>
                                            <p:strVal val="#ppt_w+.3"/>
                                          </p:val>
                                        </p:tav>
                                        <p:tav tm="100000">
                                          <p:val>
                                            <p:strVal val="#ppt_w"/>
                                          </p:val>
                                        </p:tav>
                                      </p:tavLst>
                                    </p:anim>
                                    <p:anim calcmode="lin" valueType="num">
                                      <p:cBhvr>
                                        <p:cTn id="18" dur="1000" fill="hold"/>
                                        <p:tgtEl>
                                          <p:spTgt spid="3584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5843">
                                            <p:txEl>
                                              <p:pRg st="2" end="2"/>
                                            </p:txEl>
                                          </p:spTgt>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 calcmode="lin" valueType="num">
                                      <p:cBhvr>
                                        <p:cTn id="22" dur="1000" fill="hold"/>
                                        <p:tgtEl>
                                          <p:spTgt spid="35843">
                                            <p:txEl>
                                              <p:pRg st="3" end="3"/>
                                            </p:txEl>
                                          </p:spTgt>
                                        </p:tgtEl>
                                        <p:attrNameLst>
                                          <p:attrName>ppt_w</p:attrName>
                                        </p:attrNameLst>
                                      </p:cBhvr>
                                      <p:tavLst>
                                        <p:tav tm="0">
                                          <p:val>
                                            <p:strVal val="#ppt_w+.3"/>
                                          </p:val>
                                        </p:tav>
                                        <p:tav tm="100000">
                                          <p:val>
                                            <p:strVal val="#ppt_w"/>
                                          </p:val>
                                        </p:tav>
                                      </p:tavLst>
                                    </p:anim>
                                    <p:anim calcmode="lin" valueType="num">
                                      <p:cBhvr>
                                        <p:cTn id="23" dur="1000" fill="hold"/>
                                        <p:tgtEl>
                                          <p:spTgt spid="35843">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35843">
                                            <p:txEl>
                                              <p:pRg st="3" end="3"/>
                                            </p:txEl>
                                          </p:spTgt>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 calcmode="lin" valueType="num">
                                      <p:cBhvr>
                                        <p:cTn id="27" dur="1000" fill="hold"/>
                                        <p:tgtEl>
                                          <p:spTgt spid="35843">
                                            <p:txEl>
                                              <p:pRg st="4" end="4"/>
                                            </p:txEl>
                                          </p:spTgt>
                                        </p:tgtEl>
                                        <p:attrNameLst>
                                          <p:attrName>ppt_w</p:attrName>
                                        </p:attrNameLst>
                                      </p:cBhvr>
                                      <p:tavLst>
                                        <p:tav tm="0">
                                          <p:val>
                                            <p:strVal val="#ppt_w+.3"/>
                                          </p:val>
                                        </p:tav>
                                        <p:tav tm="100000">
                                          <p:val>
                                            <p:strVal val="#ppt_w"/>
                                          </p:val>
                                        </p:tav>
                                      </p:tavLst>
                                    </p:anim>
                                    <p:anim calcmode="lin" valueType="num">
                                      <p:cBhvr>
                                        <p:cTn id="28" dur="1000" fill="hold"/>
                                        <p:tgtEl>
                                          <p:spTgt spid="35843">
                                            <p:txEl>
                                              <p:pRg st="4" end="4"/>
                                            </p:txEl>
                                          </p:spTgt>
                                        </p:tgtEl>
                                        <p:attrNameLst>
                                          <p:attrName>ppt_h</p:attrName>
                                        </p:attrNameLst>
                                      </p:cBhvr>
                                      <p:tavLst>
                                        <p:tav tm="0">
                                          <p:val>
                                            <p:strVal val="#ppt_h"/>
                                          </p:val>
                                        </p:tav>
                                        <p:tav tm="100000">
                                          <p:val>
                                            <p:strVal val="#ppt_h"/>
                                          </p:val>
                                        </p:tav>
                                      </p:tavLst>
                                    </p:anim>
                                    <p:animEffect transition="in" filter="fade">
                                      <p:cBhvr>
                                        <p:cTn id="29" dur="1000"/>
                                        <p:tgtEl>
                                          <p:spTgt spid="35843">
                                            <p:txEl>
                                              <p:pRg st="4" end="4"/>
                                            </p:txEl>
                                          </p:spTgt>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35843">
                                            <p:txEl>
                                              <p:pRg st="5" end="5"/>
                                            </p:txEl>
                                          </p:spTgt>
                                        </p:tgtEl>
                                        <p:attrNameLst>
                                          <p:attrName>style.visibility</p:attrName>
                                        </p:attrNameLst>
                                      </p:cBhvr>
                                      <p:to>
                                        <p:strVal val="visible"/>
                                      </p:to>
                                    </p:set>
                                    <p:anim calcmode="lin" valueType="num">
                                      <p:cBhvr>
                                        <p:cTn id="32" dur="1000" fill="hold"/>
                                        <p:tgtEl>
                                          <p:spTgt spid="35843">
                                            <p:txEl>
                                              <p:pRg st="5" end="5"/>
                                            </p:txEl>
                                          </p:spTgt>
                                        </p:tgtEl>
                                        <p:attrNameLst>
                                          <p:attrName>ppt_w</p:attrName>
                                        </p:attrNameLst>
                                      </p:cBhvr>
                                      <p:tavLst>
                                        <p:tav tm="0">
                                          <p:val>
                                            <p:strVal val="#ppt_w+.3"/>
                                          </p:val>
                                        </p:tav>
                                        <p:tav tm="100000">
                                          <p:val>
                                            <p:strVal val="#ppt_w"/>
                                          </p:val>
                                        </p:tav>
                                      </p:tavLst>
                                    </p:anim>
                                    <p:anim calcmode="lin" valueType="num">
                                      <p:cBhvr>
                                        <p:cTn id="33" dur="1000" fill="hold"/>
                                        <p:tgtEl>
                                          <p:spTgt spid="35843">
                                            <p:txEl>
                                              <p:pRg st="5" end="5"/>
                                            </p:txEl>
                                          </p:spTgt>
                                        </p:tgtEl>
                                        <p:attrNameLst>
                                          <p:attrName>ppt_h</p:attrName>
                                        </p:attrNameLst>
                                      </p:cBhvr>
                                      <p:tavLst>
                                        <p:tav tm="0">
                                          <p:val>
                                            <p:strVal val="#ppt_h"/>
                                          </p:val>
                                        </p:tav>
                                        <p:tav tm="100000">
                                          <p:val>
                                            <p:strVal val="#ppt_h"/>
                                          </p:val>
                                        </p:tav>
                                      </p:tavLst>
                                    </p:anim>
                                    <p:animEffect transition="in" filter="fade">
                                      <p:cBhvr>
                                        <p:cTn id="34" dur="1000"/>
                                        <p:tgtEl>
                                          <p:spTgt spid="35843">
                                            <p:txEl>
                                              <p:pRg st="5" end="5"/>
                                            </p:txEl>
                                          </p:spTgt>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35843">
                                            <p:txEl>
                                              <p:pRg st="6" end="6"/>
                                            </p:txEl>
                                          </p:spTgt>
                                        </p:tgtEl>
                                        <p:attrNameLst>
                                          <p:attrName>style.visibility</p:attrName>
                                        </p:attrNameLst>
                                      </p:cBhvr>
                                      <p:to>
                                        <p:strVal val="visible"/>
                                      </p:to>
                                    </p:set>
                                    <p:anim calcmode="lin" valueType="num">
                                      <p:cBhvr>
                                        <p:cTn id="37" dur="1000" fill="hold"/>
                                        <p:tgtEl>
                                          <p:spTgt spid="35843">
                                            <p:txEl>
                                              <p:pRg st="6" end="6"/>
                                            </p:txEl>
                                          </p:spTgt>
                                        </p:tgtEl>
                                        <p:attrNameLst>
                                          <p:attrName>ppt_w</p:attrName>
                                        </p:attrNameLst>
                                      </p:cBhvr>
                                      <p:tavLst>
                                        <p:tav tm="0">
                                          <p:val>
                                            <p:strVal val="#ppt_w+.3"/>
                                          </p:val>
                                        </p:tav>
                                        <p:tav tm="100000">
                                          <p:val>
                                            <p:strVal val="#ppt_w"/>
                                          </p:val>
                                        </p:tav>
                                      </p:tavLst>
                                    </p:anim>
                                    <p:anim calcmode="lin" valueType="num">
                                      <p:cBhvr>
                                        <p:cTn id="38" dur="1000" fill="hold"/>
                                        <p:tgtEl>
                                          <p:spTgt spid="35843">
                                            <p:txEl>
                                              <p:pRg st="6" end="6"/>
                                            </p:txEl>
                                          </p:spTgt>
                                        </p:tgtEl>
                                        <p:attrNameLst>
                                          <p:attrName>ppt_h</p:attrName>
                                        </p:attrNameLst>
                                      </p:cBhvr>
                                      <p:tavLst>
                                        <p:tav tm="0">
                                          <p:val>
                                            <p:strVal val="#ppt_h"/>
                                          </p:val>
                                        </p:tav>
                                        <p:tav tm="100000">
                                          <p:val>
                                            <p:strVal val="#ppt_h"/>
                                          </p:val>
                                        </p:tav>
                                      </p:tavLst>
                                    </p:anim>
                                    <p:animEffect transition="in" filter="fade">
                                      <p:cBhvr>
                                        <p:cTn id="39" dur="1000"/>
                                        <p:tgtEl>
                                          <p:spTgt spid="35843">
                                            <p:txEl>
                                              <p:pRg st="6" end="6"/>
                                            </p:txEl>
                                          </p:spTgt>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35843">
                                            <p:txEl>
                                              <p:pRg st="7" end="7"/>
                                            </p:txEl>
                                          </p:spTgt>
                                        </p:tgtEl>
                                        <p:attrNameLst>
                                          <p:attrName>style.visibility</p:attrName>
                                        </p:attrNameLst>
                                      </p:cBhvr>
                                      <p:to>
                                        <p:strVal val="visible"/>
                                      </p:to>
                                    </p:set>
                                    <p:anim calcmode="lin" valueType="num">
                                      <p:cBhvr>
                                        <p:cTn id="42" dur="1000" fill="hold"/>
                                        <p:tgtEl>
                                          <p:spTgt spid="35843">
                                            <p:txEl>
                                              <p:pRg st="7" end="7"/>
                                            </p:txEl>
                                          </p:spTgt>
                                        </p:tgtEl>
                                        <p:attrNameLst>
                                          <p:attrName>ppt_w</p:attrName>
                                        </p:attrNameLst>
                                      </p:cBhvr>
                                      <p:tavLst>
                                        <p:tav tm="0">
                                          <p:val>
                                            <p:strVal val="#ppt_w+.3"/>
                                          </p:val>
                                        </p:tav>
                                        <p:tav tm="100000">
                                          <p:val>
                                            <p:strVal val="#ppt_w"/>
                                          </p:val>
                                        </p:tav>
                                      </p:tavLst>
                                    </p:anim>
                                    <p:anim calcmode="lin" valueType="num">
                                      <p:cBhvr>
                                        <p:cTn id="43" dur="1000" fill="hold"/>
                                        <p:tgtEl>
                                          <p:spTgt spid="35843">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35843">
                                            <p:txEl>
                                              <p:pRg st="7" end="7"/>
                                            </p:txEl>
                                          </p:spTgt>
                                        </p:tgtEl>
                                      </p:cBhvr>
                                    </p:animEffect>
                                  </p:childTnLst>
                                </p:cTn>
                              </p:par>
                              <p:par>
                                <p:cTn id="45" presetID="50" presetClass="entr" presetSubtype="0" decel="100000" fill="hold" grpId="0" nodeType="withEffect">
                                  <p:stCondLst>
                                    <p:cond delay="0"/>
                                  </p:stCondLst>
                                  <p:childTnLst>
                                    <p:set>
                                      <p:cBhvr>
                                        <p:cTn id="46" dur="1" fill="hold">
                                          <p:stCondLst>
                                            <p:cond delay="0"/>
                                          </p:stCondLst>
                                        </p:cTn>
                                        <p:tgtEl>
                                          <p:spTgt spid="35843">
                                            <p:txEl>
                                              <p:pRg st="8" end="8"/>
                                            </p:txEl>
                                          </p:spTgt>
                                        </p:tgtEl>
                                        <p:attrNameLst>
                                          <p:attrName>style.visibility</p:attrName>
                                        </p:attrNameLst>
                                      </p:cBhvr>
                                      <p:to>
                                        <p:strVal val="visible"/>
                                      </p:to>
                                    </p:set>
                                    <p:anim calcmode="lin" valueType="num">
                                      <p:cBhvr>
                                        <p:cTn id="47" dur="1000" fill="hold"/>
                                        <p:tgtEl>
                                          <p:spTgt spid="35843">
                                            <p:txEl>
                                              <p:pRg st="8" end="8"/>
                                            </p:txEl>
                                          </p:spTgt>
                                        </p:tgtEl>
                                        <p:attrNameLst>
                                          <p:attrName>ppt_w</p:attrName>
                                        </p:attrNameLst>
                                      </p:cBhvr>
                                      <p:tavLst>
                                        <p:tav tm="0">
                                          <p:val>
                                            <p:strVal val="#ppt_w+.3"/>
                                          </p:val>
                                        </p:tav>
                                        <p:tav tm="100000">
                                          <p:val>
                                            <p:strVal val="#ppt_w"/>
                                          </p:val>
                                        </p:tav>
                                      </p:tavLst>
                                    </p:anim>
                                    <p:anim calcmode="lin" valueType="num">
                                      <p:cBhvr>
                                        <p:cTn id="48" dur="1000" fill="hold"/>
                                        <p:tgtEl>
                                          <p:spTgt spid="35843">
                                            <p:txEl>
                                              <p:pRg st="8" end="8"/>
                                            </p:txEl>
                                          </p:spTgt>
                                        </p:tgtEl>
                                        <p:attrNameLst>
                                          <p:attrName>ppt_h</p:attrName>
                                        </p:attrNameLst>
                                      </p:cBhvr>
                                      <p:tavLst>
                                        <p:tav tm="0">
                                          <p:val>
                                            <p:strVal val="#ppt_h"/>
                                          </p:val>
                                        </p:tav>
                                        <p:tav tm="100000">
                                          <p:val>
                                            <p:strVal val="#ppt_h"/>
                                          </p:val>
                                        </p:tav>
                                      </p:tavLst>
                                    </p:anim>
                                    <p:animEffect transition="in" filter="fade">
                                      <p:cBhvr>
                                        <p:cTn id="49" dur="1000"/>
                                        <p:tgtEl>
                                          <p:spTgt spid="358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57200" y="1524000"/>
            <a:ext cx="8229600" cy="4800600"/>
          </a:xfrm>
        </p:spPr>
        <p:txBody>
          <a:bodyPr/>
          <a:lstStyle/>
          <a:p>
            <a:pPr algn="r" rtl="1" eaLnBrk="1" hangingPunct="1">
              <a:lnSpc>
                <a:spcPct val="80000"/>
              </a:lnSpc>
              <a:buFont typeface="Wingdings" pitchFamily="2" charset="2"/>
              <a:buNone/>
              <a:defRPr/>
            </a:pPr>
            <a:r>
              <a:rPr lang="ar-SA" sz="4000" b="1" dirty="0">
                <a:solidFill>
                  <a:srgbClr val="C00000"/>
                </a:solidFill>
                <a:latin typeface="Tahoma" pitchFamily="34" charset="0"/>
                <a:cs typeface="PT Bold Heading" pitchFamily="2" charset="-78"/>
              </a:rPr>
              <a:t>ثالثاً: إدارة الموقع وتطويره</a:t>
            </a:r>
            <a:r>
              <a:rPr lang="ar-SA" b="1" dirty="0" smtClean="0">
                <a:solidFill>
                  <a:schemeClr val="tx2">
                    <a:lumMod val="60000"/>
                    <a:lumOff val="40000"/>
                  </a:schemeClr>
                </a:solidFill>
                <a:effectLst>
                  <a:outerShdw blurRad="38100" dist="38100" dir="2700000" algn="tl">
                    <a:srgbClr val="000000">
                      <a:alpha val="43137"/>
                    </a:srgbClr>
                  </a:outerShdw>
                </a:effectLst>
                <a:latin typeface="Tahoma" pitchFamily="34" charset="0"/>
                <a:cs typeface="PT Bold Heading" pitchFamily="2" charset="-78"/>
              </a:rPr>
              <a:t>.</a:t>
            </a:r>
            <a:r>
              <a:rPr lang="ar-SA" sz="2800" b="1" dirty="0" smtClean="0">
                <a:solidFill>
                  <a:schemeClr val="tx2">
                    <a:lumMod val="60000"/>
                    <a:lumOff val="40000"/>
                  </a:schemeClr>
                </a:solidFill>
                <a:effectLst>
                  <a:outerShdw blurRad="38100" dist="38100" dir="2700000" algn="tl">
                    <a:srgbClr val="000000">
                      <a:alpha val="43137"/>
                    </a:srgbClr>
                  </a:outerShdw>
                </a:effectLst>
                <a:latin typeface="Tahoma" pitchFamily="34" charset="0"/>
                <a:cs typeface="PT Bold Heading" pitchFamily="2" charset="-78"/>
              </a:rPr>
              <a:t> </a:t>
            </a:r>
            <a:r>
              <a:rPr lang="ar-SA" sz="2400" dirty="0" smtClean="0">
                <a:latin typeface="Tahoma" pitchFamily="34" charset="0"/>
                <a:cs typeface="PT Bold Heading" pitchFamily="2" charset="-78"/>
              </a:rPr>
              <a:t>تحتاج الشركة إلى إدارة خاصة قادرة على التصرف والابتكار بدراية كاملة بسياسة الشركة وطبيعة منتجاتها وعملائها، وتكون واعية بالقدر الكافي بمدى فائدة التجارة الإلكترونية في زيادة الأرباح.</a:t>
            </a:r>
          </a:p>
          <a:p>
            <a:pPr algn="r" rtl="1" eaLnBrk="1" hangingPunct="1">
              <a:lnSpc>
                <a:spcPct val="80000"/>
              </a:lnSpc>
              <a:buFont typeface="Wingdings" pitchFamily="2" charset="2"/>
              <a:buNone/>
              <a:defRPr/>
            </a:pPr>
            <a:endParaRPr lang="ar-SA" sz="2400" b="1" dirty="0" smtClean="0">
              <a:effectLst>
                <a:outerShdw blurRad="38100" dist="38100" dir="2700000" algn="tl">
                  <a:srgbClr val="000000">
                    <a:alpha val="43137"/>
                  </a:srgbClr>
                </a:outerShdw>
              </a:effectLst>
              <a:latin typeface="Tahoma" pitchFamily="34" charset="0"/>
              <a:cs typeface="PT Bold Heading" pitchFamily="2" charset="-78"/>
            </a:endParaRPr>
          </a:p>
          <a:p>
            <a:pPr algn="r" rtl="1" eaLnBrk="1" hangingPunct="1">
              <a:lnSpc>
                <a:spcPct val="80000"/>
              </a:lnSpc>
              <a:buFont typeface="Wingdings" pitchFamily="2" charset="2"/>
              <a:buNone/>
              <a:defRPr/>
            </a:pPr>
            <a:r>
              <a:rPr lang="ar-SA" sz="2400" b="1" dirty="0" smtClean="0">
                <a:effectLst>
                  <a:outerShdw blurRad="38100" dist="38100" dir="2700000" algn="tl">
                    <a:srgbClr val="000000">
                      <a:alpha val="43137"/>
                    </a:srgbClr>
                  </a:outerShdw>
                </a:effectLst>
                <a:latin typeface="Tahoma" pitchFamily="34" charset="0"/>
                <a:cs typeface="PT Bold Heading" pitchFamily="2" charset="-78"/>
              </a:rPr>
              <a:t>ومدير الموقع ينبغي أن يؤدي الأمور التالية:</a:t>
            </a:r>
          </a:p>
          <a:p>
            <a:pPr algn="r" rtl="1" eaLnBrk="1" hangingPunct="1">
              <a:lnSpc>
                <a:spcPct val="80000"/>
              </a:lnSpc>
              <a:buFont typeface="Wingdings" pitchFamily="2" charset="2"/>
              <a:buNone/>
              <a:defRPr/>
            </a:pPr>
            <a:r>
              <a:rPr lang="ar-SA" sz="2400" dirty="0" smtClean="0">
                <a:latin typeface="Tahoma" pitchFamily="34" charset="0"/>
                <a:cs typeface="PT Bold Heading" pitchFamily="2" charset="-78"/>
              </a:rPr>
              <a:t>	- ينسق جميع أعمال وأنشطة الموقع.</a:t>
            </a:r>
          </a:p>
          <a:p>
            <a:pPr algn="r" rtl="1" eaLnBrk="1" hangingPunct="1">
              <a:lnSpc>
                <a:spcPct val="80000"/>
              </a:lnSpc>
              <a:buFont typeface="Wingdings" pitchFamily="2" charset="2"/>
              <a:buNone/>
              <a:defRPr/>
            </a:pPr>
            <a:r>
              <a:rPr lang="ar-SA" sz="2400" dirty="0" smtClean="0">
                <a:latin typeface="Tahoma" pitchFamily="34" charset="0"/>
                <a:cs typeface="PT Bold Heading" pitchFamily="2" charset="-78"/>
              </a:rPr>
              <a:t>	- التأكد من أن المعلومات تستهدف السوق.</a:t>
            </a:r>
          </a:p>
          <a:p>
            <a:pPr algn="r" rtl="1" eaLnBrk="1" hangingPunct="1">
              <a:lnSpc>
                <a:spcPct val="80000"/>
              </a:lnSpc>
              <a:buFont typeface="Wingdings" pitchFamily="2" charset="2"/>
              <a:buNone/>
              <a:defRPr/>
            </a:pPr>
            <a:r>
              <a:rPr lang="ar-SA" sz="2400" dirty="0" smtClean="0">
                <a:latin typeface="Tahoma" pitchFamily="34" charset="0"/>
                <a:cs typeface="PT Bold Heading" pitchFamily="2" charset="-78"/>
              </a:rPr>
              <a:t>	- يهتم بالتفاصيل ولدية قدرة على متابعة العملية الإدارية والتعاون مع فريق العمل.</a:t>
            </a:r>
          </a:p>
          <a:p>
            <a:pPr algn="r" rtl="1" eaLnBrk="1" hangingPunct="1">
              <a:lnSpc>
                <a:spcPct val="80000"/>
              </a:lnSpc>
              <a:buFont typeface="Wingdings" pitchFamily="2" charset="2"/>
              <a:buNone/>
              <a:defRPr/>
            </a:pPr>
            <a:r>
              <a:rPr lang="ar-SA" sz="2400" dirty="0" smtClean="0">
                <a:latin typeface="Tahoma" pitchFamily="34" charset="0"/>
                <a:cs typeface="PT Bold Heading" pitchFamily="2" charset="-78"/>
              </a:rPr>
              <a:t>	- متابعة زوار الموقع ومراقبة الوصلات المرجعية الداخلية والخارجية.</a:t>
            </a:r>
          </a:p>
          <a:p>
            <a:pPr algn="r" rtl="1" eaLnBrk="1" hangingPunct="1">
              <a:lnSpc>
                <a:spcPct val="80000"/>
              </a:lnSpc>
              <a:buFont typeface="Wingdings" pitchFamily="2" charset="2"/>
              <a:buNone/>
              <a:defRPr/>
            </a:pPr>
            <a:r>
              <a:rPr lang="ar-SA" sz="2400" dirty="0" smtClean="0">
                <a:latin typeface="Tahoma" pitchFamily="34" charset="0"/>
                <a:cs typeface="PT Bold Heading" pitchFamily="2" charset="-78"/>
              </a:rPr>
              <a:t>	- عقد اجتماعات دورية مع الإدارات المختلفة لتطوير وتحديث الموقع.</a:t>
            </a:r>
            <a:endParaRPr lang="en-US" sz="2400" dirty="0" smtClean="0">
              <a:latin typeface="Tahoma" pitchFamily="34" charset="0"/>
              <a:cs typeface="PT Bold Heading" pitchFamily="2" charset="-78"/>
            </a:endParaRPr>
          </a:p>
        </p:txBody>
      </p:sp>
    </p:spTree>
    <p:extLst>
      <p:ext uri="{BB962C8B-B14F-4D97-AF65-F5344CB8AC3E}">
        <p14:creationId xmlns:p14="http://schemas.microsoft.com/office/powerpoint/2010/main" val="191084271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p:cTn id="7" dur="1000" fill="hold"/>
                                        <p:tgtEl>
                                          <p:spTgt spid="36867">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686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686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6867">
                                            <p:txEl>
                                              <p:pRg st="2" end="2"/>
                                            </p:txEl>
                                          </p:spTgt>
                                        </p:tgtEl>
                                        <p:attrNameLst>
                                          <p:attrName>style.visibility</p:attrName>
                                        </p:attrNameLst>
                                      </p:cBhvr>
                                      <p:to>
                                        <p:strVal val="visible"/>
                                      </p:to>
                                    </p:set>
                                    <p:anim calcmode="lin" valueType="num">
                                      <p:cBhvr>
                                        <p:cTn id="14" dur="1000" fill="hold"/>
                                        <p:tgtEl>
                                          <p:spTgt spid="36867">
                                            <p:txEl>
                                              <p:pRg st="2" end="2"/>
                                            </p:txEl>
                                          </p:spTgt>
                                        </p:tgtEl>
                                        <p:attrNameLst>
                                          <p:attrName>ppt_w</p:attrName>
                                        </p:attrNameLst>
                                      </p:cBhvr>
                                      <p:tavLst>
                                        <p:tav tm="0">
                                          <p:val>
                                            <p:strVal val="#ppt_w+.3"/>
                                          </p:val>
                                        </p:tav>
                                        <p:tav tm="100000">
                                          <p:val>
                                            <p:strVal val="#ppt_w"/>
                                          </p:val>
                                        </p:tav>
                                      </p:tavLst>
                                    </p:anim>
                                    <p:anim calcmode="lin" valueType="num">
                                      <p:cBhvr>
                                        <p:cTn id="15" dur="1000" fill="hold"/>
                                        <p:tgtEl>
                                          <p:spTgt spid="36867">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686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6867">
                                            <p:txEl>
                                              <p:pRg st="3" end="3"/>
                                            </p:txEl>
                                          </p:spTgt>
                                        </p:tgtEl>
                                        <p:attrNameLst>
                                          <p:attrName>style.visibility</p:attrName>
                                        </p:attrNameLst>
                                      </p:cBhvr>
                                      <p:to>
                                        <p:strVal val="visible"/>
                                      </p:to>
                                    </p:set>
                                    <p:anim calcmode="lin" valueType="num">
                                      <p:cBhvr>
                                        <p:cTn id="21" dur="1000" fill="hold"/>
                                        <p:tgtEl>
                                          <p:spTgt spid="36867">
                                            <p:txEl>
                                              <p:pRg st="3" end="3"/>
                                            </p:txEl>
                                          </p:spTgt>
                                        </p:tgtEl>
                                        <p:attrNameLst>
                                          <p:attrName>ppt_w</p:attrName>
                                        </p:attrNameLst>
                                      </p:cBhvr>
                                      <p:tavLst>
                                        <p:tav tm="0">
                                          <p:val>
                                            <p:strVal val="#ppt_w+.3"/>
                                          </p:val>
                                        </p:tav>
                                        <p:tav tm="100000">
                                          <p:val>
                                            <p:strVal val="#ppt_w"/>
                                          </p:val>
                                        </p:tav>
                                      </p:tavLst>
                                    </p:anim>
                                    <p:anim calcmode="lin" valueType="num">
                                      <p:cBhvr>
                                        <p:cTn id="22" dur="1000" fill="hold"/>
                                        <p:tgtEl>
                                          <p:spTgt spid="36867">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686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6867">
                                            <p:txEl>
                                              <p:pRg st="4" end="4"/>
                                            </p:txEl>
                                          </p:spTgt>
                                        </p:tgtEl>
                                        <p:attrNameLst>
                                          <p:attrName>style.visibility</p:attrName>
                                        </p:attrNameLst>
                                      </p:cBhvr>
                                      <p:to>
                                        <p:strVal val="visible"/>
                                      </p:to>
                                    </p:set>
                                    <p:anim calcmode="lin" valueType="num">
                                      <p:cBhvr>
                                        <p:cTn id="28" dur="1000" fill="hold"/>
                                        <p:tgtEl>
                                          <p:spTgt spid="36867">
                                            <p:txEl>
                                              <p:pRg st="4" end="4"/>
                                            </p:txEl>
                                          </p:spTgt>
                                        </p:tgtEl>
                                        <p:attrNameLst>
                                          <p:attrName>ppt_w</p:attrName>
                                        </p:attrNameLst>
                                      </p:cBhvr>
                                      <p:tavLst>
                                        <p:tav tm="0">
                                          <p:val>
                                            <p:strVal val="#ppt_w+.3"/>
                                          </p:val>
                                        </p:tav>
                                        <p:tav tm="100000">
                                          <p:val>
                                            <p:strVal val="#ppt_w"/>
                                          </p:val>
                                        </p:tav>
                                      </p:tavLst>
                                    </p:anim>
                                    <p:anim calcmode="lin" valueType="num">
                                      <p:cBhvr>
                                        <p:cTn id="29" dur="1000" fill="hold"/>
                                        <p:tgtEl>
                                          <p:spTgt spid="36867">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6867">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36867">
                                            <p:txEl>
                                              <p:pRg st="5" end="5"/>
                                            </p:txEl>
                                          </p:spTgt>
                                        </p:tgtEl>
                                        <p:attrNameLst>
                                          <p:attrName>style.visibility</p:attrName>
                                        </p:attrNameLst>
                                      </p:cBhvr>
                                      <p:to>
                                        <p:strVal val="visible"/>
                                      </p:to>
                                    </p:set>
                                    <p:anim calcmode="lin" valueType="num">
                                      <p:cBhvr>
                                        <p:cTn id="35" dur="1000" fill="hold"/>
                                        <p:tgtEl>
                                          <p:spTgt spid="36867">
                                            <p:txEl>
                                              <p:pRg st="5" end="5"/>
                                            </p:txEl>
                                          </p:spTgt>
                                        </p:tgtEl>
                                        <p:attrNameLst>
                                          <p:attrName>ppt_w</p:attrName>
                                        </p:attrNameLst>
                                      </p:cBhvr>
                                      <p:tavLst>
                                        <p:tav tm="0">
                                          <p:val>
                                            <p:strVal val="#ppt_w+.3"/>
                                          </p:val>
                                        </p:tav>
                                        <p:tav tm="100000">
                                          <p:val>
                                            <p:strVal val="#ppt_w"/>
                                          </p:val>
                                        </p:tav>
                                      </p:tavLst>
                                    </p:anim>
                                    <p:anim calcmode="lin" valueType="num">
                                      <p:cBhvr>
                                        <p:cTn id="36" dur="1000" fill="hold"/>
                                        <p:tgtEl>
                                          <p:spTgt spid="36867">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3686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36867">
                                            <p:txEl>
                                              <p:pRg st="6" end="6"/>
                                            </p:txEl>
                                          </p:spTgt>
                                        </p:tgtEl>
                                        <p:attrNameLst>
                                          <p:attrName>style.visibility</p:attrName>
                                        </p:attrNameLst>
                                      </p:cBhvr>
                                      <p:to>
                                        <p:strVal val="visible"/>
                                      </p:to>
                                    </p:set>
                                    <p:anim calcmode="lin" valueType="num">
                                      <p:cBhvr>
                                        <p:cTn id="42" dur="1000" fill="hold"/>
                                        <p:tgtEl>
                                          <p:spTgt spid="36867">
                                            <p:txEl>
                                              <p:pRg st="6" end="6"/>
                                            </p:txEl>
                                          </p:spTgt>
                                        </p:tgtEl>
                                        <p:attrNameLst>
                                          <p:attrName>ppt_w</p:attrName>
                                        </p:attrNameLst>
                                      </p:cBhvr>
                                      <p:tavLst>
                                        <p:tav tm="0">
                                          <p:val>
                                            <p:strVal val="#ppt_w+.3"/>
                                          </p:val>
                                        </p:tav>
                                        <p:tav tm="100000">
                                          <p:val>
                                            <p:strVal val="#ppt_w"/>
                                          </p:val>
                                        </p:tav>
                                      </p:tavLst>
                                    </p:anim>
                                    <p:anim calcmode="lin" valueType="num">
                                      <p:cBhvr>
                                        <p:cTn id="43" dur="1000" fill="hold"/>
                                        <p:tgtEl>
                                          <p:spTgt spid="36867">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36867">
                                            <p:txEl>
                                              <p:pRg st="6" end="6"/>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36867">
                                            <p:txEl>
                                              <p:pRg st="7" end="7"/>
                                            </p:txEl>
                                          </p:spTgt>
                                        </p:tgtEl>
                                        <p:attrNameLst>
                                          <p:attrName>style.visibility</p:attrName>
                                        </p:attrNameLst>
                                      </p:cBhvr>
                                      <p:to>
                                        <p:strVal val="visible"/>
                                      </p:to>
                                    </p:set>
                                    <p:anim calcmode="lin" valueType="num">
                                      <p:cBhvr>
                                        <p:cTn id="49" dur="1000" fill="hold"/>
                                        <p:tgtEl>
                                          <p:spTgt spid="36867">
                                            <p:txEl>
                                              <p:pRg st="7" end="7"/>
                                            </p:txEl>
                                          </p:spTgt>
                                        </p:tgtEl>
                                        <p:attrNameLst>
                                          <p:attrName>ppt_w</p:attrName>
                                        </p:attrNameLst>
                                      </p:cBhvr>
                                      <p:tavLst>
                                        <p:tav tm="0">
                                          <p:val>
                                            <p:strVal val="#ppt_w+.3"/>
                                          </p:val>
                                        </p:tav>
                                        <p:tav tm="100000">
                                          <p:val>
                                            <p:strVal val="#ppt_w"/>
                                          </p:val>
                                        </p:tav>
                                      </p:tavLst>
                                    </p:anim>
                                    <p:anim calcmode="lin" valueType="num">
                                      <p:cBhvr>
                                        <p:cTn id="50" dur="1000" fill="hold"/>
                                        <p:tgtEl>
                                          <p:spTgt spid="36867">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368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457200" y="1524000"/>
            <a:ext cx="8229600" cy="4191000"/>
          </a:xfrm>
        </p:spPr>
        <p:txBody>
          <a:bodyPr/>
          <a:lstStyle/>
          <a:p>
            <a:pPr algn="r" rtl="1" eaLnBrk="1" hangingPunct="1">
              <a:buFont typeface="Wingdings" pitchFamily="2" charset="2"/>
              <a:buNone/>
              <a:defRPr/>
            </a:pPr>
            <a:r>
              <a:rPr lang="ar-SA" sz="4000" b="1" dirty="0">
                <a:solidFill>
                  <a:srgbClr val="C00000"/>
                </a:solidFill>
                <a:latin typeface="Tahoma" pitchFamily="34" charset="0"/>
                <a:cs typeface="PT Bold Heading" pitchFamily="2" charset="-78"/>
              </a:rPr>
              <a:t>رابعاً: الإعلانات.</a:t>
            </a:r>
            <a:r>
              <a:rPr lang="ar-SA" sz="2800" b="1" dirty="0" smtClean="0">
                <a:solidFill>
                  <a:schemeClr val="tx2">
                    <a:lumMod val="60000"/>
                    <a:lumOff val="40000"/>
                  </a:schemeClr>
                </a:solidFill>
                <a:effectLst>
                  <a:outerShdw blurRad="38100" dist="38100" dir="2700000" algn="tl">
                    <a:srgbClr val="000000">
                      <a:alpha val="43137"/>
                    </a:srgbClr>
                  </a:outerShdw>
                </a:effectLst>
                <a:latin typeface="Tahoma" pitchFamily="34" charset="0"/>
                <a:cs typeface="PT Bold Heading" pitchFamily="2" charset="-78"/>
              </a:rPr>
              <a:t> </a:t>
            </a:r>
            <a:r>
              <a:rPr lang="ar-SA" sz="2400" dirty="0" smtClean="0">
                <a:latin typeface="Tahoma" pitchFamily="34" charset="0"/>
                <a:cs typeface="PT Bold Heading" pitchFamily="2" charset="-78"/>
              </a:rPr>
              <a:t>يتم توجيه الإعلان إلى الفئة المستهدفة من خلال دراسة وتحليل معلومات الشبكة حيث يتم الحصول على المعلومات الإحصائية من المواقع نفسها ثم بعد ذلك اختيار أكثر المواقع ارتباطا بالنشاط المعلن عنه.</a:t>
            </a:r>
          </a:p>
          <a:p>
            <a:pPr algn="r" rtl="1" eaLnBrk="1" hangingPunct="1">
              <a:buFont typeface="Wingdings" pitchFamily="2" charset="2"/>
              <a:buNone/>
              <a:defRPr/>
            </a:pPr>
            <a:r>
              <a:rPr lang="ar-SA" sz="2400" dirty="0" smtClean="0">
                <a:latin typeface="Tahoma" pitchFamily="34" charset="0"/>
                <a:cs typeface="PT Bold Heading" pitchFamily="2" charset="-78"/>
              </a:rPr>
              <a:t>وأكثر الإعلانات شيوعاً على الإنترنت إعلانات الشعارات </a:t>
            </a:r>
            <a:r>
              <a:rPr lang="en-US" b="1" dirty="0" smtClean="0">
                <a:latin typeface="Tahoma" pitchFamily="34" charset="0"/>
                <a:cs typeface="PT Bold Heading" pitchFamily="2" charset="-78"/>
              </a:rPr>
              <a:t>Banners</a:t>
            </a:r>
            <a:r>
              <a:rPr lang="ar-SA" sz="2400" dirty="0" smtClean="0">
                <a:latin typeface="Tahoma" pitchFamily="34" charset="0"/>
                <a:cs typeface="PT Bold Heading" pitchFamily="2" charset="-78"/>
              </a:rPr>
              <a:t> وهي اعلانات توضع في أعلى أو أسفل الصفحات ويب على شكل شريط ويتم تصميمها بالرسوم المتحركة لتكون أكثر جاذبية، ويتم الانتقال إليها بنقرة واحدة عليها، ويعيب هذه الإعلانات أنها صغيرة فلابد أن تكون الرسالة مركزة.</a:t>
            </a:r>
            <a:endParaRPr lang="en-US" sz="2400" dirty="0" smtClean="0">
              <a:latin typeface="Tahoma" pitchFamily="34" charset="0"/>
              <a:cs typeface="PT Bold Heading" pitchFamily="2" charset="-78"/>
            </a:endParaRPr>
          </a:p>
        </p:txBody>
      </p:sp>
    </p:spTree>
    <p:extLst>
      <p:ext uri="{BB962C8B-B14F-4D97-AF65-F5344CB8AC3E}">
        <p14:creationId xmlns:p14="http://schemas.microsoft.com/office/powerpoint/2010/main" val="4200596445"/>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1000" fill="hold"/>
                                        <p:tgtEl>
                                          <p:spTgt spid="37891">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789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 calcmode="lin" valueType="num">
                                      <p:cBhvr>
                                        <p:cTn id="14" dur="1000" fill="hold"/>
                                        <p:tgtEl>
                                          <p:spTgt spid="37891">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7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457200" y="1524000"/>
            <a:ext cx="8229600" cy="4114800"/>
          </a:xfrm>
        </p:spPr>
        <p:txBody>
          <a:bodyPr/>
          <a:lstStyle/>
          <a:p>
            <a:pPr algn="r" rtl="1" eaLnBrk="1" hangingPunct="1">
              <a:buFont typeface="Wingdings" pitchFamily="2" charset="2"/>
              <a:buNone/>
              <a:defRPr/>
            </a:pPr>
            <a:r>
              <a:rPr lang="ar-SA" sz="4000" b="1" dirty="0" smtClean="0">
                <a:solidFill>
                  <a:srgbClr val="C00000"/>
                </a:solidFill>
                <a:latin typeface="Tahoma" pitchFamily="34" charset="0"/>
                <a:cs typeface="PT Bold Heading" pitchFamily="2" charset="-78"/>
              </a:rPr>
              <a:t>خامساً: الموظف الافتراضي.</a:t>
            </a:r>
            <a:r>
              <a:rPr lang="ar-SA" b="1" dirty="0" smtClean="0">
                <a:solidFill>
                  <a:srgbClr val="C00000"/>
                </a:solidFill>
                <a:latin typeface="Tahoma" pitchFamily="34" charset="0"/>
                <a:cs typeface="PT Bold Heading" pitchFamily="2" charset="-78"/>
              </a:rPr>
              <a:t> </a:t>
            </a:r>
            <a:r>
              <a:rPr lang="ar-SA" sz="2800" dirty="0" smtClean="0">
                <a:latin typeface="Tahoma" pitchFamily="34" charset="0"/>
                <a:cs typeface="PT Bold Heading" pitchFamily="2" charset="-78"/>
              </a:rPr>
              <a:t>هو موظف ينجز مهام الوظيفة دون تواجد مادي فعلي أو يتواجد جزئياً في مكان العمل.فهو ينجز عمله دون أن نراه وليس له مكان ثابت وقد يعمل في المنزل أو السيارة.</a:t>
            </a:r>
          </a:p>
          <a:p>
            <a:pPr algn="r" rtl="1" eaLnBrk="1" hangingPunct="1">
              <a:buFont typeface="Wingdings" pitchFamily="2" charset="2"/>
              <a:buNone/>
              <a:defRPr/>
            </a:pPr>
            <a:endParaRPr lang="ar-SA" sz="2800" dirty="0" smtClean="0">
              <a:latin typeface="Tahoma" pitchFamily="34" charset="0"/>
              <a:cs typeface="PT Bold Heading" pitchFamily="2" charset="-78"/>
            </a:endParaRPr>
          </a:p>
          <a:p>
            <a:pPr algn="r" rtl="1" eaLnBrk="1" hangingPunct="1">
              <a:buFont typeface="Wingdings" pitchFamily="2" charset="2"/>
              <a:buNone/>
              <a:defRPr/>
            </a:pPr>
            <a:r>
              <a:rPr lang="ar-SA" sz="2800" dirty="0" smtClean="0">
                <a:latin typeface="Tahoma" pitchFamily="34" charset="0"/>
                <a:cs typeface="PT Bold Heading" pitchFamily="2" charset="-78"/>
              </a:rPr>
              <a:t>وللموظفين الافتراضيين العديد من المزايا سواء للفرد أو البيت أو المجتمع.</a:t>
            </a:r>
            <a:endParaRPr lang="en-US" sz="2800" dirty="0" smtClean="0">
              <a:latin typeface="Tahoma" pitchFamily="34" charset="0"/>
              <a:cs typeface="PT Bold Heading" pitchFamily="2" charset="-78"/>
            </a:endParaRPr>
          </a:p>
        </p:txBody>
      </p:sp>
    </p:spTree>
    <p:extLst>
      <p:ext uri="{BB962C8B-B14F-4D97-AF65-F5344CB8AC3E}">
        <p14:creationId xmlns:p14="http://schemas.microsoft.com/office/powerpoint/2010/main" val="491471838"/>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p:cTn id="7" dur="1000" fill="hold"/>
                                        <p:tgtEl>
                                          <p:spTgt spid="38915">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891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891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8915">
                                            <p:txEl>
                                              <p:pRg st="2" end="2"/>
                                            </p:txEl>
                                          </p:spTgt>
                                        </p:tgtEl>
                                        <p:attrNameLst>
                                          <p:attrName>style.visibility</p:attrName>
                                        </p:attrNameLst>
                                      </p:cBhvr>
                                      <p:to>
                                        <p:strVal val="visible"/>
                                      </p:to>
                                    </p:set>
                                    <p:anim calcmode="lin" valueType="num">
                                      <p:cBhvr>
                                        <p:cTn id="14" dur="1000" fill="hold"/>
                                        <p:tgtEl>
                                          <p:spTgt spid="38915">
                                            <p:txEl>
                                              <p:pRg st="2" end="2"/>
                                            </p:txEl>
                                          </p:spTgt>
                                        </p:tgtEl>
                                        <p:attrNameLst>
                                          <p:attrName>ppt_w</p:attrName>
                                        </p:attrNameLst>
                                      </p:cBhvr>
                                      <p:tavLst>
                                        <p:tav tm="0">
                                          <p:val>
                                            <p:strVal val="#ppt_w+.3"/>
                                          </p:val>
                                        </p:tav>
                                        <p:tav tm="100000">
                                          <p:val>
                                            <p:strVal val="#ppt_w"/>
                                          </p:val>
                                        </p:tav>
                                      </p:tavLst>
                                    </p:anim>
                                    <p:anim calcmode="lin" valueType="num">
                                      <p:cBhvr>
                                        <p:cTn id="15" dur="1000" fill="hold"/>
                                        <p:tgtEl>
                                          <p:spTgt spid="38915">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080EF2E-32A0-463A-AFEE-4235B9F3E664}" type="slidenum">
              <a:rPr lang="ar-SA" sz="1200">
                <a:solidFill>
                  <a:srgbClr val="FFFFFF"/>
                </a:solidFill>
              </a:rPr>
              <a:pPr algn="r" eaLnBrk="1" hangingPunct="1"/>
              <a:t>17</a:t>
            </a:fld>
            <a:endParaRPr lang="en-US" sz="1200">
              <a:solidFill>
                <a:srgbClr val="FFFFFF"/>
              </a:solidFill>
            </a:endParaRPr>
          </a:p>
        </p:txBody>
      </p:sp>
      <p:sp>
        <p:nvSpPr>
          <p:cNvPr id="22531"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22532" name="عنصر نائب للمحتوى 2"/>
          <p:cNvSpPr>
            <a:spLocks/>
          </p:cNvSpPr>
          <p:nvPr/>
        </p:nvSpPr>
        <p:spPr bwMode="auto">
          <a:xfrm>
            <a:off x="942243" y="1447800"/>
            <a:ext cx="7848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rtl="1">
              <a:spcBef>
                <a:spcPct val="20000"/>
              </a:spcBef>
              <a:buFont typeface="Arial" charset="0"/>
              <a:buChar char="•"/>
            </a:pPr>
            <a:endParaRPr lang="ar-SA" sz="3000">
              <a:solidFill>
                <a:srgbClr val="376092"/>
              </a:solidFill>
              <a:cs typeface="AL-Mohanad Bold" pitchFamily="2" charset="-78"/>
            </a:endParaRPr>
          </a:p>
        </p:txBody>
      </p:sp>
      <p:sp>
        <p:nvSpPr>
          <p:cNvPr id="2253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7" name="Title 1"/>
          <p:cNvSpPr>
            <a:spLocks noGrp="1"/>
          </p:cNvSpPr>
          <p:nvPr>
            <p:ph type="title" idx="4294967295"/>
          </p:nvPr>
        </p:nvSpPr>
        <p:spPr>
          <a:xfrm>
            <a:off x="70338" y="2971800"/>
            <a:ext cx="8932985" cy="1143000"/>
          </a:xfrm>
        </p:spPr>
        <p:txBody>
          <a:bodyPr/>
          <a:lstStyle/>
          <a:p>
            <a:pPr algn="ctr" eaLnBrk="1" hangingPunct="1">
              <a:defRPr/>
            </a:pPr>
            <a:r>
              <a:rPr lang="ar-SA" sz="6000" dirty="0" smtClean="0">
                <a:solidFill>
                  <a:schemeClr val="tx2">
                    <a:lumMod val="75000"/>
                  </a:schemeClr>
                </a:solidFill>
                <a:cs typeface="PT Bold Heading" pitchFamily="2" charset="-78"/>
              </a:rPr>
              <a:t>مع </a:t>
            </a:r>
            <a:r>
              <a:rPr lang="ar-SA" sz="6000" dirty="0">
                <a:solidFill>
                  <a:schemeClr val="tx2">
                    <a:lumMod val="75000"/>
                  </a:schemeClr>
                </a:solidFill>
                <a:cs typeface="PT Bold Heading" pitchFamily="2" charset="-78"/>
              </a:rPr>
              <a:t>تمنياتي للجميع بالنجاح </a:t>
            </a:r>
            <a:r>
              <a:rPr lang="ar-SA" sz="6000" dirty="0" smtClean="0">
                <a:solidFill>
                  <a:schemeClr val="tx2">
                    <a:lumMod val="75000"/>
                  </a:schemeClr>
                </a:solidFill>
                <a:cs typeface="PT Bold Heading" pitchFamily="2" charset="-78"/>
              </a:rPr>
              <a:t>والتوفيق</a:t>
            </a:r>
          </a:p>
        </p:txBody>
      </p:sp>
    </p:spTree>
    <p:extLst>
      <p:ext uri="{BB962C8B-B14F-4D97-AF65-F5344CB8AC3E}">
        <p14:creationId xmlns:p14="http://schemas.microsoft.com/office/powerpoint/2010/main" val="10966798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969977" y="1971675"/>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165231" y="3352800"/>
            <a:ext cx="260252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sz="7200">
                <a:solidFill>
                  <a:srgbClr val="FFFFFF"/>
                </a:solidFill>
              </a:rPr>
              <a:t>بحمد الله</a:t>
            </a:r>
            <a:endParaRPr lang="en-US" sz="7200">
              <a:solidFill>
                <a:srgbClr val="FFFFFF"/>
              </a:solidFill>
            </a:endParaRPr>
          </a:p>
        </p:txBody>
      </p:sp>
      <p:sp>
        <p:nvSpPr>
          <p:cNvPr id="23557" name="Freeform 6"/>
          <p:cNvSpPr>
            <a:spLocks noEditPoints="1"/>
          </p:cNvSpPr>
          <p:nvPr/>
        </p:nvSpPr>
        <p:spPr bwMode="auto">
          <a:xfrm>
            <a:off x="3165231" y="2209801"/>
            <a:ext cx="2483827"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7842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2679</TotalTime>
  <Words>1128</Words>
  <Application>Microsoft Office PowerPoint</Application>
  <PresentationFormat>On-screen Show (4:3)</PresentationFormat>
  <Paragraphs>105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تمهيد</vt:lpstr>
      <vt:lpstr>مكونات الاقتصاد الإلكتروني</vt:lpstr>
      <vt:lpstr>المكونات الأساسية للاقتصاد الالكتروني.</vt:lpstr>
      <vt:lpstr>اشكال التجارة الالكترونية</vt:lpstr>
      <vt:lpstr>اشكال الأعمال الالكترونية</vt:lpstr>
      <vt:lpstr>بناء موقع إلكتروني (نماذج العائد)</vt:lpstr>
      <vt:lpstr>نموذج عائد كتالوج الويب Web catalog Revenue Models</vt:lpstr>
      <vt:lpstr>نماذج عائد المحتوى الرقمي Digital Content Revenue Models</vt:lpstr>
      <vt:lpstr>نماذج العائد الخليط لاشتراك الإعلان Advertising-Subscription Mixed Revenue models</vt:lpstr>
      <vt:lpstr>تشغيل موقع التجارة الإلكترونية</vt:lpstr>
      <vt:lpstr>PowerPoint Presentation</vt:lpstr>
      <vt:lpstr>PowerPoint Presentation</vt:lpstr>
      <vt:lpstr>PowerPoint Presentation</vt:lpstr>
      <vt:lpstr>PowerPoint Presentation</vt:lpstr>
      <vt:lpstr>مع تمنياتي للجميع بالنجاح والتوفيق</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TOSHIBA</dc:creator>
  <cp:lastModifiedBy>Mahammed Duliem Alqahtany</cp:lastModifiedBy>
  <cp:revision>217</cp:revision>
  <dcterms:created xsi:type="dcterms:W3CDTF">2012-01-26T12:44:15Z</dcterms:created>
  <dcterms:modified xsi:type="dcterms:W3CDTF">2013-09-15T11:33:41Z</dcterms:modified>
</cp:coreProperties>
</file>