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84" r:id="rId2"/>
    <p:sldId id="269" r:id="rId3"/>
    <p:sldId id="314" r:id="rId4"/>
    <p:sldId id="315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282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93D81CF-94F2-401A-BA57-92F5A7B2D0C5}" styleName="النمط المتوس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32DFA-96AE-4A7C-8B3A-F5DAA368A158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1AC289-0023-407D-A90D-337E5AF2E5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50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1pPr>
            <a:lvl2pPr marL="742950" indent="-28575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2pPr>
            <a:lvl3pPr marL="11430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3pPr>
            <a:lvl4pPr marL="16002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4pPr>
            <a:lvl5pPr marL="20574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5pPr>
            <a:lvl6pPr marL="25146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6pPr>
            <a:lvl7pPr marL="29718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7pPr>
            <a:lvl8pPr marL="34290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8pPr>
            <a:lvl9pPr marL="38862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9pPr>
          </a:lstStyle>
          <a:p>
            <a:pPr eaLnBrk="1" hangingPunct="1"/>
            <a:fld id="{D7F145A0-B01D-4033-BF36-8693AD544C9F}" type="slidenum">
              <a:rPr lang="ar-SA" sz="1200" b="0" smtClean="0">
                <a:solidFill>
                  <a:schemeClr val="tx1"/>
                </a:solidFill>
                <a:latin typeface="Arial" charset="0"/>
                <a:cs typeface="Arial" charset="0"/>
              </a:rPr>
              <a:pPr eaLnBrk="1" hangingPunct="1"/>
              <a:t>4</a:t>
            </a:fld>
            <a:endParaRPr lang="en-US" sz="1200" b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1pPr>
            <a:lvl2pPr marL="742950" indent="-28575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2pPr>
            <a:lvl3pPr marL="11430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3pPr>
            <a:lvl4pPr marL="16002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4pPr>
            <a:lvl5pPr marL="20574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5pPr>
            <a:lvl6pPr marL="25146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6pPr>
            <a:lvl7pPr marL="29718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7pPr>
            <a:lvl8pPr marL="34290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8pPr>
            <a:lvl9pPr marL="38862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9pPr>
          </a:lstStyle>
          <a:p>
            <a:pPr eaLnBrk="1" hangingPunct="1"/>
            <a:fld id="{C7790624-A67E-4435-9FD9-B70D24264A0D}" type="slidenum">
              <a:rPr lang="ar-SA" sz="1200" b="0" smtClean="0">
                <a:solidFill>
                  <a:schemeClr val="tx1"/>
                </a:solidFill>
                <a:latin typeface="Arial" charset="0"/>
                <a:cs typeface="Arial" charset="0"/>
              </a:rPr>
              <a:pPr eaLnBrk="1" hangingPunct="1"/>
              <a:t>6</a:t>
            </a:fld>
            <a:endParaRPr lang="en-US" sz="1200" b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1pPr>
            <a:lvl2pPr marL="742950" indent="-28575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2pPr>
            <a:lvl3pPr marL="11430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3pPr>
            <a:lvl4pPr marL="16002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4pPr>
            <a:lvl5pPr marL="20574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5pPr>
            <a:lvl6pPr marL="25146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6pPr>
            <a:lvl7pPr marL="29718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7pPr>
            <a:lvl8pPr marL="34290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8pPr>
            <a:lvl9pPr marL="38862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9pPr>
          </a:lstStyle>
          <a:p>
            <a:pPr eaLnBrk="1" hangingPunct="1"/>
            <a:fld id="{C467520D-D3DE-4C3C-92FA-B0863EC18A6C}" type="slidenum">
              <a:rPr lang="ar-SA" sz="1200" b="0" smtClean="0">
                <a:solidFill>
                  <a:schemeClr val="tx1"/>
                </a:solidFill>
                <a:latin typeface="Arial" charset="0"/>
                <a:cs typeface="Arial" charset="0"/>
              </a:rPr>
              <a:pPr eaLnBrk="1" hangingPunct="1"/>
              <a:t>7</a:t>
            </a:fld>
            <a:endParaRPr lang="en-US" sz="1200" b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1pPr>
            <a:lvl2pPr marL="742950" indent="-28575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2pPr>
            <a:lvl3pPr marL="11430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3pPr>
            <a:lvl4pPr marL="16002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4pPr>
            <a:lvl5pPr marL="20574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5pPr>
            <a:lvl6pPr marL="25146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6pPr>
            <a:lvl7pPr marL="29718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7pPr>
            <a:lvl8pPr marL="34290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8pPr>
            <a:lvl9pPr marL="38862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9pPr>
          </a:lstStyle>
          <a:p>
            <a:pPr eaLnBrk="1" hangingPunct="1"/>
            <a:fld id="{1109C900-43AD-4683-B730-8899915C2395}" type="slidenum">
              <a:rPr lang="ar-SA" sz="1200" b="0" smtClean="0">
                <a:solidFill>
                  <a:schemeClr val="tx1"/>
                </a:solidFill>
                <a:latin typeface="Arial" charset="0"/>
                <a:cs typeface="Arial" charset="0"/>
              </a:rPr>
              <a:pPr eaLnBrk="1" hangingPunct="1"/>
              <a:t>8</a:t>
            </a:fld>
            <a:endParaRPr lang="en-US" sz="1200" b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1pPr>
            <a:lvl2pPr marL="742950" indent="-28575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2pPr>
            <a:lvl3pPr marL="11430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3pPr>
            <a:lvl4pPr marL="16002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4pPr>
            <a:lvl5pPr marL="20574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5pPr>
            <a:lvl6pPr marL="25146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6pPr>
            <a:lvl7pPr marL="29718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7pPr>
            <a:lvl8pPr marL="34290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8pPr>
            <a:lvl9pPr marL="38862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9pPr>
          </a:lstStyle>
          <a:p>
            <a:pPr eaLnBrk="1" hangingPunct="1"/>
            <a:fld id="{5559AA70-4C6F-4817-A26F-EA29EF4D5199}" type="slidenum">
              <a:rPr lang="ar-SA" sz="1200" b="0" smtClean="0">
                <a:solidFill>
                  <a:schemeClr val="tx1"/>
                </a:solidFill>
                <a:latin typeface="Arial" charset="0"/>
                <a:cs typeface="Arial" charset="0"/>
              </a:rPr>
              <a:pPr eaLnBrk="1" hangingPunct="1"/>
              <a:t>9</a:t>
            </a:fld>
            <a:endParaRPr lang="en-US" sz="1200" b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1pPr>
            <a:lvl2pPr marL="742950" indent="-28575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2pPr>
            <a:lvl3pPr marL="11430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3pPr>
            <a:lvl4pPr marL="16002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4pPr>
            <a:lvl5pPr marL="20574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5pPr>
            <a:lvl6pPr marL="25146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6pPr>
            <a:lvl7pPr marL="29718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7pPr>
            <a:lvl8pPr marL="34290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8pPr>
            <a:lvl9pPr marL="38862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9pPr>
          </a:lstStyle>
          <a:p>
            <a:pPr eaLnBrk="1" hangingPunct="1"/>
            <a:fld id="{AC7C4A9F-2065-400F-A846-137F2E15D275}" type="slidenum">
              <a:rPr lang="ar-SA" sz="1200" b="0" smtClean="0">
                <a:solidFill>
                  <a:schemeClr val="tx1"/>
                </a:solidFill>
                <a:latin typeface="Arial" charset="0"/>
                <a:cs typeface="Arial" charset="0"/>
              </a:rPr>
              <a:pPr eaLnBrk="1" hangingPunct="1"/>
              <a:t>12</a:t>
            </a:fld>
            <a:endParaRPr lang="en-US" sz="1200" b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1pPr>
            <a:lvl2pPr marL="742950" indent="-28575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2pPr>
            <a:lvl3pPr marL="11430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3pPr>
            <a:lvl4pPr marL="16002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4pPr>
            <a:lvl5pPr marL="2057400" indent="-228600" eaLnBrk="0" hangingPunct="0"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5pPr>
            <a:lvl6pPr marL="25146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6pPr>
            <a:lvl7pPr marL="29718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7pPr>
            <a:lvl8pPr marL="34290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8pPr>
            <a:lvl9pPr marL="3886200" indent="-228600" algn="r" rtl="1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FF67B3"/>
              </a:buClr>
              <a:buSzPct val="75000"/>
              <a:buFont typeface="Wingdings" pitchFamily="2" charset="2"/>
              <a:defRPr sz="2000" b="1">
                <a:solidFill>
                  <a:srgbClr val="07E4E9"/>
                </a:solidFill>
                <a:latin typeface="Arial Black" pitchFamily="34" charset="0"/>
                <a:cs typeface="PT Bold Heading" pitchFamily="2" charset="-78"/>
              </a:defRPr>
            </a:lvl9pPr>
          </a:lstStyle>
          <a:p>
            <a:pPr eaLnBrk="1" hangingPunct="1"/>
            <a:fld id="{924F0538-015D-4308-AC3A-1D5516CCE918}" type="slidenum">
              <a:rPr lang="ar-SA" sz="1200" b="0" smtClean="0">
                <a:solidFill>
                  <a:schemeClr val="tx1"/>
                </a:solidFill>
                <a:latin typeface="Arial" charset="0"/>
                <a:cs typeface="Arial" charset="0"/>
              </a:rPr>
              <a:pPr eaLnBrk="1" hangingPunct="1"/>
              <a:t>13</a:t>
            </a:fld>
            <a:endParaRPr lang="en-US" sz="1200" b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75302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94031" y="6492876"/>
            <a:ext cx="44547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FEF677-9010-4B5C-B99E-40E41956283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0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20661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260123" y="6519864"/>
            <a:ext cx="19289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6507773" y="6291264"/>
            <a:ext cx="14061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جامعة الملك فيصل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844062" y="6581776"/>
            <a:ext cx="31160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091712" y="6291264"/>
            <a:ext cx="2795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عمادة التعلم الإ</a:t>
            </a:r>
            <a:r>
              <a:rPr lang="ar-EG" sz="1600" b="1" smtClean="0">
                <a:solidFill>
                  <a:prstClr val="white"/>
                </a:solidFill>
              </a:rPr>
              <a:t>ل</a:t>
            </a:r>
            <a:r>
              <a:rPr lang="ar-SA" sz="1600" b="1" smtClean="0">
                <a:solidFill>
                  <a:prstClr val="white"/>
                </a:solidFill>
              </a:rPr>
              <a:t>كتروني والتعل</a:t>
            </a:r>
            <a:r>
              <a:rPr lang="ar-EG" sz="1600" b="1" smtClean="0">
                <a:solidFill>
                  <a:prstClr val="white"/>
                </a:solidFill>
              </a:rPr>
              <a:t>ي</a:t>
            </a:r>
            <a:r>
              <a:rPr lang="ar-SA" sz="1600" b="1" smtClean="0">
                <a:solidFill>
                  <a:prstClr val="white"/>
                </a:solidFill>
              </a:rPr>
              <a:t>م عن بعد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513385" y="63690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fld id="{1F6C1E9D-106D-4279-B227-9B270DCC9187}" type="slidenum">
              <a:rPr lang="ar-SA" smtClean="0">
                <a:solidFill>
                  <a:prstClr val="white"/>
                </a:solidFill>
                <a:latin typeface="Arial" pitchFamily="34" charset="0"/>
              </a:rPr>
              <a:pPr algn="r"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8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E35BB5-CD56-42B1-940C-1DDD8BC93C75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953000" y="4648200"/>
            <a:ext cx="419100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971801"/>
            <a:ext cx="470681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اسم المقرر</a:t>
            </a: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إدارة 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الأعمال الصغيرة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اسم المدرس</a:t>
            </a: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د. 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محمد بن </a:t>
            </a:r>
            <a:r>
              <a:rPr lang="ar-SA" sz="2600" b="1" dirty="0" err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دليم</a:t>
            </a: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 القحطاني</a:t>
            </a:r>
            <a:endParaRPr lang="ar-SA" sz="26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904F7B7-1163-46B9-BF31-E937B26A39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501662" y="6356353"/>
            <a:ext cx="44547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DD3833-6C58-4BFF-AC7F-C269E7130DFB}" type="slidenum">
              <a:rPr lang="ar-SA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752600" y="2057400"/>
            <a:ext cx="5638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الترويج والإعلان في </a:t>
            </a:r>
          </a:p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المشروعات الصغيرة</a:t>
            </a:r>
            <a:endParaRPr lang="en-US" spc="-150" dirty="0">
              <a:solidFill>
                <a:srgbClr val="376092"/>
              </a:solidFill>
              <a:latin typeface="ae_AlMateen" pitchFamily="2" charset="-78"/>
              <a:cs typeface="PT Bold Heading" pitchFamily="2" charset="-78"/>
            </a:endParaRPr>
          </a:p>
        </p:txBody>
      </p:sp>
      <p:sp>
        <p:nvSpPr>
          <p:cNvPr id="4100" name="Title 4"/>
          <p:cNvSpPr txBox="1">
            <a:spLocks/>
          </p:cNvSpPr>
          <p:nvPr/>
        </p:nvSpPr>
        <p:spPr bwMode="auto">
          <a:xfrm>
            <a:off x="1351086" y="4191000"/>
            <a:ext cx="654147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ar-SA" sz="3600" b="1" dirty="0" smtClean="0">
                <a:solidFill>
                  <a:srgbClr val="000000"/>
                </a:solidFill>
                <a:cs typeface="PT Bold Heading" pitchFamily="2" charset="-78"/>
              </a:rPr>
              <a:t>المحاضرة الثالثة عشر</a:t>
            </a:r>
          </a:p>
        </p:txBody>
      </p:sp>
    </p:spTree>
    <p:extLst>
      <p:ext uri="{BB962C8B-B14F-4D97-AF65-F5344CB8AC3E}">
        <p14:creationId xmlns:p14="http://schemas.microsoft.com/office/powerpoint/2010/main" val="20412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PT Bold Heading" pitchFamily="2" charset="-78"/>
              </a:rPr>
              <a:t>عناصر </a:t>
            </a:r>
            <a:r>
              <a:rPr lang="ar-SA" dirty="0">
                <a:cs typeface="PT Bold Heading" pitchFamily="2" charset="-78"/>
              </a:rPr>
              <a:t>المزيج </a:t>
            </a:r>
            <a:r>
              <a:rPr lang="ar-SA" dirty="0" smtClean="0">
                <a:cs typeface="PT Bold Heading" pitchFamily="2" charset="-78"/>
              </a:rPr>
              <a:t>الترويجي</a:t>
            </a:r>
            <a:endParaRPr lang="en-US" dirty="0" smtClean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1154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7700"/>
            <a:ext cx="8229600" cy="3816350"/>
          </a:xfrm>
          <a:ln w="57150">
            <a:noFill/>
          </a:ln>
        </p:spPr>
        <p:txBody>
          <a:bodyPr/>
          <a:lstStyle/>
          <a:p>
            <a:pPr rtl="1" eaLnBrk="1" hangingPunct="1">
              <a:buFont typeface="Wingdings" pitchFamily="2" charset="2"/>
              <a:buNone/>
              <a:defRPr/>
            </a:pPr>
            <a:r>
              <a:rPr lang="ar-SA" sz="3200" b="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1- الاعلان</a:t>
            </a:r>
          </a:p>
          <a:p>
            <a:pPr rtl="1" eaLnBrk="1" hangingPunct="1">
              <a:buFont typeface="Wingdings" pitchFamily="2" charset="2"/>
              <a:buNone/>
              <a:defRPr/>
            </a:pPr>
            <a:r>
              <a:rPr lang="ar-SA" sz="3200" b="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2- البيع الشخصي</a:t>
            </a:r>
          </a:p>
          <a:p>
            <a:pPr rtl="1" eaLnBrk="1" hangingPunct="1">
              <a:buFont typeface="Wingdings" pitchFamily="2" charset="2"/>
              <a:buNone/>
              <a:defRPr/>
            </a:pPr>
            <a:r>
              <a:rPr lang="ar-SA" sz="3200" b="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3- تنشيط المبيعات</a:t>
            </a:r>
          </a:p>
          <a:p>
            <a:pPr rtl="1" eaLnBrk="1" hangingPunct="1">
              <a:buFont typeface="Wingdings" pitchFamily="2" charset="2"/>
              <a:buNone/>
              <a:defRPr/>
            </a:pPr>
            <a:r>
              <a:rPr lang="ar-SA" sz="3200" b="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4- العلاقات العامة</a:t>
            </a:r>
            <a:endParaRPr lang="en-US" sz="3200" b="0" dirty="0" smtClean="0">
              <a:solidFill>
                <a:schemeClr val="accent5">
                  <a:lumMod val="10000"/>
                </a:schemeClr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711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اثر عملية الشراء على الترويج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229600" cy="4525963"/>
          </a:xfrm>
        </p:spPr>
        <p:txBody>
          <a:bodyPr/>
          <a:lstStyle/>
          <a:p>
            <a:pPr marL="0" indent="0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sz="2400" b="1" dirty="0">
                <a:cs typeface="PT Bold Heading" pitchFamily="2" charset="-78"/>
              </a:rPr>
              <a:t>هي علاقة متبادلة .</a:t>
            </a:r>
          </a:p>
          <a:p>
            <a:pPr marL="0" indent="0" algn="just" rtl="1">
              <a:lnSpc>
                <a:spcPct val="100000"/>
              </a:lnSpc>
              <a:spcBef>
                <a:spcPct val="40000"/>
              </a:spcBef>
              <a:buSzTx/>
              <a:defRPr/>
            </a:pPr>
            <a:r>
              <a:rPr lang="ar-SA" sz="2800" b="1" dirty="0">
                <a:solidFill>
                  <a:srgbClr val="FF0000"/>
                </a:solidFill>
                <a:cs typeface="PT Bold Heading" pitchFamily="2" charset="-78"/>
              </a:rPr>
              <a:t>يؤثر الشراء على الترويج:</a:t>
            </a:r>
          </a:p>
          <a:p>
            <a:pPr marL="400050" lvl="1" indent="0" algn="just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b="1" dirty="0">
                <a:cs typeface="PT Bold Heading" pitchFamily="2" charset="-78"/>
              </a:rPr>
              <a:t>1- طبيعة المنتج:</a:t>
            </a:r>
          </a:p>
          <a:p>
            <a:pPr marL="400050" lvl="1" indent="0" algn="just" rtl="1">
              <a:spcBef>
                <a:spcPct val="40000"/>
              </a:spcBef>
              <a:defRPr/>
            </a:pPr>
            <a:r>
              <a:rPr lang="ar-SA" sz="2000" b="1" dirty="0">
                <a:cs typeface="PT Bold Heading" pitchFamily="2" charset="-78"/>
              </a:rPr>
              <a:t>2- خبرة المشتري.</a:t>
            </a:r>
          </a:p>
          <a:p>
            <a:pPr marL="400050" lvl="1" indent="0" algn="just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b="1" dirty="0">
                <a:cs typeface="PT Bold Heading" pitchFamily="2" charset="-78"/>
              </a:rPr>
              <a:t>3- تعداد البدائل والمنافسة:</a:t>
            </a:r>
          </a:p>
          <a:p>
            <a:pPr marL="0" indent="0" rtl="1" eaLnBrk="1" hangingPunct="1">
              <a:defRPr/>
            </a:pPr>
            <a:r>
              <a:rPr lang="ar-SA" sz="2800" b="1" dirty="0">
                <a:solidFill>
                  <a:srgbClr val="FF0000"/>
                </a:solidFill>
                <a:cs typeface="PT Bold Heading" pitchFamily="2" charset="-78"/>
              </a:rPr>
              <a:t>ويؤثر الترويج على الشراء:</a:t>
            </a:r>
          </a:p>
          <a:p>
            <a:pPr marL="400050" lvl="1" indent="0" rtl="1" eaLnBrk="1" hangingPunct="1">
              <a:defRPr/>
            </a:pPr>
            <a:r>
              <a:rPr lang="ar-SA" sz="2000" b="1" dirty="0">
                <a:cs typeface="PT Bold Heading" pitchFamily="2" charset="-78"/>
              </a:rPr>
              <a:t>1- الوصول للمقررين.</a:t>
            </a:r>
          </a:p>
          <a:p>
            <a:pPr marL="400050" lvl="1" indent="0" rtl="1" eaLnBrk="1" hangingPunct="1">
              <a:defRPr/>
            </a:pPr>
            <a:r>
              <a:rPr lang="ar-SA" sz="2000" b="1" dirty="0">
                <a:cs typeface="PT Bold Heading" pitchFamily="2" charset="-78"/>
              </a:rPr>
              <a:t>2- لفت الانتباه:</a:t>
            </a:r>
          </a:p>
          <a:p>
            <a:pPr marL="400050" lvl="1" indent="0" rtl="1" eaLnBrk="1" hangingPunct="1">
              <a:defRPr/>
            </a:pPr>
            <a:r>
              <a:rPr lang="ar-SA" sz="2000" b="1" dirty="0">
                <a:cs typeface="PT Bold Heading" pitchFamily="2" charset="-78"/>
              </a:rPr>
              <a:t>3- الاهتمام بالمنتج.</a:t>
            </a:r>
          </a:p>
          <a:p>
            <a:pPr marL="400050" lvl="1" indent="0" rtl="1" eaLnBrk="1" hangingPunct="1">
              <a:defRPr/>
            </a:pPr>
            <a:r>
              <a:rPr lang="ar-SA" sz="2000" b="1" dirty="0">
                <a:cs typeface="PT Bold Heading" pitchFamily="2" charset="-78"/>
              </a:rPr>
              <a:t>4- الاقناع وتقليل مخاطر عملية الشراء.</a:t>
            </a:r>
          </a:p>
          <a:p>
            <a:pPr marL="400050" lvl="1" indent="0" rtl="1" eaLnBrk="1" hangingPunct="1">
              <a:defRPr/>
            </a:pPr>
            <a:r>
              <a:rPr lang="ar-SA" sz="2000" b="1" dirty="0">
                <a:cs typeface="PT Bold Heading" pitchFamily="2" charset="-78"/>
              </a:rPr>
              <a:t>5- دفع المشتري للشراء.</a:t>
            </a:r>
          </a:p>
          <a:p>
            <a:pPr marL="400050" lvl="1" indent="0" rtl="1" eaLnBrk="1" hangingPunct="1">
              <a:defRPr/>
            </a:pPr>
            <a:r>
              <a:rPr lang="ar-SA" sz="2000" b="1" dirty="0">
                <a:cs typeface="PT Bold Heading" pitchFamily="2" charset="-78"/>
              </a:rPr>
              <a:t>6- تشجيع عملية تكرار الشراء.</a:t>
            </a:r>
            <a:endParaRPr lang="en-US" sz="2000" b="1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619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098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ar-SA" sz="4000" dirty="0">
                <a:cs typeface="PT Bold Heading" pitchFamily="2" charset="-78"/>
              </a:rPr>
              <a:t>المزيج الترويجي والصورة الذهنية للمنظمة.</a:t>
            </a:r>
            <a:endParaRPr lang="en-US" sz="4000" dirty="0">
              <a:cs typeface="PT Bold Heading" pitchFamily="2" charset="-78"/>
            </a:endParaRPr>
          </a:p>
        </p:txBody>
      </p:sp>
      <p:sp>
        <p:nvSpPr>
          <p:cNvPr id="1156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382000" cy="4525963"/>
          </a:xfrm>
          <a:ln w="38100">
            <a:noFill/>
          </a:ln>
        </p:spPr>
        <p:txBody>
          <a:bodyPr/>
          <a:lstStyle/>
          <a:p>
            <a:pPr marL="457200" indent="-457200" rt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وينبغي هنا عدم النظر </a:t>
            </a: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إلى 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المزيج الترويجي بنظرته </a:t>
            </a:r>
            <a:endParaRPr lang="ar-SA" dirty="0" smtClean="0">
              <a:solidFill>
                <a:schemeClr val="accent5">
                  <a:lumMod val="10000"/>
                </a:schemeClr>
              </a:solidFill>
              <a:cs typeface="PT Bold Heading" pitchFamily="2" charset="-78"/>
            </a:endParaRPr>
          </a:p>
          <a:p>
            <a:pPr marL="0" indent="0" rtl="1" eaLnBrk="1" hangingPunct="1">
              <a:lnSpc>
                <a:spcPct val="80000"/>
              </a:lnSpc>
              <a:defRPr/>
            </a:pP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الضيقة 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وإنما بنظرة واسعة تتعامل معه من خلال </a:t>
            </a: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أن كل 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ما تفعله المنظمة له تأثير ترويجي لأن كل نوع من الاتصالات  له تأثير </a:t>
            </a: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ترويجي:</a:t>
            </a:r>
          </a:p>
          <a:p>
            <a:pPr marL="857250" lvl="1" indent="-457200" rt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فكل </a:t>
            </a:r>
            <a:r>
              <a:rPr lang="ar-SA" sz="2400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عملية انتاج </a:t>
            </a:r>
            <a:endParaRPr lang="ar-SA" sz="2400" dirty="0" smtClean="0">
              <a:solidFill>
                <a:schemeClr val="accent5">
                  <a:lumMod val="10000"/>
                </a:schemeClr>
              </a:solidFill>
              <a:cs typeface="PT Bold Heading" pitchFamily="2" charset="-78"/>
            </a:endParaRPr>
          </a:p>
          <a:p>
            <a:pPr marL="857250" lvl="1" indent="-457200" rt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وتنويع</a:t>
            </a:r>
          </a:p>
          <a:p>
            <a:pPr marL="857250" lvl="1" indent="-457200" rt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 </a:t>
            </a:r>
            <a:r>
              <a:rPr lang="ar-SA" sz="2400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وتطوير المنتجات </a:t>
            </a:r>
            <a:endParaRPr lang="ar-SA" sz="2400" dirty="0" smtClean="0">
              <a:solidFill>
                <a:schemeClr val="accent5">
                  <a:lumMod val="10000"/>
                </a:schemeClr>
              </a:solidFill>
              <a:cs typeface="PT Bold Heading" pitchFamily="2" charset="-78"/>
            </a:endParaRPr>
          </a:p>
          <a:p>
            <a:pPr marL="857250" lvl="1" indent="-457200" rt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وتمييز وتعبئة </a:t>
            </a:r>
          </a:p>
          <a:p>
            <a:pPr marL="857250" lvl="1" indent="-457200" rt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وتسعير </a:t>
            </a:r>
          </a:p>
          <a:p>
            <a:pPr marL="857250" lvl="1" indent="-457200" rt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وتوزيع </a:t>
            </a:r>
          </a:p>
          <a:p>
            <a:pPr marL="857250" lvl="1" indent="-457200" rt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وما </a:t>
            </a:r>
            <a:r>
              <a:rPr lang="ar-SA" sz="2400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يفعله  الأفراد وغيرها له اثر في ذلك</a:t>
            </a: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effectLst/>
                <a:cs typeface="PT Simple Bold Ruled" pitchFamily="2" charset="-78"/>
              </a:rPr>
              <a:t>)</a:t>
            </a:r>
            <a:endParaRPr lang="en-US" dirty="0" smtClean="0">
              <a:solidFill>
                <a:schemeClr val="accent5">
                  <a:lumMod val="10000"/>
                </a:schemeClr>
              </a:solidFill>
              <a:effectLst/>
              <a:cs typeface="PT Simple Bold Rule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6162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410" name="Rectangle 2"/>
          <p:cNvSpPr>
            <a:spLocks noChangeArrowheads="1"/>
          </p:cNvSpPr>
          <p:nvPr/>
        </p:nvSpPr>
        <p:spPr bwMode="auto">
          <a:xfrm>
            <a:off x="684213" y="1600200"/>
            <a:ext cx="8064500" cy="41338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62000" indent="-762000" algn="r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sz="4000" dirty="0">
                <a:solidFill>
                  <a:srgbClr val="FF0000"/>
                </a:solidFill>
                <a:cs typeface="PT Bold Heading" pitchFamily="2" charset="-78"/>
              </a:rPr>
              <a:t>الاعلان </a:t>
            </a:r>
            <a:r>
              <a:rPr lang="ar-SA" sz="3200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:</a:t>
            </a:r>
            <a:r>
              <a:rPr lang="en-US" sz="3200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  </a:t>
            </a:r>
            <a:r>
              <a:rPr lang="ar-SA" sz="2800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يعتبر الإعلان اهم عناصر المزيج الترويجي </a:t>
            </a:r>
            <a:r>
              <a:rPr lang="ar-SA" sz="28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غير المباشرة </a:t>
            </a:r>
            <a:r>
              <a:rPr lang="ar-SA" sz="2800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والتي يستخدمها رجال التسويق للاتصال بالسوق والترويج لمنتجاته.</a:t>
            </a:r>
          </a:p>
          <a:p>
            <a:pPr marL="762000" indent="-762000" algn="just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sz="3200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ويعرف على انه:</a:t>
            </a:r>
          </a:p>
          <a:p>
            <a:pPr marL="762000" indent="-762000" algn="just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sz="2800" dirty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عملية اتصال غير شخصي بين المعلن وجمهوره المستهدف عن طريق وسائل الاتصال العامة لتوصيل رسالة معينة بغرض التأثير فيهم نظير دفع أجر معين مع الافصاح عن شخصية المعلن .</a:t>
            </a:r>
          </a:p>
        </p:txBody>
      </p:sp>
    </p:spTree>
    <p:extLst>
      <p:ext uri="{BB962C8B-B14F-4D97-AF65-F5344CB8AC3E}">
        <p14:creationId xmlns:p14="http://schemas.microsoft.com/office/powerpoint/2010/main" val="19562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41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041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22" name="Rectangle 2"/>
          <p:cNvSpPr>
            <a:spLocks noChangeArrowheads="1"/>
          </p:cNvSpPr>
          <p:nvPr/>
        </p:nvSpPr>
        <p:spPr bwMode="auto">
          <a:xfrm>
            <a:off x="611188" y="1905000"/>
            <a:ext cx="7848600" cy="41163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62000" indent="-762000" algn="r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endParaRPr lang="ar-SA" sz="2800" dirty="0">
              <a:solidFill>
                <a:schemeClr val="accent5">
                  <a:lumMod val="10000"/>
                </a:schemeClr>
              </a:solidFill>
              <a:latin typeface="Arial" charset="0"/>
              <a:cs typeface="PT Bold Heading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>
                <a:cs typeface="PT Bold Heading" pitchFamily="2" charset="-78"/>
              </a:rPr>
              <a:t>مراحل الاعلان </a:t>
            </a:r>
            <a:endParaRPr lang="en-US" sz="4000" dirty="0">
              <a:cs typeface="PT Bold Heading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88" y="1495425"/>
            <a:ext cx="8229600" cy="4525963"/>
          </a:xfrm>
        </p:spPr>
        <p:txBody>
          <a:bodyPr/>
          <a:lstStyle/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8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1 – تحديد الاهداف الاعلانية 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8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2 – اختيار الاستراتيجية الاعلانية 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8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3 – صياغة الرسالة الاعلانية 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8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4 – تصميم الخطة الاعلانية 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8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5 – اختيار الوسيلة / الوسائل الاعلانية 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8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6 – تنفيذ الخطة الاعلانية 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8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7 – تقييم الاعلان 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703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29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أولاً: أهداف </a:t>
            </a:r>
            <a:r>
              <a:rPr lang="ar-SA" dirty="0" smtClean="0">
                <a:cs typeface="PT Bold Heading" pitchFamily="2" charset="-78"/>
              </a:rPr>
              <a:t>الإعلان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 smtClean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1- </a:t>
            </a: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تقدير النفقات </a:t>
            </a:r>
            <a:r>
              <a:rPr lang="ar-SA" sz="2000" dirty="0" smtClean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اللازمة </a:t>
            </a: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لخطة الإعلان.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2- توجه الإدارة نحو </a:t>
            </a:r>
            <a:r>
              <a:rPr lang="ar-SA" sz="2000" dirty="0" smtClean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الاستراتيجيات </a:t>
            </a: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المناسبة لتحقيق الأهداف وكذلك الوسائل المناسبة لذلك.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3- توجيه جهود وإمكانات المنشأة نحو تحقيق الأهداف بكفاءة وفعالية خلال الخطة الإعلانية.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4- تستخدم الأهداف كأساس لقياس وتقييم الحملة</a:t>
            </a:r>
            <a:r>
              <a:rPr lang="ar-SA" sz="2000" dirty="0" smtClean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endParaRPr lang="ar-SA" sz="2000" dirty="0">
              <a:solidFill>
                <a:schemeClr val="accent5">
                  <a:lumMod val="10000"/>
                </a:schemeClr>
              </a:solidFill>
              <a:latin typeface="Arial" charset="0"/>
              <a:cs typeface="PT Bold Heading" pitchFamily="2" charset="-78"/>
            </a:endParaRP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>
                <a:solidFill>
                  <a:srgbClr val="FF0000"/>
                </a:solidFill>
                <a:latin typeface="Arial" charset="0"/>
                <a:cs typeface="PT Bold Heading" pitchFamily="2" charset="-78"/>
              </a:rPr>
              <a:t>صفات الأهداف الإعلانية: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1- أن تكون الأهداف محددة كمياً.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2- تحديد الجماهير المستهدفة للحملة.</a:t>
            </a:r>
          </a:p>
          <a:p>
            <a:pPr marL="762000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3-تحديد المستوى الذي عليه العوامل المطلوب تطويرها قبل الحملة</a:t>
            </a:r>
          </a:p>
          <a:p>
            <a:endParaRPr lang="en-US" sz="20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182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ثانياً: استراتيجيات الاعلان 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2000" indent="-762000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1– </a:t>
            </a:r>
            <a:r>
              <a:rPr lang="ar-SA" dirty="0">
                <a:solidFill>
                  <a:srgbClr val="FF0000"/>
                </a:solidFill>
                <a:latin typeface="Arial" charset="0"/>
                <a:cs typeface="PT Bold Heading" pitchFamily="2" charset="-78"/>
              </a:rPr>
              <a:t>المحافظة على السوق 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( </a:t>
            </a:r>
            <a:r>
              <a:rPr lang="ar-SA" dirty="0">
                <a:solidFill>
                  <a:srgbClr val="FF0000"/>
                </a:solidFill>
                <a:latin typeface="Arial" charset="0"/>
                <a:cs typeface="PT Bold Heading" pitchFamily="2" charset="-78"/>
              </a:rPr>
              <a:t>الحقائق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) . تعتمد في رسالتها على صفات ومميزات السلعة لخلق صورة ذهنية عن العلامة</a:t>
            </a:r>
          </a:p>
          <a:p>
            <a:pPr marL="762000" indent="-762000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2 – </a:t>
            </a:r>
            <a:r>
              <a:rPr lang="ar-SA" dirty="0">
                <a:solidFill>
                  <a:srgbClr val="FF0000"/>
                </a:solidFill>
                <a:latin typeface="Arial" charset="0"/>
                <a:cs typeface="PT Bold Heading" pitchFamily="2" charset="-78"/>
              </a:rPr>
              <a:t>المحافظة على السوق 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( </a:t>
            </a:r>
            <a:r>
              <a:rPr lang="ar-SA" dirty="0">
                <a:solidFill>
                  <a:srgbClr val="FF0000"/>
                </a:solidFill>
                <a:latin typeface="Arial" charset="0"/>
                <a:cs typeface="PT Bold Heading" pitchFamily="2" charset="-78"/>
              </a:rPr>
              <a:t>الرمز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 ). التأثير في مشاعر الجماهير ودفعهم للتمسك بالعلامة.</a:t>
            </a:r>
          </a:p>
          <a:p>
            <a:pPr marL="762000" indent="-762000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3 - </a:t>
            </a:r>
            <a:r>
              <a:rPr lang="ar-SA" dirty="0">
                <a:solidFill>
                  <a:srgbClr val="FF0000"/>
                </a:solidFill>
                <a:latin typeface="Arial" charset="0"/>
                <a:cs typeface="PT Bold Heading" pitchFamily="2" charset="-78"/>
              </a:rPr>
              <a:t>تغيير السوق 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( </a:t>
            </a:r>
            <a:r>
              <a:rPr lang="ar-SA" dirty="0">
                <a:solidFill>
                  <a:srgbClr val="FF0000"/>
                </a:solidFill>
                <a:latin typeface="Arial" charset="0"/>
                <a:cs typeface="PT Bold Heading" pitchFamily="2" charset="-78"/>
              </a:rPr>
              <a:t>الحقائق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) .</a:t>
            </a:r>
          </a:p>
          <a:p>
            <a:pPr marL="762000" indent="-762000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4 – </a:t>
            </a:r>
            <a:r>
              <a:rPr lang="ar-SA" dirty="0">
                <a:solidFill>
                  <a:srgbClr val="FF0000"/>
                </a:solidFill>
                <a:latin typeface="Arial" charset="0"/>
                <a:cs typeface="PT Bold Heading" pitchFamily="2" charset="-78"/>
              </a:rPr>
              <a:t>تغيير السوق 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(</a:t>
            </a:r>
            <a:r>
              <a:rPr lang="ar-SA" dirty="0">
                <a:solidFill>
                  <a:srgbClr val="FF0000"/>
                </a:solidFill>
                <a:latin typeface="Arial" charset="0"/>
                <a:cs typeface="PT Bold Heading" pitchFamily="2" charset="-78"/>
              </a:rPr>
              <a:t>الرمز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) 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" charset="0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110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PT Bold Heading" pitchFamily="2" charset="-78"/>
              </a:rPr>
              <a:t>ثالثاً</a:t>
            </a:r>
            <a:r>
              <a:rPr lang="ar-SA" dirty="0">
                <a:cs typeface="PT Bold Heading" pitchFamily="2" charset="-78"/>
              </a:rPr>
              <a:t>: الرسالة </a:t>
            </a:r>
            <a:r>
              <a:rPr lang="ar-SA" dirty="0" smtClean="0">
                <a:cs typeface="PT Bold Heading" pitchFamily="2" charset="-78"/>
              </a:rPr>
              <a:t>الاعلانية</a:t>
            </a:r>
            <a:endParaRPr lang="en-US" sz="4400" b="0" dirty="0" smtClean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2000" indent="-762000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sz="2800" dirty="0" smtClean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هي ترجمة </a:t>
            </a:r>
            <a:r>
              <a:rPr lang="ar-SA" sz="28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الافكار التي نود نقلها الى الجمهور المستهدف في شكل عبارة أو مجموعة عبارات ، والتي قد تعتمد على حقائق أو صور رمزية أو </a:t>
            </a:r>
            <a:r>
              <a:rPr lang="ar-SA" sz="2800" dirty="0" smtClean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كلاهما</a:t>
            </a:r>
          </a:p>
          <a:p>
            <a:pPr marL="762000" indent="-762000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 </a:t>
            </a:r>
          </a:p>
          <a:p>
            <a:pPr marL="762000" indent="-762000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sz="3600" dirty="0" smtClean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أهداف </a:t>
            </a:r>
            <a:r>
              <a:rPr lang="ar-SA" sz="36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الرسالة :</a:t>
            </a:r>
          </a:p>
          <a:p>
            <a:pPr marL="1162050" lvl="1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1 – أهداف تعريفية .</a:t>
            </a:r>
          </a:p>
          <a:p>
            <a:pPr marL="1162050" lvl="1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2 – أهداف تعليمية .</a:t>
            </a:r>
          </a:p>
          <a:p>
            <a:pPr marL="1162050" lvl="1" indent="-762000" rtl="1">
              <a:spcBef>
                <a:spcPct val="40000"/>
              </a:spcBef>
              <a:buClr>
                <a:srgbClr val="FFFF00"/>
              </a:buClr>
              <a:defRPr/>
            </a:pPr>
            <a:r>
              <a:rPr lang="ar-SA" sz="2000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3 – أهداف تذكيرية </a:t>
            </a:r>
            <a:endParaRPr lang="en-US" sz="20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440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PT Bold Heading" pitchFamily="2" charset="-78"/>
              </a:rPr>
              <a:t>رابعاً: اختيار </a:t>
            </a:r>
            <a:r>
              <a:rPr lang="ar-SA" dirty="0">
                <a:cs typeface="PT Bold Heading" pitchFamily="2" charset="-78"/>
              </a:rPr>
              <a:t>الوسيلة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115712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229600" cy="4525963"/>
          </a:xfrm>
          <a:ln w="57150">
            <a:noFill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rgbClr val="FF0000"/>
                </a:solidFill>
                <a:cs typeface="PT Bold Heading" pitchFamily="2" charset="-78"/>
              </a:rPr>
              <a:t>المراحل التي تمر بها الرسالة: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1- جذب الانتباه.                              2- إثارة الاهتمام.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3- خلق الرغبة.                                 4- الإقناع.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5- تغيير السلوك.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rgbClr val="FF0000"/>
                </a:solidFill>
                <a:cs typeface="PT Bold Heading" pitchFamily="2" charset="-78"/>
              </a:rPr>
              <a:t>عناصر الرسالة: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1- تصميم الهيكل.                           2- تحرير الرسالة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3- الإخراج.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rgbClr val="FF0000"/>
                </a:solidFill>
                <a:cs typeface="PT Bold Heading" pitchFamily="2" charset="-78"/>
              </a:rPr>
              <a:t>اختيار وسائل النشر: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1- تحديد فئة الوسيلة ( التلفزيون مثلاً)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 2- تحديد نوع الوسيلة ( أي قناة تلفزيونية).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3-موقع الرسالة في الوسيلة ( متى سيعرض وما هو مكانه)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rgbClr val="FF0000"/>
                </a:solidFill>
                <a:cs typeface="PT Bold Heading" pitchFamily="2" charset="-78"/>
              </a:rPr>
              <a:t>الوسائل التي تؤثر في اختيار وسائل النشر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ar-SA" sz="2400" dirty="0" smtClean="0">
                <a:solidFill>
                  <a:schemeClr val="accent5">
                    <a:lumMod val="10000"/>
                  </a:schemeClr>
                </a:solidFill>
                <a:cs typeface="PT Bold Heading" pitchFamily="2" charset="-78"/>
              </a:rPr>
              <a:t>1- التوزيع       2- الجمهور        3- التكلفة.    4- تأثر الوسيلة</a:t>
            </a:r>
            <a:endParaRPr lang="en-US" sz="2400" dirty="0" smtClean="0">
              <a:solidFill>
                <a:schemeClr val="accent5">
                  <a:lumMod val="10000"/>
                </a:schemeClr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4681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>
                <a:cs typeface="PT Bold Heading" pitchFamily="2" charset="-78"/>
              </a:rPr>
              <a:t>خامساً: أهم أساليب تحديد الموازنة الاعلانية</a:t>
            </a:r>
            <a:endParaRPr lang="en-US" sz="4000" dirty="0">
              <a:cs typeface="PT Bold Heading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2000" indent="-762000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1 – نسبة من المبيعات السابقة ، الحالية ، المتوقعة .</a:t>
            </a:r>
          </a:p>
          <a:p>
            <a:pPr marL="762000" indent="-762000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2 – وفقا للمنافسين .</a:t>
            </a:r>
          </a:p>
          <a:p>
            <a:pPr marL="762000" indent="-762000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3 – التقدير الشخصي .</a:t>
            </a:r>
          </a:p>
          <a:p>
            <a:pPr marL="762000" indent="-762000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4 – الطرق الكمية .</a:t>
            </a:r>
          </a:p>
          <a:p>
            <a:pPr marL="762000" indent="-762000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latin typeface="Arial" charset="0"/>
                <a:cs typeface="PT Bold Heading" pitchFamily="2" charset="-78"/>
              </a:rPr>
              <a:t>5 – تكلفة تحقيق الاهداف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244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سادساً: تقييم الاعلان 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2000" indent="-762000" algn="just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PT Bold Heading" pitchFamily="2" charset="-78"/>
              </a:rPr>
              <a:t>1 – تقييم نتائج الاعلان (قبلي و بعدي) .</a:t>
            </a:r>
          </a:p>
          <a:p>
            <a:pPr marL="762000" indent="-762000" algn="just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PT Bold Heading" pitchFamily="2" charset="-78"/>
              </a:rPr>
              <a:t>2 – تقييم جودة الاعلان : يضاف على تقييم نتائج الاعلان أن يتم تقييم تحقق </a:t>
            </a: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PT Bold Heading" pitchFamily="2" charset="-78"/>
              </a:rPr>
              <a:t>:</a:t>
            </a:r>
          </a:p>
          <a:p>
            <a:pPr marL="1562100" lvl="2" indent="-762000" algn="just" rtl="1">
              <a:spcBef>
                <a:spcPct val="40000"/>
              </a:spcBef>
              <a:buFont typeface="Wingdings" pitchFamily="2" charset="2"/>
              <a:buChar char="ü"/>
              <a:defRPr/>
            </a:pP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PT Bold Heading" pitchFamily="2" charset="-78"/>
              </a:rPr>
              <a:t>الانتباه.</a:t>
            </a:r>
          </a:p>
          <a:p>
            <a:pPr marL="1562100" lvl="2" indent="-762000" algn="just" rtl="1">
              <a:spcBef>
                <a:spcPct val="40000"/>
              </a:spcBef>
              <a:buFont typeface="Wingdings" pitchFamily="2" charset="2"/>
              <a:buChar char="ü"/>
              <a:defRPr/>
            </a:pP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PT Bold Heading" pitchFamily="2" charset="-78"/>
              </a:rPr>
              <a:t>الاهتمام </a:t>
            </a:r>
          </a:p>
          <a:p>
            <a:pPr marL="1562100" lvl="2" indent="-762000" algn="just" rtl="1">
              <a:spcBef>
                <a:spcPct val="40000"/>
              </a:spcBef>
              <a:buFont typeface="Wingdings" pitchFamily="2" charset="2"/>
              <a:buChar char="ü"/>
              <a:defRPr/>
            </a:pP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PT Bold Heading" pitchFamily="2" charset="-78"/>
              </a:rPr>
              <a:t>الرغبة </a:t>
            </a:r>
          </a:p>
          <a:p>
            <a:pPr marL="1562100" lvl="2" indent="-762000" algn="just" rtl="1">
              <a:spcBef>
                <a:spcPct val="40000"/>
              </a:spcBef>
              <a:buFont typeface="Wingdings" pitchFamily="2" charset="2"/>
              <a:buChar char="ü"/>
              <a:defRPr/>
            </a:pP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PT Bold Heading" pitchFamily="2" charset="-78"/>
              </a:rPr>
              <a:t>السلوك</a:t>
            </a:r>
          </a:p>
          <a:p>
            <a:pPr marL="762000" indent="-762000" algn="just" rtl="1">
              <a:lnSpc>
                <a:spcPct val="100000"/>
              </a:lnSpc>
              <a:spcBef>
                <a:spcPct val="40000"/>
              </a:spcBef>
              <a:buClr>
                <a:srgbClr val="FFFF00"/>
              </a:buClr>
              <a:buSzTx/>
              <a:defRPr/>
            </a:pPr>
            <a:r>
              <a:rPr lang="ar-SA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PT Bold Heading" pitchFamily="2" charset="-78"/>
              </a:rPr>
              <a:t>       للجمهور </a:t>
            </a:r>
            <a:r>
              <a:rPr lang="ar-SA" dirty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PT Bold Heading" pitchFamily="2" charset="-78"/>
              </a:rPr>
              <a:t>المستهدف من الاعلان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61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7080EF2E-32A0-463A-AFEE-4235B9F3E664}" type="slidenum">
              <a:rPr lang="ar-SA" sz="1200">
                <a:solidFill>
                  <a:srgbClr val="FFFFFF"/>
                </a:solidFill>
              </a:rPr>
              <a:pPr algn="r" eaLnBrk="1" hangingPunct="1"/>
              <a:t>14</a:t>
            </a:fld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531" name="عنوان 1"/>
          <p:cNvSpPr>
            <a:spLocks/>
          </p:cNvSpPr>
          <p:nvPr/>
        </p:nvSpPr>
        <p:spPr bwMode="auto">
          <a:xfrm>
            <a:off x="773723" y="549276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22532" name="عنصر نائب للمحتوى 2"/>
          <p:cNvSpPr>
            <a:spLocks/>
          </p:cNvSpPr>
          <p:nvPr/>
        </p:nvSpPr>
        <p:spPr bwMode="auto">
          <a:xfrm>
            <a:off x="942243" y="1447800"/>
            <a:ext cx="7848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 rtl="1">
              <a:spcBef>
                <a:spcPct val="20000"/>
              </a:spcBef>
              <a:buFont typeface="Arial" charset="0"/>
              <a:buChar char="•"/>
            </a:pPr>
            <a:endParaRPr lang="ar-SA" sz="3000">
              <a:solidFill>
                <a:srgbClr val="376092"/>
              </a:solidFill>
              <a:cs typeface="AL-Mohanad Bold" pitchFamily="2" charset="-78"/>
            </a:endParaRPr>
          </a:p>
        </p:txBody>
      </p:sp>
      <p:sp>
        <p:nvSpPr>
          <p:cNvPr id="22533" name="Title 1"/>
          <p:cNvSpPr>
            <a:spLocks/>
          </p:cNvSpPr>
          <p:nvPr/>
        </p:nvSpPr>
        <p:spPr bwMode="auto">
          <a:xfrm>
            <a:off x="773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70338" y="2971800"/>
            <a:ext cx="893298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0966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71675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EG" sz="7200">
                <a:solidFill>
                  <a:srgbClr val="FFFFFF"/>
                </a:solidFill>
              </a:rPr>
              <a:t>بحمد الله</a:t>
            </a:r>
            <a:endParaRPr lang="en-US" sz="7200">
              <a:solidFill>
                <a:srgbClr val="FFFFFF"/>
              </a:solidFill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165231" y="2209801"/>
            <a:ext cx="2483827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8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2718</TotalTime>
  <Words>619</Words>
  <Application>Microsoft Office PowerPoint</Application>
  <PresentationFormat>On-screen Show (4:3)</PresentationFormat>
  <Paragraphs>115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عناصر المزيج الترويجي</vt:lpstr>
      <vt:lpstr>اثر عملية الشراء على الترويج</vt:lpstr>
      <vt:lpstr>المزيج الترويجي والصورة الذهنية للمنظمة.</vt:lpstr>
      <vt:lpstr>PowerPoint Presentation</vt:lpstr>
      <vt:lpstr>مراحل الاعلان </vt:lpstr>
      <vt:lpstr>أولاً: أهداف الإعلان</vt:lpstr>
      <vt:lpstr>ثانياً: استراتيجيات الاعلان </vt:lpstr>
      <vt:lpstr>ثالثاً: الرسالة الاعلانية</vt:lpstr>
      <vt:lpstr>رابعاً: اختيار الوسيلة</vt:lpstr>
      <vt:lpstr>خامساً: أهم أساليب تحديد الموازنة الاعلانية</vt:lpstr>
      <vt:lpstr>سادساً: تقييم الاعلان </vt:lpstr>
      <vt:lpstr>مع تمنياتي للجميع بالنجاح والتوفيق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TOSHIBA</dc:creator>
  <cp:lastModifiedBy>Mahammed Duliem Alqahtany</cp:lastModifiedBy>
  <cp:revision>221</cp:revision>
  <dcterms:created xsi:type="dcterms:W3CDTF">2012-01-26T12:44:15Z</dcterms:created>
  <dcterms:modified xsi:type="dcterms:W3CDTF">2013-09-15T11:34:04Z</dcterms:modified>
</cp:coreProperties>
</file>