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84" r:id="rId2"/>
    <p:sldId id="269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282" r:id="rId13"/>
    <p:sldId id="28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93D81CF-94F2-401A-BA57-92F5A7B2D0C5}" styleName="النمط المتوسط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32DFA-96AE-4A7C-8B3A-F5DAA368A158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1AC289-0023-407D-A90D-337E5AF2E5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50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24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75302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94031" y="6492876"/>
            <a:ext cx="445477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FEF677-9010-4B5C-B99E-40E41956283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00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FFF"/>
                </a:solidFill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20661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3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31" name="Rectangle 15"/>
          <p:cNvSpPr>
            <a:spLocks noChangeArrowheads="1"/>
          </p:cNvSpPr>
          <p:nvPr userDrawn="1"/>
        </p:nvSpPr>
        <p:spPr bwMode="auto">
          <a:xfrm>
            <a:off x="6260123" y="6519864"/>
            <a:ext cx="19289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</a:p>
        </p:txBody>
      </p:sp>
      <p:sp>
        <p:nvSpPr>
          <p:cNvPr id="1032" name="Rectangle 16"/>
          <p:cNvSpPr>
            <a:spLocks noChangeArrowheads="1"/>
          </p:cNvSpPr>
          <p:nvPr userDrawn="1"/>
        </p:nvSpPr>
        <p:spPr bwMode="auto">
          <a:xfrm>
            <a:off x="6507773" y="6291264"/>
            <a:ext cx="14061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جامعة الملك فيصل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8"/>
          <p:cNvSpPr>
            <a:spLocks noChangeArrowheads="1"/>
          </p:cNvSpPr>
          <p:nvPr userDrawn="1"/>
        </p:nvSpPr>
        <p:spPr bwMode="auto">
          <a:xfrm>
            <a:off x="844062" y="6581776"/>
            <a:ext cx="31160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</a:p>
        </p:txBody>
      </p:sp>
      <p:sp>
        <p:nvSpPr>
          <p:cNvPr id="1035" name="Rectangle 19"/>
          <p:cNvSpPr>
            <a:spLocks noChangeArrowheads="1"/>
          </p:cNvSpPr>
          <p:nvPr userDrawn="1"/>
        </p:nvSpPr>
        <p:spPr bwMode="auto">
          <a:xfrm>
            <a:off x="1091712" y="6291264"/>
            <a:ext cx="27959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عمادة التعلم الإ</a:t>
            </a:r>
            <a:r>
              <a:rPr lang="ar-EG" sz="1600" b="1" smtClean="0">
                <a:solidFill>
                  <a:prstClr val="white"/>
                </a:solidFill>
              </a:rPr>
              <a:t>ل</a:t>
            </a:r>
            <a:r>
              <a:rPr lang="ar-SA" sz="1600" b="1" smtClean="0">
                <a:solidFill>
                  <a:prstClr val="white"/>
                </a:solidFill>
              </a:rPr>
              <a:t>كتروني والتعل</a:t>
            </a:r>
            <a:r>
              <a:rPr lang="ar-EG" sz="1600" b="1" smtClean="0">
                <a:solidFill>
                  <a:prstClr val="white"/>
                </a:solidFill>
              </a:rPr>
              <a:t>ي</a:t>
            </a:r>
            <a:r>
              <a:rPr lang="ar-SA" sz="1600" b="1" smtClean="0">
                <a:solidFill>
                  <a:prstClr val="white"/>
                </a:solidFill>
              </a:rPr>
              <a:t>م عن بعد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513385" y="6369051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fld id="{1F6C1E9D-106D-4279-B227-9B270DCC9187}" type="slidenum">
              <a:rPr lang="ar-SA" smtClean="0">
                <a:solidFill>
                  <a:prstClr val="white"/>
                </a:solidFill>
                <a:latin typeface="Arial" pitchFamily="34" charset="0"/>
              </a:rPr>
              <a:pPr algn="r"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08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E35BB5-CD56-42B1-940C-1DDD8BC93C75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953000" y="4648200"/>
            <a:ext cx="419100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971801"/>
            <a:ext cx="470681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اسم المقرر</a:t>
            </a: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إدارة 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الأعمال الصغيرة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اسم المدرس</a:t>
            </a: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د. 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محمد بن </a:t>
            </a:r>
            <a:r>
              <a:rPr lang="ar-SA" sz="2600" b="1" dirty="0" err="1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دليم</a:t>
            </a: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 القحطاني</a:t>
            </a:r>
            <a:endParaRPr lang="ar-SA" sz="26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904F7B7-1163-46B9-BF31-E937B26A391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7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501662" y="6356353"/>
            <a:ext cx="44547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DD3833-6C58-4BFF-AC7F-C269E7130DFB}" type="slidenum">
              <a:rPr lang="ar-SA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752600" y="2057400"/>
            <a:ext cx="5638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المسئولية الاجتماعية للمشروعات الصغيرة</a:t>
            </a:r>
            <a:endParaRPr lang="en-US" spc="-150" dirty="0">
              <a:solidFill>
                <a:srgbClr val="376092"/>
              </a:solidFill>
              <a:latin typeface="ae_AlMateen" pitchFamily="2" charset="-78"/>
              <a:cs typeface="PT Bold Heading" pitchFamily="2" charset="-78"/>
            </a:endParaRPr>
          </a:p>
        </p:txBody>
      </p:sp>
      <p:sp>
        <p:nvSpPr>
          <p:cNvPr id="4100" name="Title 4"/>
          <p:cNvSpPr txBox="1">
            <a:spLocks/>
          </p:cNvSpPr>
          <p:nvPr/>
        </p:nvSpPr>
        <p:spPr bwMode="auto">
          <a:xfrm>
            <a:off x="1351086" y="4191000"/>
            <a:ext cx="654147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ar-SA" sz="3600" b="1" dirty="0" smtClean="0">
                <a:solidFill>
                  <a:srgbClr val="000000"/>
                </a:solidFill>
                <a:cs typeface="PT Bold Heading" pitchFamily="2" charset="-78"/>
              </a:rPr>
              <a:t>المحاضرة الرابعة عشر</a:t>
            </a:r>
          </a:p>
        </p:txBody>
      </p:sp>
    </p:spTree>
    <p:extLst>
      <p:ext uri="{BB962C8B-B14F-4D97-AF65-F5344CB8AC3E}">
        <p14:creationId xmlns:p14="http://schemas.microsoft.com/office/powerpoint/2010/main" val="204123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>
                <a:cs typeface="PT Bold Heading" pitchFamily="2" charset="-78"/>
              </a:rPr>
              <a:t>أولاً: أخلاقيات الأعمال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 rtlCol="1">
            <a:normAutofit fontScale="85000" lnSpcReduction="10000"/>
          </a:bodyPr>
          <a:lstStyle/>
          <a:p>
            <a:pPr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مفهوم أخلاقيات الإدارة والأعمال.</a:t>
            </a:r>
          </a:p>
          <a:p>
            <a:pPr lvl="1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الأخلاق.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هي مجموعة المبادئ والقيم التي تحكم سلوك الفرد فيما يتعلق بما هو صواب أو خطأ.</a:t>
            </a:r>
          </a:p>
          <a:p>
            <a:pPr lvl="1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السلوك الأخلاقي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هو السلوك الصائب والخيار السليم الملتزم بالمبادئ الأخلاقية.</a:t>
            </a:r>
          </a:p>
          <a:p>
            <a:pPr lvl="1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المشكلة الأخلاقية.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هو الموقف الذي يرتبط بخيارات سلوكية ينجم عنها عواقب سلبية يصعب معها التمييز بما هو صحيح وما هو خطأ.</a:t>
            </a:r>
          </a:p>
          <a:p>
            <a:pPr lvl="1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الأخلاقيات الإدارية.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هي المعايير الأخلاقية التي توجه سلوك المدراء في العمل. وهنا ثلاث مجالات رئيسية:</a:t>
            </a:r>
          </a:p>
          <a:p>
            <a:pPr lvl="2"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كيف تعامل المنظمة العاملين فيها</a:t>
            </a:r>
          </a:p>
          <a:p>
            <a:pPr lvl="2"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كيف يعامل العاملون المنظمة.</a:t>
            </a:r>
          </a:p>
          <a:p>
            <a:pPr lvl="2"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كيف تتعالم والمنظمة مع الأطراف الأخرى. </a:t>
            </a:r>
          </a:p>
        </p:txBody>
      </p:sp>
    </p:spTree>
    <p:extLst>
      <p:ext uri="{BB962C8B-B14F-4D97-AF65-F5344CB8AC3E}">
        <p14:creationId xmlns:p14="http://schemas.microsoft.com/office/powerpoint/2010/main" val="2009181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 rtlCol="1">
            <a:normAutofit lnSpcReduction="10000"/>
          </a:bodyPr>
          <a:lstStyle/>
          <a:p>
            <a:pPr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مداخل مختلفة لتفسير الأخلاق.</a:t>
            </a:r>
          </a:p>
          <a:p>
            <a:pPr lvl="1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المدخل المنفعي.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هو سلوك أخلاقي ينجم عنه أكبر فائدة لأكبر عدد من الناس. (تسريح 30% من العمال للحفاظ على70% )</a:t>
            </a:r>
          </a:p>
          <a:p>
            <a:pPr lvl="1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مدخل الفردية.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سلوك أخلاقي يستند إلى المنفعة الشخصية الذاتية على المدى الطويل. </a:t>
            </a:r>
          </a:p>
          <a:p>
            <a:pPr lvl="1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مدخل الحقوق.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هو سلوك أخلاقي يحترم ويحافظ على الحقوق الأساسية للإنسان.</a:t>
            </a:r>
          </a:p>
          <a:p>
            <a:pPr lvl="1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مدخل العدالة.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هو سلوك أخلاقي يستند إلى معاملة الناس بنزاهة وحيادية</a:t>
            </a:r>
          </a:p>
        </p:txBody>
      </p:sp>
    </p:spTree>
    <p:extLst>
      <p:ext uri="{BB962C8B-B14F-4D97-AF65-F5344CB8AC3E}">
        <p14:creationId xmlns:p14="http://schemas.microsoft.com/office/powerpoint/2010/main" val="2923445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 rtlCol="1">
            <a:normAutofit fontScale="92500" lnSpcReduction="10000"/>
          </a:bodyPr>
          <a:lstStyle/>
          <a:p>
            <a:pPr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الإشكاليات الأخلاقية في مكان العمل.</a:t>
            </a:r>
          </a:p>
          <a:p>
            <a:pPr lvl="1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تضارب المصالح.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بين مصلحة الفرد ومصلحة المنظمة ( الهدايا والرشاوي)</a:t>
            </a:r>
          </a:p>
          <a:p>
            <a:pPr lvl="1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ثقة الزبون .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تسريب معلومات عملاء المنظمة لخصومه.</a:t>
            </a:r>
          </a:p>
          <a:p>
            <a:pPr lvl="1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التمييز.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حجب التوظيف أو التعيين عن شخص معين بسبب عرقه أو جنسه.</a:t>
            </a:r>
          </a:p>
          <a:p>
            <a:pPr lvl="1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التجاوز أو التحرش.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تصرفات تسبب عدم الشعور بالراحة في مكان العمل باللفظ أو بالفعل.</a:t>
            </a:r>
          </a:p>
          <a:p>
            <a:pPr lvl="1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موارد المنظمة.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تسخير موارد المنظمة لأغراض شخصية </a:t>
            </a:r>
            <a:r>
              <a:rPr lang="ar-SA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وأهدارها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</a:t>
            </a:r>
          </a:p>
          <a:p>
            <a:pPr lvl="1" rt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الاتصالات. </a:t>
            </a:r>
            <a:r>
              <a:rPr lang="ar-SA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حدوث خلل عند نقل المعلومات بين مختلف الأطراف إما بالكذب أو المبالغة أو ببث الإشاعات.</a:t>
            </a:r>
          </a:p>
        </p:txBody>
      </p:sp>
    </p:spTree>
    <p:extLst>
      <p:ext uri="{BB962C8B-B14F-4D97-AF65-F5344CB8AC3E}">
        <p14:creationId xmlns:p14="http://schemas.microsoft.com/office/powerpoint/2010/main" val="2098074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 eaLnBrk="1" hangingPunct="1">
              <a:buFont typeface="Wingdings" pitchFamily="2" charset="2"/>
              <a:buChar char="§"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العوامل المؤثرة في السلوك الأخلاقي</a:t>
            </a:r>
          </a:p>
          <a:p>
            <a:pPr marL="914400" lvl="1" indent="-457200" rtl="1" eaLnBrk="1" hangingPunct="1">
              <a:buFont typeface="Wingdings" pitchFamily="2" charset="2"/>
              <a:buChar char="§"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الفرد. </a:t>
            </a:r>
            <a:r>
              <a:rPr lang="ar-SA" dirty="0" smtClean="0">
                <a:latin typeface="Monotype Koufi" pitchFamily="2" charset="-78"/>
                <a:cs typeface="Monotype Koufi" pitchFamily="2" charset="-78"/>
              </a:rPr>
              <a:t>يتأثر سلوك الفرد بتكوينه العائلي والشخصي من خلال قيمه الدينية ومعاييره الشخصية ( وبني المدير تصرفاته من خلال هذا التكوين)</a:t>
            </a:r>
          </a:p>
          <a:p>
            <a:pPr marL="914400" lvl="1" indent="-457200" rtl="1" eaLnBrk="1" hangingPunct="1">
              <a:buFont typeface="Wingdings" pitchFamily="2" charset="2"/>
              <a:buChar char="§"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المنظمة. </a:t>
            </a:r>
            <a:r>
              <a:rPr lang="ar-SA" dirty="0" smtClean="0">
                <a:latin typeface="Monotype Koufi" pitchFamily="2" charset="-78"/>
                <a:cs typeface="Monotype Koufi" pitchFamily="2" charset="-78"/>
              </a:rPr>
              <a:t>من خلال ما يسمى بالثقافة التنظيمية ( وهي مجموعة القيم والأعراف المشتركة التي تتحكم بالتفاعلات بين أعضاء المنظمة  وكذلك مع الأطراف الخارجية)</a:t>
            </a:r>
          </a:p>
          <a:p>
            <a:pPr marL="914400" lvl="1" indent="-457200" rtl="1" eaLnBrk="1" hangingPunct="1">
              <a:buFont typeface="Wingdings" pitchFamily="2" charset="2"/>
              <a:buChar char="§"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البيئة. </a:t>
            </a:r>
            <a:r>
              <a:rPr lang="ar-SA" dirty="0" smtClean="0">
                <a:latin typeface="Monotype Koufi" pitchFamily="2" charset="-78"/>
                <a:cs typeface="Monotype Koufi" pitchFamily="2" charset="-78"/>
              </a:rPr>
              <a:t>وتتمثل في القوانين الحكومية وتشريعاتها، وبالقيم والأعرف الاجتماعية السائدة</a:t>
            </a:r>
          </a:p>
        </p:txBody>
      </p:sp>
    </p:spTree>
    <p:extLst>
      <p:ext uri="{BB962C8B-B14F-4D97-AF65-F5344CB8AC3E}">
        <p14:creationId xmlns:p14="http://schemas.microsoft.com/office/powerpoint/2010/main" val="2656795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 eaLnBrk="1" hangingPunct="1">
              <a:buFont typeface="Wingdings" pitchFamily="2" charset="2"/>
              <a:buChar char="§"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تبرير السلوك اللاأخلاقي كالرشوة على سبيل المثال</a:t>
            </a:r>
            <a:r>
              <a:rPr lang="ar-SA" dirty="0" smtClean="0">
                <a:latin typeface="Monotype Koufi" pitchFamily="2" charset="-78"/>
                <a:cs typeface="Monotype Koufi" pitchFamily="2" charset="-78"/>
              </a:rPr>
              <a:t>:</a:t>
            </a:r>
          </a:p>
          <a:p>
            <a:pPr marL="914400" lvl="1" indent="-457200" rtl="1" eaLnBrk="1" hangingPunct="1">
              <a:buFont typeface="Wingdings" pitchFamily="2" charset="2"/>
              <a:buChar char="§"/>
            </a:pPr>
            <a:r>
              <a:rPr lang="ar-SA" dirty="0" smtClean="0">
                <a:latin typeface="Monotype Koufi" pitchFamily="2" charset="-78"/>
                <a:cs typeface="Monotype Koufi" pitchFamily="2" charset="-78"/>
              </a:rPr>
              <a:t>أقناع النفس بأن هذا السلوك لا يدخل حقيقة في إطار </a:t>
            </a:r>
            <a:r>
              <a:rPr lang="ar-SA" dirty="0" err="1" smtClean="0">
                <a:latin typeface="Monotype Koufi" pitchFamily="2" charset="-78"/>
                <a:cs typeface="Monotype Koufi" pitchFamily="2" charset="-78"/>
              </a:rPr>
              <a:t>اللامشروعية</a:t>
            </a:r>
            <a:r>
              <a:rPr lang="ar-SA" dirty="0" smtClean="0">
                <a:latin typeface="Monotype Koufi" pitchFamily="2" charset="-78"/>
                <a:cs typeface="Monotype Koufi" pitchFamily="2" charset="-78"/>
              </a:rPr>
              <a:t>.</a:t>
            </a:r>
          </a:p>
          <a:p>
            <a:pPr marL="914400" lvl="1" indent="-457200" rtl="1" eaLnBrk="1" hangingPunct="1">
              <a:buFont typeface="Wingdings" pitchFamily="2" charset="2"/>
              <a:buChar char="§"/>
            </a:pPr>
            <a:r>
              <a:rPr lang="ar-SA" dirty="0" smtClean="0">
                <a:latin typeface="Monotype Koufi" pitchFamily="2" charset="-78"/>
                <a:cs typeface="Monotype Koufi" pitchFamily="2" charset="-78"/>
              </a:rPr>
              <a:t>محاولة إقناع الذات بأن جميع الأفراد بالمنظمة يتصرفون وفق مصالحهم الشخصية.</a:t>
            </a:r>
          </a:p>
          <a:p>
            <a:pPr marL="914400" lvl="1" indent="-457200" rtl="1" eaLnBrk="1" hangingPunct="1">
              <a:buFont typeface="Wingdings" pitchFamily="2" charset="2"/>
              <a:buChar char="§"/>
            </a:pPr>
            <a:r>
              <a:rPr lang="ar-SA" dirty="0" smtClean="0">
                <a:latin typeface="Monotype Koufi" pitchFamily="2" charset="-78"/>
                <a:cs typeface="Monotype Koufi" pitchFamily="2" charset="-78"/>
              </a:rPr>
              <a:t>التبرير بأن ما قام به لن يكشفه أحد داخل المنظمة أو خارجها.</a:t>
            </a:r>
          </a:p>
          <a:p>
            <a:pPr marL="914400" lvl="1" indent="-457200" rtl="1" eaLnBrk="1" hangingPunct="1">
              <a:buFont typeface="Wingdings" pitchFamily="2" charset="2"/>
              <a:buChar char="§"/>
            </a:pPr>
            <a:r>
              <a:rPr lang="ar-SA" dirty="0" smtClean="0">
                <a:latin typeface="Monotype Koufi" pitchFamily="2" charset="-78"/>
                <a:cs typeface="Monotype Koufi" pitchFamily="2" charset="-78"/>
              </a:rPr>
              <a:t>إقناع النفس بأن المنظمة التي يعمل من أجلها سوف تقوم بحمايته من طائلة القانون.</a:t>
            </a:r>
          </a:p>
        </p:txBody>
      </p:sp>
    </p:spTree>
    <p:extLst>
      <p:ext uri="{BB962C8B-B14F-4D97-AF65-F5344CB8AC3E}">
        <p14:creationId xmlns:p14="http://schemas.microsoft.com/office/powerpoint/2010/main" val="2470305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524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التدريب من أجل مشروع صغير أخلاقي.</a:t>
            </a:r>
          </a:p>
          <a:p>
            <a:pPr eaLnBrk="1" hangingPunct="1">
              <a:buFont typeface="Arial" charset="0"/>
              <a:buNone/>
            </a:pPr>
            <a:r>
              <a:rPr lang="ar-SA" sz="2800" dirty="0" smtClean="0">
                <a:latin typeface="Monotype Koufi" pitchFamily="2" charset="-78"/>
                <a:cs typeface="Monotype Koufi" pitchFamily="2" charset="-78"/>
              </a:rPr>
              <a:t>التدريب الأخلاقي هو برامج تدريبية تهدف إلى مساعدة الأفراد على معرفة مختلف الجوانب الأخلاقية في قراراتهم.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2400" y="2743200"/>
            <a:ext cx="2057400" cy="461963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rtlCol="1">
            <a:spAutoFit/>
          </a:bodyPr>
          <a:lstStyle/>
          <a:p>
            <a:pPr>
              <a:defRPr/>
            </a:pPr>
            <a:r>
              <a:rPr lang="ar-SA" sz="2400" dirty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المنظمة الأخلاقية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0" y="3429000"/>
            <a:ext cx="1981200" cy="203200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rtlCol="1">
            <a:spAutoFit/>
          </a:bodyPr>
          <a:lstStyle/>
          <a:p>
            <a:pPr algn="ctr" rtl="1">
              <a:defRPr/>
            </a:pPr>
            <a:r>
              <a:rPr lang="ar-SA" dirty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الأخلاق الفردية 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النزاهة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الكرامة.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الثقة.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العدالة.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التصرف الأخلاقي.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تطوير الذات أخلاقياً.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33800" y="3429000"/>
            <a:ext cx="2819400" cy="2586038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rtlCol="1">
            <a:spAutoFit/>
          </a:bodyPr>
          <a:lstStyle/>
          <a:p>
            <a:pPr algn="ctr" rtl="1">
              <a:defRPr/>
            </a:pPr>
            <a:r>
              <a:rPr lang="ar-SA" dirty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القيادة الأخلاقية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نموذج للمرؤوسين.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تنمية القيم الأخلاقية في المنظمة.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بث ونقل القيم والممارسات عبر أقسام المنظمة.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مكافآت ذوي السلوك الأخلاقي.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تحجيم السلوكيات الغير أخلاقية.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3429000"/>
            <a:ext cx="3352800" cy="2586038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rtlCol="1">
            <a:spAutoFit/>
          </a:bodyPr>
          <a:lstStyle/>
          <a:p>
            <a:pPr algn="ctr" rtl="1">
              <a:defRPr/>
            </a:pPr>
            <a:r>
              <a:rPr lang="ar-SA" dirty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بنية المنظمة وأنظمتها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ثقافة المنظمة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دستور أخلاقي مكتوب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ألتزام أخلاقي بعيد المدى.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تعيين مدير مسئول عن الجوانب الأخلاقية.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برامج تدريبية على الجوانب الأخلاقية</a:t>
            </a:r>
          </a:p>
          <a:p>
            <a:pPr algn="r" rtl="1">
              <a:defRPr/>
            </a:pPr>
            <a:r>
              <a:rPr lang="ar-SA" dirty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. أليات لتشجيع الإفصاح عن الجوانب غير الأخلاقية.</a:t>
            </a:r>
          </a:p>
        </p:txBody>
      </p:sp>
      <p:cxnSp>
        <p:nvCxnSpPr>
          <p:cNvPr id="9" name="Straight Arrow Connector 8"/>
          <p:cNvCxnSpPr>
            <a:stCxn id="4" idx="2"/>
            <a:endCxn id="6" idx="0"/>
          </p:cNvCxnSpPr>
          <p:nvPr/>
        </p:nvCxnSpPr>
        <p:spPr>
          <a:xfrm rot="16200000" flipH="1">
            <a:off x="4955381" y="3240882"/>
            <a:ext cx="223837" cy="15240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2"/>
            <a:endCxn id="7" idx="0"/>
          </p:cNvCxnSpPr>
          <p:nvPr/>
        </p:nvCxnSpPr>
        <p:spPr>
          <a:xfrm rot="5400000">
            <a:off x="3298031" y="1735932"/>
            <a:ext cx="223837" cy="316230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2"/>
            <a:endCxn id="5" idx="0"/>
          </p:cNvCxnSpPr>
          <p:nvPr/>
        </p:nvCxnSpPr>
        <p:spPr>
          <a:xfrm rot="16200000" flipH="1">
            <a:off x="6307931" y="1888332"/>
            <a:ext cx="223837" cy="285750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499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>
                <a:cs typeface="PT Bold Heading" pitchFamily="2" charset="-78"/>
              </a:rPr>
              <a:t>ثانياً: المسئولية </a:t>
            </a:r>
            <a:r>
              <a:rPr lang="ar-SA" dirty="0" smtClean="0">
                <a:cs typeface="PT Bold Heading" pitchFamily="2" charset="-78"/>
              </a:rPr>
              <a:t>الاجتماعية </a:t>
            </a:r>
            <a:r>
              <a:rPr lang="ar-SA" dirty="0">
                <a:cs typeface="PT Bold Heading" pitchFamily="2" charset="-78"/>
              </a:rPr>
              <a:t>للمنظمات</a:t>
            </a:r>
            <a:r>
              <a:rPr lang="ar-SA" dirty="0" smtClean="0">
                <a:solidFill>
                  <a:srgbClr val="FF0000"/>
                </a:solidFill>
                <a:latin typeface="Monotype Koufi" pitchFamily="2" charset="-78"/>
                <a:cs typeface="Monotype Koufi" pitchFamily="2" charset="-78"/>
              </a:rPr>
              <a:t>.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 eaLnBrk="1" hangingPunct="1">
              <a:buFont typeface="Wingdings" pitchFamily="2" charset="2"/>
              <a:buChar char="q"/>
            </a:pPr>
            <a:r>
              <a:rPr lang="ar-SA" sz="2800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المسئولية الاجتماعية. </a:t>
            </a:r>
            <a:r>
              <a:rPr lang="ar-SA" sz="2800" dirty="0" smtClean="0">
                <a:latin typeface="Monotype Koufi" pitchFamily="2" charset="-78"/>
                <a:cs typeface="Monotype Koufi" pitchFamily="2" charset="-78"/>
              </a:rPr>
              <a:t>هي مجموعة من الواجبات أو التصرفات التي تقوم بها المنظمة من خلال قراراتها بزيادة رفاهية المجتمع والعناية بمصالحه إضافة لمصالحها الخاصة.</a:t>
            </a:r>
          </a:p>
          <a:p>
            <a:pPr marL="457200" indent="-457200" rtl="1" eaLnBrk="1" hangingPunct="1">
              <a:buFont typeface="Wingdings" pitchFamily="2" charset="2"/>
              <a:buChar char="q"/>
            </a:pPr>
            <a:endParaRPr lang="ar-SA" sz="2800" dirty="0" smtClean="0">
              <a:latin typeface="Monotype Koufi" pitchFamily="2" charset="-78"/>
              <a:cs typeface="Monotype Koufi" pitchFamily="2" charset="-78"/>
            </a:endParaRPr>
          </a:p>
          <a:p>
            <a:pPr marL="457200" indent="-457200" rtl="1" eaLnBrk="1" hangingPunct="1">
              <a:buFont typeface="Wingdings" pitchFamily="2" charset="2"/>
              <a:buChar char="q"/>
            </a:pPr>
            <a:r>
              <a:rPr lang="ar-SA" sz="2800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يعارض</a:t>
            </a:r>
            <a:r>
              <a:rPr lang="ar-SA" sz="2800" dirty="0" smtClean="0">
                <a:latin typeface="Monotype Koufi" pitchFamily="2" charset="-78"/>
                <a:cs typeface="Monotype Koufi" pitchFamily="2" charset="-78"/>
              </a:rPr>
              <a:t> هذا التوجه بعض العلماء ومن أبرزهم </a:t>
            </a:r>
            <a:r>
              <a:rPr lang="ar-SA" sz="2800" dirty="0" err="1" smtClean="0">
                <a:latin typeface="Monotype Koufi" pitchFamily="2" charset="-78"/>
                <a:cs typeface="Monotype Koufi" pitchFamily="2" charset="-78"/>
              </a:rPr>
              <a:t>ملتون</a:t>
            </a:r>
            <a:r>
              <a:rPr lang="ar-SA" sz="2800" dirty="0" smtClean="0">
                <a:latin typeface="Monotype Koufi" pitchFamily="2" charset="-78"/>
                <a:cs typeface="Monotype Koufi" pitchFamily="2" charset="-78"/>
              </a:rPr>
              <a:t> فريدمان، </a:t>
            </a:r>
            <a:r>
              <a:rPr lang="ar-SA" sz="2800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ويؤيده</a:t>
            </a:r>
            <a:r>
              <a:rPr lang="ar-SA" sz="2800" dirty="0" smtClean="0">
                <a:latin typeface="Monotype Koufi" pitchFamily="2" charset="-78"/>
                <a:cs typeface="Monotype Koufi" pitchFamily="2" charset="-78"/>
              </a:rPr>
              <a:t> البعض الأخر وأبرزهم </a:t>
            </a:r>
            <a:r>
              <a:rPr lang="ar-SA" sz="2800" dirty="0" err="1" smtClean="0">
                <a:latin typeface="Monotype Koufi" pitchFamily="2" charset="-78"/>
                <a:cs typeface="Monotype Koufi" pitchFamily="2" charset="-78"/>
              </a:rPr>
              <a:t>باول</a:t>
            </a:r>
            <a:r>
              <a:rPr lang="ar-SA" sz="2800" dirty="0" smtClean="0">
                <a:latin typeface="Monotype Koufi" pitchFamily="2" charset="-78"/>
                <a:cs typeface="Monotype Koufi" pitchFamily="2" charset="-78"/>
              </a:rPr>
              <a:t> </a:t>
            </a:r>
            <a:r>
              <a:rPr lang="ar-SA" sz="2800" dirty="0" err="1" smtClean="0">
                <a:latin typeface="Monotype Koufi" pitchFamily="2" charset="-78"/>
                <a:cs typeface="Monotype Koufi" pitchFamily="2" charset="-78"/>
              </a:rPr>
              <a:t>سامولسون</a:t>
            </a:r>
            <a:r>
              <a:rPr lang="ar-SA" sz="2800" dirty="0" smtClean="0">
                <a:latin typeface="Monotype Koufi" pitchFamily="2" charset="-78"/>
                <a:cs typeface="Monotype Koufi" pitchFamily="2" charset="-78"/>
              </a:rPr>
              <a:t>.</a:t>
            </a:r>
          </a:p>
          <a:p>
            <a:pPr marL="457200" indent="-457200" rtl="1" eaLnBrk="1" hangingPunct="1">
              <a:buFont typeface="Wingdings" pitchFamily="2" charset="2"/>
              <a:buChar char="q"/>
            </a:pPr>
            <a:endParaRPr lang="ar-SA" sz="2800" dirty="0" smtClean="0">
              <a:latin typeface="Monotype Koufi" pitchFamily="2" charset="-78"/>
              <a:cs typeface="Monotype Koufi" pitchFamily="2" charset="-78"/>
            </a:endParaRPr>
          </a:p>
          <a:p>
            <a:pPr marL="457200" indent="-457200" rtl="1" eaLnBrk="1" hangingPunct="1">
              <a:buFont typeface="Wingdings" pitchFamily="2" charset="2"/>
              <a:buChar char="q"/>
            </a:pPr>
            <a:r>
              <a:rPr lang="ar-SA" sz="2800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مجالات المسؤولية الاجتماعية </a:t>
            </a:r>
            <a:r>
              <a:rPr lang="ar-SA" sz="2800" dirty="0" smtClean="0">
                <a:latin typeface="Monotype Koufi" pitchFamily="2" charset="-78"/>
                <a:cs typeface="Monotype Koufi" pitchFamily="2" charset="-78"/>
              </a:rPr>
              <a:t>تكمن في: ( أصحاب المصالح، البيئة الطبيعية، رفاهية المجتمع بشكل عام)</a:t>
            </a:r>
          </a:p>
        </p:txBody>
      </p:sp>
    </p:spTree>
    <p:extLst>
      <p:ext uri="{BB962C8B-B14F-4D97-AF65-F5344CB8AC3E}">
        <p14:creationId xmlns:p14="http://schemas.microsoft.com/office/powerpoint/2010/main" val="530652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idx="1"/>
          </p:nvPr>
        </p:nvSpPr>
        <p:spPr>
          <a:xfrm>
            <a:off x="228600" y="1570038"/>
            <a:ext cx="8686800" cy="4602162"/>
          </a:xfrm>
        </p:spPr>
        <p:txBody>
          <a:bodyPr/>
          <a:lstStyle/>
          <a:p>
            <a:pPr marL="457200" indent="-457200" rtl="1" eaLnBrk="1" hangingPunct="1">
              <a:buFont typeface="Wingdings" pitchFamily="2" charset="2"/>
              <a:buChar char="q"/>
            </a:pPr>
            <a:r>
              <a:rPr lang="ar-SA" sz="2800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استراتيجيات التعامل مع المسئولية الاجتماعية:</a:t>
            </a:r>
          </a:p>
          <a:p>
            <a:pPr marL="457200" indent="-457200" rtl="1" eaLnBrk="1" hangingPunct="1">
              <a:buFont typeface="Wingdings" pitchFamily="2" charset="2"/>
              <a:buChar char="q"/>
            </a:pPr>
            <a:endParaRPr lang="ar-SA" sz="2800" dirty="0" smtClean="0">
              <a:solidFill>
                <a:srgbClr val="C00000"/>
              </a:solidFill>
              <a:latin typeface="Monotype Koufi" pitchFamily="2" charset="-78"/>
              <a:cs typeface="Monotype Koufi" pitchFamily="2" charset="-78"/>
            </a:endParaRPr>
          </a:p>
          <a:p>
            <a:pPr marL="914400" lvl="1" indent="-457200" rtl="1" eaLnBrk="1" hangingPunct="1">
              <a:buFont typeface="Wingdings" pitchFamily="2" charset="2"/>
              <a:buChar char="q"/>
            </a:pPr>
            <a:r>
              <a:rPr lang="ar-SA" sz="2400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استراتيجية الممانعة أو عدم التبني. </a:t>
            </a:r>
            <a:r>
              <a:rPr lang="ar-SA" sz="2400" dirty="0" smtClean="0">
                <a:latin typeface="Monotype Koufi" pitchFamily="2" charset="-78"/>
                <a:cs typeface="Monotype Koufi" pitchFamily="2" charset="-78"/>
              </a:rPr>
              <a:t>وتقوم على تجنب الاتفاق على الأنشطة الاجتماعية والتركيز على الأولويات الاقتصادية.</a:t>
            </a:r>
          </a:p>
          <a:p>
            <a:pPr marL="914400" lvl="1" indent="-457200" rtl="1" eaLnBrk="1" hangingPunct="1">
              <a:buFont typeface="Wingdings" pitchFamily="2" charset="2"/>
              <a:buChar char="q"/>
            </a:pPr>
            <a:r>
              <a:rPr lang="ar-SA" sz="2400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الاستراتيجية الدفاعية. </a:t>
            </a:r>
            <a:r>
              <a:rPr lang="ar-SA" sz="2400" dirty="0" smtClean="0">
                <a:latin typeface="Monotype Koufi" pitchFamily="2" charset="-78"/>
                <a:cs typeface="Monotype Koufi" pitchFamily="2" charset="-78"/>
              </a:rPr>
              <a:t>وفيها المنظمة تقوم بالحد الأدنى القانوني المفروض من الدور الاجتماعي لحماية المنظمة.</a:t>
            </a:r>
          </a:p>
          <a:p>
            <a:pPr marL="914400" lvl="1" indent="-457200" rtl="1" eaLnBrk="1" hangingPunct="1">
              <a:buFont typeface="Wingdings" pitchFamily="2" charset="2"/>
              <a:buChar char="q"/>
            </a:pPr>
            <a:r>
              <a:rPr lang="ar-SA" sz="2400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استراتيجية التكيف</a:t>
            </a:r>
            <a:r>
              <a:rPr lang="ar-SA" sz="2400" dirty="0" smtClean="0">
                <a:latin typeface="Monotype Koufi" pitchFamily="2" charset="-78"/>
                <a:cs typeface="Monotype Koufi" pitchFamily="2" charset="-78"/>
              </a:rPr>
              <a:t>. وفيها يتم قبول دور اجتماعي ومحاولة الوفاء بجوانب اقتصادية وقانونية وأخلاقية.</a:t>
            </a:r>
          </a:p>
          <a:p>
            <a:pPr marL="914400" lvl="1" indent="-457200" rtl="1" eaLnBrk="1" hangingPunct="1">
              <a:buFont typeface="Wingdings" pitchFamily="2" charset="2"/>
              <a:buChar char="q"/>
            </a:pPr>
            <a:r>
              <a:rPr lang="ar-SA" sz="2400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استراتيجية المبادرة الطوعية. </a:t>
            </a:r>
            <a:r>
              <a:rPr lang="ar-SA" sz="2400" dirty="0" smtClean="0">
                <a:latin typeface="Monotype Koufi" pitchFamily="2" charset="-78"/>
                <a:cs typeface="Monotype Koufi" pitchFamily="2" charset="-78"/>
              </a:rPr>
              <a:t>وفيها تتبنى المنظمة دور اجتماعي واسع جداً بحيث تؤخذ مصلحة المجتمع وتطلعاته في كل قرارات المنظمة.</a:t>
            </a:r>
          </a:p>
        </p:txBody>
      </p:sp>
    </p:spTree>
    <p:extLst>
      <p:ext uri="{BB962C8B-B14F-4D97-AF65-F5344CB8AC3E}">
        <p14:creationId xmlns:p14="http://schemas.microsoft.com/office/powerpoint/2010/main" val="144420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7200"/>
          </a:xfrm>
        </p:spPr>
        <p:txBody>
          <a:bodyPr/>
          <a:lstStyle/>
          <a:p>
            <a:pPr marL="457200" indent="-457200" rtl="1" eaLnBrk="1" hangingPunct="1">
              <a:buFont typeface="Wingdings" pitchFamily="2" charset="2"/>
              <a:buChar char="q"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الحاكمية (</a:t>
            </a:r>
            <a:r>
              <a:rPr lang="ar-SA" dirty="0" err="1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الحوكمة</a:t>
            </a: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) المؤسساتية والمواطنة الصالحة.</a:t>
            </a:r>
          </a:p>
          <a:p>
            <a:pPr marL="457200" indent="-457200" rtl="1" eaLnBrk="1" hangingPunct="1">
              <a:buFont typeface="Wingdings" pitchFamily="2" charset="2"/>
              <a:buChar char="q"/>
            </a:pPr>
            <a:endParaRPr lang="ar-SA" dirty="0" smtClean="0">
              <a:solidFill>
                <a:srgbClr val="C00000"/>
              </a:solidFill>
              <a:latin typeface="Monotype Koufi" pitchFamily="2" charset="-78"/>
              <a:cs typeface="Monotype Koufi" pitchFamily="2" charset="-78"/>
            </a:endParaRPr>
          </a:p>
          <a:p>
            <a:pPr marL="914400" lvl="1" indent="-457200" rtl="1" eaLnBrk="1" hangingPunct="1">
              <a:buFont typeface="Wingdings" pitchFamily="2" charset="2"/>
              <a:buChar char="q"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الحاكمية المؤسساتية </a:t>
            </a:r>
            <a:r>
              <a:rPr lang="ar-SA" dirty="0" smtClean="0">
                <a:latin typeface="Monotype Koufi" pitchFamily="2" charset="-78"/>
                <a:cs typeface="Monotype Koufi" pitchFamily="2" charset="-78"/>
              </a:rPr>
              <a:t>هي نظام للرقابة والفحص يحكم عمل منظمات الأعمال على أعلى المستويات. وفيه تحاول المنظمات إيجاد علاقات متوازنة لمصالح كافة الأطراف وخاصة المستثمرين والإدارة والعاملين.</a:t>
            </a:r>
          </a:p>
          <a:p>
            <a:pPr marL="914400" lvl="1" indent="-457200" rtl="1" eaLnBrk="1" hangingPunct="1">
              <a:buFont typeface="Wingdings" pitchFamily="2" charset="2"/>
              <a:buChar char="q"/>
            </a:pPr>
            <a:r>
              <a:rPr lang="ar-SA" dirty="0" smtClean="0">
                <a:solidFill>
                  <a:srgbClr val="C00000"/>
                </a:solidFill>
                <a:latin typeface="Monotype Koufi" pitchFamily="2" charset="-78"/>
                <a:cs typeface="Monotype Koufi" pitchFamily="2" charset="-78"/>
              </a:rPr>
              <a:t>المواطنة  الصالحة. </a:t>
            </a:r>
            <a:r>
              <a:rPr lang="ar-SA" dirty="0" smtClean="0">
                <a:latin typeface="Monotype Koufi" pitchFamily="2" charset="-78"/>
                <a:cs typeface="Monotype Koufi" pitchFamily="2" charset="-78"/>
              </a:rPr>
              <a:t>هي تصرفات مسؤولة من قبل منظمات الأعمال تجاه مختلف الأطراف وبما يراعي الواجبات بصورة شمولية وكأنها مواطن اعتيادي صالح.</a:t>
            </a:r>
          </a:p>
        </p:txBody>
      </p:sp>
    </p:spTree>
    <p:extLst>
      <p:ext uri="{BB962C8B-B14F-4D97-AF65-F5344CB8AC3E}">
        <p14:creationId xmlns:p14="http://schemas.microsoft.com/office/powerpoint/2010/main" val="1515080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 txBox="1">
            <a:spLocks noGrp="1"/>
          </p:cNvSpPr>
          <p:nvPr/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7080EF2E-32A0-463A-AFEE-4235B9F3E664}" type="slidenum">
              <a:rPr lang="ar-SA" sz="1200">
                <a:solidFill>
                  <a:srgbClr val="FFFFFF"/>
                </a:solidFill>
              </a:rPr>
              <a:pPr algn="r" eaLnBrk="1" hangingPunct="1"/>
              <a:t>12</a:t>
            </a:fld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2531" name="عنوان 1"/>
          <p:cNvSpPr>
            <a:spLocks/>
          </p:cNvSpPr>
          <p:nvPr/>
        </p:nvSpPr>
        <p:spPr bwMode="auto">
          <a:xfrm>
            <a:off x="773723" y="549276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22532" name="عنصر نائب للمحتوى 2"/>
          <p:cNvSpPr>
            <a:spLocks/>
          </p:cNvSpPr>
          <p:nvPr/>
        </p:nvSpPr>
        <p:spPr bwMode="auto">
          <a:xfrm>
            <a:off x="942243" y="1447800"/>
            <a:ext cx="7848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 rtl="1">
              <a:spcBef>
                <a:spcPct val="20000"/>
              </a:spcBef>
              <a:buFont typeface="Arial" charset="0"/>
              <a:buChar char="•"/>
            </a:pPr>
            <a:endParaRPr lang="ar-SA" sz="3000">
              <a:solidFill>
                <a:srgbClr val="376092"/>
              </a:solidFill>
              <a:cs typeface="AL-Mohanad Bold" pitchFamily="2" charset="-78"/>
            </a:endParaRPr>
          </a:p>
        </p:txBody>
      </p:sp>
      <p:sp>
        <p:nvSpPr>
          <p:cNvPr id="22533" name="Title 1"/>
          <p:cNvSpPr>
            <a:spLocks/>
          </p:cNvSpPr>
          <p:nvPr/>
        </p:nvSpPr>
        <p:spPr bwMode="auto">
          <a:xfrm>
            <a:off x="773723" y="120650"/>
            <a:ext cx="787790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70338" y="2971800"/>
            <a:ext cx="893298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0966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71675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EG" sz="7200">
                <a:solidFill>
                  <a:srgbClr val="FFFFFF"/>
                </a:solidFill>
              </a:rPr>
              <a:t>بحمد الله</a:t>
            </a:r>
            <a:endParaRPr lang="en-US" sz="7200">
              <a:solidFill>
                <a:srgbClr val="FFFFFF"/>
              </a:solidFill>
            </a:endParaRPr>
          </a:p>
        </p:txBody>
      </p:sp>
      <p:sp>
        <p:nvSpPr>
          <p:cNvPr id="23557" name="Freeform 6"/>
          <p:cNvSpPr>
            <a:spLocks noEditPoints="1"/>
          </p:cNvSpPr>
          <p:nvPr/>
        </p:nvSpPr>
        <p:spPr bwMode="auto">
          <a:xfrm>
            <a:off x="3165231" y="2209801"/>
            <a:ext cx="2483827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784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2689</TotalTime>
  <Words>729</Words>
  <Application>Microsoft Office PowerPoint</Application>
  <PresentationFormat>On-screen Show (4:3)</PresentationFormat>
  <Paragraphs>87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أولاً: أخلاقيات الأعمال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ثانياً: المسئولية الاجتماعية للمنظمات.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الأولى</dc:title>
  <dc:creator>TOSHIBA</dc:creator>
  <cp:lastModifiedBy>Mahammed Duliem Alqahtany</cp:lastModifiedBy>
  <cp:revision>219</cp:revision>
  <dcterms:created xsi:type="dcterms:W3CDTF">2012-01-26T12:44:15Z</dcterms:created>
  <dcterms:modified xsi:type="dcterms:W3CDTF">2013-09-15T11:34:15Z</dcterms:modified>
</cp:coreProperties>
</file>