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10" r:id="rId3"/>
    <p:sldId id="318" r:id="rId4"/>
    <p:sldId id="311" r:id="rId5"/>
    <p:sldId id="319" r:id="rId6"/>
    <p:sldId id="316" r:id="rId7"/>
    <p:sldId id="320" r:id="rId8"/>
    <p:sldId id="322" r:id="rId9"/>
    <p:sldId id="321" r:id="rId10"/>
    <p:sldId id="323" r:id="rId11"/>
    <p:sldId id="312" r:id="rId12"/>
    <p:sldId id="325" r:id="rId13"/>
    <p:sldId id="326" r:id="rId14"/>
    <p:sldId id="327" r:id="rId15"/>
    <p:sldId id="329" r:id="rId16"/>
    <p:sldId id="330" r:id="rId17"/>
    <p:sldId id="331" r:id="rId18"/>
    <p:sldId id="332" r:id="rId19"/>
    <p:sldId id="333" r:id="rId20"/>
    <p:sldId id="324"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91B"/>
    <a:srgbClr val="013E36"/>
    <a:srgbClr val="AB1A25"/>
    <a:srgbClr val="FF3300"/>
    <a:srgbClr val="AD9968"/>
    <a:srgbClr val="00263A"/>
    <a:srgbClr val="0099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113" d="100"/>
          <a:sy n="113" d="100"/>
        </p:scale>
        <p:origin x="1182"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213935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398393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968992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3957968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242490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3836668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983431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3288057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3330435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2945386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1694353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2211226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870795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571567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latin typeface="Calibri" pitchFamily="34" charset="0"/>
                <a:cs typeface="Times New Roman" pitchFamily="18" charset="0"/>
              </a:rPr>
              <a:t>بحوث الأعمال</a:t>
            </a:r>
          </a:p>
          <a:p>
            <a:pPr algn="ctr" rtl="0"/>
            <a:r>
              <a:rPr lang="en-US" sz="2800" b="1" dirty="0" smtClean="0">
                <a:latin typeface="Calibri" pitchFamily="34" charset="0"/>
                <a:cs typeface="Times New Roman" pitchFamily="18" charset="0"/>
              </a:rPr>
              <a:t>Business research</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latin typeface="Calibri" pitchFamily="34" charset="0"/>
                <a:cs typeface="Times New Roman" pitchFamily="18" charset="0"/>
              </a:rPr>
              <a:t>د/ فاتح دبلة</a:t>
            </a:r>
            <a:endParaRPr lang="en-US" sz="2800" b="1" dirty="0">
              <a:latin typeface="Calibri" pitchFamily="34" charset="0"/>
            </a:endParaRPr>
          </a:p>
        </p:txBody>
      </p:sp>
      <p:sp>
        <p:nvSpPr>
          <p:cNvPr id="5131" name="Slide Number Placeholder 10"/>
          <p:cNvSpPr txBox="1">
            <a:spLocks/>
          </p:cNvSpPr>
          <p:nvPr/>
        </p:nvSpPr>
        <p:spPr bwMode="auto">
          <a:xfrm>
            <a:off x="621416" y="6375797"/>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18842" y="2708920"/>
            <a:ext cx="4993828" cy="1470025"/>
          </a:xfrm>
        </p:spPr>
        <p:txBody>
          <a:bodyPr/>
          <a:lstStyle/>
          <a:p>
            <a:r>
              <a:rPr lang="ar-SA" sz="5400" b="1" dirty="0" smtClean="0">
                <a:solidFill>
                  <a:schemeClr val="tx1"/>
                </a:solidFill>
                <a:cs typeface="Akhbar MT" pitchFamily="2" charset="-78"/>
              </a:rPr>
              <a:t>مقدمة في بحوث الأعمال</a:t>
            </a:r>
            <a:br>
              <a:rPr lang="ar-SA" sz="5400" b="1" dirty="0" smtClean="0">
                <a:solidFill>
                  <a:schemeClr val="tx1"/>
                </a:solidFill>
                <a:cs typeface="Akhbar MT" pitchFamily="2" charset="-78"/>
              </a:rPr>
            </a:br>
            <a:r>
              <a:rPr lang="ar-SA" sz="2400" b="1" dirty="0">
                <a:solidFill>
                  <a:schemeClr val="tx1"/>
                </a:solidFill>
                <a:cs typeface="Akhbar MT" pitchFamily="2" charset="-78"/>
              </a:rPr>
              <a:t>(الكتاب المقرر ص</a:t>
            </a:r>
            <a:r>
              <a:rPr lang="ar-SA" sz="1800" b="1" dirty="0">
                <a:solidFill>
                  <a:schemeClr val="tx1"/>
                </a:solidFill>
                <a:cs typeface="Akhbar MT" pitchFamily="2" charset="-78"/>
              </a:rPr>
              <a:t>24</a:t>
            </a:r>
            <a:r>
              <a:rPr lang="ar-SA" sz="2400" b="1" dirty="0">
                <a:solidFill>
                  <a:schemeClr val="tx1"/>
                </a:solidFill>
                <a:cs typeface="Akhbar MT" pitchFamily="2" charset="-78"/>
              </a:rPr>
              <a:t>-</a:t>
            </a:r>
            <a:r>
              <a:rPr lang="ar-SA" sz="1800" b="1" dirty="0">
                <a:solidFill>
                  <a:schemeClr val="tx1"/>
                </a:solidFill>
                <a:cs typeface="Akhbar MT" pitchFamily="2" charset="-78"/>
              </a:rPr>
              <a:t>44</a:t>
            </a:r>
            <a:r>
              <a:rPr lang="ar-SA" sz="2400" b="1" dirty="0">
                <a:solidFill>
                  <a:schemeClr val="tx1"/>
                </a:solidFill>
                <a:cs typeface="Akhbar MT" pitchFamily="2" charset="-78"/>
              </a:rPr>
              <a:t>)</a:t>
            </a:r>
            <a:endParaRPr lang="en-US" sz="2000" spc="-150" dirty="0" smtClean="0">
              <a:solidFill>
                <a:schemeClr val="tx1"/>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7" name="Subtitle 5"/>
          <p:cNvSpPr txBox="1">
            <a:spLocks/>
          </p:cNvSpPr>
          <p:nvPr/>
        </p:nvSpPr>
        <p:spPr bwMode="auto">
          <a:xfrm>
            <a:off x="2360712" y="1944254"/>
            <a:ext cx="5472608" cy="8640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المحاضرة الأولى</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6146"/>
                                        </p:tgtEl>
                                        <p:attrNameLst>
                                          <p:attrName>style.visibility</p:attrName>
                                        </p:attrNameLst>
                                      </p:cBhvr>
                                      <p:to>
                                        <p:strVal val="visible"/>
                                      </p:to>
                                    </p:set>
                                    <p:animEffect transition="in" filter="wheel(1)">
                                      <p:cBhvr>
                                        <p:cTn id="25"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294967295"/>
          </p:nvPr>
        </p:nvSpPr>
        <p:spPr bwMode="auto">
          <a:xfrm>
            <a:off x="2324100" y="6149975"/>
            <a:ext cx="527050" cy="3365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2954">
                <a:solidFill>
                  <a:schemeClr val="tx1"/>
                </a:solidFill>
                <a:latin typeface="Calibri" panose="020F0502020204030204" pitchFamily="34" charset="0"/>
                <a:cs typeface="Arial" panose="020B0604020202020204" pitchFamily="34" charset="0"/>
              </a:defRPr>
            </a:lvl1pPr>
            <a:lvl2pPr marL="685817" indent="-263776" algn="r">
              <a:spcBef>
                <a:spcPct val="20000"/>
              </a:spcBef>
              <a:buFont typeface="Arial" panose="020B0604020202020204" pitchFamily="34" charset="0"/>
              <a:buChar char="–"/>
              <a:defRPr sz="2585">
                <a:solidFill>
                  <a:schemeClr val="tx1"/>
                </a:solidFill>
                <a:latin typeface="Calibri" panose="020F0502020204030204" pitchFamily="34" charset="0"/>
                <a:cs typeface="Arial" panose="020B0604020202020204" pitchFamily="34" charset="0"/>
              </a:defRPr>
            </a:lvl2pPr>
            <a:lvl3pPr marL="1055103" indent="-211021" algn="r">
              <a:spcBef>
                <a:spcPct val="20000"/>
              </a:spcBef>
              <a:buFont typeface="Arial" panose="020B0604020202020204" pitchFamily="34" charset="0"/>
              <a:buChar char="•"/>
              <a:defRPr sz="2215">
                <a:solidFill>
                  <a:schemeClr val="tx1"/>
                </a:solidFill>
                <a:latin typeface="Calibri" panose="020F0502020204030204" pitchFamily="34" charset="0"/>
                <a:cs typeface="Arial" panose="020B0604020202020204" pitchFamily="34" charset="0"/>
              </a:defRPr>
            </a:lvl3pPr>
            <a:lvl4pPr marL="1477145"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4pPr>
            <a:lvl5pPr marL="1899186"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5pPr>
            <a:lvl6pPr marL="2321227"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6pPr>
            <a:lvl7pPr marL="2743269"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7pPr>
            <a:lvl8pPr marL="3165310"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8pPr>
            <a:lvl9pPr marL="3587351"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9pPr>
          </a:lstStyle>
          <a:p>
            <a:pPr>
              <a:spcBef>
                <a:spcPct val="0"/>
              </a:spcBef>
              <a:buFontTx/>
              <a:buNone/>
              <a:defRPr/>
            </a:pPr>
            <a:fld id="{1CA375F7-40A8-4967-814C-B8ADDFED29A8}" type="slidenum">
              <a:rPr lang="ar-SA" altLang="en-US" sz="1108">
                <a:solidFill>
                  <a:schemeClr val="bg1"/>
                </a:solidFill>
              </a:rPr>
              <a:pPr>
                <a:spcBef>
                  <a:spcPct val="0"/>
                </a:spcBef>
                <a:buFontTx/>
                <a:buNone/>
                <a:defRPr/>
              </a:pPr>
              <a:t>3</a:t>
            </a:fld>
            <a:endParaRPr lang="en-US" altLang="en-US" sz="1108">
              <a:solidFill>
                <a:schemeClr val="bg1"/>
              </a:solidFill>
            </a:endParaRPr>
          </a:p>
        </p:txBody>
      </p:sp>
      <p:sp>
        <p:nvSpPr>
          <p:cNvPr id="18435" name="مربع نص 5"/>
          <p:cNvSpPr txBox="1">
            <a:spLocks noChangeArrowheads="1"/>
          </p:cNvSpPr>
          <p:nvPr/>
        </p:nvSpPr>
        <p:spPr bwMode="auto">
          <a:xfrm>
            <a:off x="200473" y="1683420"/>
            <a:ext cx="8191696" cy="1631216"/>
          </a:xfrm>
          <a:prstGeom prst="rect">
            <a:avLst/>
          </a:prstGeom>
          <a:ln/>
          <a:extLst/>
        </p:spPr>
        <p:style>
          <a:lnRef idx="2">
            <a:schemeClr val="accent6"/>
          </a:lnRef>
          <a:fillRef idx="1">
            <a:schemeClr val="lt1"/>
          </a:fillRef>
          <a:effectRef idx="0">
            <a:schemeClr val="accent6"/>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000" b="1" dirty="0" smtClean="0">
                <a:solidFill>
                  <a:srgbClr val="002060"/>
                </a:solidFill>
                <a:latin typeface="Arial" panose="020B0604020202020204" pitchFamily="34" charset="0"/>
                <a:cs typeface="Arabic Transparent" panose="020B0604020202020204" pitchFamily="34" charset="0"/>
              </a:rPr>
              <a:t>الممارسات الإدارية والاقتصادية تعبر عن حقيقة </a:t>
            </a:r>
            <a:r>
              <a:rPr lang="ar-SA" altLang="en-US" sz="2000" b="1" dirty="0">
                <a:solidFill>
                  <a:srgbClr val="002060"/>
                </a:solidFill>
                <a:latin typeface="Arial" panose="020B0604020202020204" pitchFamily="34" charset="0"/>
                <a:cs typeface="Arabic Transparent" panose="020B0604020202020204" pitchFamily="34" charset="0"/>
              </a:rPr>
              <a:t>حاضرة في كل أوجه نشاط </a:t>
            </a:r>
            <a:r>
              <a:rPr lang="ar-SA" altLang="en-US" sz="2000" b="1" dirty="0" smtClean="0">
                <a:solidFill>
                  <a:srgbClr val="002060"/>
                </a:solidFill>
                <a:latin typeface="Arial" panose="020B0604020202020204" pitchFamily="34" charset="0"/>
                <a:cs typeface="Arabic Transparent" panose="020B0604020202020204" pitchFamily="34" charset="0"/>
              </a:rPr>
              <a:t>المنظمات التي تعد </a:t>
            </a:r>
            <a:r>
              <a:rPr lang="ar-SA" sz="2000" b="1" dirty="0" smtClean="0">
                <a:solidFill>
                  <a:srgbClr val="002060"/>
                </a:solidFill>
                <a:latin typeface="Arial" panose="020B0604020202020204" pitchFamily="34" charset="0"/>
                <a:cs typeface="Arabic Transparent" panose="020B0604020202020204" pitchFamily="34" charset="0"/>
              </a:rPr>
              <a:t>أنظمة </a:t>
            </a:r>
            <a:r>
              <a:rPr lang="ar-SA" sz="2000" b="1" dirty="0">
                <a:solidFill>
                  <a:srgbClr val="002060"/>
                </a:solidFill>
                <a:latin typeface="Arial" panose="020B0604020202020204" pitchFamily="34" charset="0"/>
                <a:cs typeface="Arabic Transparent" panose="020B0604020202020204" pitchFamily="34" charset="0"/>
              </a:rPr>
              <a:t>اجتماعية مفتوحة </a:t>
            </a:r>
            <a:r>
              <a:rPr lang="ar-SA" sz="2000" b="1" dirty="0" smtClean="0">
                <a:solidFill>
                  <a:srgbClr val="002060"/>
                </a:solidFill>
                <a:latin typeface="Arial" panose="020B0604020202020204" pitchFamily="34" charset="0"/>
                <a:cs typeface="Arabic Transparent" panose="020B0604020202020204" pitchFamily="34" charset="0"/>
              </a:rPr>
              <a:t>ومتفاعلة </a:t>
            </a:r>
            <a:r>
              <a:rPr lang="ar-SA" sz="2000" b="1" dirty="0">
                <a:solidFill>
                  <a:srgbClr val="002060"/>
                </a:solidFill>
                <a:latin typeface="Arial" panose="020B0604020202020204" pitchFamily="34" charset="0"/>
                <a:cs typeface="Arabic Transparent" panose="020B0604020202020204" pitchFamily="34" charset="0"/>
              </a:rPr>
              <a:t>مع </a:t>
            </a:r>
            <a:r>
              <a:rPr lang="ar-SA" sz="2000" b="1" dirty="0" smtClean="0">
                <a:solidFill>
                  <a:srgbClr val="002060"/>
                </a:solidFill>
                <a:latin typeface="Arial" panose="020B0604020202020204" pitchFamily="34" charset="0"/>
                <a:cs typeface="Arabic Transparent" panose="020B0604020202020204" pitchFamily="34" charset="0"/>
              </a:rPr>
              <a:t>البيئة، هذه الأخيرة </a:t>
            </a:r>
            <a:r>
              <a:rPr lang="ar-SA" altLang="en-US" sz="2000" b="1" dirty="0">
                <a:solidFill>
                  <a:srgbClr val="002060"/>
                </a:solidFill>
                <a:latin typeface="Arial" panose="020B0604020202020204" pitchFamily="34" charset="0"/>
                <a:cs typeface="Arabic Transparent" panose="020B0604020202020204" pitchFamily="34" charset="0"/>
              </a:rPr>
              <a:t>تتميز بالتغير والتعقيد </a:t>
            </a:r>
            <a:r>
              <a:rPr lang="ar-SA" altLang="en-US" sz="2000" b="1" dirty="0" smtClean="0">
                <a:solidFill>
                  <a:srgbClr val="002060"/>
                </a:solidFill>
                <a:latin typeface="Arial" panose="020B0604020202020204" pitchFamily="34" charset="0"/>
                <a:cs typeface="Arabic Transparent" panose="020B0604020202020204" pitchFamily="34" charset="0"/>
              </a:rPr>
              <a:t>المتزايد وهي مصدر للكثير من الضغوط والتحولات والمشاكل بالنسبة لمدراء المنظمة في مجالات الإدارة والتسويق والمالية والموارد البشرية وادارة العمليات.....(</a:t>
            </a:r>
            <a:r>
              <a:rPr lang="ar-SA" altLang="en-US" sz="2000" dirty="0" smtClean="0">
                <a:solidFill>
                  <a:srgbClr val="002060"/>
                </a:solidFill>
                <a:latin typeface="Arial" panose="020B0604020202020204" pitchFamily="34" charset="0"/>
                <a:cs typeface="Arabic Transparent" panose="020B0604020202020204" pitchFamily="34" charset="0"/>
              </a:rPr>
              <a:t>انخفاض عدد الزبائن، نسبة المبيعات، أسعار الأسهم، تكاليف الدعاية، تدريب العاملين....)</a:t>
            </a:r>
            <a:endParaRPr lang="ar-SA" altLang="en-US" sz="2000" dirty="0">
              <a:solidFill>
                <a:srgbClr val="002060"/>
              </a:solidFill>
              <a:latin typeface="Arial" panose="020B0604020202020204" pitchFamily="34" charset="0"/>
              <a:cs typeface="Arabic Transparent" panose="020B0604020202020204" pitchFamily="34" charset="0"/>
            </a:endParaRPr>
          </a:p>
        </p:txBody>
      </p:sp>
      <p:sp>
        <p:nvSpPr>
          <p:cNvPr id="3" name="Bent Arrow 2"/>
          <p:cNvSpPr/>
          <p:nvPr/>
        </p:nvSpPr>
        <p:spPr>
          <a:xfrm rot="10800000">
            <a:off x="3760374" y="4574949"/>
            <a:ext cx="1224136" cy="1332124"/>
          </a:xfrm>
          <a:prstGeom prst="bentArrow">
            <a:avLst/>
          </a:prstGeom>
        </p:spPr>
        <p:style>
          <a:lnRef idx="0">
            <a:schemeClr val="accent1"/>
          </a:lnRef>
          <a:fillRef idx="3">
            <a:schemeClr val="accent1"/>
          </a:fillRef>
          <a:effectRef idx="3">
            <a:schemeClr val="accent1"/>
          </a:effectRef>
          <a:fontRef idx="minor">
            <a:schemeClr val="lt1"/>
          </a:fontRef>
        </p:style>
        <p:txBody>
          <a:bodyPr rtlCol="1" anchor="ctr"/>
          <a:lstStyle/>
          <a:p>
            <a:pPr algn="ctr">
              <a:defRPr/>
            </a:pPr>
            <a:endParaRPr lang="ar-SA">
              <a:solidFill>
                <a:schemeClr val="tx1"/>
              </a:solidFill>
            </a:endParaRPr>
          </a:p>
        </p:txBody>
      </p:sp>
      <p:sp>
        <p:nvSpPr>
          <p:cNvPr id="12" name="Title 1"/>
          <p:cNvSpPr>
            <a:spLocks noGrp="1"/>
          </p:cNvSpPr>
          <p:nvPr>
            <p:ph type="title"/>
          </p:nvPr>
        </p:nvSpPr>
        <p:spPr>
          <a:xfrm>
            <a:off x="509587" y="624622"/>
            <a:ext cx="8915400" cy="1143000"/>
          </a:xfrm>
        </p:spPr>
        <p:txBody>
          <a:bodyPr/>
          <a:lstStyle/>
          <a:p>
            <a:pPr marL="571500" indent="-571500">
              <a:buFont typeface="Arial" panose="020B0604020202020204" pitchFamily="34" charset="0"/>
              <a:buChar char="•"/>
            </a:pPr>
            <a:r>
              <a:rPr lang="ar-SA" sz="4000" b="1" dirty="0" smtClean="0">
                <a:solidFill>
                  <a:srgbClr val="013E36"/>
                </a:solidFill>
              </a:rPr>
              <a:t>مقدمة : </a:t>
            </a:r>
            <a:r>
              <a:rPr lang="ar-SA" altLang="ar-SA" sz="4000" b="1" dirty="0" smtClean="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t>لماذا </a:t>
            </a:r>
            <a:r>
              <a:rPr lang="ar-SA" altLang="ar-SA"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t>بحوث الأعمال</a:t>
            </a:r>
            <a: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t>؟</a:t>
            </a:r>
            <a:b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br>
            <a:r>
              <a:rPr lang="ar-SA" sz="4000" b="1" dirty="0" smtClean="0">
                <a:solidFill>
                  <a:srgbClr val="013E36"/>
                </a:solidFill>
              </a:rPr>
              <a:t> </a:t>
            </a:r>
            <a:endParaRPr lang="en-US" sz="4000" b="1" dirty="0">
              <a:solidFill>
                <a:srgbClr val="013E36"/>
              </a:solidFill>
            </a:endParaRPr>
          </a:p>
        </p:txBody>
      </p:sp>
      <p:sp>
        <p:nvSpPr>
          <p:cNvPr id="15" name="Right Arrow 14"/>
          <p:cNvSpPr/>
          <p:nvPr/>
        </p:nvSpPr>
        <p:spPr>
          <a:xfrm rot="10800000">
            <a:off x="8647112" y="3765119"/>
            <a:ext cx="777875" cy="536575"/>
          </a:xfrm>
          <a:prstGeom prst="rightArrow">
            <a:avLst/>
          </a:prstGeom>
        </p:spPr>
        <p:style>
          <a:lnRef idx="0">
            <a:schemeClr val="accent3"/>
          </a:lnRef>
          <a:fillRef idx="3">
            <a:schemeClr val="accent3"/>
          </a:fillRef>
          <a:effectRef idx="3">
            <a:schemeClr val="accent3"/>
          </a:effectRef>
          <a:fontRef idx="minor">
            <a:schemeClr val="lt1"/>
          </a:fontRef>
        </p:style>
        <p:txBody>
          <a:bodyPr rtlCol="1" anchor="ctr"/>
          <a:lstStyle/>
          <a:p>
            <a:pPr algn="ctr">
              <a:defRPr/>
            </a:pPr>
            <a:endParaRPr lang="ar-SA"/>
          </a:p>
        </p:txBody>
      </p:sp>
      <p:sp>
        <p:nvSpPr>
          <p:cNvPr id="19" name="Rectangle 3"/>
          <p:cNvSpPr>
            <a:spLocks noChangeArrowheads="1"/>
          </p:cNvSpPr>
          <p:nvPr/>
        </p:nvSpPr>
        <p:spPr bwMode="auto">
          <a:xfrm>
            <a:off x="223320" y="4788538"/>
            <a:ext cx="3384376" cy="1114921"/>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lvl1pPr marL="457200" indent="-457200" algn="r" rtl="1">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lgn="r" rtl="1">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lgn="r" rtl="1">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lgn="r" rtl="1">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lgn="r" rtl="1">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a:spcBef>
                <a:spcPct val="0"/>
              </a:spcBef>
              <a:buClrTx/>
              <a:buFont typeface="Wingdings" panose="05000000000000000000" pitchFamily="2" charset="2"/>
              <a:buChar char="q"/>
              <a:defRPr/>
            </a:pPr>
            <a:r>
              <a:rPr lang="ar-SA" altLang="en-US" sz="2215" b="1" dirty="0" smtClean="0">
                <a:solidFill>
                  <a:srgbClr val="002060"/>
                </a:solidFill>
                <a:latin typeface="Arial" panose="020B0604020202020204" pitchFamily="34" charset="0"/>
                <a:cs typeface="Arabic Transparent" panose="020B0604020202020204" pitchFamily="34" charset="0"/>
              </a:rPr>
              <a:t>هناك ضرورة للتفكير المنظم   والمتأني وبالتالي القيام بالبحوث</a:t>
            </a:r>
            <a:endParaRPr lang="ar-SA" altLang="en-US" sz="2215" b="1" dirty="0">
              <a:solidFill>
                <a:srgbClr val="002060"/>
              </a:solidFill>
              <a:latin typeface="Arial" panose="020B0604020202020204" pitchFamily="34" charset="0"/>
              <a:cs typeface="Arabic Transparent" panose="020B0604020202020204" pitchFamily="34" charset="0"/>
            </a:endParaRPr>
          </a:p>
        </p:txBody>
      </p:sp>
      <p:sp>
        <p:nvSpPr>
          <p:cNvPr id="20" name="Right Arrow 19"/>
          <p:cNvSpPr/>
          <p:nvPr/>
        </p:nvSpPr>
        <p:spPr>
          <a:xfrm rot="10800000">
            <a:off x="8626748" y="1617686"/>
            <a:ext cx="777875" cy="536575"/>
          </a:xfrm>
          <a:prstGeom prst="rightArrow">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21" name="Slide Number Placeholder 2"/>
          <p:cNvSpPr>
            <a:spLocks noGrp="1"/>
          </p:cNvSpPr>
          <p:nvPr>
            <p:ph type="sldNum" sz="quarter" idx="10"/>
          </p:nvPr>
        </p:nvSpPr>
        <p:spPr>
          <a:xfrm>
            <a:off x="4974456" y="6356350"/>
            <a:ext cx="482600" cy="365125"/>
          </a:xfrm>
        </p:spPr>
        <p:txBody>
          <a:bodyPr/>
          <a:lstStyle/>
          <a:p>
            <a:pPr>
              <a:defRPr/>
            </a:pPr>
            <a:r>
              <a:rPr lang="ar-SA" dirty="0" smtClean="0"/>
              <a:t>3</a:t>
            </a:r>
            <a:endParaRPr lang="en-US" dirty="0"/>
          </a:p>
        </p:txBody>
      </p:sp>
      <p:sp>
        <p:nvSpPr>
          <p:cNvPr id="22" name="مربع نص 5"/>
          <p:cNvSpPr txBox="1">
            <a:spLocks noChangeArrowheads="1"/>
          </p:cNvSpPr>
          <p:nvPr/>
        </p:nvSpPr>
        <p:spPr bwMode="auto">
          <a:xfrm>
            <a:off x="221541" y="3599996"/>
            <a:ext cx="8191697" cy="707886"/>
          </a:xfrm>
          <a:prstGeom prst="rect">
            <a:avLst/>
          </a:prstGeom>
          <a:ln/>
          <a:extLst/>
        </p:spPr>
        <p:style>
          <a:lnRef idx="2">
            <a:schemeClr val="accent3"/>
          </a:lnRef>
          <a:fillRef idx="1">
            <a:schemeClr val="lt1"/>
          </a:fillRef>
          <a:effectRef idx="0">
            <a:schemeClr val="accent3"/>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000" b="1" dirty="0" smtClean="0">
                <a:solidFill>
                  <a:srgbClr val="013E36"/>
                </a:solidFill>
                <a:latin typeface="Arial" panose="020B0604020202020204" pitchFamily="34" charset="0"/>
                <a:cs typeface="Arabic Transparent" panose="020B0604020202020204" pitchFamily="34" charset="0"/>
              </a:rPr>
              <a:t>كيف يواجه المدراء هذه الظروف التي تستدعي فهم الأسباب والبحث عن أفضل الطرق لحل المشاكل و ترشيد القرارات؟ </a:t>
            </a:r>
            <a:endParaRPr lang="ar-SA" altLang="en-US" sz="2000" b="1" dirty="0">
              <a:solidFill>
                <a:srgbClr val="013E36"/>
              </a:solidFill>
              <a:latin typeface="Arial" panose="020B0604020202020204" pitchFamily="34" charset="0"/>
              <a:cs typeface="Arabic Transparent" panose="020B0604020202020204" pitchFamily="34" charset="0"/>
            </a:endParaRPr>
          </a:p>
        </p:txBody>
      </p:sp>
    </p:spTree>
    <p:extLst>
      <p:ext uri="{BB962C8B-B14F-4D97-AF65-F5344CB8AC3E}">
        <p14:creationId xmlns:p14="http://schemas.microsoft.com/office/powerpoint/2010/main" val="288339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down)">
                                      <p:cBhvr>
                                        <p:cTn id="25" dur="580">
                                          <p:stCondLst>
                                            <p:cond delay="0"/>
                                          </p:stCondLst>
                                        </p:cTn>
                                        <p:tgtEl>
                                          <p:spTgt spid="20"/>
                                        </p:tgtEl>
                                      </p:cBhvr>
                                    </p:animEffect>
                                    <p:anim calcmode="lin" valueType="num">
                                      <p:cBhvr>
                                        <p:cTn id="26"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31" dur="26">
                                          <p:stCondLst>
                                            <p:cond delay="650"/>
                                          </p:stCondLst>
                                        </p:cTn>
                                        <p:tgtEl>
                                          <p:spTgt spid="20"/>
                                        </p:tgtEl>
                                      </p:cBhvr>
                                      <p:to x="100000" y="60000"/>
                                    </p:animScale>
                                    <p:animScale>
                                      <p:cBhvr>
                                        <p:cTn id="32" dur="166" decel="50000">
                                          <p:stCondLst>
                                            <p:cond delay="676"/>
                                          </p:stCondLst>
                                        </p:cTn>
                                        <p:tgtEl>
                                          <p:spTgt spid="20"/>
                                        </p:tgtEl>
                                      </p:cBhvr>
                                      <p:to x="100000" y="100000"/>
                                    </p:animScale>
                                    <p:animScale>
                                      <p:cBhvr>
                                        <p:cTn id="33" dur="26">
                                          <p:stCondLst>
                                            <p:cond delay="1312"/>
                                          </p:stCondLst>
                                        </p:cTn>
                                        <p:tgtEl>
                                          <p:spTgt spid="20"/>
                                        </p:tgtEl>
                                      </p:cBhvr>
                                      <p:to x="100000" y="80000"/>
                                    </p:animScale>
                                    <p:animScale>
                                      <p:cBhvr>
                                        <p:cTn id="34" dur="166" decel="50000">
                                          <p:stCondLst>
                                            <p:cond delay="1338"/>
                                          </p:stCondLst>
                                        </p:cTn>
                                        <p:tgtEl>
                                          <p:spTgt spid="20"/>
                                        </p:tgtEl>
                                      </p:cBhvr>
                                      <p:to x="100000" y="100000"/>
                                    </p:animScale>
                                    <p:animScale>
                                      <p:cBhvr>
                                        <p:cTn id="35" dur="26">
                                          <p:stCondLst>
                                            <p:cond delay="1642"/>
                                          </p:stCondLst>
                                        </p:cTn>
                                        <p:tgtEl>
                                          <p:spTgt spid="20"/>
                                        </p:tgtEl>
                                      </p:cBhvr>
                                      <p:to x="100000" y="90000"/>
                                    </p:animScale>
                                    <p:animScale>
                                      <p:cBhvr>
                                        <p:cTn id="36" dur="166" decel="50000">
                                          <p:stCondLst>
                                            <p:cond delay="1668"/>
                                          </p:stCondLst>
                                        </p:cTn>
                                        <p:tgtEl>
                                          <p:spTgt spid="20"/>
                                        </p:tgtEl>
                                      </p:cBhvr>
                                      <p:to x="100000" y="100000"/>
                                    </p:animScale>
                                    <p:animScale>
                                      <p:cBhvr>
                                        <p:cTn id="37" dur="26">
                                          <p:stCondLst>
                                            <p:cond delay="1808"/>
                                          </p:stCondLst>
                                        </p:cTn>
                                        <p:tgtEl>
                                          <p:spTgt spid="20"/>
                                        </p:tgtEl>
                                      </p:cBhvr>
                                      <p:to x="100000" y="95000"/>
                                    </p:animScale>
                                    <p:animScale>
                                      <p:cBhvr>
                                        <p:cTn id="38" dur="166" decel="50000">
                                          <p:stCondLst>
                                            <p:cond delay="1834"/>
                                          </p:stCondLst>
                                        </p:cTn>
                                        <p:tgtEl>
                                          <p:spTgt spid="20"/>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8435"/>
                                        </p:tgtEl>
                                        <p:attrNameLst>
                                          <p:attrName>style.visibility</p:attrName>
                                        </p:attrNameLst>
                                      </p:cBhvr>
                                      <p:to>
                                        <p:strVal val="visible"/>
                                      </p:to>
                                    </p:set>
                                    <p:animEffect transition="in" filter="wipe(down)">
                                      <p:cBhvr>
                                        <p:cTn id="41" dur="580">
                                          <p:stCondLst>
                                            <p:cond delay="0"/>
                                          </p:stCondLst>
                                        </p:cTn>
                                        <p:tgtEl>
                                          <p:spTgt spid="18435"/>
                                        </p:tgtEl>
                                      </p:cBhvr>
                                    </p:animEffect>
                                    <p:anim calcmode="lin" valueType="num">
                                      <p:cBhvr>
                                        <p:cTn id="42" dur="1822" tmFilter="0,0; 0.14,0.36; 0.43,0.73; 0.71,0.91; 1.0,1.0">
                                          <p:stCondLst>
                                            <p:cond delay="0"/>
                                          </p:stCondLst>
                                        </p:cTn>
                                        <p:tgtEl>
                                          <p:spTgt spid="18435"/>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8435"/>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8435"/>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8435"/>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8435"/>
                                        </p:tgtEl>
                                        <p:attrNameLst>
                                          <p:attrName>ppt_y</p:attrName>
                                        </p:attrNameLst>
                                      </p:cBhvr>
                                      <p:tavLst>
                                        <p:tav tm="0" fmla="#ppt_y-sin(pi*$)/81">
                                          <p:val>
                                            <p:fltVal val="0"/>
                                          </p:val>
                                        </p:tav>
                                        <p:tav tm="100000">
                                          <p:val>
                                            <p:fltVal val="1"/>
                                          </p:val>
                                        </p:tav>
                                      </p:tavLst>
                                    </p:anim>
                                    <p:animScale>
                                      <p:cBhvr>
                                        <p:cTn id="47" dur="26">
                                          <p:stCondLst>
                                            <p:cond delay="650"/>
                                          </p:stCondLst>
                                        </p:cTn>
                                        <p:tgtEl>
                                          <p:spTgt spid="18435"/>
                                        </p:tgtEl>
                                      </p:cBhvr>
                                      <p:to x="100000" y="60000"/>
                                    </p:animScale>
                                    <p:animScale>
                                      <p:cBhvr>
                                        <p:cTn id="48" dur="166" decel="50000">
                                          <p:stCondLst>
                                            <p:cond delay="676"/>
                                          </p:stCondLst>
                                        </p:cTn>
                                        <p:tgtEl>
                                          <p:spTgt spid="18435"/>
                                        </p:tgtEl>
                                      </p:cBhvr>
                                      <p:to x="100000" y="100000"/>
                                    </p:animScale>
                                    <p:animScale>
                                      <p:cBhvr>
                                        <p:cTn id="49" dur="26">
                                          <p:stCondLst>
                                            <p:cond delay="1312"/>
                                          </p:stCondLst>
                                        </p:cTn>
                                        <p:tgtEl>
                                          <p:spTgt spid="18435"/>
                                        </p:tgtEl>
                                      </p:cBhvr>
                                      <p:to x="100000" y="80000"/>
                                    </p:animScale>
                                    <p:animScale>
                                      <p:cBhvr>
                                        <p:cTn id="50" dur="166" decel="50000">
                                          <p:stCondLst>
                                            <p:cond delay="1338"/>
                                          </p:stCondLst>
                                        </p:cTn>
                                        <p:tgtEl>
                                          <p:spTgt spid="18435"/>
                                        </p:tgtEl>
                                      </p:cBhvr>
                                      <p:to x="100000" y="100000"/>
                                    </p:animScale>
                                    <p:animScale>
                                      <p:cBhvr>
                                        <p:cTn id="51" dur="26">
                                          <p:stCondLst>
                                            <p:cond delay="1642"/>
                                          </p:stCondLst>
                                        </p:cTn>
                                        <p:tgtEl>
                                          <p:spTgt spid="18435"/>
                                        </p:tgtEl>
                                      </p:cBhvr>
                                      <p:to x="100000" y="90000"/>
                                    </p:animScale>
                                    <p:animScale>
                                      <p:cBhvr>
                                        <p:cTn id="52" dur="166" decel="50000">
                                          <p:stCondLst>
                                            <p:cond delay="1668"/>
                                          </p:stCondLst>
                                        </p:cTn>
                                        <p:tgtEl>
                                          <p:spTgt spid="18435"/>
                                        </p:tgtEl>
                                      </p:cBhvr>
                                      <p:to x="100000" y="100000"/>
                                    </p:animScale>
                                    <p:animScale>
                                      <p:cBhvr>
                                        <p:cTn id="53" dur="26">
                                          <p:stCondLst>
                                            <p:cond delay="1808"/>
                                          </p:stCondLst>
                                        </p:cTn>
                                        <p:tgtEl>
                                          <p:spTgt spid="18435"/>
                                        </p:tgtEl>
                                      </p:cBhvr>
                                      <p:to x="100000" y="95000"/>
                                    </p:animScale>
                                    <p:animScale>
                                      <p:cBhvr>
                                        <p:cTn id="54" dur="166" decel="50000">
                                          <p:stCondLst>
                                            <p:cond delay="1834"/>
                                          </p:stCondLst>
                                        </p:cTn>
                                        <p:tgtEl>
                                          <p:spTgt spid="18435"/>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3"/>
                                        </p:tgtEl>
                                        <p:attrNameLst>
                                          <p:attrName>style.visibility</p:attrName>
                                        </p:attrNameLst>
                                      </p:cBhvr>
                                      <p:to>
                                        <p:strVal val="visible"/>
                                      </p:to>
                                    </p:set>
                                    <p:anim calcmode="lin" valueType="num">
                                      <p:cBhvr>
                                        <p:cTn id="69" dur="500" fill="hold"/>
                                        <p:tgtEl>
                                          <p:spTgt spid="3"/>
                                        </p:tgtEl>
                                        <p:attrNameLst>
                                          <p:attrName>ppt_w</p:attrName>
                                        </p:attrNameLst>
                                      </p:cBhvr>
                                      <p:tavLst>
                                        <p:tav tm="0">
                                          <p:val>
                                            <p:fltVal val="0"/>
                                          </p:val>
                                        </p:tav>
                                        <p:tav tm="100000">
                                          <p:val>
                                            <p:strVal val="#ppt_w"/>
                                          </p:val>
                                        </p:tav>
                                      </p:tavLst>
                                    </p:anim>
                                    <p:anim calcmode="lin" valueType="num">
                                      <p:cBhvr>
                                        <p:cTn id="70" dur="500" fill="hold"/>
                                        <p:tgtEl>
                                          <p:spTgt spid="3"/>
                                        </p:tgtEl>
                                        <p:attrNameLst>
                                          <p:attrName>ppt_h</p:attrName>
                                        </p:attrNameLst>
                                      </p:cBhvr>
                                      <p:tavLst>
                                        <p:tav tm="0">
                                          <p:val>
                                            <p:fltVal val="0"/>
                                          </p:val>
                                        </p:tav>
                                        <p:tav tm="100000">
                                          <p:val>
                                            <p:strVal val="#ppt_h"/>
                                          </p:val>
                                        </p:tav>
                                      </p:tavLst>
                                    </p:anim>
                                    <p:animEffect transition="in" filter="fade">
                                      <p:cBhvr>
                                        <p:cTn id="71" dur="500"/>
                                        <p:tgtEl>
                                          <p:spTgt spid="3"/>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3" grpId="0" animBg="1"/>
      <p:bldP spid="12" grpId="0"/>
      <p:bldP spid="15" grpId="0" animBg="1"/>
      <p:bldP spid="19" grpId="0" animBg="1"/>
      <p:bldP spid="20"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dirty="0" smtClean="0">
                <a:solidFill>
                  <a:srgbClr val="013E36"/>
                </a:solidFill>
              </a:rPr>
              <a:t>01. ما المقصود بالبحوث؟</a:t>
            </a:r>
            <a:endParaRPr lang="en-US" sz="4000" b="1" dirty="0">
              <a:solidFill>
                <a:srgbClr val="013E36"/>
              </a:solidFill>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5" name="Title 4"/>
          <p:cNvSpPr txBox="1">
            <a:spLocks/>
          </p:cNvSpPr>
          <p:nvPr/>
        </p:nvSpPr>
        <p:spPr bwMode="auto">
          <a:xfrm>
            <a:off x="344488" y="1772816"/>
            <a:ext cx="8899857"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571500" indent="-571500">
              <a:buFont typeface="Wingdings" panose="05000000000000000000" pitchFamily="2" charset="2"/>
              <a:buChar char="§"/>
            </a:pPr>
            <a:r>
              <a:rPr lang="ar-SA" sz="3600" dirty="0" smtClean="0">
                <a:solidFill>
                  <a:schemeClr val="tx1"/>
                </a:solidFill>
                <a:cs typeface="Akhbar MT" pitchFamily="2" charset="-78"/>
              </a:rPr>
              <a:t>تتخذ البحوث العديد من المظاهر</a:t>
            </a:r>
          </a:p>
          <a:p>
            <a:endParaRPr lang="en-US" sz="3600" b="1" spc="-150" dirty="0" smtClean="0">
              <a:effectLst>
                <a:outerShdw blurRad="38100" dist="38100" dir="2700000" algn="tl">
                  <a:srgbClr val="000000">
                    <a:alpha val="43137"/>
                  </a:srgbClr>
                </a:outerShdw>
              </a:effectLst>
              <a:latin typeface="ae_AlMateen" pitchFamily="2" charset="-78"/>
              <a:cs typeface="Akhbar MT" pitchFamily="2" charset="-78"/>
            </a:endParaRPr>
          </a:p>
        </p:txBody>
      </p:sp>
      <p:sp>
        <p:nvSpPr>
          <p:cNvPr id="6" name="Rectangle 5"/>
          <p:cNvSpPr/>
          <p:nvPr/>
        </p:nvSpPr>
        <p:spPr>
          <a:xfrm>
            <a:off x="369458" y="3352520"/>
            <a:ext cx="8884387" cy="83099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571500" indent="-571500">
              <a:buFont typeface="Wingdings" panose="05000000000000000000" pitchFamily="2" charset="2"/>
              <a:buChar char="ü"/>
            </a:pPr>
            <a:r>
              <a:rPr lang="ar-SA" sz="2400" b="1" dirty="0" smtClean="0">
                <a:solidFill>
                  <a:schemeClr val="tx1"/>
                </a:solidFill>
                <a:cs typeface="Akhbar MT" pitchFamily="2" charset="-78"/>
              </a:rPr>
              <a:t>تعني </a:t>
            </a:r>
            <a:r>
              <a:rPr lang="ar-SA" sz="2400" b="1" dirty="0">
                <a:solidFill>
                  <a:schemeClr val="tx1"/>
                </a:solidFill>
                <a:cs typeface="Akhbar MT" pitchFamily="2" charset="-78"/>
              </a:rPr>
              <a:t>البحوث إيجاد الحلول للمشاكل بعد الدراسة المتعمقة للمتغيرات أو الظروف المحيطة بها </a:t>
            </a:r>
            <a:r>
              <a:rPr lang="ar-SA" sz="2400" b="1" dirty="0" smtClean="0">
                <a:solidFill>
                  <a:schemeClr val="tx1"/>
                </a:solidFill>
                <a:cs typeface="Akhbar MT" pitchFamily="2" charset="-78"/>
              </a:rPr>
              <a:t>                         </a:t>
            </a:r>
          </a:p>
          <a:p>
            <a:r>
              <a:rPr lang="ar-SA" sz="2400" b="1" dirty="0" smtClean="0">
                <a:solidFill>
                  <a:schemeClr val="tx1"/>
                </a:solidFill>
                <a:cs typeface="Akhbar MT" pitchFamily="2" charset="-78"/>
              </a:rPr>
              <a:t>                                                                                                        (</a:t>
            </a:r>
            <a:r>
              <a:rPr lang="ar-SA" sz="2000" dirty="0">
                <a:solidFill>
                  <a:schemeClr val="tx1"/>
                </a:solidFill>
                <a:cs typeface="Akhbar MT" pitchFamily="2" charset="-78"/>
              </a:rPr>
              <a:t>الكتاب المقرر ص </a:t>
            </a:r>
            <a:r>
              <a:rPr lang="ar-SA" sz="1600" dirty="0">
                <a:solidFill>
                  <a:schemeClr val="tx1"/>
                </a:solidFill>
                <a:cs typeface="Akhbar MT" pitchFamily="2" charset="-78"/>
              </a:rPr>
              <a:t>25</a:t>
            </a:r>
            <a:r>
              <a:rPr lang="ar-SA" sz="2400" b="1" dirty="0">
                <a:solidFill>
                  <a:schemeClr val="tx1"/>
                </a:solidFill>
                <a:cs typeface="Akhbar MT" pitchFamily="2" charset="-78"/>
              </a:rPr>
              <a:t>)</a:t>
            </a:r>
          </a:p>
        </p:txBody>
      </p:sp>
      <p:sp>
        <p:nvSpPr>
          <p:cNvPr id="7" name="Rectangle 6"/>
          <p:cNvSpPr/>
          <p:nvPr/>
        </p:nvSpPr>
        <p:spPr>
          <a:xfrm>
            <a:off x="6255908" y="2458575"/>
            <a:ext cx="2997937" cy="646331"/>
          </a:xfrm>
          <a:prstGeom prst="rect">
            <a:avLst/>
          </a:prstGeom>
        </p:spPr>
        <p:txBody>
          <a:bodyPr wrap="none">
            <a:spAutoFit/>
          </a:bodyPr>
          <a:lstStyle/>
          <a:p>
            <a:pPr marL="571500" indent="-571500">
              <a:buFont typeface="Wingdings" panose="05000000000000000000" pitchFamily="2" charset="2"/>
              <a:buChar char="§"/>
            </a:pPr>
            <a:r>
              <a:rPr lang="ar-SA" sz="3600" b="1" dirty="0">
                <a:solidFill>
                  <a:srgbClr val="013E36"/>
                </a:solidFill>
                <a:cs typeface="Akhbar MT" pitchFamily="2" charset="-78"/>
              </a:rPr>
              <a:t>تعريف البحوث :</a:t>
            </a:r>
            <a:endParaRPr lang="ar-SA" sz="3600" dirty="0">
              <a:solidFill>
                <a:srgbClr val="013E36"/>
              </a:solidFill>
              <a:cs typeface="Akhbar MT" pitchFamily="2" charset="-78"/>
            </a:endParaRPr>
          </a:p>
        </p:txBody>
      </p:sp>
      <p:sp>
        <p:nvSpPr>
          <p:cNvPr id="8" name="Title 4"/>
          <p:cNvSpPr txBox="1">
            <a:spLocks/>
          </p:cNvSpPr>
          <p:nvPr/>
        </p:nvSpPr>
        <p:spPr bwMode="auto">
          <a:xfrm>
            <a:off x="369458" y="4899125"/>
            <a:ext cx="8899857"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571500" indent="-571500">
              <a:buFont typeface="Courier New" panose="02070309020205020404" pitchFamily="49" charset="0"/>
              <a:buChar char="o"/>
            </a:pPr>
            <a:r>
              <a:rPr lang="ar-SA" sz="3200" dirty="0" smtClean="0">
                <a:solidFill>
                  <a:schemeClr val="tx1"/>
                </a:solidFill>
                <a:cs typeface="Akhbar MT" pitchFamily="2" charset="-78"/>
              </a:rPr>
              <a:t>هذا يتطلب الفحص والفهم وجمع البيانات والمعلومات حولها ومحاولة معرفة الأسباب والنتائج.  </a:t>
            </a:r>
          </a:p>
          <a:p>
            <a:endParaRPr lang="en-US" sz="3600" b="1" spc="-150" dirty="0" smtClean="0">
              <a:effectLst>
                <a:outerShdw blurRad="38100" dist="38100" dir="2700000" algn="tl">
                  <a:srgbClr val="000000">
                    <a:alpha val="43137"/>
                  </a:srgbClr>
                </a:outerShdw>
              </a:effectLst>
              <a:latin typeface="ae_AlMateen" pitchFamily="2" charset="-78"/>
              <a:cs typeface="Akhbar MT" pitchFamily="2" charset="-78"/>
            </a:endParaRPr>
          </a:p>
        </p:txBody>
      </p:sp>
      <p:sp>
        <p:nvSpPr>
          <p:cNvPr id="9" name="Rectangle 8"/>
          <p:cNvSpPr/>
          <p:nvPr/>
        </p:nvSpPr>
        <p:spPr>
          <a:xfrm rot="20752681">
            <a:off x="198498" y="760725"/>
            <a:ext cx="5314542" cy="369332"/>
          </a:xfrm>
          <a:prstGeom prst="rect">
            <a:avLst/>
          </a:prstGeom>
          <a:solidFill>
            <a:schemeClr val="accent6">
              <a:lumMod val="90000"/>
            </a:schemeClr>
          </a:solidFill>
        </p:spPr>
        <p:txBody>
          <a:bodyPr wrap="square">
            <a:spAutoFit/>
          </a:bodyPr>
          <a:lstStyle/>
          <a:p>
            <a:pPr marL="342900" indent="-342900" algn="just">
              <a:buFont typeface="Wingdings" panose="05000000000000000000" pitchFamily="2" charset="2"/>
              <a:buChar char="ü"/>
              <a:defRPr/>
            </a:pPr>
            <a:r>
              <a:rPr lang="ar-SA" altLang="en-US" b="1" dirty="0" smtClean="0">
                <a:solidFill>
                  <a:srgbClr val="013E36"/>
                </a:solidFill>
                <a:cs typeface="Arabic Transparent" panose="020B0604020202020204" pitchFamily="34" charset="0"/>
              </a:rPr>
              <a:t>البحث الجيد مثل المظلية بدونها يمكن أن نصل للنتيجة الخطأ!</a:t>
            </a:r>
            <a:endParaRPr lang="ar-SA" altLang="en-US" b="1" dirty="0">
              <a:solidFill>
                <a:srgbClr val="013E36"/>
              </a:solidFill>
              <a:cs typeface="Arabic Transparent" panose="020B0604020202020204" pitchFamily="34"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80">
                                          <p:stCondLst>
                                            <p:cond delay="0"/>
                                          </p:stCondLst>
                                        </p:cTn>
                                        <p:tgtEl>
                                          <p:spTgt spid="7"/>
                                        </p:tgtEl>
                                      </p:cBhvr>
                                    </p:animEffect>
                                    <p:anim calcmode="lin" valueType="num">
                                      <p:cBhvr>
                                        <p:cTn id="3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9" dur="26">
                                          <p:stCondLst>
                                            <p:cond delay="650"/>
                                          </p:stCondLst>
                                        </p:cTn>
                                        <p:tgtEl>
                                          <p:spTgt spid="7"/>
                                        </p:tgtEl>
                                      </p:cBhvr>
                                      <p:to x="100000" y="60000"/>
                                    </p:animScale>
                                    <p:animScale>
                                      <p:cBhvr>
                                        <p:cTn id="40" dur="166" decel="50000">
                                          <p:stCondLst>
                                            <p:cond delay="676"/>
                                          </p:stCondLst>
                                        </p:cTn>
                                        <p:tgtEl>
                                          <p:spTgt spid="7"/>
                                        </p:tgtEl>
                                      </p:cBhvr>
                                      <p:to x="100000" y="100000"/>
                                    </p:animScale>
                                    <p:animScale>
                                      <p:cBhvr>
                                        <p:cTn id="41" dur="26">
                                          <p:stCondLst>
                                            <p:cond delay="1312"/>
                                          </p:stCondLst>
                                        </p:cTn>
                                        <p:tgtEl>
                                          <p:spTgt spid="7"/>
                                        </p:tgtEl>
                                      </p:cBhvr>
                                      <p:to x="100000" y="80000"/>
                                    </p:animScale>
                                    <p:animScale>
                                      <p:cBhvr>
                                        <p:cTn id="42" dur="166" decel="50000">
                                          <p:stCondLst>
                                            <p:cond delay="1338"/>
                                          </p:stCondLst>
                                        </p:cTn>
                                        <p:tgtEl>
                                          <p:spTgt spid="7"/>
                                        </p:tgtEl>
                                      </p:cBhvr>
                                      <p:to x="100000" y="100000"/>
                                    </p:animScale>
                                    <p:animScale>
                                      <p:cBhvr>
                                        <p:cTn id="43" dur="26">
                                          <p:stCondLst>
                                            <p:cond delay="1642"/>
                                          </p:stCondLst>
                                        </p:cTn>
                                        <p:tgtEl>
                                          <p:spTgt spid="7"/>
                                        </p:tgtEl>
                                      </p:cBhvr>
                                      <p:to x="100000" y="90000"/>
                                    </p:animScale>
                                    <p:animScale>
                                      <p:cBhvr>
                                        <p:cTn id="44" dur="166" decel="50000">
                                          <p:stCondLst>
                                            <p:cond delay="1668"/>
                                          </p:stCondLst>
                                        </p:cTn>
                                        <p:tgtEl>
                                          <p:spTgt spid="7"/>
                                        </p:tgtEl>
                                      </p:cBhvr>
                                      <p:to x="100000" y="100000"/>
                                    </p:animScale>
                                    <p:animScale>
                                      <p:cBhvr>
                                        <p:cTn id="45" dur="26">
                                          <p:stCondLst>
                                            <p:cond delay="1808"/>
                                          </p:stCondLst>
                                        </p:cTn>
                                        <p:tgtEl>
                                          <p:spTgt spid="7"/>
                                        </p:tgtEl>
                                      </p:cBhvr>
                                      <p:to x="100000" y="95000"/>
                                    </p:animScale>
                                    <p:animScale>
                                      <p:cBhvr>
                                        <p:cTn id="46" dur="166" decel="50000">
                                          <p:stCondLst>
                                            <p:cond delay="1834"/>
                                          </p:stCondLst>
                                        </p:cTn>
                                        <p:tgtEl>
                                          <p:spTgt spid="7"/>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580">
                                          <p:stCondLst>
                                            <p:cond delay="0"/>
                                          </p:stCondLst>
                                        </p:cTn>
                                        <p:tgtEl>
                                          <p:spTgt spid="6"/>
                                        </p:tgtEl>
                                      </p:cBhvr>
                                    </p:animEffect>
                                    <p:anim calcmode="lin" valueType="num">
                                      <p:cBhvr>
                                        <p:cTn id="5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7" dur="26">
                                          <p:stCondLst>
                                            <p:cond delay="650"/>
                                          </p:stCondLst>
                                        </p:cTn>
                                        <p:tgtEl>
                                          <p:spTgt spid="6"/>
                                        </p:tgtEl>
                                      </p:cBhvr>
                                      <p:to x="100000" y="60000"/>
                                    </p:animScale>
                                    <p:animScale>
                                      <p:cBhvr>
                                        <p:cTn id="58" dur="166" decel="50000">
                                          <p:stCondLst>
                                            <p:cond delay="676"/>
                                          </p:stCondLst>
                                        </p:cTn>
                                        <p:tgtEl>
                                          <p:spTgt spid="6"/>
                                        </p:tgtEl>
                                      </p:cBhvr>
                                      <p:to x="100000" y="100000"/>
                                    </p:animScale>
                                    <p:animScale>
                                      <p:cBhvr>
                                        <p:cTn id="59" dur="26">
                                          <p:stCondLst>
                                            <p:cond delay="1312"/>
                                          </p:stCondLst>
                                        </p:cTn>
                                        <p:tgtEl>
                                          <p:spTgt spid="6"/>
                                        </p:tgtEl>
                                      </p:cBhvr>
                                      <p:to x="100000" y="80000"/>
                                    </p:animScale>
                                    <p:animScale>
                                      <p:cBhvr>
                                        <p:cTn id="60" dur="166" decel="50000">
                                          <p:stCondLst>
                                            <p:cond delay="1338"/>
                                          </p:stCondLst>
                                        </p:cTn>
                                        <p:tgtEl>
                                          <p:spTgt spid="6"/>
                                        </p:tgtEl>
                                      </p:cBhvr>
                                      <p:to x="100000" y="100000"/>
                                    </p:animScale>
                                    <p:animScale>
                                      <p:cBhvr>
                                        <p:cTn id="61" dur="26">
                                          <p:stCondLst>
                                            <p:cond delay="1642"/>
                                          </p:stCondLst>
                                        </p:cTn>
                                        <p:tgtEl>
                                          <p:spTgt spid="6"/>
                                        </p:tgtEl>
                                      </p:cBhvr>
                                      <p:to x="100000" y="90000"/>
                                    </p:animScale>
                                    <p:animScale>
                                      <p:cBhvr>
                                        <p:cTn id="62" dur="166" decel="50000">
                                          <p:stCondLst>
                                            <p:cond delay="1668"/>
                                          </p:stCondLst>
                                        </p:cTn>
                                        <p:tgtEl>
                                          <p:spTgt spid="6"/>
                                        </p:tgtEl>
                                      </p:cBhvr>
                                      <p:to x="100000" y="100000"/>
                                    </p:animScale>
                                    <p:animScale>
                                      <p:cBhvr>
                                        <p:cTn id="63" dur="26">
                                          <p:stCondLst>
                                            <p:cond delay="1808"/>
                                          </p:stCondLst>
                                        </p:cTn>
                                        <p:tgtEl>
                                          <p:spTgt spid="6"/>
                                        </p:tgtEl>
                                      </p:cBhvr>
                                      <p:to x="100000" y="95000"/>
                                    </p:animScale>
                                    <p:animScale>
                                      <p:cBhvr>
                                        <p:cTn id="64" dur="166" decel="50000">
                                          <p:stCondLst>
                                            <p:cond delay="1834"/>
                                          </p:stCondLst>
                                        </p:cTn>
                                        <p:tgtEl>
                                          <p:spTgt spid="6"/>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26" presetClass="entr" presetSubtype="0" fill="hold" grpId="0" nodeType="click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down)">
                                      <p:cBhvr>
                                        <p:cTn id="69" dur="580">
                                          <p:stCondLst>
                                            <p:cond delay="0"/>
                                          </p:stCondLst>
                                        </p:cTn>
                                        <p:tgtEl>
                                          <p:spTgt spid="8"/>
                                        </p:tgtEl>
                                      </p:cBhvr>
                                    </p:animEffect>
                                    <p:anim calcmode="lin" valueType="num">
                                      <p:cBhvr>
                                        <p:cTn id="7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5" dur="26">
                                          <p:stCondLst>
                                            <p:cond delay="650"/>
                                          </p:stCondLst>
                                        </p:cTn>
                                        <p:tgtEl>
                                          <p:spTgt spid="8"/>
                                        </p:tgtEl>
                                      </p:cBhvr>
                                      <p:to x="100000" y="60000"/>
                                    </p:animScale>
                                    <p:animScale>
                                      <p:cBhvr>
                                        <p:cTn id="76" dur="166" decel="50000">
                                          <p:stCondLst>
                                            <p:cond delay="676"/>
                                          </p:stCondLst>
                                        </p:cTn>
                                        <p:tgtEl>
                                          <p:spTgt spid="8"/>
                                        </p:tgtEl>
                                      </p:cBhvr>
                                      <p:to x="100000" y="100000"/>
                                    </p:animScale>
                                    <p:animScale>
                                      <p:cBhvr>
                                        <p:cTn id="77" dur="26">
                                          <p:stCondLst>
                                            <p:cond delay="1312"/>
                                          </p:stCondLst>
                                        </p:cTn>
                                        <p:tgtEl>
                                          <p:spTgt spid="8"/>
                                        </p:tgtEl>
                                      </p:cBhvr>
                                      <p:to x="100000" y="80000"/>
                                    </p:animScale>
                                    <p:animScale>
                                      <p:cBhvr>
                                        <p:cTn id="78" dur="166" decel="50000">
                                          <p:stCondLst>
                                            <p:cond delay="1338"/>
                                          </p:stCondLst>
                                        </p:cTn>
                                        <p:tgtEl>
                                          <p:spTgt spid="8"/>
                                        </p:tgtEl>
                                      </p:cBhvr>
                                      <p:to x="100000" y="100000"/>
                                    </p:animScale>
                                    <p:animScale>
                                      <p:cBhvr>
                                        <p:cTn id="79" dur="26">
                                          <p:stCondLst>
                                            <p:cond delay="1642"/>
                                          </p:stCondLst>
                                        </p:cTn>
                                        <p:tgtEl>
                                          <p:spTgt spid="8"/>
                                        </p:tgtEl>
                                      </p:cBhvr>
                                      <p:to x="100000" y="90000"/>
                                    </p:animScale>
                                    <p:animScale>
                                      <p:cBhvr>
                                        <p:cTn id="80" dur="166" decel="50000">
                                          <p:stCondLst>
                                            <p:cond delay="1668"/>
                                          </p:stCondLst>
                                        </p:cTn>
                                        <p:tgtEl>
                                          <p:spTgt spid="8"/>
                                        </p:tgtEl>
                                      </p:cBhvr>
                                      <p:to x="100000" y="100000"/>
                                    </p:animScale>
                                    <p:animScale>
                                      <p:cBhvr>
                                        <p:cTn id="81" dur="26">
                                          <p:stCondLst>
                                            <p:cond delay="1808"/>
                                          </p:stCondLst>
                                        </p:cTn>
                                        <p:tgtEl>
                                          <p:spTgt spid="8"/>
                                        </p:tgtEl>
                                      </p:cBhvr>
                                      <p:to x="100000" y="95000"/>
                                    </p:animScale>
                                    <p:animScale>
                                      <p:cBhvr>
                                        <p:cTn id="82" dur="166" decel="50000">
                                          <p:stCondLst>
                                            <p:cond delay="1834"/>
                                          </p:stCondLst>
                                        </p:cTn>
                                        <p:tgtEl>
                                          <p:spTgt spid="8"/>
                                        </p:tgtEl>
                                      </p:cBhvr>
                                      <p:to x="100000" y="100000"/>
                                    </p:animScale>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9"/>
                                        </p:tgtEl>
                                        <p:attrNameLst>
                                          <p:attrName>style.visibility</p:attrName>
                                        </p:attrNameLst>
                                      </p:cBhvr>
                                      <p:to>
                                        <p:strVal val="visible"/>
                                      </p:to>
                                    </p:set>
                                    <p:anim calcmode="lin" valueType="num">
                                      <p:cBhvr additive="base">
                                        <p:cTn id="87" dur="500" fill="hold"/>
                                        <p:tgtEl>
                                          <p:spTgt spid="9"/>
                                        </p:tgtEl>
                                        <p:attrNameLst>
                                          <p:attrName>ppt_x</p:attrName>
                                        </p:attrNameLst>
                                      </p:cBhvr>
                                      <p:tavLst>
                                        <p:tav tm="0">
                                          <p:val>
                                            <p:strVal val="#ppt_x"/>
                                          </p:val>
                                        </p:tav>
                                        <p:tav tm="100000">
                                          <p:val>
                                            <p:strVal val="#ppt_x"/>
                                          </p:val>
                                        </p:tav>
                                      </p:tavLst>
                                    </p:anim>
                                    <p:anim calcmode="lin" valueType="num">
                                      <p:cBhvr additive="base">
                                        <p:cTn id="8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animBg="1"/>
      <p:bldP spid="7" grpId="0"/>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5" name="Title 4"/>
          <p:cNvSpPr txBox="1">
            <a:spLocks/>
          </p:cNvSpPr>
          <p:nvPr/>
        </p:nvSpPr>
        <p:spPr bwMode="auto">
          <a:xfrm>
            <a:off x="416496" y="476672"/>
            <a:ext cx="8899857"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571500" indent="-571500">
              <a:buFont typeface="Wingdings" panose="05000000000000000000" pitchFamily="2" charset="2"/>
              <a:buChar char="§"/>
            </a:pPr>
            <a:r>
              <a:rPr lang="ar-SA" sz="3600" b="1" dirty="0" smtClean="0">
                <a:solidFill>
                  <a:srgbClr val="013E36"/>
                </a:solidFill>
                <a:cs typeface="Akhbar MT" pitchFamily="2" charset="-78"/>
              </a:rPr>
              <a:t>البحوث تهدف لـ :</a:t>
            </a:r>
            <a:endParaRPr lang="en-US" sz="36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6" name="Rectangle 5"/>
          <p:cNvSpPr/>
          <p:nvPr/>
        </p:nvSpPr>
        <p:spPr>
          <a:xfrm>
            <a:off x="1496616" y="2013979"/>
            <a:ext cx="5257464" cy="193899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marL="571500" indent="-571500">
              <a:buFont typeface="Wingdings" panose="05000000000000000000" pitchFamily="2" charset="2"/>
              <a:buChar char="ü"/>
            </a:pPr>
            <a:r>
              <a:rPr lang="ar-SA" sz="2400" b="1" dirty="0" smtClean="0">
                <a:solidFill>
                  <a:schemeClr val="tx1"/>
                </a:solidFill>
                <a:cs typeface="Akhbar MT" pitchFamily="2" charset="-78"/>
              </a:rPr>
              <a:t>حل المشاكل</a:t>
            </a:r>
          </a:p>
          <a:p>
            <a:pPr marL="571500" indent="-571500">
              <a:buFont typeface="Wingdings" panose="05000000000000000000" pitchFamily="2" charset="2"/>
              <a:buChar char="ü"/>
            </a:pPr>
            <a:r>
              <a:rPr lang="ar-SA" sz="2400" b="1" dirty="0" smtClean="0">
                <a:solidFill>
                  <a:schemeClr val="tx1"/>
                </a:solidFill>
                <a:cs typeface="Akhbar MT" pitchFamily="2" charset="-78"/>
              </a:rPr>
              <a:t>تنمية مجموعة من البدائل</a:t>
            </a:r>
          </a:p>
          <a:p>
            <a:pPr marL="571500" indent="-571500">
              <a:buFont typeface="Wingdings" panose="05000000000000000000" pitchFamily="2" charset="2"/>
              <a:buChar char="ü"/>
            </a:pPr>
            <a:r>
              <a:rPr lang="ar-SA" sz="2400" b="1" dirty="0" smtClean="0">
                <a:solidFill>
                  <a:schemeClr val="tx1"/>
                </a:solidFill>
                <a:cs typeface="Akhbar MT" pitchFamily="2" charset="-78"/>
              </a:rPr>
              <a:t>اتخاذ قرار</a:t>
            </a:r>
          </a:p>
          <a:p>
            <a:pPr marL="571500" indent="-571500">
              <a:buFont typeface="Wingdings" panose="05000000000000000000" pitchFamily="2" charset="2"/>
              <a:buChar char="ü"/>
            </a:pPr>
            <a:r>
              <a:rPr lang="ar-SA" sz="2400" b="1" dirty="0" smtClean="0">
                <a:solidFill>
                  <a:schemeClr val="tx1"/>
                </a:solidFill>
                <a:cs typeface="Akhbar MT" pitchFamily="2" charset="-78"/>
              </a:rPr>
              <a:t>دراسة المزايا و العيوب (</a:t>
            </a:r>
            <a:r>
              <a:rPr lang="ar-SA" sz="2400" dirty="0" smtClean="0">
                <a:solidFill>
                  <a:schemeClr val="tx1"/>
                </a:solidFill>
                <a:cs typeface="Akhbar MT" pitchFamily="2" charset="-78"/>
              </a:rPr>
              <a:t>التكلفة لبرنامج تسويقي، العائد على الاستثمار، برنامج تدريبي...</a:t>
            </a:r>
            <a:r>
              <a:rPr lang="ar-SA" sz="2400" b="1" dirty="0" smtClean="0">
                <a:solidFill>
                  <a:schemeClr val="tx1"/>
                </a:solidFill>
                <a:cs typeface="Akhbar MT" pitchFamily="2" charset="-78"/>
              </a:rPr>
              <a:t>)</a:t>
            </a:r>
            <a:endParaRPr lang="ar-SA" sz="2400" b="1" dirty="0">
              <a:solidFill>
                <a:schemeClr val="tx1"/>
              </a:solidFill>
              <a:cs typeface="Akhbar MT" pitchFamily="2" charset="-78"/>
            </a:endParaRPr>
          </a:p>
        </p:txBody>
      </p:sp>
      <p:sp>
        <p:nvSpPr>
          <p:cNvPr id="8" name="Title 4"/>
          <p:cNvSpPr txBox="1">
            <a:spLocks/>
          </p:cNvSpPr>
          <p:nvPr/>
        </p:nvSpPr>
        <p:spPr bwMode="auto">
          <a:xfrm>
            <a:off x="56456" y="4149080"/>
            <a:ext cx="9341405"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571500" indent="-571500">
              <a:buFont typeface="Courier New" panose="02070309020205020404" pitchFamily="49" charset="0"/>
              <a:buChar char="o"/>
            </a:pPr>
            <a:r>
              <a:rPr lang="ar-SA" sz="2400" b="1" dirty="0" smtClean="0">
                <a:solidFill>
                  <a:schemeClr val="tx1"/>
                </a:solidFill>
                <a:cs typeface="Akhbar MT" pitchFamily="2" charset="-78"/>
              </a:rPr>
              <a:t>لذلك يجب فهم الظاهرة وتشخيصها جيدا لإيجاد أفضل حل ورؤية لها. هذه هي روح البحث.</a:t>
            </a:r>
          </a:p>
          <a:p>
            <a:endParaRPr lang="en-US" sz="3600" b="1" spc="-150" dirty="0" smtClean="0">
              <a:effectLst>
                <a:outerShdw blurRad="38100" dist="38100" dir="2700000" algn="tl">
                  <a:srgbClr val="000000">
                    <a:alpha val="43137"/>
                  </a:srgbClr>
                </a:outerShdw>
              </a:effectLst>
              <a:latin typeface="ae_AlMateen" pitchFamily="2" charset="-78"/>
              <a:cs typeface="Akhbar MT" pitchFamily="2" charset="-78"/>
            </a:endParaRPr>
          </a:p>
        </p:txBody>
      </p:sp>
      <p:sp>
        <p:nvSpPr>
          <p:cNvPr id="9" name="Bent Arrow 8"/>
          <p:cNvSpPr/>
          <p:nvPr/>
        </p:nvSpPr>
        <p:spPr>
          <a:xfrm rot="10800000">
            <a:off x="7185248" y="2060848"/>
            <a:ext cx="1224136" cy="1332124"/>
          </a:xfrm>
          <a:prstGeom prst="bentArrow">
            <a:avLst/>
          </a:prstGeom>
        </p:spPr>
        <p:style>
          <a:lnRef idx="0">
            <a:schemeClr val="accent6"/>
          </a:lnRef>
          <a:fillRef idx="3">
            <a:schemeClr val="accent6"/>
          </a:fillRef>
          <a:effectRef idx="3">
            <a:schemeClr val="accent6"/>
          </a:effectRef>
          <a:fontRef idx="minor">
            <a:schemeClr val="lt1"/>
          </a:fontRef>
        </p:style>
        <p:txBody>
          <a:bodyPr rtlCol="1" anchor="ctr"/>
          <a:lstStyle/>
          <a:p>
            <a:pPr algn="ctr">
              <a:defRPr/>
            </a:pPr>
            <a:endParaRPr lang="ar-SA">
              <a:solidFill>
                <a:schemeClr val="tx1"/>
              </a:solidFill>
            </a:endParaRPr>
          </a:p>
        </p:txBody>
      </p:sp>
      <p:sp>
        <p:nvSpPr>
          <p:cNvPr id="7" name="Title 1"/>
          <p:cNvSpPr txBox="1">
            <a:spLocks/>
          </p:cNvSpPr>
          <p:nvPr/>
        </p:nvSpPr>
        <p:spPr bwMode="auto">
          <a:xfrm>
            <a:off x="430622" y="4725144"/>
            <a:ext cx="908766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Courier New" panose="02070309020205020404" pitchFamily="49" charset="0"/>
              <a:buChar char="o"/>
            </a:pPr>
            <a:r>
              <a:rPr lang="ar-SA" sz="2400" b="1" dirty="0">
                <a:solidFill>
                  <a:schemeClr val="tx1"/>
                </a:solidFill>
                <a:cs typeface="Akhbar MT" pitchFamily="2" charset="-78"/>
              </a:rPr>
              <a:t>لقد تطورت البحوث مع استخدام التقنية والتكنولوجيا التي يسرت الحصول على البيانات وتخزينها في قواعد بيانات ومعالجتها وتفسيرها. الكثير من البرامج الإحصائية متوفرة و متاحة أمام الباحثين في العلوم الإدارية (</a:t>
            </a:r>
            <a:r>
              <a:rPr lang="fr-FR" sz="2400" b="1" dirty="0">
                <a:solidFill>
                  <a:schemeClr val="tx1"/>
                </a:solidFill>
                <a:cs typeface="Akhbar MT" pitchFamily="2" charset="-78"/>
              </a:rPr>
              <a:t>SPSS</a:t>
            </a:r>
            <a:r>
              <a:rPr lang="ar-SA" sz="2400" b="1" dirty="0">
                <a:solidFill>
                  <a:schemeClr val="tx1"/>
                </a:solidFill>
                <a:cs typeface="Akhbar MT" pitchFamily="2" charset="-78"/>
              </a:rPr>
              <a:t> مثلا).</a:t>
            </a:r>
            <a:endParaRPr lang="en-US" sz="2400" b="1" dirty="0">
              <a:solidFill>
                <a:schemeClr val="tx1"/>
              </a:solidFill>
              <a:cs typeface="Akhbar MT" pitchFamily="2" charset="-78"/>
            </a:endParaRPr>
          </a:p>
        </p:txBody>
      </p:sp>
    </p:spTree>
    <p:extLst>
      <p:ext uri="{BB962C8B-B14F-4D97-AF65-F5344CB8AC3E}">
        <p14:creationId xmlns:p14="http://schemas.microsoft.com/office/powerpoint/2010/main" val="409998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down)">
                                      <p:cBhvr>
                                        <p:cTn id="48" dur="580">
                                          <p:stCondLst>
                                            <p:cond delay="0"/>
                                          </p:stCondLst>
                                        </p:cTn>
                                        <p:tgtEl>
                                          <p:spTgt spid="8"/>
                                        </p:tgtEl>
                                      </p:cBhvr>
                                    </p:animEffect>
                                    <p:anim calcmode="lin" valueType="num">
                                      <p:cBhvr>
                                        <p:cTn id="4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4" dur="26">
                                          <p:stCondLst>
                                            <p:cond delay="650"/>
                                          </p:stCondLst>
                                        </p:cTn>
                                        <p:tgtEl>
                                          <p:spTgt spid="8"/>
                                        </p:tgtEl>
                                      </p:cBhvr>
                                      <p:to x="100000" y="60000"/>
                                    </p:animScale>
                                    <p:animScale>
                                      <p:cBhvr>
                                        <p:cTn id="55" dur="166" decel="50000">
                                          <p:stCondLst>
                                            <p:cond delay="676"/>
                                          </p:stCondLst>
                                        </p:cTn>
                                        <p:tgtEl>
                                          <p:spTgt spid="8"/>
                                        </p:tgtEl>
                                      </p:cBhvr>
                                      <p:to x="100000" y="100000"/>
                                    </p:animScale>
                                    <p:animScale>
                                      <p:cBhvr>
                                        <p:cTn id="56" dur="26">
                                          <p:stCondLst>
                                            <p:cond delay="1312"/>
                                          </p:stCondLst>
                                        </p:cTn>
                                        <p:tgtEl>
                                          <p:spTgt spid="8"/>
                                        </p:tgtEl>
                                      </p:cBhvr>
                                      <p:to x="100000" y="80000"/>
                                    </p:animScale>
                                    <p:animScale>
                                      <p:cBhvr>
                                        <p:cTn id="57" dur="166" decel="50000">
                                          <p:stCondLst>
                                            <p:cond delay="1338"/>
                                          </p:stCondLst>
                                        </p:cTn>
                                        <p:tgtEl>
                                          <p:spTgt spid="8"/>
                                        </p:tgtEl>
                                      </p:cBhvr>
                                      <p:to x="100000" y="100000"/>
                                    </p:animScale>
                                    <p:animScale>
                                      <p:cBhvr>
                                        <p:cTn id="58" dur="26">
                                          <p:stCondLst>
                                            <p:cond delay="1642"/>
                                          </p:stCondLst>
                                        </p:cTn>
                                        <p:tgtEl>
                                          <p:spTgt spid="8"/>
                                        </p:tgtEl>
                                      </p:cBhvr>
                                      <p:to x="100000" y="90000"/>
                                    </p:animScale>
                                    <p:animScale>
                                      <p:cBhvr>
                                        <p:cTn id="59" dur="166" decel="50000">
                                          <p:stCondLst>
                                            <p:cond delay="1668"/>
                                          </p:stCondLst>
                                        </p:cTn>
                                        <p:tgtEl>
                                          <p:spTgt spid="8"/>
                                        </p:tgtEl>
                                      </p:cBhvr>
                                      <p:to x="100000" y="100000"/>
                                    </p:animScale>
                                    <p:animScale>
                                      <p:cBhvr>
                                        <p:cTn id="60" dur="26">
                                          <p:stCondLst>
                                            <p:cond delay="1808"/>
                                          </p:stCondLst>
                                        </p:cTn>
                                        <p:tgtEl>
                                          <p:spTgt spid="8"/>
                                        </p:tgtEl>
                                      </p:cBhvr>
                                      <p:to x="100000" y="95000"/>
                                    </p:animScale>
                                    <p:animScale>
                                      <p:cBhvr>
                                        <p:cTn id="61" dur="166" decel="50000">
                                          <p:stCondLst>
                                            <p:cond delay="1834"/>
                                          </p:stCondLst>
                                        </p:cTn>
                                        <p:tgtEl>
                                          <p:spTgt spid="8"/>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down)">
                                      <p:cBhvr>
                                        <p:cTn id="64" dur="580">
                                          <p:stCondLst>
                                            <p:cond delay="0"/>
                                          </p:stCondLst>
                                        </p:cTn>
                                        <p:tgtEl>
                                          <p:spTgt spid="7"/>
                                        </p:tgtEl>
                                      </p:cBhvr>
                                    </p:animEffect>
                                    <p:anim calcmode="lin" valueType="num">
                                      <p:cBhvr>
                                        <p:cTn id="65"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70" dur="26">
                                          <p:stCondLst>
                                            <p:cond delay="650"/>
                                          </p:stCondLst>
                                        </p:cTn>
                                        <p:tgtEl>
                                          <p:spTgt spid="7"/>
                                        </p:tgtEl>
                                      </p:cBhvr>
                                      <p:to x="100000" y="60000"/>
                                    </p:animScale>
                                    <p:animScale>
                                      <p:cBhvr>
                                        <p:cTn id="71" dur="166" decel="50000">
                                          <p:stCondLst>
                                            <p:cond delay="676"/>
                                          </p:stCondLst>
                                        </p:cTn>
                                        <p:tgtEl>
                                          <p:spTgt spid="7"/>
                                        </p:tgtEl>
                                      </p:cBhvr>
                                      <p:to x="100000" y="100000"/>
                                    </p:animScale>
                                    <p:animScale>
                                      <p:cBhvr>
                                        <p:cTn id="72" dur="26">
                                          <p:stCondLst>
                                            <p:cond delay="1312"/>
                                          </p:stCondLst>
                                        </p:cTn>
                                        <p:tgtEl>
                                          <p:spTgt spid="7"/>
                                        </p:tgtEl>
                                      </p:cBhvr>
                                      <p:to x="100000" y="80000"/>
                                    </p:animScale>
                                    <p:animScale>
                                      <p:cBhvr>
                                        <p:cTn id="73" dur="166" decel="50000">
                                          <p:stCondLst>
                                            <p:cond delay="1338"/>
                                          </p:stCondLst>
                                        </p:cTn>
                                        <p:tgtEl>
                                          <p:spTgt spid="7"/>
                                        </p:tgtEl>
                                      </p:cBhvr>
                                      <p:to x="100000" y="100000"/>
                                    </p:animScale>
                                    <p:animScale>
                                      <p:cBhvr>
                                        <p:cTn id="74" dur="26">
                                          <p:stCondLst>
                                            <p:cond delay="1642"/>
                                          </p:stCondLst>
                                        </p:cTn>
                                        <p:tgtEl>
                                          <p:spTgt spid="7"/>
                                        </p:tgtEl>
                                      </p:cBhvr>
                                      <p:to x="100000" y="90000"/>
                                    </p:animScale>
                                    <p:animScale>
                                      <p:cBhvr>
                                        <p:cTn id="75" dur="166" decel="50000">
                                          <p:stCondLst>
                                            <p:cond delay="1668"/>
                                          </p:stCondLst>
                                        </p:cTn>
                                        <p:tgtEl>
                                          <p:spTgt spid="7"/>
                                        </p:tgtEl>
                                      </p:cBhvr>
                                      <p:to x="100000" y="100000"/>
                                    </p:animScale>
                                    <p:animScale>
                                      <p:cBhvr>
                                        <p:cTn id="76" dur="26">
                                          <p:stCondLst>
                                            <p:cond delay="1808"/>
                                          </p:stCondLst>
                                        </p:cTn>
                                        <p:tgtEl>
                                          <p:spTgt spid="7"/>
                                        </p:tgtEl>
                                      </p:cBhvr>
                                      <p:to x="100000" y="95000"/>
                                    </p:animScale>
                                    <p:animScale>
                                      <p:cBhvr>
                                        <p:cTn id="77"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8" grpId="0"/>
      <p:bldP spid="9"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6" name="Title 1"/>
          <p:cNvSpPr txBox="1">
            <a:spLocks/>
          </p:cNvSpPr>
          <p:nvPr/>
        </p:nvSpPr>
        <p:spPr bwMode="auto">
          <a:xfrm>
            <a:off x="488504" y="3073524"/>
            <a:ext cx="908766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000" b="1" dirty="0" smtClean="0">
                <a:solidFill>
                  <a:srgbClr val="FF0000"/>
                </a:solidFill>
              </a:rPr>
              <a:t>العلوم الإدارية بين الذاتية و الموضوعية </a:t>
            </a:r>
            <a:endParaRPr lang="en-US" sz="2000" b="1" dirty="0">
              <a:solidFill>
                <a:srgbClr val="FF0000"/>
              </a:solidFill>
            </a:endParaRPr>
          </a:p>
        </p:txBody>
      </p:sp>
      <p:sp>
        <p:nvSpPr>
          <p:cNvPr id="7" name="Title 1"/>
          <p:cNvSpPr txBox="1">
            <a:spLocks/>
          </p:cNvSpPr>
          <p:nvPr/>
        </p:nvSpPr>
        <p:spPr bwMode="auto">
          <a:xfrm>
            <a:off x="404892" y="1700808"/>
            <a:ext cx="9171280" cy="1224136"/>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000" b="1" dirty="0" smtClean="0">
                <a:solidFill>
                  <a:schemeClr val="tx1"/>
                </a:solidFill>
              </a:rPr>
              <a:t>العلوم الإدارية من العلوم الإنسانية والاجتماعية، لها خصوصيتها المتعلقة بطبيعتها المرتبطة بنوعية الظواهر التي تدرسها لاسيما الظاهرة الإنسانية في الإدارة و لذلك فموضوعها ومنهجها يختلفان عن العلوم الطبيعية والتجريبية. </a:t>
            </a:r>
            <a:endParaRPr lang="en-US" sz="2000" b="1" dirty="0">
              <a:solidFill>
                <a:schemeClr val="tx1"/>
              </a:solidFill>
            </a:endParaRPr>
          </a:p>
        </p:txBody>
      </p:sp>
      <p:sp>
        <p:nvSpPr>
          <p:cNvPr id="9" name="Title 1"/>
          <p:cNvSpPr txBox="1">
            <a:spLocks/>
          </p:cNvSpPr>
          <p:nvPr/>
        </p:nvSpPr>
        <p:spPr bwMode="auto">
          <a:xfrm>
            <a:off x="344488" y="4653136"/>
            <a:ext cx="9171280" cy="648072"/>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000" b="1" dirty="0" smtClean="0">
                <a:solidFill>
                  <a:schemeClr val="tx1"/>
                </a:solidFill>
              </a:rPr>
              <a:t>البحث العلمي فيها له خصوصياته ومحدداته (نسبية المعرفة المنتجة فيها وكذلك معايير اثبات علميتها) </a:t>
            </a:r>
            <a:endParaRPr lang="en-US" sz="2000" b="1" dirty="0">
              <a:solidFill>
                <a:schemeClr val="tx1"/>
              </a:solidFill>
            </a:endParaRPr>
          </a:p>
        </p:txBody>
      </p:sp>
      <p:sp>
        <p:nvSpPr>
          <p:cNvPr id="8" name="Title 4"/>
          <p:cNvSpPr txBox="1">
            <a:spLocks/>
          </p:cNvSpPr>
          <p:nvPr/>
        </p:nvSpPr>
        <p:spPr bwMode="auto">
          <a:xfrm>
            <a:off x="416496" y="404664"/>
            <a:ext cx="8899857"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571500" indent="-571500">
              <a:buFont typeface="Wingdings" panose="05000000000000000000" pitchFamily="2" charset="2"/>
              <a:buChar char="§"/>
            </a:pPr>
            <a:r>
              <a:rPr lang="ar-SA" sz="3600" b="1" dirty="0" smtClean="0">
                <a:solidFill>
                  <a:srgbClr val="013E36"/>
                </a:solidFill>
                <a:cs typeface="Akhbar MT" pitchFamily="2" charset="-78"/>
              </a:rPr>
              <a:t>خصوصية البحوث في العلوم الادارية :</a:t>
            </a:r>
            <a:endParaRPr lang="en-US" sz="36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Tree>
    <p:extLst>
      <p:ext uri="{BB962C8B-B14F-4D97-AF65-F5344CB8AC3E}">
        <p14:creationId xmlns:p14="http://schemas.microsoft.com/office/powerpoint/2010/main" val="160150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down)">
                                      <p:cBhvr>
                                        <p:cTn id="61" dur="580">
                                          <p:stCondLst>
                                            <p:cond delay="0"/>
                                          </p:stCondLst>
                                        </p:cTn>
                                        <p:tgtEl>
                                          <p:spTgt spid="9"/>
                                        </p:tgtEl>
                                      </p:cBhvr>
                                    </p:animEffect>
                                    <p:anim calcmode="lin" valueType="num">
                                      <p:cBhvr>
                                        <p:cTn id="6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7" dur="26">
                                          <p:stCondLst>
                                            <p:cond delay="650"/>
                                          </p:stCondLst>
                                        </p:cTn>
                                        <p:tgtEl>
                                          <p:spTgt spid="9"/>
                                        </p:tgtEl>
                                      </p:cBhvr>
                                      <p:to x="100000" y="60000"/>
                                    </p:animScale>
                                    <p:animScale>
                                      <p:cBhvr>
                                        <p:cTn id="68" dur="166" decel="50000">
                                          <p:stCondLst>
                                            <p:cond delay="676"/>
                                          </p:stCondLst>
                                        </p:cTn>
                                        <p:tgtEl>
                                          <p:spTgt spid="9"/>
                                        </p:tgtEl>
                                      </p:cBhvr>
                                      <p:to x="100000" y="100000"/>
                                    </p:animScale>
                                    <p:animScale>
                                      <p:cBhvr>
                                        <p:cTn id="69" dur="26">
                                          <p:stCondLst>
                                            <p:cond delay="1312"/>
                                          </p:stCondLst>
                                        </p:cTn>
                                        <p:tgtEl>
                                          <p:spTgt spid="9"/>
                                        </p:tgtEl>
                                      </p:cBhvr>
                                      <p:to x="100000" y="80000"/>
                                    </p:animScale>
                                    <p:animScale>
                                      <p:cBhvr>
                                        <p:cTn id="70" dur="166" decel="50000">
                                          <p:stCondLst>
                                            <p:cond delay="1338"/>
                                          </p:stCondLst>
                                        </p:cTn>
                                        <p:tgtEl>
                                          <p:spTgt spid="9"/>
                                        </p:tgtEl>
                                      </p:cBhvr>
                                      <p:to x="100000" y="100000"/>
                                    </p:animScale>
                                    <p:animScale>
                                      <p:cBhvr>
                                        <p:cTn id="71" dur="26">
                                          <p:stCondLst>
                                            <p:cond delay="1642"/>
                                          </p:stCondLst>
                                        </p:cTn>
                                        <p:tgtEl>
                                          <p:spTgt spid="9"/>
                                        </p:tgtEl>
                                      </p:cBhvr>
                                      <p:to x="100000" y="90000"/>
                                    </p:animScale>
                                    <p:animScale>
                                      <p:cBhvr>
                                        <p:cTn id="72" dur="166" decel="50000">
                                          <p:stCondLst>
                                            <p:cond delay="1668"/>
                                          </p:stCondLst>
                                        </p:cTn>
                                        <p:tgtEl>
                                          <p:spTgt spid="9"/>
                                        </p:tgtEl>
                                      </p:cBhvr>
                                      <p:to x="100000" y="100000"/>
                                    </p:animScale>
                                    <p:animScale>
                                      <p:cBhvr>
                                        <p:cTn id="73" dur="26">
                                          <p:stCondLst>
                                            <p:cond delay="1808"/>
                                          </p:stCondLst>
                                        </p:cTn>
                                        <p:tgtEl>
                                          <p:spTgt spid="9"/>
                                        </p:tgtEl>
                                      </p:cBhvr>
                                      <p:to x="100000" y="95000"/>
                                    </p:animScale>
                                    <p:animScale>
                                      <p:cBhvr>
                                        <p:cTn id="74"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6" name="Title 1"/>
          <p:cNvSpPr txBox="1">
            <a:spLocks/>
          </p:cNvSpPr>
          <p:nvPr/>
        </p:nvSpPr>
        <p:spPr bwMode="auto">
          <a:xfrm>
            <a:off x="272480" y="5013176"/>
            <a:ext cx="9087668" cy="85040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400" b="1" dirty="0" smtClean="0">
                <a:solidFill>
                  <a:schemeClr val="tx1"/>
                </a:solidFill>
              </a:rPr>
              <a:t>تتطلب عملية البحث كذلك شروطا هامة كالدقة و الموضوعية و العقلانية و النزاهة.</a:t>
            </a:r>
            <a:endParaRPr lang="en-US" sz="2400" b="1" dirty="0">
              <a:solidFill>
                <a:schemeClr val="tx1"/>
              </a:solidFill>
            </a:endParaRPr>
          </a:p>
        </p:txBody>
      </p:sp>
      <p:sp>
        <p:nvSpPr>
          <p:cNvPr id="7" name="Title 1"/>
          <p:cNvSpPr txBox="1">
            <a:spLocks/>
          </p:cNvSpPr>
          <p:nvPr/>
        </p:nvSpPr>
        <p:spPr bwMode="auto">
          <a:xfrm>
            <a:off x="289992" y="1700808"/>
            <a:ext cx="9087668" cy="1867644"/>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400" b="1" dirty="0" smtClean="0">
                <a:solidFill>
                  <a:schemeClr val="tx1"/>
                </a:solidFill>
              </a:rPr>
              <a:t>بحوث الإدارة هي جهود منظمة متتابعة لدراسة مشكلة محددة في منظمة معينة بحاجة الى الحل (ص 26).</a:t>
            </a:r>
          </a:p>
          <a:p>
            <a:pPr marL="571500" indent="-571500" algn="just">
              <a:buFont typeface="Arial" panose="020B0604020202020204" pitchFamily="34" charset="0"/>
              <a:buChar char="•"/>
            </a:pPr>
            <a:r>
              <a:rPr lang="ar-SA" sz="2400" b="1" dirty="0">
                <a:solidFill>
                  <a:schemeClr val="tx1"/>
                </a:solidFill>
              </a:rPr>
              <a:t>تعرف كذلك أنها خطوات متتالية منتظمة مؤسسة على بيانات جمعت حول مشكلة محددة وتعرضت للفحص والتدقيق بهدف حل تلك المشكلة (ص 27). </a:t>
            </a:r>
            <a:endParaRPr lang="en-US" sz="2400" b="1" dirty="0">
              <a:solidFill>
                <a:schemeClr val="tx1"/>
              </a:solidFill>
            </a:endParaRPr>
          </a:p>
          <a:p>
            <a:pPr marL="571500" indent="-571500" algn="just">
              <a:buFont typeface="Arial" panose="020B0604020202020204" pitchFamily="34" charset="0"/>
              <a:buChar char="•"/>
            </a:pPr>
            <a:endParaRPr lang="en-US" sz="2400" b="1" dirty="0">
              <a:solidFill>
                <a:schemeClr val="tx1"/>
              </a:solidFill>
            </a:endParaRPr>
          </a:p>
        </p:txBody>
      </p:sp>
      <p:sp>
        <p:nvSpPr>
          <p:cNvPr id="5" name="Title 1"/>
          <p:cNvSpPr txBox="1">
            <a:spLocks/>
          </p:cNvSpPr>
          <p:nvPr/>
        </p:nvSpPr>
        <p:spPr bwMode="auto">
          <a:xfrm>
            <a:off x="272480" y="3902946"/>
            <a:ext cx="908766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400" b="1" dirty="0" smtClean="0">
                <a:solidFill>
                  <a:schemeClr val="tx1"/>
                </a:solidFill>
              </a:rPr>
              <a:t>هذا يتطلب جمع المعلومات حولها وتحليلها و فهمها وطرح الأسئلة حولها والوقوف على محدداتها من أجل اتخاذ القرار السليم للتعامل معها أو لمعالجتها. </a:t>
            </a:r>
            <a:endParaRPr lang="en-US" sz="2400" b="1" dirty="0">
              <a:solidFill>
                <a:schemeClr val="tx1"/>
              </a:solidFill>
            </a:endParaRPr>
          </a:p>
        </p:txBody>
      </p:sp>
      <p:sp>
        <p:nvSpPr>
          <p:cNvPr id="2" name="Rectangle 1"/>
          <p:cNvSpPr/>
          <p:nvPr/>
        </p:nvSpPr>
        <p:spPr>
          <a:xfrm>
            <a:off x="4232920" y="631465"/>
            <a:ext cx="4939114" cy="646331"/>
          </a:xfrm>
          <a:prstGeom prst="rect">
            <a:avLst/>
          </a:prstGeom>
        </p:spPr>
        <p:txBody>
          <a:bodyPr wrap="square">
            <a:spAutoFit/>
          </a:bodyPr>
          <a:lstStyle/>
          <a:p>
            <a:pPr marL="457200" indent="-457200">
              <a:buFont typeface="Wingdings" panose="05000000000000000000" pitchFamily="2" charset="2"/>
              <a:buChar char="§"/>
            </a:pPr>
            <a:r>
              <a:rPr lang="ar-SA" sz="3600" b="1" dirty="0" smtClean="0">
                <a:solidFill>
                  <a:srgbClr val="013E36"/>
                </a:solidFill>
              </a:rPr>
              <a:t>تعريف بحوث </a:t>
            </a:r>
            <a:r>
              <a:rPr lang="ar-SA" sz="3600" b="1" dirty="0">
                <a:solidFill>
                  <a:srgbClr val="013E36"/>
                </a:solidFill>
              </a:rPr>
              <a:t>الإدارة </a:t>
            </a:r>
          </a:p>
        </p:txBody>
      </p:sp>
    </p:spTree>
    <p:extLst>
      <p:ext uri="{BB962C8B-B14F-4D97-AF65-F5344CB8AC3E}">
        <p14:creationId xmlns:p14="http://schemas.microsoft.com/office/powerpoint/2010/main" val="97717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80">
                                          <p:stCondLst>
                                            <p:cond delay="0"/>
                                          </p:stCondLst>
                                        </p:cTn>
                                        <p:tgtEl>
                                          <p:spTgt spid="7"/>
                                        </p:tgtEl>
                                      </p:cBhvr>
                                    </p:animEffect>
                                    <p:anim calcmode="lin" valueType="num">
                                      <p:cBhvr>
                                        <p:cTn id="1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1" dur="26">
                                          <p:stCondLst>
                                            <p:cond delay="650"/>
                                          </p:stCondLst>
                                        </p:cTn>
                                        <p:tgtEl>
                                          <p:spTgt spid="7"/>
                                        </p:tgtEl>
                                      </p:cBhvr>
                                      <p:to x="100000" y="60000"/>
                                    </p:animScale>
                                    <p:animScale>
                                      <p:cBhvr>
                                        <p:cTn id="22" dur="166" decel="50000">
                                          <p:stCondLst>
                                            <p:cond delay="676"/>
                                          </p:stCondLst>
                                        </p:cTn>
                                        <p:tgtEl>
                                          <p:spTgt spid="7"/>
                                        </p:tgtEl>
                                      </p:cBhvr>
                                      <p:to x="100000" y="100000"/>
                                    </p:animScale>
                                    <p:animScale>
                                      <p:cBhvr>
                                        <p:cTn id="23" dur="26">
                                          <p:stCondLst>
                                            <p:cond delay="1312"/>
                                          </p:stCondLst>
                                        </p:cTn>
                                        <p:tgtEl>
                                          <p:spTgt spid="7"/>
                                        </p:tgtEl>
                                      </p:cBhvr>
                                      <p:to x="100000" y="80000"/>
                                    </p:animScale>
                                    <p:animScale>
                                      <p:cBhvr>
                                        <p:cTn id="24" dur="166" decel="50000">
                                          <p:stCondLst>
                                            <p:cond delay="1338"/>
                                          </p:stCondLst>
                                        </p:cTn>
                                        <p:tgtEl>
                                          <p:spTgt spid="7"/>
                                        </p:tgtEl>
                                      </p:cBhvr>
                                      <p:to x="100000" y="100000"/>
                                    </p:animScale>
                                    <p:animScale>
                                      <p:cBhvr>
                                        <p:cTn id="25" dur="26">
                                          <p:stCondLst>
                                            <p:cond delay="1642"/>
                                          </p:stCondLst>
                                        </p:cTn>
                                        <p:tgtEl>
                                          <p:spTgt spid="7"/>
                                        </p:tgtEl>
                                      </p:cBhvr>
                                      <p:to x="100000" y="90000"/>
                                    </p:animScale>
                                    <p:animScale>
                                      <p:cBhvr>
                                        <p:cTn id="26" dur="166" decel="50000">
                                          <p:stCondLst>
                                            <p:cond delay="1668"/>
                                          </p:stCondLst>
                                        </p:cTn>
                                        <p:tgtEl>
                                          <p:spTgt spid="7"/>
                                        </p:tgtEl>
                                      </p:cBhvr>
                                      <p:to x="100000" y="100000"/>
                                    </p:animScale>
                                    <p:animScale>
                                      <p:cBhvr>
                                        <p:cTn id="27" dur="26">
                                          <p:stCondLst>
                                            <p:cond delay="1808"/>
                                          </p:stCondLst>
                                        </p:cTn>
                                        <p:tgtEl>
                                          <p:spTgt spid="7"/>
                                        </p:tgtEl>
                                      </p:cBhvr>
                                      <p:to x="100000" y="95000"/>
                                    </p:animScale>
                                    <p:animScale>
                                      <p:cBhvr>
                                        <p:cTn id="28" dur="166" decel="50000">
                                          <p:stCondLst>
                                            <p:cond delay="1834"/>
                                          </p:stCondLst>
                                        </p:cTn>
                                        <p:tgtEl>
                                          <p:spTgt spid="7"/>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5"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6" name="Title 1"/>
          <p:cNvSpPr txBox="1">
            <a:spLocks/>
          </p:cNvSpPr>
          <p:nvPr/>
        </p:nvSpPr>
        <p:spPr bwMode="auto">
          <a:xfrm>
            <a:off x="331948" y="1412776"/>
            <a:ext cx="9087668"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Wingdings" panose="05000000000000000000" pitchFamily="2" charset="2"/>
              <a:buChar char="Ø"/>
            </a:pPr>
            <a:r>
              <a:rPr lang="ar-SA" sz="2000" b="1" dirty="0" smtClean="0">
                <a:solidFill>
                  <a:srgbClr val="013E36"/>
                </a:solidFill>
              </a:rPr>
              <a:t>البيانات التي تصف الظاهرة أو المشكلة متنوعة، قد تكون ذات طبيعة كمية قابلة للقياس  (نسبة الأرباح أو المبيعات، عدد الزبائن، الأسعار...)، أو كيفية (غير كمية أو وصفية) كمستوى الرضا الوظيفي، انطباعات المستهلكين، مناخ العمل....</a:t>
            </a:r>
            <a:endParaRPr lang="en-US" sz="2000" b="1" dirty="0">
              <a:solidFill>
                <a:srgbClr val="013E36"/>
              </a:solidFill>
            </a:endParaRPr>
          </a:p>
        </p:txBody>
      </p:sp>
      <p:sp>
        <p:nvSpPr>
          <p:cNvPr id="5" name="Title 1"/>
          <p:cNvSpPr txBox="1">
            <a:spLocks/>
          </p:cNvSpPr>
          <p:nvPr/>
        </p:nvSpPr>
        <p:spPr bwMode="auto">
          <a:xfrm>
            <a:off x="331948" y="4221088"/>
            <a:ext cx="9087668" cy="1143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400" b="1" dirty="0" smtClean="0">
                <a:solidFill>
                  <a:srgbClr val="013E36"/>
                </a:solidFill>
              </a:rPr>
              <a:t>ان دراسة طرق البحث و التحكم فيها يمنحك المعرفة و المهارات التي تحتاجها لحل المشاكل و لمواجهة التحديات المرتبطة بالكثير من القرارات التي تتخذها كرد فعل للتغيرات الكثيرة التي تحدث في البيئة.</a:t>
            </a:r>
            <a:endParaRPr lang="en-US" sz="2400" b="1" dirty="0">
              <a:solidFill>
                <a:srgbClr val="013E36"/>
              </a:solidFill>
            </a:endParaRPr>
          </a:p>
        </p:txBody>
      </p:sp>
      <p:sp>
        <p:nvSpPr>
          <p:cNvPr id="7" name="Title 1"/>
          <p:cNvSpPr txBox="1">
            <a:spLocks/>
          </p:cNvSpPr>
          <p:nvPr/>
        </p:nvSpPr>
        <p:spPr bwMode="auto">
          <a:xfrm>
            <a:off x="463713" y="2708920"/>
            <a:ext cx="9087668" cy="12241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Wingdings" panose="05000000000000000000" pitchFamily="2" charset="2"/>
              <a:buChar char="Ø"/>
            </a:pPr>
            <a:r>
              <a:rPr lang="ar-SA" sz="2000" b="1" dirty="0" smtClean="0">
                <a:solidFill>
                  <a:srgbClr val="013E36"/>
                </a:solidFill>
              </a:rPr>
              <a:t>كما تتعدد مصادر هذه المعلومات والبيانات التي تأتي من المقابلات والاستبيانات والملاحظة المباشرة أو من تحليل المحتوى للكثير من قواعد البيانات والمواقع الالكترونية والمنشورات.</a:t>
            </a:r>
            <a:endParaRPr lang="en-US" sz="2000" b="1" dirty="0">
              <a:solidFill>
                <a:srgbClr val="013E36"/>
              </a:solidFill>
            </a:endParaRPr>
          </a:p>
        </p:txBody>
      </p:sp>
    </p:spTree>
    <p:extLst>
      <p:ext uri="{BB962C8B-B14F-4D97-AF65-F5344CB8AC3E}">
        <p14:creationId xmlns:p14="http://schemas.microsoft.com/office/powerpoint/2010/main" val="34230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80">
                                          <p:stCondLst>
                                            <p:cond delay="0"/>
                                          </p:stCondLst>
                                        </p:cTn>
                                        <p:tgtEl>
                                          <p:spTgt spid="5"/>
                                        </p:tgtEl>
                                      </p:cBhvr>
                                    </p:animEffect>
                                    <p:anim calcmode="lin" valueType="num">
                                      <p:cBhvr>
                                        <p:cTn id="1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gtEl>
                                      </p:cBhvr>
                                      <p:to x="100000" y="60000"/>
                                    </p:animScale>
                                    <p:animScale>
                                      <p:cBhvr>
                                        <p:cTn id="22" dur="166" decel="50000">
                                          <p:stCondLst>
                                            <p:cond delay="676"/>
                                          </p:stCondLst>
                                        </p:cTn>
                                        <p:tgtEl>
                                          <p:spTgt spid="5"/>
                                        </p:tgtEl>
                                      </p:cBhvr>
                                      <p:to x="100000" y="100000"/>
                                    </p:animScale>
                                    <p:animScale>
                                      <p:cBhvr>
                                        <p:cTn id="23" dur="26">
                                          <p:stCondLst>
                                            <p:cond delay="1312"/>
                                          </p:stCondLst>
                                        </p:cTn>
                                        <p:tgtEl>
                                          <p:spTgt spid="5"/>
                                        </p:tgtEl>
                                      </p:cBhvr>
                                      <p:to x="100000" y="80000"/>
                                    </p:animScale>
                                    <p:animScale>
                                      <p:cBhvr>
                                        <p:cTn id="24" dur="166" decel="50000">
                                          <p:stCondLst>
                                            <p:cond delay="1338"/>
                                          </p:stCondLst>
                                        </p:cTn>
                                        <p:tgtEl>
                                          <p:spTgt spid="5"/>
                                        </p:tgtEl>
                                      </p:cBhvr>
                                      <p:to x="100000" y="100000"/>
                                    </p:animScale>
                                    <p:animScale>
                                      <p:cBhvr>
                                        <p:cTn id="25" dur="26">
                                          <p:stCondLst>
                                            <p:cond delay="1642"/>
                                          </p:stCondLst>
                                        </p:cTn>
                                        <p:tgtEl>
                                          <p:spTgt spid="5"/>
                                        </p:tgtEl>
                                      </p:cBhvr>
                                      <p:to x="100000" y="90000"/>
                                    </p:animScale>
                                    <p:animScale>
                                      <p:cBhvr>
                                        <p:cTn id="26" dur="166" decel="50000">
                                          <p:stCondLst>
                                            <p:cond delay="1668"/>
                                          </p:stCondLst>
                                        </p:cTn>
                                        <p:tgtEl>
                                          <p:spTgt spid="5"/>
                                        </p:tgtEl>
                                      </p:cBhvr>
                                      <p:to x="100000" y="100000"/>
                                    </p:animScale>
                                    <p:animScale>
                                      <p:cBhvr>
                                        <p:cTn id="27" dur="26">
                                          <p:stCondLst>
                                            <p:cond delay="1808"/>
                                          </p:stCondLst>
                                        </p:cTn>
                                        <p:tgtEl>
                                          <p:spTgt spid="5"/>
                                        </p:tgtEl>
                                      </p:cBhvr>
                                      <p:to x="100000" y="95000"/>
                                    </p:animScale>
                                    <p:animScale>
                                      <p:cBhvr>
                                        <p:cTn id="2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5" name="Title 1"/>
          <p:cNvSpPr txBox="1">
            <a:spLocks/>
          </p:cNvSpPr>
          <p:nvPr/>
        </p:nvSpPr>
        <p:spPr bwMode="auto">
          <a:xfrm>
            <a:off x="560512" y="1772817"/>
            <a:ext cx="3884458" cy="1368152"/>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dirty="0" smtClean="0">
                <a:solidFill>
                  <a:srgbClr val="013E36"/>
                </a:solidFill>
              </a:rPr>
              <a:t>البحث عن زبائن جدد</a:t>
            </a:r>
          </a:p>
          <a:p>
            <a:pPr marL="342900" indent="-342900" algn="just">
              <a:buFont typeface="+mj-lt"/>
              <a:buAutoNum type="arabicPeriod"/>
            </a:pPr>
            <a:r>
              <a:rPr lang="ar-SA" sz="1800" dirty="0" smtClean="0">
                <a:solidFill>
                  <a:srgbClr val="013E36"/>
                </a:solidFill>
              </a:rPr>
              <a:t>زيادة الأرباح</a:t>
            </a:r>
          </a:p>
          <a:p>
            <a:pPr marL="342900" indent="-342900" algn="just">
              <a:buFont typeface="+mj-lt"/>
              <a:buAutoNum type="arabicPeriod"/>
            </a:pPr>
            <a:r>
              <a:rPr lang="ar-SA" sz="1800" dirty="0" smtClean="0">
                <a:solidFill>
                  <a:srgbClr val="013E36"/>
                </a:solidFill>
              </a:rPr>
              <a:t>استهداف أسواق جديدة</a:t>
            </a:r>
          </a:p>
          <a:p>
            <a:pPr marL="342900" indent="-342900" algn="just">
              <a:buFont typeface="+mj-lt"/>
              <a:buAutoNum type="arabicPeriod"/>
            </a:pPr>
            <a:r>
              <a:rPr lang="ar-SA" sz="1800" dirty="0" smtClean="0">
                <a:solidFill>
                  <a:srgbClr val="013E36"/>
                </a:solidFill>
              </a:rPr>
              <a:t>تخفيض تكاليف الدعاية</a:t>
            </a:r>
          </a:p>
          <a:p>
            <a:pPr marL="342900" indent="-342900" algn="just">
              <a:buFont typeface="+mj-lt"/>
              <a:buAutoNum type="arabicPeriod"/>
            </a:pPr>
            <a:r>
              <a:rPr lang="ar-SA" sz="1800" dirty="0" smtClean="0">
                <a:solidFill>
                  <a:srgbClr val="013E36"/>
                </a:solidFill>
              </a:rPr>
              <a:t>إدارة قنوات التوزيع</a:t>
            </a:r>
            <a:endParaRPr lang="en-US" sz="1800" dirty="0">
              <a:solidFill>
                <a:srgbClr val="013E36"/>
              </a:solidFill>
            </a:endParaRPr>
          </a:p>
        </p:txBody>
      </p:sp>
      <p:sp>
        <p:nvSpPr>
          <p:cNvPr id="2" name="Rectangle 1"/>
          <p:cNvSpPr/>
          <p:nvPr/>
        </p:nvSpPr>
        <p:spPr>
          <a:xfrm>
            <a:off x="4160912" y="696342"/>
            <a:ext cx="4953000" cy="584775"/>
          </a:xfrm>
          <a:prstGeom prst="rect">
            <a:avLst/>
          </a:prstGeom>
        </p:spPr>
        <p:txBody>
          <a:bodyPr>
            <a:spAutoFit/>
          </a:bodyPr>
          <a:lstStyle/>
          <a:p>
            <a:pPr marL="457200" indent="-457200" algn="just">
              <a:buFont typeface="Wingdings" panose="05000000000000000000" pitchFamily="2" charset="2"/>
              <a:buChar char="§"/>
              <a:defRPr/>
            </a:pPr>
            <a:r>
              <a:rPr lang="ar-SA" altLang="en-US" sz="3200" b="1" dirty="0" smtClean="0">
                <a:solidFill>
                  <a:srgbClr val="013E36"/>
                </a:solidFill>
                <a:cs typeface="Arabic Transparent" panose="020B0604020202020204" pitchFamily="34" charset="0"/>
              </a:rPr>
              <a:t>أمثلة عن مجالات بحوث الأعمال </a:t>
            </a:r>
            <a:endParaRPr lang="ar-SA" altLang="en-US" sz="3200" dirty="0">
              <a:solidFill>
                <a:srgbClr val="013E36"/>
              </a:solidFill>
              <a:cs typeface="Arabic Transparent" panose="020B0604020202020204" pitchFamily="34" charset="0"/>
            </a:endParaRPr>
          </a:p>
        </p:txBody>
      </p:sp>
      <p:sp>
        <p:nvSpPr>
          <p:cNvPr id="9" name="Title 1"/>
          <p:cNvSpPr txBox="1">
            <a:spLocks/>
          </p:cNvSpPr>
          <p:nvPr/>
        </p:nvSpPr>
        <p:spPr bwMode="auto">
          <a:xfrm>
            <a:off x="6105128" y="2338137"/>
            <a:ext cx="2592686" cy="36004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3200" b="1" dirty="0" smtClean="0">
                <a:solidFill>
                  <a:schemeClr val="tx1"/>
                </a:solidFill>
              </a:rPr>
              <a:t>التسويق</a:t>
            </a:r>
            <a:endParaRPr lang="en-US" sz="3200" b="1" dirty="0">
              <a:solidFill>
                <a:schemeClr val="tx1"/>
              </a:solidFill>
            </a:endParaRPr>
          </a:p>
        </p:txBody>
      </p:sp>
      <p:sp>
        <p:nvSpPr>
          <p:cNvPr id="3" name="Right Arrow 2"/>
          <p:cNvSpPr/>
          <p:nvPr/>
        </p:nvSpPr>
        <p:spPr>
          <a:xfrm rot="10800000">
            <a:off x="4808984" y="2266128"/>
            <a:ext cx="1080120"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Title 1"/>
          <p:cNvSpPr txBox="1">
            <a:spLocks/>
          </p:cNvSpPr>
          <p:nvPr/>
        </p:nvSpPr>
        <p:spPr bwMode="auto">
          <a:xfrm>
            <a:off x="6105128" y="5229200"/>
            <a:ext cx="2592686" cy="36004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3200" b="1" dirty="0" smtClean="0">
                <a:solidFill>
                  <a:schemeClr val="tx1"/>
                </a:solidFill>
              </a:rPr>
              <a:t>الادارة</a:t>
            </a:r>
            <a:endParaRPr lang="en-US" sz="3200" b="1" dirty="0">
              <a:solidFill>
                <a:schemeClr val="tx1"/>
              </a:solidFill>
            </a:endParaRPr>
          </a:p>
        </p:txBody>
      </p:sp>
      <p:sp>
        <p:nvSpPr>
          <p:cNvPr id="11" name="Right Arrow 10"/>
          <p:cNvSpPr/>
          <p:nvPr/>
        </p:nvSpPr>
        <p:spPr>
          <a:xfrm rot="10800000">
            <a:off x="4808984" y="5157191"/>
            <a:ext cx="1080120" cy="50405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SA"/>
          </a:p>
        </p:txBody>
      </p:sp>
      <p:sp>
        <p:nvSpPr>
          <p:cNvPr id="12" name="Title 1"/>
          <p:cNvSpPr txBox="1">
            <a:spLocks/>
          </p:cNvSpPr>
          <p:nvPr/>
        </p:nvSpPr>
        <p:spPr bwMode="auto">
          <a:xfrm>
            <a:off x="560512" y="3212976"/>
            <a:ext cx="3884458" cy="1392623"/>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dirty="0" smtClean="0">
                <a:solidFill>
                  <a:srgbClr val="013E36"/>
                </a:solidFill>
              </a:rPr>
              <a:t>رفع أسعار الأسهم</a:t>
            </a:r>
          </a:p>
          <a:p>
            <a:pPr marL="342900" indent="-342900" algn="just">
              <a:buFont typeface="+mj-lt"/>
              <a:buAutoNum type="arabicPeriod"/>
            </a:pPr>
            <a:r>
              <a:rPr lang="ar-SA" sz="1800" dirty="0" smtClean="0">
                <a:solidFill>
                  <a:srgbClr val="013E36"/>
                </a:solidFill>
              </a:rPr>
              <a:t>تخفيض مخاطر السيولة</a:t>
            </a:r>
          </a:p>
          <a:p>
            <a:pPr marL="342900" indent="-342900" algn="just">
              <a:buFont typeface="+mj-lt"/>
              <a:buAutoNum type="arabicPeriod"/>
            </a:pPr>
            <a:r>
              <a:rPr lang="ar-SA" sz="1800" dirty="0" smtClean="0">
                <a:solidFill>
                  <a:srgbClr val="013E36"/>
                </a:solidFill>
              </a:rPr>
              <a:t>دراسة سلوك الأسهم في البورصة</a:t>
            </a:r>
          </a:p>
          <a:p>
            <a:pPr marL="342900" indent="-342900" algn="just">
              <a:buFont typeface="+mj-lt"/>
              <a:buAutoNum type="arabicPeriod"/>
            </a:pPr>
            <a:r>
              <a:rPr lang="ar-SA" sz="1800" dirty="0" smtClean="0">
                <a:solidFill>
                  <a:srgbClr val="013E36"/>
                </a:solidFill>
              </a:rPr>
              <a:t>الحصول على مصادر تمويل</a:t>
            </a:r>
          </a:p>
          <a:p>
            <a:pPr marL="342900" indent="-342900" algn="just">
              <a:buFont typeface="+mj-lt"/>
              <a:buAutoNum type="arabicPeriod"/>
            </a:pPr>
            <a:r>
              <a:rPr lang="ar-SA" sz="1800" dirty="0" smtClean="0">
                <a:solidFill>
                  <a:srgbClr val="013E36"/>
                </a:solidFill>
              </a:rPr>
              <a:t>إعادة استثمار عوائد الأسهم</a:t>
            </a:r>
            <a:endParaRPr lang="en-US" sz="1800" dirty="0">
              <a:solidFill>
                <a:srgbClr val="013E36"/>
              </a:solidFill>
            </a:endParaRPr>
          </a:p>
        </p:txBody>
      </p:sp>
      <p:sp>
        <p:nvSpPr>
          <p:cNvPr id="13" name="Title 1"/>
          <p:cNvSpPr txBox="1">
            <a:spLocks/>
          </p:cNvSpPr>
          <p:nvPr/>
        </p:nvSpPr>
        <p:spPr bwMode="auto">
          <a:xfrm>
            <a:off x="585882" y="4712907"/>
            <a:ext cx="3884458" cy="1392623"/>
          </a:xfrm>
          <a:prstGeom prst="rect">
            <a:avLst/>
          </a:prstGeom>
          <a:ln>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dirty="0" smtClean="0">
                <a:solidFill>
                  <a:srgbClr val="013E36"/>
                </a:solidFill>
              </a:rPr>
              <a:t>تقييم مخرجات برنامج تدريبي</a:t>
            </a:r>
          </a:p>
          <a:p>
            <a:pPr marL="342900" indent="-342900" algn="just">
              <a:buFont typeface="+mj-lt"/>
              <a:buAutoNum type="arabicPeriod"/>
            </a:pPr>
            <a:r>
              <a:rPr lang="ar-SA" sz="1800" dirty="0" smtClean="0">
                <a:solidFill>
                  <a:srgbClr val="013E36"/>
                </a:solidFill>
              </a:rPr>
              <a:t>استقطاب كفاءات جديدة</a:t>
            </a:r>
          </a:p>
          <a:p>
            <a:pPr marL="342900" indent="-342900" algn="just">
              <a:buFont typeface="+mj-lt"/>
              <a:buAutoNum type="arabicPeriod"/>
            </a:pPr>
            <a:r>
              <a:rPr lang="ar-SA" sz="1800" dirty="0" smtClean="0">
                <a:solidFill>
                  <a:srgbClr val="013E36"/>
                </a:solidFill>
              </a:rPr>
              <a:t>إدارة الترقيات و المكافئات</a:t>
            </a:r>
          </a:p>
          <a:p>
            <a:pPr marL="342900" indent="-342900" algn="just">
              <a:buFont typeface="+mj-lt"/>
              <a:buAutoNum type="arabicPeriod"/>
            </a:pPr>
            <a:r>
              <a:rPr lang="ar-SA" sz="1800" dirty="0" smtClean="0">
                <a:solidFill>
                  <a:srgbClr val="013E36"/>
                </a:solidFill>
              </a:rPr>
              <a:t>تنمية التعلم التنظيمي للعاملين</a:t>
            </a:r>
          </a:p>
          <a:p>
            <a:pPr marL="342900" indent="-342900" algn="just">
              <a:buFont typeface="+mj-lt"/>
              <a:buAutoNum type="arabicPeriod"/>
            </a:pPr>
            <a:r>
              <a:rPr lang="ar-SA" sz="1800" dirty="0" smtClean="0">
                <a:solidFill>
                  <a:srgbClr val="013E36"/>
                </a:solidFill>
              </a:rPr>
              <a:t>ضمان التحفيز الملائم للموارد البشرية</a:t>
            </a:r>
            <a:endParaRPr lang="en-US" sz="1800" dirty="0">
              <a:solidFill>
                <a:srgbClr val="013E36"/>
              </a:solidFill>
            </a:endParaRPr>
          </a:p>
        </p:txBody>
      </p:sp>
      <p:sp>
        <p:nvSpPr>
          <p:cNvPr id="14" name="Title 1"/>
          <p:cNvSpPr txBox="1">
            <a:spLocks/>
          </p:cNvSpPr>
          <p:nvPr/>
        </p:nvSpPr>
        <p:spPr bwMode="auto">
          <a:xfrm>
            <a:off x="6105127" y="3632121"/>
            <a:ext cx="2592686" cy="36004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3200" b="1" dirty="0" smtClean="0">
                <a:solidFill>
                  <a:schemeClr val="tx1"/>
                </a:solidFill>
              </a:rPr>
              <a:t>المالية</a:t>
            </a:r>
            <a:endParaRPr lang="en-US" sz="3200" b="1" dirty="0">
              <a:solidFill>
                <a:schemeClr val="tx1"/>
              </a:solidFill>
            </a:endParaRPr>
          </a:p>
        </p:txBody>
      </p:sp>
      <p:sp>
        <p:nvSpPr>
          <p:cNvPr id="15" name="Right Arrow 14"/>
          <p:cNvSpPr/>
          <p:nvPr/>
        </p:nvSpPr>
        <p:spPr>
          <a:xfrm rot="10800000">
            <a:off x="4808983" y="3560112"/>
            <a:ext cx="1080120" cy="50405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22350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80">
                                          <p:stCondLst>
                                            <p:cond delay="0"/>
                                          </p:stCondLst>
                                        </p:cTn>
                                        <p:tgtEl>
                                          <p:spTgt spid="9"/>
                                        </p:tgtEl>
                                      </p:cBhvr>
                                    </p:animEffect>
                                    <p:anim calcmode="lin" valueType="num">
                                      <p:cBhvr>
                                        <p:cTn id="2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1" dur="26">
                                          <p:stCondLst>
                                            <p:cond delay="650"/>
                                          </p:stCondLst>
                                        </p:cTn>
                                        <p:tgtEl>
                                          <p:spTgt spid="9"/>
                                        </p:tgtEl>
                                      </p:cBhvr>
                                      <p:to x="100000" y="60000"/>
                                    </p:animScale>
                                    <p:animScale>
                                      <p:cBhvr>
                                        <p:cTn id="32" dur="166" decel="50000">
                                          <p:stCondLst>
                                            <p:cond delay="676"/>
                                          </p:stCondLst>
                                        </p:cTn>
                                        <p:tgtEl>
                                          <p:spTgt spid="9"/>
                                        </p:tgtEl>
                                      </p:cBhvr>
                                      <p:to x="100000" y="100000"/>
                                    </p:animScale>
                                    <p:animScale>
                                      <p:cBhvr>
                                        <p:cTn id="33" dur="26">
                                          <p:stCondLst>
                                            <p:cond delay="1312"/>
                                          </p:stCondLst>
                                        </p:cTn>
                                        <p:tgtEl>
                                          <p:spTgt spid="9"/>
                                        </p:tgtEl>
                                      </p:cBhvr>
                                      <p:to x="100000" y="80000"/>
                                    </p:animScale>
                                    <p:animScale>
                                      <p:cBhvr>
                                        <p:cTn id="34" dur="166" decel="50000">
                                          <p:stCondLst>
                                            <p:cond delay="1338"/>
                                          </p:stCondLst>
                                        </p:cTn>
                                        <p:tgtEl>
                                          <p:spTgt spid="9"/>
                                        </p:tgtEl>
                                      </p:cBhvr>
                                      <p:to x="100000" y="100000"/>
                                    </p:animScale>
                                    <p:animScale>
                                      <p:cBhvr>
                                        <p:cTn id="35" dur="26">
                                          <p:stCondLst>
                                            <p:cond delay="1642"/>
                                          </p:stCondLst>
                                        </p:cTn>
                                        <p:tgtEl>
                                          <p:spTgt spid="9"/>
                                        </p:tgtEl>
                                      </p:cBhvr>
                                      <p:to x="100000" y="90000"/>
                                    </p:animScale>
                                    <p:animScale>
                                      <p:cBhvr>
                                        <p:cTn id="36" dur="166" decel="50000">
                                          <p:stCondLst>
                                            <p:cond delay="1668"/>
                                          </p:stCondLst>
                                        </p:cTn>
                                        <p:tgtEl>
                                          <p:spTgt spid="9"/>
                                        </p:tgtEl>
                                      </p:cBhvr>
                                      <p:to x="100000" y="100000"/>
                                    </p:animScale>
                                    <p:animScale>
                                      <p:cBhvr>
                                        <p:cTn id="37" dur="26">
                                          <p:stCondLst>
                                            <p:cond delay="1808"/>
                                          </p:stCondLst>
                                        </p:cTn>
                                        <p:tgtEl>
                                          <p:spTgt spid="9"/>
                                        </p:tgtEl>
                                      </p:cBhvr>
                                      <p:to x="100000" y="95000"/>
                                    </p:animScale>
                                    <p:animScale>
                                      <p:cBhvr>
                                        <p:cTn id="38" dur="166" decel="50000">
                                          <p:stCondLst>
                                            <p:cond delay="1834"/>
                                          </p:stCondLst>
                                        </p:cTn>
                                        <p:tgtEl>
                                          <p:spTgt spid="9"/>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down)">
                                      <p:cBhvr>
                                        <p:cTn id="41" dur="580">
                                          <p:stCondLst>
                                            <p:cond delay="0"/>
                                          </p:stCondLst>
                                        </p:cTn>
                                        <p:tgtEl>
                                          <p:spTgt spid="3"/>
                                        </p:tgtEl>
                                      </p:cBhvr>
                                    </p:animEffect>
                                    <p:anim calcmode="lin" valueType="num">
                                      <p:cBhvr>
                                        <p:cTn id="4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gtEl>
                                      </p:cBhvr>
                                      <p:to x="100000" y="60000"/>
                                    </p:animScale>
                                    <p:animScale>
                                      <p:cBhvr>
                                        <p:cTn id="48" dur="166" decel="50000">
                                          <p:stCondLst>
                                            <p:cond delay="676"/>
                                          </p:stCondLst>
                                        </p:cTn>
                                        <p:tgtEl>
                                          <p:spTgt spid="3"/>
                                        </p:tgtEl>
                                      </p:cBhvr>
                                      <p:to x="100000" y="100000"/>
                                    </p:animScale>
                                    <p:animScale>
                                      <p:cBhvr>
                                        <p:cTn id="49" dur="26">
                                          <p:stCondLst>
                                            <p:cond delay="1312"/>
                                          </p:stCondLst>
                                        </p:cTn>
                                        <p:tgtEl>
                                          <p:spTgt spid="3"/>
                                        </p:tgtEl>
                                      </p:cBhvr>
                                      <p:to x="100000" y="80000"/>
                                    </p:animScale>
                                    <p:animScale>
                                      <p:cBhvr>
                                        <p:cTn id="50" dur="166" decel="50000">
                                          <p:stCondLst>
                                            <p:cond delay="1338"/>
                                          </p:stCondLst>
                                        </p:cTn>
                                        <p:tgtEl>
                                          <p:spTgt spid="3"/>
                                        </p:tgtEl>
                                      </p:cBhvr>
                                      <p:to x="100000" y="100000"/>
                                    </p:animScale>
                                    <p:animScale>
                                      <p:cBhvr>
                                        <p:cTn id="51" dur="26">
                                          <p:stCondLst>
                                            <p:cond delay="1642"/>
                                          </p:stCondLst>
                                        </p:cTn>
                                        <p:tgtEl>
                                          <p:spTgt spid="3"/>
                                        </p:tgtEl>
                                      </p:cBhvr>
                                      <p:to x="100000" y="90000"/>
                                    </p:animScale>
                                    <p:animScale>
                                      <p:cBhvr>
                                        <p:cTn id="52" dur="166" decel="50000">
                                          <p:stCondLst>
                                            <p:cond delay="1668"/>
                                          </p:stCondLst>
                                        </p:cTn>
                                        <p:tgtEl>
                                          <p:spTgt spid="3"/>
                                        </p:tgtEl>
                                      </p:cBhvr>
                                      <p:to x="100000" y="100000"/>
                                    </p:animScale>
                                    <p:animScale>
                                      <p:cBhvr>
                                        <p:cTn id="53" dur="26">
                                          <p:stCondLst>
                                            <p:cond delay="1808"/>
                                          </p:stCondLst>
                                        </p:cTn>
                                        <p:tgtEl>
                                          <p:spTgt spid="3"/>
                                        </p:tgtEl>
                                      </p:cBhvr>
                                      <p:to x="100000" y="95000"/>
                                    </p:animScale>
                                    <p:animScale>
                                      <p:cBhvr>
                                        <p:cTn id="54" dur="166" decel="50000">
                                          <p:stCondLst>
                                            <p:cond delay="1834"/>
                                          </p:stCondLst>
                                        </p:cTn>
                                        <p:tgtEl>
                                          <p:spTgt spid="3"/>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ppt_x"/>
                                          </p:val>
                                        </p:tav>
                                        <p:tav tm="100000">
                                          <p:val>
                                            <p:strVal val="#ppt_x"/>
                                          </p:val>
                                        </p:tav>
                                      </p:tavLst>
                                    </p:anim>
                                    <p:anim calcmode="lin" valueType="num">
                                      <p:cBhvr additive="base">
                                        <p:cTn id="7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grpId="0" nodeType="click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down)">
                                      <p:cBhvr>
                                        <p:cTn id="75" dur="580">
                                          <p:stCondLst>
                                            <p:cond delay="0"/>
                                          </p:stCondLst>
                                        </p:cTn>
                                        <p:tgtEl>
                                          <p:spTgt spid="12"/>
                                        </p:tgtEl>
                                      </p:cBhvr>
                                    </p:animEffect>
                                    <p:anim calcmode="lin" valueType="num">
                                      <p:cBhvr>
                                        <p:cTn id="7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81" dur="26">
                                          <p:stCondLst>
                                            <p:cond delay="650"/>
                                          </p:stCondLst>
                                        </p:cTn>
                                        <p:tgtEl>
                                          <p:spTgt spid="12"/>
                                        </p:tgtEl>
                                      </p:cBhvr>
                                      <p:to x="100000" y="60000"/>
                                    </p:animScale>
                                    <p:animScale>
                                      <p:cBhvr>
                                        <p:cTn id="82" dur="166" decel="50000">
                                          <p:stCondLst>
                                            <p:cond delay="676"/>
                                          </p:stCondLst>
                                        </p:cTn>
                                        <p:tgtEl>
                                          <p:spTgt spid="12"/>
                                        </p:tgtEl>
                                      </p:cBhvr>
                                      <p:to x="100000" y="100000"/>
                                    </p:animScale>
                                    <p:animScale>
                                      <p:cBhvr>
                                        <p:cTn id="83" dur="26">
                                          <p:stCondLst>
                                            <p:cond delay="1312"/>
                                          </p:stCondLst>
                                        </p:cTn>
                                        <p:tgtEl>
                                          <p:spTgt spid="12"/>
                                        </p:tgtEl>
                                      </p:cBhvr>
                                      <p:to x="100000" y="80000"/>
                                    </p:animScale>
                                    <p:animScale>
                                      <p:cBhvr>
                                        <p:cTn id="84" dur="166" decel="50000">
                                          <p:stCondLst>
                                            <p:cond delay="1338"/>
                                          </p:stCondLst>
                                        </p:cTn>
                                        <p:tgtEl>
                                          <p:spTgt spid="12"/>
                                        </p:tgtEl>
                                      </p:cBhvr>
                                      <p:to x="100000" y="100000"/>
                                    </p:animScale>
                                    <p:animScale>
                                      <p:cBhvr>
                                        <p:cTn id="85" dur="26">
                                          <p:stCondLst>
                                            <p:cond delay="1642"/>
                                          </p:stCondLst>
                                        </p:cTn>
                                        <p:tgtEl>
                                          <p:spTgt spid="12"/>
                                        </p:tgtEl>
                                      </p:cBhvr>
                                      <p:to x="100000" y="90000"/>
                                    </p:animScale>
                                    <p:animScale>
                                      <p:cBhvr>
                                        <p:cTn id="86" dur="166" decel="50000">
                                          <p:stCondLst>
                                            <p:cond delay="1668"/>
                                          </p:stCondLst>
                                        </p:cTn>
                                        <p:tgtEl>
                                          <p:spTgt spid="12"/>
                                        </p:tgtEl>
                                      </p:cBhvr>
                                      <p:to x="100000" y="100000"/>
                                    </p:animScale>
                                    <p:animScale>
                                      <p:cBhvr>
                                        <p:cTn id="87" dur="26">
                                          <p:stCondLst>
                                            <p:cond delay="1808"/>
                                          </p:stCondLst>
                                        </p:cTn>
                                        <p:tgtEl>
                                          <p:spTgt spid="12"/>
                                        </p:tgtEl>
                                      </p:cBhvr>
                                      <p:to x="100000" y="95000"/>
                                    </p:animScale>
                                    <p:animScale>
                                      <p:cBhvr>
                                        <p:cTn id="88" dur="166" decel="50000">
                                          <p:stCondLst>
                                            <p:cond delay="1834"/>
                                          </p:stCondLst>
                                        </p:cTn>
                                        <p:tgtEl>
                                          <p:spTgt spid="12"/>
                                        </p:tgtEl>
                                      </p:cBhvr>
                                      <p:to x="100000" y="100000"/>
                                    </p:animScale>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grpId="0" nodeType="clickEffect">
                                  <p:stCondLst>
                                    <p:cond delay="0"/>
                                  </p:stCondLst>
                                  <p:childTnLst>
                                    <p:set>
                                      <p:cBhvr>
                                        <p:cTn id="92" dur="1" fill="hold">
                                          <p:stCondLst>
                                            <p:cond delay="0"/>
                                          </p:stCondLst>
                                        </p:cTn>
                                        <p:tgtEl>
                                          <p:spTgt spid="10"/>
                                        </p:tgtEl>
                                        <p:attrNameLst>
                                          <p:attrName>style.visibility</p:attrName>
                                        </p:attrNameLst>
                                      </p:cBhvr>
                                      <p:to>
                                        <p:strVal val="visible"/>
                                      </p:to>
                                    </p:set>
                                    <p:anim calcmode="lin" valueType="num">
                                      <p:cBhvr>
                                        <p:cTn id="93" dur="1000" fill="hold"/>
                                        <p:tgtEl>
                                          <p:spTgt spid="10"/>
                                        </p:tgtEl>
                                        <p:attrNameLst>
                                          <p:attrName>ppt_w</p:attrName>
                                        </p:attrNameLst>
                                      </p:cBhvr>
                                      <p:tavLst>
                                        <p:tav tm="0">
                                          <p:val>
                                            <p:fltVal val="0"/>
                                          </p:val>
                                        </p:tav>
                                        <p:tav tm="100000">
                                          <p:val>
                                            <p:strVal val="#ppt_w"/>
                                          </p:val>
                                        </p:tav>
                                      </p:tavLst>
                                    </p:anim>
                                    <p:anim calcmode="lin" valueType="num">
                                      <p:cBhvr>
                                        <p:cTn id="94" dur="1000" fill="hold"/>
                                        <p:tgtEl>
                                          <p:spTgt spid="10"/>
                                        </p:tgtEl>
                                        <p:attrNameLst>
                                          <p:attrName>ppt_h</p:attrName>
                                        </p:attrNameLst>
                                      </p:cBhvr>
                                      <p:tavLst>
                                        <p:tav tm="0">
                                          <p:val>
                                            <p:fltVal val="0"/>
                                          </p:val>
                                        </p:tav>
                                        <p:tav tm="100000">
                                          <p:val>
                                            <p:strVal val="#ppt_h"/>
                                          </p:val>
                                        </p:tav>
                                      </p:tavLst>
                                    </p:anim>
                                    <p:anim calcmode="lin" valueType="num">
                                      <p:cBhvr>
                                        <p:cTn id="95" dur="1000" fill="hold"/>
                                        <p:tgtEl>
                                          <p:spTgt spid="10"/>
                                        </p:tgtEl>
                                        <p:attrNameLst>
                                          <p:attrName>style.rotation</p:attrName>
                                        </p:attrNameLst>
                                      </p:cBhvr>
                                      <p:tavLst>
                                        <p:tav tm="0">
                                          <p:val>
                                            <p:fltVal val="90"/>
                                          </p:val>
                                        </p:tav>
                                        <p:tav tm="100000">
                                          <p:val>
                                            <p:fltVal val="0"/>
                                          </p:val>
                                        </p:tav>
                                      </p:tavLst>
                                    </p:anim>
                                    <p:animEffect transition="in" filter="fade">
                                      <p:cBhvr>
                                        <p:cTn id="96" dur="1000"/>
                                        <p:tgtEl>
                                          <p:spTgt spid="10"/>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p:cTn id="99" dur="1000" fill="hold"/>
                                        <p:tgtEl>
                                          <p:spTgt spid="11"/>
                                        </p:tgtEl>
                                        <p:attrNameLst>
                                          <p:attrName>ppt_w</p:attrName>
                                        </p:attrNameLst>
                                      </p:cBhvr>
                                      <p:tavLst>
                                        <p:tav tm="0">
                                          <p:val>
                                            <p:fltVal val="0"/>
                                          </p:val>
                                        </p:tav>
                                        <p:tav tm="100000">
                                          <p:val>
                                            <p:strVal val="#ppt_w"/>
                                          </p:val>
                                        </p:tav>
                                      </p:tavLst>
                                    </p:anim>
                                    <p:anim calcmode="lin" valueType="num">
                                      <p:cBhvr>
                                        <p:cTn id="100" dur="1000" fill="hold"/>
                                        <p:tgtEl>
                                          <p:spTgt spid="11"/>
                                        </p:tgtEl>
                                        <p:attrNameLst>
                                          <p:attrName>ppt_h</p:attrName>
                                        </p:attrNameLst>
                                      </p:cBhvr>
                                      <p:tavLst>
                                        <p:tav tm="0">
                                          <p:val>
                                            <p:fltVal val="0"/>
                                          </p:val>
                                        </p:tav>
                                        <p:tav tm="100000">
                                          <p:val>
                                            <p:strVal val="#ppt_h"/>
                                          </p:val>
                                        </p:tav>
                                      </p:tavLst>
                                    </p:anim>
                                    <p:anim calcmode="lin" valueType="num">
                                      <p:cBhvr>
                                        <p:cTn id="101" dur="1000" fill="hold"/>
                                        <p:tgtEl>
                                          <p:spTgt spid="11"/>
                                        </p:tgtEl>
                                        <p:attrNameLst>
                                          <p:attrName>style.rotation</p:attrName>
                                        </p:attrNameLst>
                                      </p:cBhvr>
                                      <p:tavLst>
                                        <p:tav tm="0">
                                          <p:val>
                                            <p:fltVal val="90"/>
                                          </p:val>
                                        </p:tav>
                                        <p:tav tm="100000">
                                          <p:val>
                                            <p:fltVal val="0"/>
                                          </p:val>
                                        </p:tav>
                                      </p:tavLst>
                                    </p:anim>
                                    <p:animEffect transition="in" filter="fade">
                                      <p:cBhvr>
                                        <p:cTn id="102" dur="1000"/>
                                        <p:tgtEl>
                                          <p:spTgt spid="11"/>
                                        </p:tgtEl>
                                      </p:cBhvr>
                                    </p:animEffect>
                                  </p:childTnLst>
                                </p:cTn>
                              </p:par>
                            </p:childTnLst>
                          </p:cTn>
                        </p:par>
                      </p:childTnLst>
                    </p:cTn>
                  </p:par>
                  <p:par>
                    <p:cTn id="103" fill="hold">
                      <p:stCondLst>
                        <p:cond delay="indefinite"/>
                      </p:stCondLst>
                      <p:childTnLst>
                        <p:par>
                          <p:cTn id="104" fill="hold">
                            <p:stCondLst>
                              <p:cond delay="0"/>
                            </p:stCondLst>
                            <p:childTnLst>
                              <p:par>
                                <p:cTn id="105" presetID="26" presetClass="entr" presetSubtype="0" fill="hold" grpId="0" nodeType="clickEffect">
                                  <p:stCondLst>
                                    <p:cond delay="0"/>
                                  </p:stCondLst>
                                  <p:childTnLst>
                                    <p:set>
                                      <p:cBhvr>
                                        <p:cTn id="106" dur="1" fill="hold">
                                          <p:stCondLst>
                                            <p:cond delay="0"/>
                                          </p:stCondLst>
                                        </p:cTn>
                                        <p:tgtEl>
                                          <p:spTgt spid="13"/>
                                        </p:tgtEl>
                                        <p:attrNameLst>
                                          <p:attrName>style.visibility</p:attrName>
                                        </p:attrNameLst>
                                      </p:cBhvr>
                                      <p:to>
                                        <p:strVal val="visible"/>
                                      </p:to>
                                    </p:set>
                                    <p:animEffect transition="in" filter="wipe(down)">
                                      <p:cBhvr>
                                        <p:cTn id="107" dur="580">
                                          <p:stCondLst>
                                            <p:cond delay="0"/>
                                          </p:stCondLst>
                                        </p:cTn>
                                        <p:tgtEl>
                                          <p:spTgt spid="13"/>
                                        </p:tgtEl>
                                      </p:cBhvr>
                                    </p:animEffect>
                                    <p:anim calcmode="lin" valueType="num">
                                      <p:cBhvr>
                                        <p:cTn id="10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0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13" dur="26">
                                          <p:stCondLst>
                                            <p:cond delay="650"/>
                                          </p:stCondLst>
                                        </p:cTn>
                                        <p:tgtEl>
                                          <p:spTgt spid="13"/>
                                        </p:tgtEl>
                                      </p:cBhvr>
                                      <p:to x="100000" y="60000"/>
                                    </p:animScale>
                                    <p:animScale>
                                      <p:cBhvr>
                                        <p:cTn id="114" dur="166" decel="50000">
                                          <p:stCondLst>
                                            <p:cond delay="676"/>
                                          </p:stCondLst>
                                        </p:cTn>
                                        <p:tgtEl>
                                          <p:spTgt spid="13"/>
                                        </p:tgtEl>
                                      </p:cBhvr>
                                      <p:to x="100000" y="100000"/>
                                    </p:animScale>
                                    <p:animScale>
                                      <p:cBhvr>
                                        <p:cTn id="115" dur="26">
                                          <p:stCondLst>
                                            <p:cond delay="1312"/>
                                          </p:stCondLst>
                                        </p:cTn>
                                        <p:tgtEl>
                                          <p:spTgt spid="13"/>
                                        </p:tgtEl>
                                      </p:cBhvr>
                                      <p:to x="100000" y="80000"/>
                                    </p:animScale>
                                    <p:animScale>
                                      <p:cBhvr>
                                        <p:cTn id="116" dur="166" decel="50000">
                                          <p:stCondLst>
                                            <p:cond delay="1338"/>
                                          </p:stCondLst>
                                        </p:cTn>
                                        <p:tgtEl>
                                          <p:spTgt spid="13"/>
                                        </p:tgtEl>
                                      </p:cBhvr>
                                      <p:to x="100000" y="100000"/>
                                    </p:animScale>
                                    <p:animScale>
                                      <p:cBhvr>
                                        <p:cTn id="117" dur="26">
                                          <p:stCondLst>
                                            <p:cond delay="1642"/>
                                          </p:stCondLst>
                                        </p:cTn>
                                        <p:tgtEl>
                                          <p:spTgt spid="13"/>
                                        </p:tgtEl>
                                      </p:cBhvr>
                                      <p:to x="100000" y="90000"/>
                                    </p:animScale>
                                    <p:animScale>
                                      <p:cBhvr>
                                        <p:cTn id="118" dur="166" decel="50000">
                                          <p:stCondLst>
                                            <p:cond delay="1668"/>
                                          </p:stCondLst>
                                        </p:cTn>
                                        <p:tgtEl>
                                          <p:spTgt spid="13"/>
                                        </p:tgtEl>
                                      </p:cBhvr>
                                      <p:to x="100000" y="100000"/>
                                    </p:animScale>
                                    <p:animScale>
                                      <p:cBhvr>
                                        <p:cTn id="119" dur="26">
                                          <p:stCondLst>
                                            <p:cond delay="1808"/>
                                          </p:stCondLst>
                                        </p:cTn>
                                        <p:tgtEl>
                                          <p:spTgt spid="13"/>
                                        </p:tgtEl>
                                      </p:cBhvr>
                                      <p:to x="100000" y="95000"/>
                                    </p:animScale>
                                    <p:animScale>
                                      <p:cBhvr>
                                        <p:cTn id="1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9" grpId="0" animBg="1"/>
      <p:bldP spid="3" grpId="0" animBg="1"/>
      <p:bldP spid="10" grpId="0" animBg="1"/>
      <p:bldP spid="11" grpId="0" animBg="1"/>
      <p:bldP spid="12"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5" name="Title 1"/>
          <p:cNvSpPr txBox="1">
            <a:spLocks/>
          </p:cNvSpPr>
          <p:nvPr/>
        </p:nvSpPr>
        <p:spPr bwMode="auto">
          <a:xfrm>
            <a:off x="704528" y="4365104"/>
            <a:ext cx="3884458" cy="802832"/>
          </a:xfrm>
          <a:prstGeom prst="rect">
            <a:avLst/>
          </a:prstGeom>
          <a:solidFill>
            <a:schemeClr val="accent6">
              <a:lumMod val="90000"/>
            </a:schemeClr>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smtClean="0">
                <a:solidFill>
                  <a:schemeClr val="tx1"/>
                </a:solidFill>
              </a:rPr>
              <a:t>تحديد حجم المخزون الأمثل</a:t>
            </a:r>
          </a:p>
          <a:p>
            <a:pPr marL="342900" indent="-342900" algn="just">
              <a:buFont typeface="+mj-lt"/>
              <a:buAutoNum type="arabicPeriod"/>
            </a:pPr>
            <a:r>
              <a:rPr lang="ar-SA" sz="1800" b="1" dirty="0" smtClean="0">
                <a:solidFill>
                  <a:schemeClr val="tx1"/>
                </a:solidFill>
              </a:rPr>
              <a:t>تقييم المخزون</a:t>
            </a:r>
          </a:p>
        </p:txBody>
      </p:sp>
      <p:sp>
        <p:nvSpPr>
          <p:cNvPr id="2" name="Rectangle 1"/>
          <p:cNvSpPr/>
          <p:nvPr/>
        </p:nvSpPr>
        <p:spPr>
          <a:xfrm>
            <a:off x="4160912" y="696342"/>
            <a:ext cx="4953000" cy="584775"/>
          </a:xfrm>
          <a:prstGeom prst="rect">
            <a:avLst/>
          </a:prstGeom>
        </p:spPr>
        <p:txBody>
          <a:bodyPr>
            <a:spAutoFit/>
          </a:bodyPr>
          <a:lstStyle/>
          <a:p>
            <a:pPr marL="457200" indent="-457200" algn="just">
              <a:buFont typeface="Wingdings" panose="05000000000000000000" pitchFamily="2" charset="2"/>
              <a:buChar char="§"/>
              <a:defRPr/>
            </a:pPr>
            <a:r>
              <a:rPr lang="ar-SA" altLang="en-US" sz="3200" b="1" dirty="0" smtClean="0">
                <a:solidFill>
                  <a:srgbClr val="013E36"/>
                </a:solidFill>
                <a:cs typeface="Arabic Transparent" panose="020B0604020202020204" pitchFamily="34" charset="0"/>
              </a:rPr>
              <a:t>أمثلة عن مجالات بحوث الأعمال </a:t>
            </a:r>
            <a:endParaRPr lang="ar-SA" altLang="en-US" sz="3200" dirty="0">
              <a:solidFill>
                <a:srgbClr val="013E36"/>
              </a:solidFill>
              <a:cs typeface="Arabic Transparent" panose="020B0604020202020204" pitchFamily="34" charset="0"/>
            </a:endParaRPr>
          </a:p>
        </p:txBody>
      </p:sp>
      <p:sp>
        <p:nvSpPr>
          <p:cNvPr id="9" name="Title 1"/>
          <p:cNvSpPr txBox="1">
            <a:spLocks/>
          </p:cNvSpPr>
          <p:nvPr/>
        </p:nvSpPr>
        <p:spPr bwMode="auto">
          <a:xfrm>
            <a:off x="6292324" y="4425589"/>
            <a:ext cx="2592685" cy="360040"/>
          </a:xfrm>
          <a:prstGeom prst="rect">
            <a:avLst/>
          </a:prstGeom>
          <a:solidFill>
            <a:schemeClr val="accent6">
              <a:lumMod val="90000"/>
            </a:schemeClr>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3200" b="1" dirty="0" smtClean="0">
                <a:solidFill>
                  <a:schemeClr val="tx1"/>
                </a:solidFill>
              </a:rPr>
              <a:t>المخزون</a:t>
            </a:r>
            <a:endParaRPr lang="en-US" sz="3200" b="1" dirty="0">
              <a:solidFill>
                <a:schemeClr val="tx1"/>
              </a:solidFill>
            </a:endParaRPr>
          </a:p>
        </p:txBody>
      </p:sp>
      <p:sp>
        <p:nvSpPr>
          <p:cNvPr id="3" name="Right Arrow 2"/>
          <p:cNvSpPr/>
          <p:nvPr/>
        </p:nvSpPr>
        <p:spPr>
          <a:xfrm rot="10800000">
            <a:off x="4879005" y="4425589"/>
            <a:ext cx="1080120" cy="504056"/>
          </a:xfrm>
          <a:prstGeom prst="rightArrow">
            <a:avLst/>
          </a:prstGeom>
          <a:solidFill>
            <a:schemeClr val="accent6">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Title 1"/>
          <p:cNvSpPr txBox="1">
            <a:spLocks/>
          </p:cNvSpPr>
          <p:nvPr/>
        </p:nvSpPr>
        <p:spPr bwMode="auto">
          <a:xfrm>
            <a:off x="704528" y="2204864"/>
            <a:ext cx="3884458" cy="1296144"/>
          </a:xfrm>
          <a:prstGeom prst="rect">
            <a:avLst/>
          </a:prstGeom>
          <a:solidFill>
            <a:schemeClr val="tx1"/>
          </a:solidFill>
          <a:ln>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dirty="0" smtClean="0">
                <a:solidFill>
                  <a:schemeClr val="bg1"/>
                </a:solidFill>
              </a:rPr>
              <a:t>تطوير المنتجات</a:t>
            </a:r>
          </a:p>
          <a:p>
            <a:pPr marL="342900" indent="-342900" algn="just">
              <a:buFont typeface="+mj-lt"/>
              <a:buAutoNum type="arabicPeriod"/>
            </a:pPr>
            <a:r>
              <a:rPr lang="ar-SA" sz="1800" dirty="0" smtClean="0">
                <a:solidFill>
                  <a:schemeClr val="bg1"/>
                </a:solidFill>
              </a:rPr>
              <a:t>مشاكل الجودة </a:t>
            </a:r>
          </a:p>
          <a:p>
            <a:pPr marL="342900" indent="-342900" algn="just">
              <a:buFont typeface="+mj-lt"/>
              <a:buAutoNum type="arabicPeriod"/>
            </a:pPr>
            <a:r>
              <a:rPr lang="ar-SA" sz="1800" dirty="0" smtClean="0">
                <a:solidFill>
                  <a:schemeClr val="bg1"/>
                </a:solidFill>
              </a:rPr>
              <a:t>أعطال الماكينات</a:t>
            </a:r>
          </a:p>
          <a:p>
            <a:pPr marL="342900" indent="-342900" algn="just">
              <a:buFont typeface="+mj-lt"/>
              <a:buAutoNum type="arabicPeriod"/>
            </a:pPr>
            <a:r>
              <a:rPr lang="ar-SA" sz="1800" dirty="0" smtClean="0">
                <a:solidFill>
                  <a:schemeClr val="bg1"/>
                </a:solidFill>
              </a:rPr>
              <a:t>التكيف مع التطور التكنولوجي</a:t>
            </a:r>
          </a:p>
        </p:txBody>
      </p:sp>
      <p:sp>
        <p:nvSpPr>
          <p:cNvPr id="14" name="Title 1"/>
          <p:cNvSpPr txBox="1">
            <a:spLocks/>
          </p:cNvSpPr>
          <p:nvPr/>
        </p:nvSpPr>
        <p:spPr bwMode="auto">
          <a:xfrm>
            <a:off x="6292324" y="2492896"/>
            <a:ext cx="2592686" cy="360040"/>
          </a:xfrm>
          <a:prstGeom prst="rect">
            <a:avLst/>
          </a:prstGeom>
          <a:solidFill>
            <a:schemeClr val="tx1"/>
          </a:solidFill>
          <a:ln>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chemeClr val="bg1"/>
                </a:solidFill>
              </a:rPr>
              <a:t>الإنتاج و العمليات </a:t>
            </a:r>
            <a:endParaRPr lang="en-US" sz="2800" b="1" dirty="0">
              <a:solidFill>
                <a:schemeClr val="bg1"/>
              </a:solidFill>
            </a:endParaRPr>
          </a:p>
        </p:txBody>
      </p:sp>
      <p:sp>
        <p:nvSpPr>
          <p:cNvPr id="15" name="Right Arrow 14"/>
          <p:cNvSpPr/>
          <p:nvPr/>
        </p:nvSpPr>
        <p:spPr>
          <a:xfrm rot="10800000">
            <a:off x="4900595" y="2420888"/>
            <a:ext cx="1080120" cy="504056"/>
          </a:xfrm>
          <a:prstGeom prst="rightArrow">
            <a:avLst/>
          </a:prstGeom>
          <a:solidFill>
            <a:schemeClr val="tx1"/>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6585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2000"/>
                                        <p:tgtEl>
                                          <p:spTgt spid="9"/>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ircle(in)">
                                      <p:cBhvr>
                                        <p:cTn id="27" dur="2000"/>
                                        <p:tgtEl>
                                          <p:spTgt spid="3"/>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circle(in)">
                                      <p:cBhvr>
                                        <p:cTn id="3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3" grpId="0" animBg="1"/>
      <p:bldP spid="12"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71500" indent="-571500">
              <a:buFont typeface="Wingdings" panose="05000000000000000000" pitchFamily="2" charset="2"/>
              <a:buChar char="§"/>
            </a:pPr>
            <a:r>
              <a:rPr lang="ar-SA" sz="4000" b="1" dirty="0" smtClean="0">
                <a:solidFill>
                  <a:srgbClr val="013E36"/>
                </a:solidFill>
              </a:rPr>
              <a:t>أنواع بحوث الادارة</a:t>
            </a:r>
            <a:endParaRPr lang="en-US" sz="4000" b="1" dirty="0">
              <a:solidFill>
                <a:srgbClr val="013E36"/>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11</a:t>
            </a:fld>
            <a:endParaRPr lang="en-US" dirty="0"/>
          </a:p>
        </p:txBody>
      </p:sp>
      <p:sp>
        <p:nvSpPr>
          <p:cNvPr id="7" name="Title 1"/>
          <p:cNvSpPr txBox="1">
            <a:spLocks/>
          </p:cNvSpPr>
          <p:nvPr/>
        </p:nvSpPr>
        <p:spPr bwMode="auto">
          <a:xfrm>
            <a:off x="5587995" y="3678285"/>
            <a:ext cx="3884458" cy="974852"/>
          </a:xfrm>
          <a:prstGeom prst="rect">
            <a:avLst/>
          </a:prstGeom>
          <a:solidFill>
            <a:schemeClr val="accent1">
              <a:lumMod val="40000"/>
              <a:lumOff val="60000"/>
            </a:schemeClr>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smtClean="0">
                <a:solidFill>
                  <a:srgbClr val="013E36"/>
                </a:solidFill>
              </a:rPr>
              <a:t>تستخدم لحل مشكلة حالية تواجهها المنظمة</a:t>
            </a:r>
          </a:p>
          <a:p>
            <a:pPr marL="342900" indent="-342900" algn="just">
              <a:buFont typeface="+mj-lt"/>
              <a:buAutoNum type="arabicPeriod"/>
            </a:pPr>
            <a:r>
              <a:rPr lang="ar-SA" sz="1800" b="1" dirty="0" smtClean="0">
                <a:solidFill>
                  <a:srgbClr val="013E36"/>
                </a:solidFill>
              </a:rPr>
              <a:t>تقدم حلا عمليا سريعا</a:t>
            </a:r>
          </a:p>
        </p:txBody>
      </p:sp>
      <p:sp>
        <p:nvSpPr>
          <p:cNvPr id="8" name="Title 1"/>
          <p:cNvSpPr txBox="1">
            <a:spLocks/>
          </p:cNvSpPr>
          <p:nvPr/>
        </p:nvSpPr>
        <p:spPr bwMode="auto">
          <a:xfrm>
            <a:off x="1496616" y="1914509"/>
            <a:ext cx="2592686" cy="360040"/>
          </a:xfrm>
          <a:prstGeom prst="rect">
            <a:avLst/>
          </a:prstGeom>
          <a:solidFill>
            <a:schemeClr val="accent3">
              <a:lumMod val="60000"/>
              <a:lumOff val="40000"/>
            </a:schemeClr>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chemeClr val="tx1"/>
                </a:solidFill>
              </a:rPr>
              <a:t>البحوث الأساسية </a:t>
            </a:r>
            <a:endParaRPr lang="en-US" sz="2800" b="1" dirty="0">
              <a:solidFill>
                <a:schemeClr val="tx1"/>
              </a:solidFill>
            </a:endParaRPr>
          </a:p>
        </p:txBody>
      </p:sp>
      <p:sp>
        <p:nvSpPr>
          <p:cNvPr id="9" name="Right Arrow 8"/>
          <p:cNvSpPr/>
          <p:nvPr/>
        </p:nvSpPr>
        <p:spPr>
          <a:xfrm rot="5400000">
            <a:off x="7242192" y="2790466"/>
            <a:ext cx="1080120" cy="504056"/>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Title 1"/>
          <p:cNvSpPr txBox="1">
            <a:spLocks/>
          </p:cNvSpPr>
          <p:nvPr/>
        </p:nvSpPr>
        <p:spPr bwMode="auto">
          <a:xfrm>
            <a:off x="598702" y="3628633"/>
            <a:ext cx="3884458" cy="1024504"/>
          </a:xfrm>
          <a:prstGeom prst="rect">
            <a:avLst/>
          </a:prstGeom>
          <a:solidFill>
            <a:schemeClr val="accent3">
              <a:lumMod val="60000"/>
              <a:lumOff val="40000"/>
            </a:schemeClr>
          </a:solidFill>
          <a:ln>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smtClean="0">
                <a:solidFill>
                  <a:srgbClr val="013E36"/>
                </a:solidFill>
              </a:rPr>
              <a:t>هدفها بناء قاعدة معلومات</a:t>
            </a:r>
          </a:p>
          <a:p>
            <a:pPr marL="342900" indent="-342900" algn="just">
              <a:buFont typeface="+mj-lt"/>
              <a:buAutoNum type="arabicPeriod"/>
            </a:pPr>
            <a:r>
              <a:rPr lang="ar-SA" sz="1800" b="1" dirty="0" smtClean="0">
                <a:solidFill>
                  <a:srgbClr val="013E36"/>
                </a:solidFill>
              </a:rPr>
              <a:t>تستخدم لتطوير فهم لمشكلة معينة تشيع في المنظمات والتعرف على طرق حلها</a:t>
            </a:r>
            <a:endParaRPr lang="en-US" sz="1800" b="1" dirty="0">
              <a:solidFill>
                <a:srgbClr val="013E36"/>
              </a:solidFill>
            </a:endParaRPr>
          </a:p>
        </p:txBody>
      </p:sp>
      <p:sp>
        <p:nvSpPr>
          <p:cNvPr id="11" name="Title 1"/>
          <p:cNvSpPr txBox="1">
            <a:spLocks/>
          </p:cNvSpPr>
          <p:nvPr/>
        </p:nvSpPr>
        <p:spPr bwMode="auto">
          <a:xfrm>
            <a:off x="6393160" y="1914509"/>
            <a:ext cx="2592686" cy="360040"/>
          </a:xfrm>
          <a:prstGeom prst="rect">
            <a:avLst/>
          </a:prstGeom>
          <a:solidFill>
            <a:schemeClr val="accent1">
              <a:lumMod val="40000"/>
              <a:lumOff val="60000"/>
            </a:schemeClr>
          </a:solidFill>
          <a:ln>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chemeClr val="tx1"/>
                </a:solidFill>
              </a:rPr>
              <a:t>البحوث التطبيقية</a:t>
            </a:r>
            <a:endParaRPr lang="en-US" sz="2800" b="1" dirty="0">
              <a:solidFill>
                <a:schemeClr val="tx1"/>
              </a:solidFill>
            </a:endParaRPr>
          </a:p>
        </p:txBody>
      </p:sp>
      <p:sp>
        <p:nvSpPr>
          <p:cNvPr id="12" name="Right Arrow 11"/>
          <p:cNvSpPr/>
          <p:nvPr/>
        </p:nvSpPr>
        <p:spPr>
          <a:xfrm rot="5400000">
            <a:off x="2252899" y="2790466"/>
            <a:ext cx="1080120" cy="504056"/>
          </a:xfrm>
          <a:prstGeom prst="rightArrow">
            <a:avLst/>
          </a:prstGeom>
          <a:solidFill>
            <a:schemeClr val="accent3">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p>
        </p:txBody>
      </p:sp>
      <p:sp>
        <p:nvSpPr>
          <p:cNvPr id="3" name="Rectangle 2"/>
          <p:cNvSpPr/>
          <p:nvPr/>
        </p:nvSpPr>
        <p:spPr>
          <a:xfrm>
            <a:off x="833996" y="5036900"/>
            <a:ext cx="8280920" cy="923330"/>
          </a:xfrm>
          <a:prstGeom prst="rect">
            <a:avLst/>
          </a:prstGeom>
        </p:spPr>
        <p:txBody>
          <a:bodyPr wrap="square">
            <a:spAutoFit/>
          </a:bodyPr>
          <a:lstStyle/>
          <a:p>
            <a:pPr marL="285750" indent="-285750">
              <a:buFont typeface="Wingdings" panose="05000000000000000000" pitchFamily="2" charset="2"/>
              <a:buChar char="ü"/>
            </a:pPr>
            <a:r>
              <a:rPr lang="ar-SA" b="1" dirty="0" smtClean="0">
                <a:solidFill>
                  <a:srgbClr val="AB1A25"/>
                </a:solidFill>
              </a:rPr>
              <a:t>كلاهما بحوث علمية بطبيعتها لأنها تتبع سلوكا ومنهجا علميا الا أن البحوث التطبيقية تكون درجة علميتها أقل من البحوث الأساسية وبالتالي إمكانية تعميمها أقل كذلك لأنها ترتبط بظروف محددة للمنظمة .</a:t>
            </a:r>
          </a:p>
          <a:p>
            <a:pPr marL="285750" indent="-285750">
              <a:buFont typeface="Wingdings" panose="05000000000000000000" pitchFamily="2" charset="2"/>
              <a:buChar char="ü"/>
            </a:pPr>
            <a:r>
              <a:rPr lang="ar-SA" b="1" dirty="0" smtClean="0">
                <a:solidFill>
                  <a:srgbClr val="AB1A25"/>
                </a:solidFill>
              </a:rPr>
              <a:t>الا أن الاطار الزمني للبحوث الأساسية يكون أطول منه لدى البحوث </a:t>
            </a:r>
            <a:r>
              <a:rPr lang="ar-SA" b="1" dirty="0" smtClean="0">
                <a:solidFill>
                  <a:srgbClr val="AB1A25"/>
                </a:solidFill>
              </a:rPr>
              <a:t>الأساسية</a:t>
            </a:r>
            <a:endParaRPr lang="ar-SA" dirty="0">
              <a:solidFill>
                <a:srgbClr val="AB1A25"/>
              </a:solidFill>
            </a:endParaRPr>
          </a:p>
        </p:txBody>
      </p:sp>
      <p:sp>
        <p:nvSpPr>
          <p:cNvPr id="13" name="Diagonal Stripe 12"/>
          <p:cNvSpPr/>
          <p:nvPr/>
        </p:nvSpPr>
        <p:spPr>
          <a:xfrm rot="21438118">
            <a:off x="5014464" y="1435631"/>
            <a:ext cx="166103" cy="3503570"/>
          </a:xfrm>
          <a:prstGeom prst="diagStrip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3750218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80">
                                          <p:stCondLst>
                                            <p:cond delay="0"/>
                                          </p:stCondLst>
                                        </p:cTn>
                                        <p:tgtEl>
                                          <p:spTgt spid="8"/>
                                        </p:tgtEl>
                                      </p:cBhvr>
                                    </p:animEffect>
                                    <p:anim calcmode="lin" valueType="num">
                                      <p:cBhvr>
                                        <p:cTn id="2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1" dur="26">
                                          <p:stCondLst>
                                            <p:cond delay="650"/>
                                          </p:stCondLst>
                                        </p:cTn>
                                        <p:tgtEl>
                                          <p:spTgt spid="8"/>
                                        </p:tgtEl>
                                      </p:cBhvr>
                                      <p:to x="100000" y="60000"/>
                                    </p:animScale>
                                    <p:animScale>
                                      <p:cBhvr>
                                        <p:cTn id="32" dur="166" decel="50000">
                                          <p:stCondLst>
                                            <p:cond delay="676"/>
                                          </p:stCondLst>
                                        </p:cTn>
                                        <p:tgtEl>
                                          <p:spTgt spid="8"/>
                                        </p:tgtEl>
                                      </p:cBhvr>
                                      <p:to x="100000" y="100000"/>
                                    </p:animScale>
                                    <p:animScale>
                                      <p:cBhvr>
                                        <p:cTn id="33" dur="26">
                                          <p:stCondLst>
                                            <p:cond delay="1312"/>
                                          </p:stCondLst>
                                        </p:cTn>
                                        <p:tgtEl>
                                          <p:spTgt spid="8"/>
                                        </p:tgtEl>
                                      </p:cBhvr>
                                      <p:to x="100000" y="80000"/>
                                    </p:animScale>
                                    <p:animScale>
                                      <p:cBhvr>
                                        <p:cTn id="34" dur="166" decel="50000">
                                          <p:stCondLst>
                                            <p:cond delay="1338"/>
                                          </p:stCondLst>
                                        </p:cTn>
                                        <p:tgtEl>
                                          <p:spTgt spid="8"/>
                                        </p:tgtEl>
                                      </p:cBhvr>
                                      <p:to x="100000" y="100000"/>
                                    </p:animScale>
                                    <p:animScale>
                                      <p:cBhvr>
                                        <p:cTn id="35" dur="26">
                                          <p:stCondLst>
                                            <p:cond delay="1642"/>
                                          </p:stCondLst>
                                        </p:cTn>
                                        <p:tgtEl>
                                          <p:spTgt spid="8"/>
                                        </p:tgtEl>
                                      </p:cBhvr>
                                      <p:to x="100000" y="90000"/>
                                    </p:animScale>
                                    <p:animScale>
                                      <p:cBhvr>
                                        <p:cTn id="36" dur="166" decel="50000">
                                          <p:stCondLst>
                                            <p:cond delay="1668"/>
                                          </p:stCondLst>
                                        </p:cTn>
                                        <p:tgtEl>
                                          <p:spTgt spid="8"/>
                                        </p:tgtEl>
                                      </p:cBhvr>
                                      <p:to x="100000" y="100000"/>
                                    </p:animScale>
                                    <p:animScale>
                                      <p:cBhvr>
                                        <p:cTn id="37" dur="26">
                                          <p:stCondLst>
                                            <p:cond delay="1808"/>
                                          </p:stCondLst>
                                        </p:cTn>
                                        <p:tgtEl>
                                          <p:spTgt spid="8"/>
                                        </p:tgtEl>
                                      </p:cBhvr>
                                      <p:to x="100000" y="95000"/>
                                    </p:animScale>
                                    <p:animScale>
                                      <p:cBhvr>
                                        <p:cTn id="38" dur="166" decel="50000">
                                          <p:stCondLst>
                                            <p:cond delay="1834"/>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80">
                                          <p:stCondLst>
                                            <p:cond delay="0"/>
                                          </p:stCondLst>
                                        </p:cTn>
                                        <p:tgtEl>
                                          <p:spTgt spid="11"/>
                                        </p:tgtEl>
                                      </p:cBhvr>
                                    </p:animEffect>
                                    <p:anim calcmode="lin" valueType="num">
                                      <p:cBhvr>
                                        <p:cTn id="4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7" dur="26">
                                          <p:stCondLst>
                                            <p:cond delay="650"/>
                                          </p:stCondLst>
                                        </p:cTn>
                                        <p:tgtEl>
                                          <p:spTgt spid="11"/>
                                        </p:tgtEl>
                                      </p:cBhvr>
                                      <p:to x="100000" y="60000"/>
                                    </p:animScale>
                                    <p:animScale>
                                      <p:cBhvr>
                                        <p:cTn id="48" dur="166" decel="50000">
                                          <p:stCondLst>
                                            <p:cond delay="676"/>
                                          </p:stCondLst>
                                        </p:cTn>
                                        <p:tgtEl>
                                          <p:spTgt spid="11"/>
                                        </p:tgtEl>
                                      </p:cBhvr>
                                      <p:to x="100000" y="100000"/>
                                    </p:animScale>
                                    <p:animScale>
                                      <p:cBhvr>
                                        <p:cTn id="49" dur="26">
                                          <p:stCondLst>
                                            <p:cond delay="1312"/>
                                          </p:stCondLst>
                                        </p:cTn>
                                        <p:tgtEl>
                                          <p:spTgt spid="11"/>
                                        </p:tgtEl>
                                      </p:cBhvr>
                                      <p:to x="100000" y="80000"/>
                                    </p:animScale>
                                    <p:animScale>
                                      <p:cBhvr>
                                        <p:cTn id="50" dur="166" decel="50000">
                                          <p:stCondLst>
                                            <p:cond delay="1338"/>
                                          </p:stCondLst>
                                        </p:cTn>
                                        <p:tgtEl>
                                          <p:spTgt spid="11"/>
                                        </p:tgtEl>
                                      </p:cBhvr>
                                      <p:to x="100000" y="100000"/>
                                    </p:animScale>
                                    <p:animScale>
                                      <p:cBhvr>
                                        <p:cTn id="51" dur="26">
                                          <p:stCondLst>
                                            <p:cond delay="1642"/>
                                          </p:stCondLst>
                                        </p:cTn>
                                        <p:tgtEl>
                                          <p:spTgt spid="11"/>
                                        </p:tgtEl>
                                      </p:cBhvr>
                                      <p:to x="100000" y="90000"/>
                                    </p:animScale>
                                    <p:animScale>
                                      <p:cBhvr>
                                        <p:cTn id="52" dur="166" decel="50000">
                                          <p:stCondLst>
                                            <p:cond delay="1668"/>
                                          </p:stCondLst>
                                        </p:cTn>
                                        <p:tgtEl>
                                          <p:spTgt spid="11"/>
                                        </p:tgtEl>
                                      </p:cBhvr>
                                      <p:to x="100000" y="100000"/>
                                    </p:animScale>
                                    <p:animScale>
                                      <p:cBhvr>
                                        <p:cTn id="53" dur="26">
                                          <p:stCondLst>
                                            <p:cond delay="1808"/>
                                          </p:stCondLst>
                                        </p:cTn>
                                        <p:tgtEl>
                                          <p:spTgt spid="11"/>
                                        </p:tgtEl>
                                      </p:cBhvr>
                                      <p:to x="100000" y="95000"/>
                                    </p:animScale>
                                    <p:animScale>
                                      <p:cBhvr>
                                        <p:cTn id="54" dur="166" decel="50000">
                                          <p:stCondLst>
                                            <p:cond delay="1834"/>
                                          </p:stCondLst>
                                        </p:cTn>
                                        <p:tgtEl>
                                          <p:spTgt spid="11"/>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down)">
                                      <p:cBhvr>
                                        <p:cTn id="59" dur="580">
                                          <p:stCondLst>
                                            <p:cond delay="0"/>
                                          </p:stCondLst>
                                        </p:cTn>
                                        <p:tgtEl>
                                          <p:spTgt spid="9"/>
                                        </p:tgtEl>
                                      </p:cBhvr>
                                    </p:animEffect>
                                    <p:anim calcmode="lin" valueType="num">
                                      <p:cBhvr>
                                        <p:cTn id="6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5" dur="26">
                                          <p:stCondLst>
                                            <p:cond delay="650"/>
                                          </p:stCondLst>
                                        </p:cTn>
                                        <p:tgtEl>
                                          <p:spTgt spid="9"/>
                                        </p:tgtEl>
                                      </p:cBhvr>
                                      <p:to x="100000" y="60000"/>
                                    </p:animScale>
                                    <p:animScale>
                                      <p:cBhvr>
                                        <p:cTn id="66" dur="166" decel="50000">
                                          <p:stCondLst>
                                            <p:cond delay="676"/>
                                          </p:stCondLst>
                                        </p:cTn>
                                        <p:tgtEl>
                                          <p:spTgt spid="9"/>
                                        </p:tgtEl>
                                      </p:cBhvr>
                                      <p:to x="100000" y="100000"/>
                                    </p:animScale>
                                    <p:animScale>
                                      <p:cBhvr>
                                        <p:cTn id="67" dur="26">
                                          <p:stCondLst>
                                            <p:cond delay="1312"/>
                                          </p:stCondLst>
                                        </p:cTn>
                                        <p:tgtEl>
                                          <p:spTgt spid="9"/>
                                        </p:tgtEl>
                                      </p:cBhvr>
                                      <p:to x="100000" y="80000"/>
                                    </p:animScale>
                                    <p:animScale>
                                      <p:cBhvr>
                                        <p:cTn id="68" dur="166" decel="50000">
                                          <p:stCondLst>
                                            <p:cond delay="1338"/>
                                          </p:stCondLst>
                                        </p:cTn>
                                        <p:tgtEl>
                                          <p:spTgt spid="9"/>
                                        </p:tgtEl>
                                      </p:cBhvr>
                                      <p:to x="100000" y="100000"/>
                                    </p:animScale>
                                    <p:animScale>
                                      <p:cBhvr>
                                        <p:cTn id="69" dur="26">
                                          <p:stCondLst>
                                            <p:cond delay="1642"/>
                                          </p:stCondLst>
                                        </p:cTn>
                                        <p:tgtEl>
                                          <p:spTgt spid="9"/>
                                        </p:tgtEl>
                                      </p:cBhvr>
                                      <p:to x="100000" y="90000"/>
                                    </p:animScale>
                                    <p:animScale>
                                      <p:cBhvr>
                                        <p:cTn id="70" dur="166" decel="50000">
                                          <p:stCondLst>
                                            <p:cond delay="1668"/>
                                          </p:stCondLst>
                                        </p:cTn>
                                        <p:tgtEl>
                                          <p:spTgt spid="9"/>
                                        </p:tgtEl>
                                      </p:cBhvr>
                                      <p:to x="100000" y="100000"/>
                                    </p:animScale>
                                    <p:animScale>
                                      <p:cBhvr>
                                        <p:cTn id="71" dur="26">
                                          <p:stCondLst>
                                            <p:cond delay="1808"/>
                                          </p:stCondLst>
                                        </p:cTn>
                                        <p:tgtEl>
                                          <p:spTgt spid="9"/>
                                        </p:tgtEl>
                                      </p:cBhvr>
                                      <p:to x="100000" y="95000"/>
                                    </p:animScale>
                                    <p:animScale>
                                      <p:cBhvr>
                                        <p:cTn id="72" dur="166" decel="50000">
                                          <p:stCondLst>
                                            <p:cond delay="1834"/>
                                          </p:stCondLst>
                                        </p:cTn>
                                        <p:tgtEl>
                                          <p:spTgt spid="9"/>
                                        </p:tgtEl>
                                      </p:cBhvr>
                                      <p:to x="100000" y="100000"/>
                                    </p:animScale>
                                  </p:childTnLst>
                                </p:cTn>
                              </p:par>
                              <p:par>
                                <p:cTn id="73" presetID="26" presetClass="entr" presetSubtype="0"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down)">
                                      <p:cBhvr>
                                        <p:cTn id="75" dur="580">
                                          <p:stCondLst>
                                            <p:cond delay="0"/>
                                          </p:stCondLst>
                                        </p:cTn>
                                        <p:tgtEl>
                                          <p:spTgt spid="7"/>
                                        </p:tgtEl>
                                      </p:cBhvr>
                                    </p:animEffect>
                                    <p:anim calcmode="lin" valueType="num">
                                      <p:cBhvr>
                                        <p:cTn id="7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81" dur="26">
                                          <p:stCondLst>
                                            <p:cond delay="650"/>
                                          </p:stCondLst>
                                        </p:cTn>
                                        <p:tgtEl>
                                          <p:spTgt spid="7"/>
                                        </p:tgtEl>
                                      </p:cBhvr>
                                      <p:to x="100000" y="60000"/>
                                    </p:animScale>
                                    <p:animScale>
                                      <p:cBhvr>
                                        <p:cTn id="82" dur="166" decel="50000">
                                          <p:stCondLst>
                                            <p:cond delay="676"/>
                                          </p:stCondLst>
                                        </p:cTn>
                                        <p:tgtEl>
                                          <p:spTgt spid="7"/>
                                        </p:tgtEl>
                                      </p:cBhvr>
                                      <p:to x="100000" y="100000"/>
                                    </p:animScale>
                                    <p:animScale>
                                      <p:cBhvr>
                                        <p:cTn id="83" dur="26">
                                          <p:stCondLst>
                                            <p:cond delay="1312"/>
                                          </p:stCondLst>
                                        </p:cTn>
                                        <p:tgtEl>
                                          <p:spTgt spid="7"/>
                                        </p:tgtEl>
                                      </p:cBhvr>
                                      <p:to x="100000" y="80000"/>
                                    </p:animScale>
                                    <p:animScale>
                                      <p:cBhvr>
                                        <p:cTn id="84" dur="166" decel="50000">
                                          <p:stCondLst>
                                            <p:cond delay="1338"/>
                                          </p:stCondLst>
                                        </p:cTn>
                                        <p:tgtEl>
                                          <p:spTgt spid="7"/>
                                        </p:tgtEl>
                                      </p:cBhvr>
                                      <p:to x="100000" y="100000"/>
                                    </p:animScale>
                                    <p:animScale>
                                      <p:cBhvr>
                                        <p:cTn id="85" dur="26">
                                          <p:stCondLst>
                                            <p:cond delay="1642"/>
                                          </p:stCondLst>
                                        </p:cTn>
                                        <p:tgtEl>
                                          <p:spTgt spid="7"/>
                                        </p:tgtEl>
                                      </p:cBhvr>
                                      <p:to x="100000" y="90000"/>
                                    </p:animScale>
                                    <p:animScale>
                                      <p:cBhvr>
                                        <p:cTn id="86" dur="166" decel="50000">
                                          <p:stCondLst>
                                            <p:cond delay="1668"/>
                                          </p:stCondLst>
                                        </p:cTn>
                                        <p:tgtEl>
                                          <p:spTgt spid="7"/>
                                        </p:tgtEl>
                                      </p:cBhvr>
                                      <p:to x="100000" y="100000"/>
                                    </p:animScale>
                                    <p:animScale>
                                      <p:cBhvr>
                                        <p:cTn id="87" dur="26">
                                          <p:stCondLst>
                                            <p:cond delay="1808"/>
                                          </p:stCondLst>
                                        </p:cTn>
                                        <p:tgtEl>
                                          <p:spTgt spid="7"/>
                                        </p:tgtEl>
                                      </p:cBhvr>
                                      <p:to x="100000" y="95000"/>
                                    </p:animScale>
                                    <p:animScale>
                                      <p:cBhvr>
                                        <p:cTn id="88" dur="166" decel="50000">
                                          <p:stCondLst>
                                            <p:cond delay="1834"/>
                                          </p:stCondLst>
                                        </p:cTn>
                                        <p:tgtEl>
                                          <p:spTgt spid="7"/>
                                        </p:tgtEl>
                                      </p:cBhvr>
                                      <p:to x="100000" y="100000"/>
                                    </p:animScale>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additive="base">
                                        <p:cTn id="93" dur="500" fill="hold"/>
                                        <p:tgtEl>
                                          <p:spTgt spid="12"/>
                                        </p:tgtEl>
                                        <p:attrNameLst>
                                          <p:attrName>ppt_x</p:attrName>
                                        </p:attrNameLst>
                                      </p:cBhvr>
                                      <p:tavLst>
                                        <p:tav tm="0">
                                          <p:val>
                                            <p:strVal val="#ppt_x"/>
                                          </p:val>
                                        </p:tav>
                                        <p:tav tm="100000">
                                          <p:val>
                                            <p:strVal val="#ppt_x"/>
                                          </p:val>
                                        </p:tav>
                                      </p:tavLst>
                                    </p:anim>
                                    <p:anim calcmode="lin" valueType="num">
                                      <p:cBhvr additive="base">
                                        <p:cTn id="94" dur="500" fill="hold"/>
                                        <p:tgtEl>
                                          <p:spTgt spid="12"/>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fill="hold"/>
                                        <p:tgtEl>
                                          <p:spTgt spid="10"/>
                                        </p:tgtEl>
                                        <p:attrNameLst>
                                          <p:attrName>ppt_x</p:attrName>
                                        </p:attrNameLst>
                                      </p:cBhvr>
                                      <p:tavLst>
                                        <p:tav tm="0">
                                          <p:val>
                                            <p:strVal val="#ppt_x"/>
                                          </p:val>
                                        </p:tav>
                                        <p:tav tm="100000">
                                          <p:val>
                                            <p:strVal val="#ppt_x"/>
                                          </p:val>
                                        </p:tav>
                                      </p:tavLst>
                                    </p:anim>
                                    <p:anim calcmode="lin" valueType="num">
                                      <p:cBhvr additive="base">
                                        <p:cTn id="9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3"/>
                                        </p:tgtEl>
                                        <p:attrNameLst>
                                          <p:attrName>style.visibility</p:attrName>
                                        </p:attrNameLst>
                                      </p:cBhvr>
                                      <p:to>
                                        <p:strVal val="visible"/>
                                      </p:to>
                                    </p:set>
                                    <p:anim calcmode="lin" valueType="num">
                                      <p:cBhvr>
                                        <p:cTn id="103" dur="1000" fill="hold"/>
                                        <p:tgtEl>
                                          <p:spTgt spid="3"/>
                                        </p:tgtEl>
                                        <p:attrNameLst>
                                          <p:attrName>ppt_w</p:attrName>
                                        </p:attrNameLst>
                                      </p:cBhvr>
                                      <p:tavLst>
                                        <p:tav tm="0">
                                          <p:val>
                                            <p:fltVal val="0"/>
                                          </p:val>
                                        </p:tav>
                                        <p:tav tm="100000">
                                          <p:val>
                                            <p:strVal val="#ppt_w"/>
                                          </p:val>
                                        </p:tav>
                                      </p:tavLst>
                                    </p:anim>
                                    <p:anim calcmode="lin" valueType="num">
                                      <p:cBhvr>
                                        <p:cTn id="104" dur="1000" fill="hold"/>
                                        <p:tgtEl>
                                          <p:spTgt spid="3"/>
                                        </p:tgtEl>
                                        <p:attrNameLst>
                                          <p:attrName>ppt_h</p:attrName>
                                        </p:attrNameLst>
                                      </p:cBhvr>
                                      <p:tavLst>
                                        <p:tav tm="0">
                                          <p:val>
                                            <p:fltVal val="0"/>
                                          </p:val>
                                        </p:tav>
                                        <p:tav tm="100000">
                                          <p:val>
                                            <p:strVal val="#ppt_h"/>
                                          </p:val>
                                        </p:tav>
                                      </p:tavLst>
                                    </p:anim>
                                    <p:anim calcmode="lin" valueType="num">
                                      <p:cBhvr>
                                        <p:cTn id="105" dur="1000" fill="hold"/>
                                        <p:tgtEl>
                                          <p:spTgt spid="3"/>
                                        </p:tgtEl>
                                        <p:attrNameLst>
                                          <p:attrName>style.rotation</p:attrName>
                                        </p:attrNameLst>
                                      </p:cBhvr>
                                      <p:tavLst>
                                        <p:tav tm="0">
                                          <p:val>
                                            <p:fltVal val="90"/>
                                          </p:val>
                                        </p:tav>
                                        <p:tav tm="100000">
                                          <p:val>
                                            <p:fltVal val="0"/>
                                          </p:val>
                                        </p:tav>
                                      </p:tavLst>
                                    </p:anim>
                                    <p:animEffect transition="in" filter="fade">
                                      <p:cBhvr>
                                        <p:cTn id="10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animBg="1"/>
      <p:bldP spid="9" grpId="0" animBg="1"/>
      <p:bldP spid="10" grpId="0" animBg="1"/>
      <p:bldP spid="11" grpId="0" animBg="1"/>
      <p:bldP spid="1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6" name="Title 1"/>
          <p:cNvSpPr txBox="1">
            <a:spLocks/>
          </p:cNvSpPr>
          <p:nvPr/>
        </p:nvSpPr>
        <p:spPr bwMode="auto">
          <a:xfrm>
            <a:off x="344488" y="2193402"/>
            <a:ext cx="9087668" cy="10081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Wingdings" panose="05000000000000000000" pitchFamily="2" charset="2"/>
              <a:buChar char="Ø"/>
            </a:pPr>
            <a:r>
              <a:rPr lang="ar-SA" sz="2400" b="1" dirty="0" smtClean="0">
                <a:solidFill>
                  <a:schemeClr val="tx1"/>
                </a:solidFill>
              </a:rPr>
              <a:t>حتى وان كانوا لا يشاركون في اعدادها وانما توكل لمتخصصين فانه يتوجب علهم امتلاك القدرة على الإحساس بمشاكل منظماتهم وتحديد مواقعها و كيفيات التعامل معها </a:t>
            </a:r>
            <a:endParaRPr lang="en-US" sz="2400" b="1" dirty="0">
              <a:solidFill>
                <a:schemeClr val="tx1"/>
              </a:solidFill>
            </a:endParaRPr>
          </a:p>
        </p:txBody>
      </p:sp>
      <p:sp>
        <p:nvSpPr>
          <p:cNvPr id="8" name="Rectangle 7"/>
          <p:cNvSpPr/>
          <p:nvPr/>
        </p:nvSpPr>
        <p:spPr>
          <a:xfrm>
            <a:off x="4160912" y="696342"/>
            <a:ext cx="4953000" cy="584775"/>
          </a:xfrm>
          <a:prstGeom prst="rect">
            <a:avLst/>
          </a:prstGeom>
        </p:spPr>
        <p:txBody>
          <a:bodyPr>
            <a:spAutoFit/>
          </a:bodyPr>
          <a:lstStyle/>
          <a:p>
            <a:pPr marL="457200" indent="-457200" algn="just">
              <a:buFont typeface="Wingdings" panose="05000000000000000000" pitchFamily="2" charset="2"/>
              <a:buChar char="§"/>
              <a:defRPr/>
            </a:pPr>
            <a:r>
              <a:rPr lang="ar-SA" altLang="en-US" sz="3200" b="1" dirty="0" smtClean="0">
                <a:solidFill>
                  <a:srgbClr val="013E36"/>
                </a:solidFill>
                <a:cs typeface="Arabic Transparent" panose="020B0604020202020204" pitchFamily="34" charset="0"/>
              </a:rPr>
              <a:t>علاقة المديرين بالبحوث</a:t>
            </a:r>
            <a:endParaRPr lang="ar-SA" altLang="en-US" sz="3200" dirty="0">
              <a:solidFill>
                <a:srgbClr val="013E36"/>
              </a:solidFill>
              <a:cs typeface="Arabic Transparent" panose="020B0604020202020204" pitchFamily="34" charset="0"/>
            </a:endParaRPr>
          </a:p>
        </p:txBody>
      </p:sp>
      <p:sp>
        <p:nvSpPr>
          <p:cNvPr id="9" name="Title 1"/>
          <p:cNvSpPr txBox="1">
            <a:spLocks/>
          </p:cNvSpPr>
          <p:nvPr/>
        </p:nvSpPr>
        <p:spPr bwMode="auto">
          <a:xfrm>
            <a:off x="430622" y="4005064"/>
            <a:ext cx="9087668" cy="10081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Wingdings" panose="05000000000000000000" pitchFamily="2" charset="2"/>
              <a:buChar char="Ø"/>
            </a:pPr>
            <a:r>
              <a:rPr lang="ar-SA" sz="2400" b="1" dirty="0" smtClean="0">
                <a:solidFill>
                  <a:schemeClr val="tx1"/>
                </a:solidFill>
              </a:rPr>
              <a:t>هنالك مشاكل بسيطة روتينية يمكن حلها انطلاقا من التجارب والخبرة و جمع البيانات حولها ولكن هنالك تلك المستعصية أو غير المتوقعة التي تستلزم طلب خدمة واللجوء لخبراء و باحثين ومستشارين خارجيين</a:t>
            </a:r>
            <a:endParaRPr lang="en-US" sz="2400" b="1" dirty="0">
              <a:solidFill>
                <a:schemeClr val="tx1"/>
              </a:solidFill>
            </a:endParaRPr>
          </a:p>
        </p:txBody>
      </p:sp>
    </p:spTree>
    <p:extLst>
      <p:ext uri="{BB962C8B-B14F-4D97-AF65-F5344CB8AC3E}">
        <p14:creationId xmlns:p14="http://schemas.microsoft.com/office/powerpoint/2010/main" val="154631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anim calcmode="lin" valueType="num">
                                      <p:cBhvr>
                                        <p:cTn id="26" dur="2000" fill="hold"/>
                                        <p:tgtEl>
                                          <p:spTgt spid="6"/>
                                        </p:tgtEl>
                                        <p:attrNameLst>
                                          <p:attrName>ppt_w</p:attrName>
                                        </p:attrNameLst>
                                      </p:cBhvr>
                                      <p:tavLst>
                                        <p:tav tm="0" fmla="#ppt_w*sin(2.5*pi*$)">
                                          <p:val>
                                            <p:fltVal val="0"/>
                                          </p:val>
                                        </p:tav>
                                        <p:tav tm="100000">
                                          <p:val>
                                            <p:fltVal val="1"/>
                                          </p:val>
                                        </p:tav>
                                      </p:tavLst>
                                    </p:anim>
                                    <p:anim calcmode="lin" valueType="num">
                                      <p:cBhvr>
                                        <p:cTn id="27"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1000" fill="hold"/>
                                        <p:tgtEl>
                                          <p:spTgt spid="9"/>
                                        </p:tgtEl>
                                        <p:attrNameLst>
                                          <p:attrName>ppt_w</p:attrName>
                                        </p:attrNameLst>
                                      </p:cBhvr>
                                      <p:tavLst>
                                        <p:tav tm="0">
                                          <p:val>
                                            <p:fltVal val="0"/>
                                          </p:val>
                                        </p:tav>
                                        <p:tav tm="100000">
                                          <p:val>
                                            <p:strVal val="#ppt_w"/>
                                          </p:val>
                                        </p:tav>
                                      </p:tavLst>
                                    </p:anim>
                                    <p:anim calcmode="lin" valueType="num">
                                      <p:cBhvr>
                                        <p:cTn id="33" dur="1000" fill="hold"/>
                                        <p:tgtEl>
                                          <p:spTgt spid="9"/>
                                        </p:tgtEl>
                                        <p:attrNameLst>
                                          <p:attrName>ppt_h</p:attrName>
                                        </p:attrNameLst>
                                      </p:cBhvr>
                                      <p:tavLst>
                                        <p:tav tm="0">
                                          <p:val>
                                            <p:fltVal val="0"/>
                                          </p:val>
                                        </p:tav>
                                        <p:tav tm="100000">
                                          <p:val>
                                            <p:strVal val="#ppt_h"/>
                                          </p:val>
                                        </p:tav>
                                      </p:tavLst>
                                    </p:anim>
                                    <p:anim calcmode="lin" valueType="num">
                                      <p:cBhvr>
                                        <p:cTn id="34" dur="1000" fill="hold"/>
                                        <p:tgtEl>
                                          <p:spTgt spid="9"/>
                                        </p:tgtEl>
                                        <p:attrNameLst>
                                          <p:attrName>style.rotation</p:attrName>
                                        </p:attrNameLst>
                                      </p:cBhvr>
                                      <p:tavLst>
                                        <p:tav tm="0">
                                          <p:val>
                                            <p:fltVal val="90"/>
                                          </p:val>
                                        </p:tav>
                                        <p:tav tm="100000">
                                          <p:val>
                                            <p:fltVal val="0"/>
                                          </p:val>
                                        </p:tav>
                                      </p:tavLst>
                                    </p:anim>
                                    <p:animEffect transition="in" filter="fade">
                                      <p:cBhvr>
                                        <p:cTn id="3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5" name="Title 1"/>
          <p:cNvSpPr txBox="1">
            <a:spLocks/>
          </p:cNvSpPr>
          <p:nvPr/>
        </p:nvSpPr>
        <p:spPr bwMode="auto">
          <a:xfrm>
            <a:off x="511803" y="1578190"/>
            <a:ext cx="8826329" cy="648072"/>
          </a:xfrm>
          <a:prstGeom prst="rect">
            <a:avLst/>
          </a:prstGeom>
          <a:solidFill>
            <a:srgbClr val="00B0F0"/>
          </a:solidFill>
          <a:ln>
            <a:headEnd/>
            <a:tailEn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000" b="1" dirty="0" smtClean="0">
                <a:solidFill>
                  <a:schemeClr val="tx1"/>
                </a:solidFill>
              </a:rPr>
              <a:t>01. هذه المعرفة تحسن من قدرة  المديرين على الإحساس بمختلف العوامل المؤثرة في المشكلة</a:t>
            </a:r>
            <a:endParaRPr lang="en-US" sz="2000" b="1" dirty="0">
              <a:solidFill>
                <a:schemeClr val="tx1"/>
              </a:solidFill>
            </a:endParaRPr>
          </a:p>
        </p:txBody>
      </p:sp>
      <p:sp>
        <p:nvSpPr>
          <p:cNvPr id="2" name="Rectangle 1"/>
          <p:cNvSpPr/>
          <p:nvPr/>
        </p:nvSpPr>
        <p:spPr>
          <a:xfrm>
            <a:off x="417972" y="686125"/>
            <a:ext cx="8895385" cy="584775"/>
          </a:xfrm>
          <a:prstGeom prst="rect">
            <a:avLst/>
          </a:prstGeom>
        </p:spPr>
        <p:txBody>
          <a:bodyPr wrap="none">
            <a:spAutoFit/>
          </a:bodyPr>
          <a:lstStyle/>
          <a:p>
            <a:pPr marL="457200" indent="-457200" algn="just">
              <a:buFont typeface="Wingdings" panose="05000000000000000000" pitchFamily="2" charset="2"/>
              <a:buChar char="§"/>
              <a:defRPr/>
            </a:pPr>
            <a:r>
              <a:rPr lang="ar-SA" sz="3200" b="1" dirty="0">
                <a:solidFill>
                  <a:srgbClr val="013E36"/>
                </a:solidFill>
                <a:cs typeface="Arabic Transparent" panose="020B0604020202020204" pitchFamily="34" charset="0"/>
              </a:rPr>
              <a:t>عوامل تأكيد أهمية معرفة </a:t>
            </a:r>
            <a:r>
              <a:rPr lang="ar-SA" sz="3200" b="1" dirty="0" smtClean="0">
                <a:solidFill>
                  <a:srgbClr val="013E36"/>
                </a:solidFill>
                <a:cs typeface="Arabic Transparent" panose="020B0604020202020204" pitchFamily="34" charset="0"/>
              </a:rPr>
              <a:t>المديرين </a:t>
            </a:r>
            <a:r>
              <a:rPr lang="ar-SA" sz="3200" b="1" dirty="0">
                <a:solidFill>
                  <a:srgbClr val="013E36"/>
                </a:solidFill>
                <a:cs typeface="Arabic Transparent" panose="020B0604020202020204" pitchFamily="34" charset="0"/>
              </a:rPr>
              <a:t>بالبحوث الإدارية (ص 35)</a:t>
            </a:r>
            <a:endParaRPr lang="en-US" sz="3200" b="1" dirty="0">
              <a:solidFill>
                <a:srgbClr val="013E36"/>
              </a:solidFill>
              <a:cs typeface="Arabic Transparent" panose="020B0604020202020204" pitchFamily="34" charset="0"/>
            </a:endParaRPr>
          </a:p>
        </p:txBody>
      </p:sp>
      <p:sp>
        <p:nvSpPr>
          <p:cNvPr id="11" name="Title 1"/>
          <p:cNvSpPr txBox="1">
            <a:spLocks/>
          </p:cNvSpPr>
          <p:nvPr/>
        </p:nvSpPr>
        <p:spPr bwMode="auto">
          <a:xfrm>
            <a:off x="992560" y="3003869"/>
            <a:ext cx="7769508" cy="648072"/>
          </a:xfrm>
          <a:prstGeom prst="rect">
            <a:avLst/>
          </a:prstGeom>
          <a:solidFill>
            <a:srgbClr val="D9791B"/>
          </a:solidFill>
          <a:ln>
            <a:headEnd/>
            <a:tailEn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000" b="1" dirty="0" smtClean="0">
                <a:solidFill>
                  <a:schemeClr val="tx1"/>
                </a:solidFill>
              </a:rPr>
              <a:t>03. فهم المديرين لتقارير البحوث المقدمة لهم يمكن من اتخاذ قرارات مدروسة</a:t>
            </a:r>
            <a:endParaRPr lang="en-US" sz="2000" b="1" dirty="0">
              <a:solidFill>
                <a:schemeClr val="tx1"/>
              </a:solidFill>
            </a:endParaRPr>
          </a:p>
        </p:txBody>
      </p:sp>
      <p:sp>
        <p:nvSpPr>
          <p:cNvPr id="12" name="Title 1"/>
          <p:cNvSpPr txBox="1">
            <a:spLocks/>
          </p:cNvSpPr>
          <p:nvPr/>
        </p:nvSpPr>
        <p:spPr bwMode="auto">
          <a:xfrm>
            <a:off x="511803" y="2294870"/>
            <a:ext cx="8826329" cy="64807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000" b="1" dirty="0" smtClean="0">
                <a:solidFill>
                  <a:schemeClr val="tx1"/>
                </a:solidFill>
              </a:rPr>
              <a:t>02. تسمح معرفة المديرين بحماية نتائج البحوث من أي تحريف أو إخفاء أو سوء تطبيق لها</a:t>
            </a:r>
            <a:endParaRPr lang="en-US" sz="2000" b="1" dirty="0">
              <a:solidFill>
                <a:schemeClr val="tx1"/>
              </a:solidFill>
            </a:endParaRPr>
          </a:p>
        </p:txBody>
      </p:sp>
      <p:sp>
        <p:nvSpPr>
          <p:cNvPr id="13" name="Title 1"/>
          <p:cNvSpPr txBox="1">
            <a:spLocks/>
          </p:cNvSpPr>
          <p:nvPr/>
        </p:nvSpPr>
        <p:spPr bwMode="auto">
          <a:xfrm>
            <a:off x="992561" y="3757444"/>
            <a:ext cx="7769508" cy="648072"/>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000" b="1" dirty="0" smtClean="0">
                <a:solidFill>
                  <a:schemeClr val="tx1"/>
                </a:solidFill>
              </a:rPr>
              <a:t>04. تساعد المديرين في اختيار الباحثين الموظفين من الخارج لحل المشاكل</a:t>
            </a:r>
            <a:endParaRPr lang="en-US" sz="2000" b="1" dirty="0">
              <a:solidFill>
                <a:schemeClr val="tx1"/>
              </a:solidFill>
            </a:endParaRPr>
          </a:p>
        </p:txBody>
      </p:sp>
      <p:sp>
        <p:nvSpPr>
          <p:cNvPr id="14" name="Title 1"/>
          <p:cNvSpPr txBox="1">
            <a:spLocks/>
          </p:cNvSpPr>
          <p:nvPr/>
        </p:nvSpPr>
        <p:spPr bwMode="auto">
          <a:xfrm>
            <a:off x="1832302" y="4466443"/>
            <a:ext cx="6090023" cy="648072"/>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000" b="1" dirty="0" smtClean="0">
                <a:solidFill>
                  <a:schemeClr val="tx1"/>
                </a:solidFill>
              </a:rPr>
              <a:t>05. إمكانية حل المشاكل المتكررة و الروتينية داخل المنظمة</a:t>
            </a:r>
            <a:endParaRPr lang="en-US" sz="2000" b="1" dirty="0">
              <a:solidFill>
                <a:schemeClr val="tx1"/>
              </a:solidFill>
            </a:endParaRPr>
          </a:p>
        </p:txBody>
      </p:sp>
      <p:sp>
        <p:nvSpPr>
          <p:cNvPr id="15" name="Title 1"/>
          <p:cNvSpPr txBox="1">
            <a:spLocks/>
          </p:cNvSpPr>
          <p:nvPr/>
        </p:nvSpPr>
        <p:spPr bwMode="auto">
          <a:xfrm>
            <a:off x="1807011" y="5175442"/>
            <a:ext cx="6113324" cy="648072"/>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000" b="1" dirty="0" smtClean="0">
                <a:solidFill>
                  <a:schemeClr val="tx1"/>
                </a:solidFill>
              </a:rPr>
              <a:t>06. التمييز بين البحوث الجيدة و الحازمة و البحوث الرديئة</a:t>
            </a:r>
            <a:endParaRPr lang="en-US" sz="2000" b="1" dirty="0">
              <a:solidFill>
                <a:schemeClr val="tx1"/>
              </a:solidFill>
            </a:endParaRPr>
          </a:p>
        </p:txBody>
      </p:sp>
    </p:spTree>
    <p:extLst>
      <p:ext uri="{BB962C8B-B14F-4D97-AF65-F5344CB8AC3E}">
        <p14:creationId xmlns:p14="http://schemas.microsoft.com/office/powerpoint/2010/main" val="114604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ppt_x</p:attrName>
                                        </p:attrNameLst>
                                      </p:cBhvr>
                                      <p:tavLst>
                                        <p:tav tm="0">
                                          <p:val>
                                            <p:strVal val="#ppt_x"/>
                                          </p:val>
                                        </p:tav>
                                        <p:tav tm="100000">
                                          <p:val>
                                            <p:strVal val="#ppt_x"/>
                                          </p:val>
                                        </p:tav>
                                      </p:tavLst>
                                    </p:anim>
                                    <p:anim calcmode="lin" valueType="num">
                                      <p:cBhvr>
                                        <p:cTn id="42" dur="1000" fill="hold"/>
                                        <p:tgtEl>
                                          <p:spTgt spid="1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1000" fill="hold"/>
                                        <p:tgtEl>
                                          <p:spTgt spid="14"/>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11" grpId="0" animBg="1"/>
      <p:bldP spid="12" grpId="0" animBg="1"/>
      <p:bldP spid="1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6" name="Title 1"/>
          <p:cNvSpPr txBox="1">
            <a:spLocks/>
          </p:cNvSpPr>
          <p:nvPr/>
        </p:nvSpPr>
        <p:spPr bwMode="auto">
          <a:xfrm>
            <a:off x="272480" y="1988840"/>
            <a:ext cx="9087668" cy="10081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Wingdings" panose="05000000000000000000" pitchFamily="2" charset="2"/>
              <a:buChar char="Ø"/>
            </a:pPr>
            <a:r>
              <a:rPr lang="ar-SA" sz="2400" b="1" dirty="0" smtClean="0">
                <a:solidFill>
                  <a:schemeClr val="tx1"/>
                </a:solidFill>
              </a:rPr>
              <a:t>يجب على المدراء الحفاظ  على علاقات جيدة مع الباحثين ومستشاري البحوث عن طريق تطوير الاتصالات وبناء قواعد بيانات لهم لتسهيل عملية اللجوء لهم وتبادل المعلومات معهم. </a:t>
            </a:r>
            <a:endParaRPr lang="en-US" sz="2400" b="1" dirty="0">
              <a:solidFill>
                <a:schemeClr val="tx1"/>
              </a:solidFill>
            </a:endParaRPr>
          </a:p>
        </p:txBody>
      </p:sp>
      <p:sp>
        <p:nvSpPr>
          <p:cNvPr id="8" name="Rectangle 7"/>
          <p:cNvSpPr/>
          <p:nvPr/>
        </p:nvSpPr>
        <p:spPr>
          <a:xfrm>
            <a:off x="2144688" y="696342"/>
            <a:ext cx="6969224" cy="584775"/>
          </a:xfrm>
          <a:prstGeom prst="rect">
            <a:avLst/>
          </a:prstGeom>
        </p:spPr>
        <p:txBody>
          <a:bodyPr wrap="square">
            <a:spAutoFit/>
          </a:bodyPr>
          <a:lstStyle/>
          <a:p>
            <a:pPr marL="457200" indent="-457200" algn="just">
              <a:buFont typeface="Wingdings" panose="05000000000000000000" pitchFamily="2" charset="2"/>
              <a:buChar char="§"/>
              <a:defRPr/>
            </a:pPr>
            <a:r>
              <a:rPr lang="ar-SA" altLang="en-US" sz="3200" b="1" dirty="0" smtClean="0">
                <a:solidFill>
                  <a:srgbClr val="013E36"/>
                </a:solidFill>
                <a:cs typeface="Arabic Transparent" panose="020B0604020202020204" pitchFamily="34" charset="0"/>
              </a:rPr>
              <a:t>إدارة العلاقات مع الباحثين و المستشارين</a:t>
            </a:r>
            <a:endParaRPr lang="ar-SA" altLang="en-US" sz="3200" dirty="0">
              <a:solidFill>
                <a:srgbClr val="013E36"/>
              </a:solidFill>
              <a:cs typeface="Arabic Transparent" panose="020B0604020202020204" pitchFamily="34" charset="0"/>
            </a:endParaRPr>
          </a:p>
        </p:txBody>
      </p:sp>
      <p:sp>
        <p:nvSpPr>
          <p:cNvPr id="7" name="Title 1"/>
          <p:cNvSpPr txBox="1">
            <a:spLocks/>
          </p:cNvSpPr>
          <p:nvPr/>
        </p:nvSpPr>
        <p:spPr bwMode="auto">
          <a:xfrm>
            <a:off x="1064568" y="4293096"/>
            <a:ext cx="5556840" cy="164572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smtClean="0">
                <a:solidFill>
                  <a:schemeClr val="tx1"/>
                </a:solidFill>
              </a:rPr>
              <a:t>توضيح الأهداف و المهام المطلوبة منهم </a:t>
            </a:r>
          </a:p>
          <a:p>
            <a:pPr marL="342900" indent="-342900" algn="just">
              <a:buFont typeface="+mj-lt"/>
              <a:buAutoNum type="arabicPeriod"/>
            </a:pPr>
            <a:r>
              <a:rPr lang="ar-SA" sz="1800" b="1" dirty="0" smtClean="0">
                <a:solidFill>
                  <a:schemeClr val="tx1"/>
                </a:solidFill>
              </a:rPr>
              <a:t>توضيح قيم و فلسفة المنظمة </a:t>
            </a:r>
          </a:p>
          <a:p>
            <a:pPr marL="342900" indent="-342900" algn="just">
              <a:buFont typeface="+mj-lt"/>
              <a:buAutoNum type="arabicPeriod"/>
            </a:pPr>
            <a:r>
              <a:rPr lang="ar-SA" sz="1800" b="1" dirty="0" smtClean="0">
                <a:solidFill>
                  <a:schemeClr val="tx1"/>
                </a:solidFill>
              </a:rPr>
              <a:t>إيجاد علاقات تعاون و تفاهم معهم</a:t>
            </a:r>
          </a:p>
          <a:p>
            <a:pPr marL="342900" indent="-342900" algn="just">
              <a:buFont typeface="+mj-lt"/>
              <a:buAutoNum type="arabicPeriod"/>
            </a:pPr>
            <a:r>
              <a:rPr lang="ar-SA" sz="1800" b="1" dirty="0" smtClean="0">
                <a:solidFill>
                  <a:schemeClr val="tx1"/>
                </a:solidFill>
              </a:rPr>
              <a:t>ضرورة إيجاد توافق بين الاطار القيمي للمديرين والباحثين، </a:t>
            </a:r>
          </a:p>
          <a:p>
            <a:pPr algn="just"/>
            <a:r>
              <a:rPr lang="ar-SA" sz="1800" b="1" dirty="0" smtClean="0">
                <a:solidFill>
                  <a:srgbClr val="AB1A25"/>
                </a:solidFill>
              </a:rPr>
              <a:t>       </a:t>
            </a:r>
            <a:r>
              <a:rPr lang="ar-SA" sz="1600" b="1" dirty="0" smtClean="0">
                <a:solidFill>
                  <a:srgbClr val="AB1A25"/>
                </a:solidFill>
              </a:rPr>
              <a:t>مثلا، قد تقتضي نتائج البحث لحل مشكلة العجز </a:t>
            </a:r>
            <a:r>
              <a:rPr lang="ar-SA" sz="1600" b="1" dirty="0">
                <a:solidFill>
                  <a:srgbClr val="AB1A25"/>
                </a:solidFill>
              </a:rPr>
              <a:t>المالي </a:t>
            </a:r>
            <a:r>
              <a:rPr lang="ar-SA" sz="1600" b="1" dirty="0" smtClean="0">
                <a:solidFill>
                  <a:srgbClr val="AB1A25"/>
                </a:solidFill>
              </a:rPr>
              <a:t>وضعف السيولة أن تتخلى المنظمة عن عدد من موظفيها وهذا قد يتعارض مع فلسفة المنظمة.</a:t>
            </a:r>
            <a:endParaRPr lang="en-US" sz="1800" b="1" dirty="0">
              <a:solidFill>
                <a:srgbClr val="AB1A25"/>
              </a:solidFill>
            </a:endParaRPr>
          </a:p>
        </p:txBody>
      </p:sp>
      <p:sp>
        <p:nvSpPr>
          <p:cNvPr id="2" name="Rectangle 1"/>
          <p:cNvSpPr/>
          <p:nvPr/>
        </p:nvSpPr>
        <p:spPr>
          <a:xfrm>
            <a:off x="6753200" y="3260595"/>
            <a:ext cx="2523448" cy="461665"/>
          </a:xfrm>
          <a:prstGeom prst="rect">
            <a:avLst/>
          </a:prstGeom>
          <a:solidFill>
            <a:srgbClr val="00B0F0"/>
          </a:solidFill>
        </p:spPr>
        <p:txBody>
          <a:bodyPr wrap="none">
            <a:spAutoFit/>
          </a:bodyPr>
          <a:lstStyle/>
          <a:p>
            <a:pPr algn="ctr"/>
            <a:r>
              <a:rPr lang="ar-SA" sz="2400" b="1" dirty="0" smtClean="0"/>
              <a:t>عند التعاقد معهم يجب :</a:t>
            </a:r>
            <a:endParaRPr lang="ar-SA" sz="2400" dirty="0"/>
          </a:p>
        </p:txBody>
      </p:sp>
      <p:sp>
        <p:nvSpPr>
          <p:cNvPr id="3" name="Bent Arrow 2"/>
          <p:cNvSpPr/>
          <p:nvPr/>
        </p:nvSpPr>
        <p:spPr>
          <a:xfrm rot="5400000" flipV="1">
            <a:off x="5879046" y="3356108"/>
            <a:ext cx="752420" cy="732304"/>
          </a:xfrm>
          <a:prstGeom prst="bentArrow">
            <a:avLst/>
          </a:prstGeom>
          <a:solidFill>
            <a:srgbClr val="00B0F0"/>
          </a:solidFill>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72311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80">
                                          <p:stCondLst>
                                            <p:cond delay="0"/>
                                          </p:stCondLst>
                                        </p:cTn>
                                        <p:tgtEl>
                                          <p:spTgt spid="6"/>
                                        </p:tgtEl>
                                      </p:cBhvr>
                                    </p:animEffect>
                                    <p:anim calcmode="lin" valueType="num">
                                      <p:cBhvr>
                                        <p:cTn id="1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0" dur="26">
                                          <p:stCondLst>
                                            <p:cond delay="650"/>
                                          </p:stCondLst>
                                        </p:cTn>
                                        <p:tgtEl>
                                          <p:spTgt spid="6"/>
                                        </p:tgtEl>
                                      </p:cBhvr>
                                      <p:to x="100000" y="60000"/>
                                    </p:animScale>
                                    <p:animScale>
                                      <p:cBhvr>
                                        <p:cTn id="21" dur="166" decel="50000">
                                          <p:stCondLst>
                                            <p:cond delay="676"/>
                                          </p:stCondLst>
                                        </p:cTn>
                                        <p:tgtEl>
                                          <p:spTgt spid="6"/>
                                        </p:tgtEl>
                                      </p:cBhvr>
                                      <p:to x="100000" y="100000"/>
                                    </p:animScale>
                                    <p:animScale>
                                      <p:cBhvr>
                                        <p:cTn id="22" dur="26">
                                          <p:stCondLst>
                                            <p:cond delay="1312"/>
                                          </p:stCondLst>
                                        </p:cTn>
                                        <p:tgtEl>
                                          <p:spTgt spid="6"/>
                                        </p:tgtEl>
                                      </p:cBhvr>
                                      <p:to x="100000" y="80000"/>
                                    </p:animScale>
                                    <p:animScale>
                                      <p:cBhvr>
                                        <p:cTn id="23" dur="166" decel="50000">
                                          <p:stCondLst>
                                            <p:cond delay="1338"/>
                                          </p:stCondLst>
                                        </p:cTn>
                                        <p:tgtEl>
                                          <p:spTgt spid="6"/>
                                        </p:tgtEl>
                                      </p:cBhvr>
                                      <p:to x="100000" y="100000"/>
                                    </p:animScale>
                                    <p:animScale>
                                      <p:cBhvr>
                                        <p:cTn id="24" dur="26">
                                          <p:stCondLst>
                                            <p:cond delay="1642"/>
                                          </p:stCondLst>
                                        </p:cTn>
                                        <p:tgtEl>
                                          <p:spTgt spid="6"/>
                                        </p:tgtEl>
                                      </p:cBhvr>
                                      <p:to x="100000" y="90000"/>
                                    </p:animScale>
                                    <p:animScale>
                                      <p:cBhvr>
                                        <p:cTn id="25" dur="166" decel="50000">
                                          <p:stCondLst>
                                            <p:cond delay="1668"/>
                                          </p:stCondLst>
                                        </p:cTn>
                                        <p:tgtEl>
                                          <p:spTgt spid="6"/>
                                        </p:tgtEl>
                                      </p:cBhvr>
                                      <p:to x="100000" y="100000"/>
                                    </p:animScale>
                                    <p:animScale>
                                      <p:cBhvr>
                                        <p:cTn id="26" dur="26">
                                          <p:stCondLst>
                                            <p:cond delay="1808"/>
                                          </p:stCondLst>
                                        </p:cTn>
                                        <p:tgtEl>
                                          <p:spTgt spid="6"/>
                                        </p:tgtEl>
                                      </p:cBhvr>
                                      <p:to x="100000" y="95000"/>
                                    </p:animScale>
                                    <p:animScale>
                                      <p:cBhvr>
                                        <p:cTn id="27" dur="166" decel="50000">
                                          <p:stCondLst>
                                            <p:cond delay="1834"/>
                                          </p:stCondLst>
                                        </p:cTn>
                                        <p:tgtEl>
                                          <p:spTgt spid="6"/>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ppt_x"/>
                                          </p:val>
                                        </p:tav>
                                        <p:tav tm="100000">
                                          <p:val>
                                            <p:strVal val="#ppt_x"/>
                                          </p:val>
                                        </p:tav>
                                      </p:tavLst>
                                    </p:anim>
                                    <p:anim calcmode="lin" valueType="num">
                                      <p:cBhvr additive="base">
                                        <p:cTn id="3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80">
                                          <p:stCondLst>
                                            <p:cond delay="0"/>
                                          </p:stCondLst>
                                        </p:cTn>
                                        <p:tgtEl>
                                          <p:spTgt spid="7"/>
                                        </p:tgtEl>
                                      </p:cBhvr>
                                    </p:animEffect>
                                    <p:anim calcmode="lin" valueType="num">
                                      <p:cBhvr>
                                        <p:cTn id="4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8" dur="26">
                                          <p:stCondLst>
                                            <p:cond delay="650"/>
                                          </p:stCondLst>
                                        </p:cTn>
                                        <p:tgtEl>
                                          <p:spTgt spid="7"/>
                                        </p:tgtEl>
                                      </p:cBhvr>
                                      <p:to x="100000" y="60000"/>
                                    </p:animScale>
                                    <p:animScale>
                                      <p:cBhvr>
                                        <p:cTn id="49" dur="166" decel="50000">
                                          <p:stCondLst>
                                            <p:cond delay="676"/>
                                          </p:stCondLst>
                                        </p:cTn>
                                        <p:tgtEl>
                                          <p:spTgt spid="7"/>
                                        </p:tgtEl>
                                      </p:cBhvr>
                                      <p:to x="100000" y="100000"/>
                                    </p:animScale>
                                    <p:animScale>
                                      <p:cBhvr>
                                        <p:cTn id="50" dur="26">
                                          <p:stCondLst>
                                            <p:cond delay="1312"/>
                                          </p:stCondLst>
                                        </p:cTn>
                                        <p:tgtEl>
                                          <p:spTgt spid="7"/>
                                        </p:tgtEl>
                                      </p:cBhvr>
                                      <p:to x="100000" y="80000"/>
                                    </p:animScale>
                                    <p:animScale>
                                      <p:cBhvr>
                                        <p:cTn id="51" dur="166" decel="50000">
                                          <p:stCondLst>
                                            <p:cond delay="1338"/>
                                          </p:stCondLst>
                                        </p:cTn>
                                        <p:tgtEl>
                                          <p:spTgt spid="7"/>
                                        </p:tgtEl>
                                      </p:cBhvr>
                                      <p:to x="100000" y="100000"/>
                                    </p:animScale>
                                    <p:animScale>
                                      <p:cBhvr>
                                        <p:cTn id="52" dur="26">
                                          <p:stCondLst>
                                            <p:cond delay="1642"/>
                                          </p:stCondLst>
                                        </p:cTn>
                                        <p:tgtEl>
                                          <p:spTgt spid="7"/>
                                        </p:tgtEl>
                                      </p:cBhvr>
                                      <p:to x="100000" y="90000"/>
                                    </p:animScale>
                                    <p:animScale>
                                      <p:cBhvr>
                                        <p:cTn id="53" dur="166" decel="50000">
                                          <p:stCondLst>
                                            <p:cond delay="1668"/>
                                          </p:stCondLst>
                                        </p:cTn>
                                        <p:tgtEl>
                                          <p:spTgt spid="7"/>
                                        </p:tgtEl>
                                      </p:cBhvr>
                                      <p:to x="100000" y="100000"/>
                                    </p:animScale>
                                    <p:animScale>
                                      <p:cBhvr>
                                        <p:cTn id="54" dur="26">
                                          <p:stCondLst>
                                            <p:cond delay="1808"/>
                                          </p:stCondLst>
                                        </p:cTn>
                                        <p:tgtEl>
                                          <p:spTgt spid="7"/>
                                        </p:tgtEl>
                                      </p:cBhvr>
                                      <p:to x="100000" y="95000"/>
                                    </p:animScale>
                                    <p:animScale>
                                      <p:cBhvr>
                                        <p:cTn id="55"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7" grpId="0" animBg="1"/>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6" name="Title 1"/>
          <p:cNvSpPr txBox="1">
            <a:spLocks/>
          </p:cNvSpPr>
          <p:nvPr/>
        </p:nvSpPr>
        <p:spPr bwMode="auto">
          <a:xfrm>
            <a:off x="272480" y="1772816"/>
            <a:ext cx="9087668" cy="14615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Wingdings" panose="05000000000000000000" pitchFamily="2" charset="2"/>
              <a:buChar char="ü"/>
            </a:pPr>
            <a:r>
              <a:rPr lang="ar-SA" sz="2400" b="1" dirty="0" smtClean="0">
                <a:solidFill>
                  <a:schemeClr val="tx1"/>
                </a:solidFill>
              </a:rPr>
              <a:t>تمتلك المنظمات أحيانا أقسام البحوث الخاصة بها بمسميات متعددة (قسم الخدمات الادارية، البحث و التطوير...) </a:t>
            </a:r>
          </a:p>
        </p:txBody>
      </p:sp>
      <p:sp>
        <p:nvSpPr>
          <p:cNvPr id="8" name="Rectangle 7"/>
          <p:cNvSpPr/>
          <p:nvPr/>
        </p:nvSpPr>
        <p:spPr>
          <a:xfrm>
            <a:off x="651240" y="817548"/>
            <a:ext cx="8625408" cy="523220"/>
          </a:xfrm>
          <a:prstGeom prst="rect">
            <a:avLst/>
          </a:prstGeom>
        </p:spPr>
        <p:txBody>
          <a:bodyPr wrap="square">
            <a:spAutoFit/>
          </a:bodyPr>
          <a:lstStyle/>
          <a:p>
            <a:pPr marL="457200" indent="-457200" algn="just">
              <a:buFont typeface="Wingdings" panose="05000000000000000000" pitchFamily="2" charset="2"/>
              <a:buChar char="§"/>
              <a:defRPr/>
            </a:pPr>
            <a:r>
              <a:rPr lang="ar-SA" altLang="en-US" sz="2800" b="1" dirty="0" smtClean="0">
                <a:solidFill>
                  <a:srgbClr val="013E36"/>
                </a:solidFill>
                <a:cs typeface="Arabic Transparent" panose="020B0604020202020204" pitchFamily="34" charset="0"/>
              </a:rPr>
              <a:t>مزايا وعيوب الباحثين والمستشارين  الداخليين و الخارجيين</a:t>
            </a:r>
            <a:endParaRPr lang="ar-SA" altLang="en-US" sz="2800" dirty="0">
              <a:solidFill>
                <a:srgbClr val="013E36"/>
              </a:solidFill>
              <a:cs typeface="Arabic Transparent" panose="020B0604020202020204" pitchFamily="34" charset="0"/>
            </a:endParaRPr>
          </a:p>
        </p:txBody>
      </p:sp>
      <p:sp>
        <p:nvSpPr>
          <p:cNvPr id="3" name="Rectangle 2"/>
          <p:cNvSpPr/>
          <p:nvPr/>
        </p:nvSpPr>
        <p:spPr>
          <a:xfrm>
            <a:off x="272480" y="3116560"/>
            <a:ext cx="9087668" cy="830997"/>
          </a:xfrm>
          <a:prstGeom prst="rect">
            <a:avLst/>
          </a:prstGeom>
        </p:spPr>
        <p:txBody>
          <a:bodyPr wrap="square">
            <a:spAutoFit/>
          </a:bodyPr>
          <a:lstStyle/>
          <a:p>
            <a:pPr marL="342900" indent="-342900" algn="just">
              <a:buFont typeface="Wingdings" panose="05000000000000000000" pitchFamily="2" charset="2"/>
              <a:buChar char="ü"/>
            </a:pPr>
            <a:r>
              <a:rPr lang="ar-SA" sz="2400" b="1" dirty="0">
                <a:latin typeface="+mj-lt"/>
                <a:ea typeface="+mj-ea"/>
                <a:cs typeface="Arial" charset="0"/>
              </a:rPr>
              <a:t>كما يمكن أن تلجأ المنظمة الى استخدام باحثين ومستشارين خارجيين حسب الإمكانيات والظروف وطبيعة المشكلة، </a:t>
            </a:r>
            <a:endParaRPr lang="en-US" sz="2400" b="1" dirty="0">
              <a:latin typeface="+mj-lt"/>
              <a:ea typeface="+mj-ea"/>
              <a:cs typeface="Arial" charset="0"/>
            </a:endParaRPr>
          </a:p>
        </p:txBody>
      </p:sp>
      <p:sp>
        <p:nvSpPr>
          <p:cNvPr id="7" name="Rectangle 6"/>
          <p:cNvSpPr/>
          <p:nvPr/>
        </p:nvSpPr>
        <p:spPr>
          <a:xfrm>
            <a:off x="2648744" y="4509120"/>
            <a:ext cx="3781805" cy="523220"/>
          </a:xfrm>
          <a:prstGeom prst="rect">
            <a:avLst/>
          </a:prstGeom>
          <a:solidFill>
            <a:schemeClr val="accent1"/>
          </a:solidFill>
        </p:spPr>
        <p:txBody>
          <a:bodyPr wrap="none">
            <a:spAutoFit/>
          </a:bodyPr>
          <a:lstStyle/>
          <a:p>
            <a:pPr marL="342900" indent="-342900" algn="just">
              <a:buFont typeface="Wingdings" panose="05000000000000000000" pitchFamily="2" charset="2"/>
              <a:buChar char="ü"/>
            </a:pPr>
            <a:r>
              <a:rPr lang="ar-SA" sz="2800" b="1" dirty="0">
                <a:cs typeface="Arial" charset="0"/>
              </a:rPr>
              <a:t>ولكل منهما مزاياه و عيوبه:</a:t>
            </a:r>
            <a:endParaRPr lang="en-US" sz="2800" b="1" dirty="0">
              <a:cs typeface="Arial" charset="0"/>
            </a:endParaRPr>
          </a:p>
        </p:txBody>
      </p:sp>
      <p:sp>
        <p:nvSpPr>
          <p:cNvPr id="12" name="Down Arrow 11"/>
          <p:cNvSpPr/>
          <p:nvPr/>
        </p:nvSpPr>
        <p:spPr>
          <a:xfrm>
            <a:off x="1640632" y="4578118"/>
            <a:ext cx="720080" cy="12241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2763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down)">
                                      <p:cBhvr>
                                        <p:cTn id="49" dur="580">
                                          <p:stCondLst>
                                            <p:cond delay="0"/>
                                          </p:stCondLst>
                                        </p:cTn>
                                        <p:tgtEl>
                                          <p:spTgt spid="7"/>
                                        </p:tgtEl>
                                      </p:cBhvr>
                                    </p:animEffect>
                                    <p:anim calcmode="lin" valueType="num">
                                      <p:cBhvr>
                                        <p:cTn id="5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5" dur="26">
                                          <p:stCondLst>
                                            <p:cond delay="650"/>
                                          </p:stCondLst>
                                        </p:cTn>
                                        <p:tgtEl>
                                          <p:spTgt spid="7"/>
                                        </p:tgtEl>
                                      </p:cBhvr>
                                      <p:to x="100000" y="60000"/>
                                    </p:animScale>
                                    <p:animScale>
                                      <p:cBhvr>
                                        <p:cTn id="56" dur="166" decel="50000">
                                          <p:stCondLst>
                                            <p:cond delay="676"/>
                                          </p:stCondLst>
                                        </p:cTn>
                                        <p:tgtEl>
                                          <p:spTgt spid="7"/>
                                        </p:tgtEl>
                                      </p:cBhvr>
                                      <p:to x="100000" y="100000"/>
                                    </p:animScale>
                                    <p:animScale>
                                      <p:cBhvr>
                                        <p:cTn id="57" dur="26">
                                          <p:stCondLst>
                                            <p:cond delay="1312"/>
                                          </p:stCondLst>
                                        </p:cTn>
                                        <p:tgtEl>
                                          <p:spTgt spid="7"/>
                                        </p:tgtEl>
                                      </p:cBhvr>
                                      <p:to x="100000" y="80000"/>
                                    </p:animScale>
                                    <p:animScale>
                                      <p:cBhvr>
                                        <p:cTn id="58" dur="166" decel="50000">
                                          <p:stCondLst>
                                            <p:cond delay="1338"/>
                                          </p:stCondLst>
                                        </p:cTn>
                                        <p:tgtEl>
                                          <p:spTgt spid="7"/>
                                        </p:tgtEl>
                                      </p:cBhvr>
                                      <p:to x="100000" y="100000"/>
                                    </p:animScale>
                                    <p:animScale>
                                      <p:cBhvr>
                                        <p:cTn id="59" dur="26">
                                          <p:stCondLst>
                                            <p:cond delay="1642"/>
                                          </p:stCondLst>
                                        </p:cTn>
                                        <p:tgtEl>
                                          <p:spTgt spid="7"/>
                                        </p:tgtEl>
                                      </p:cBhvr>
                                      <p:to x="100000" y="90000"/>
                                    </p:animScale>
                                    <p:animScale>
                                      <p:cBhvr>
                                        <p:cTn id="60" dur="166" decel="50000">
                                          <p:stCondLst>
                                            <p:cond delay="1668"/>
                                          </p:stCondLst>
                                        </p:cTn>
                                        <p:tgtEl>
                                          <p:spTgt spid="7"/>
                                        </p:tgtEl>
                                      </p:cBhvr>
                                      <p:to x="100000" y="100000"/>
                                    </p:animScale>
                                    <p:animScale>
                                      <p:cBhvr>
                                        <p:cTn id="61" dur="26">
                                          <p:stCondLst>
                                            <p:cond delay="1808"/>
                                          </p:stCondLst>
                                        </p:cTn>
                                        <p:tgtEl>
                                          <p:spTgt spid="7"/>
                                        </p:tgtEl>
                                      </p:cBhvr>
                                      <p:to x="100000" y="95000"/>
                                    </p:animScale>
                                    <p:animScale>
                                      <p:cBhvr>
                                        <p:cTn id="62" dur="166" decel="50000">
                                          <p:stCondLst>
                                            <p:cond delay="1834"/>
                                          </p:stCondLst>
                                        </p:cTn>
                                        <p:tgtEl>
                                          <p:spTgt spid="7"/>
                                        </p:tgtEl>
                                      </p:cBhvr>
                                      <p:to x="100000" y="100000"/>
                                    </p:animScale>
                                  </p:childTnLst>
                                </p:cTn>
                              </p:par>
                              <p:par>
                                <p:cTn id="63" presetID="26" presetClass="entr" presetSubtype="0"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wipe(down)">
                                      <p:cBhvr>
                                        <p:cTn id="65" dur="580">
                                          <p:stCondLst>
                                            <p:cond delay="0"/>
                                          </p:stCondLst>
                                        </p:cTn>
                                        <p:tgtEl>
                                          <p:spTgt spid="12"/>
                                        </p:tgtEl>
                                      </p:cBhvr>
                                    </p:animEffect>
                                    <p:anim calcmode="lin" valueType="num">
                                      <p:cBhvr>
                                        <p:cTn id="6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1" dur="26">
                                          <p:stCondLst>
                                            <p:cond delay="650"/>
                                          </p:stCondLst>
                                        </p:cTn>
                                        <p:tgtEl>
                                          <p:spTgt spid="12"/>
                                        </p:tgtEl>
                                      </p:cBhvr>
                                      <p:to x="100000" y="60000"/>
                                    </p:animScale>
                                    <p:animScale>
                                      <p:cBhvr>
                                        <p:cTn id="72" dur="166" decel="50000">
                                          <p:stCondLst>
                                            <p:cond delay="676"/>
                                          </p:stCondLst>
                                        </p:cTn>
                                        <p:tgtEl>
                                          <p:spTgt spid="12"/>
                                        </p:tgtEl>
                                      </p:cBhvr>
                                      <p:to x="100000" y="100000"/>
                                    </p:animScale>
                                    <p:animScale>
                                      <p:cBhvr>
                                        <p:cTn id="73" dur="26">
                                          <p:stCondLst>
                                            <p:cond delay="1312"/>
                                          </p:stCondLst>
                                        </p:cTn>
                                        <p:tgtEl>
                                          <p:spTgt spid="12"/>
                                        </p:tgtEl>
                                      </p:cBhvr>
                                      <p:to x="100000" y="80000"/>
                                    </p:animScale>
                                    <p:animScale>
                                      <p:cBhvr>
                                        <p:cTn id="74" dur="166" decel="50000">
                                          <p:stCondLst>
                                            <p:cond delay="1338"/>
                                          </p:stCondLst>
                                        </p:cTn>
                                        <p:tgtEl>
                                          <p:spTgt spid="12"/>
                                        </p:tgtEl>
                                      </p:cBhvr>
                                      <p:to x="100000" y="100000"/>
                                    </p:animScale>
                                    <p:animScale>
                                      <p:cBhvr>
                                        <p:cTn id="75" dur="26">
                                          <p:stCondLst>
                                            <p:cond delay="1642"/>
                                          </p:stCondLst>
                                        </p:cTn>
                                        <p:tgtEl>
                                          <p:spTgt spid="12"/>
                                        </p:tgtEl>
                                      </p:cBhvr>
                                      <p:to x="100000" y="90000"/>
                                    </p:animScale>
                                    <p:animScale>
                                      <p:cBhvr>
                                        <p:cTn id="76" dur="166" decel="50000">
                                          <p:stCondLst>
                                            <p:cond delay="1668"/>
                                          </p:stCondLst>
                                        </p:cTn>
                                        <p:tgtEl>
                                          <p:spTgt spid="12"/>
                                        </p:tgtEl>
                                      </p:cBhvr>
                                      <p:to x="100000" y="100000"/>
                                    </p:animScale>
                                    <p:animScale>
                                      <p:cBhvr>
                                        <p:cTn id="77" dur="26">
                                          <p:stCondLst>
                                            <p:cond delay="1808"/>
                                          </p:stCondLst>
                                        </p:cTn>
                                        <p:tgtEl>
                                          <p:spTgt spid="12"/>
                                        </p:tgtEl>
                                      </p:cBhvr>
                                      <p:to x="100000" y="95000"/>
                                    </p:animScale>
                                    <p:animScale>
                                      <p:cBhvr>
                                        <p:cTn id="78"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3" grpId="0"/>
      <p:bldP spid="7"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2" name="Rectangle 1"/>
          <p:cNvSpPr/>
          <p:nvPr/>
        </p:nvSpPr>
        <p:spPr>
          <a:xfrm>
            <a:off x="2000672" y="1484784"/>
            <a:ext cx="6197070" cy="523220"/>
          </a:xfrm>
          <a:prstGeom prst="rect">
            <a:avLst/>
          </a:prstGeom>
          <a:solidFill>
            <a:srgbClr val="00B0F0"/>
          </a:solidFill>
        </p:spPr>
        <p:txBody>
          <a:bodyPr wrap="square">
            <a:spAutoFit/>
          </a:bodyPr>
          <a:lstStyle/>
          <a:p>
            <a:pPr algn="ctr"/>
            <a:r>
              <a:rPr lang="ar-SA" sz="2800" b="1" dirty="0" smtClean="0"/>
              <a:t>الباحثين  أو المستشارين الداخليين</a:t>
            </a:r>
            <a:endParaRPr lang="ar-SA" sz="2800" dirty="0"/>
          </a:p>
        </p:txBody>
      </p:sp>
      <p:graphicFrame>
        <p:nvGraphicFramePr>
          <p:cNvPr id="5" name="Table 4"/>
          <p:cNvGraphicFramePr>
            <a:graphicFrameLocks noGrp="1"/>
          </p:cNvGraphicFramePr>
          <p:nvPr>
            <p:extLst>
              <p:ext uri="{D42A27DB-BD31-4B8C-83A1-F6EECF244321}">
                <p14:modId xmlns:p14="http://schemas.microsoft.com/office/powerpoint/2010/main" val="304348737"/>
              </p:ext>
            </p:extLst>
          </p:nvPr>
        </p:nvGraphicFramePr>
        <p:xfrm>
          <a:off x="484324" y="2420888"/>
          <a:ext cx="8980264" cy="3108960"/>
        </p:xfrm>
        <a:graphic>
          <a:graphicData uri="http://schemas.openxmlformats.org/drawingml/2006/table">
            <a:tbl>
              <a:tblPr rtl="1" firstRow="1" bandRow="1">
                <a:tableStyleId>{BC89EF96-8CEA-46FF-86C4-4CE0E7609802}</a:tableStyleId>
              </a:tblPr>
              <a:tblGrid>
                <a:gridCol w="4213454"/>
                <a:gridCol w="4766810"/>
              </a:tblGrid>
              <a:tr h="332616">
                <a:tc>
                  <a:txBody>
                    <a:bodyPr/>
                    <a:lstStyle/>
                    <a:p>
                      <a:pPr algn="ctr" rtl="1"/>
                      <a:r>
                        <a:rPr lang="ar-SA" sz="2400" dirty="0" smtClean="0"/>
                        <a:t>المزايا </a:t>
                      </a:r>
                      <a:endParaRPr lang="ar-SA" sz="2400" dirty="0">
                        <a:solidFill>
                          <a:schemeClr val="tx1"/>
                        </a:solidFill>
                      </a:endParaRPr>
                    </a:p>
                  </a:txBody>
                  <a:tcPr/>
                </a:tc>
                <a:tc>
                  <a:txBody>
                    <a:bodyPr/>
                    <a:lstStyle/>
                    <a:p>
                      <a:pPr algn="ctr" rtl="1"/>
                      <a:r>
                        <a:rPr lang="ar-SA" sz="2400" dirty="0" smtClean="0"/>
                        <a:t>العيوب</a:t>
                      </a:r>
                      <a:endParaRPr lang="ar-SA" sz="2400" dirty="0">
                        <a:solidFill>
                          <a:schemeClr val="tx1"/>
                        </a:solidFill>
                      </a:endParaRPr>
                    </a:p>
                  </a:txBody>
                  <a:tcPr/>
                </a:tc>
              </a:tr>
              <a:tr h="1842903">
                <a:tc>
                  <a:txBody>
                    <a:bodyPr/>
                    <a:lstStyle/>
                    <a:p>
                      <a:pPr marL="342900" indent="-342900" rtl="1">
                        <a:buFont typeface="+mj-lt"/>
                        <a:buAutoNum type="arabicPeriod"/>
                      </a:pPr>
                      <a:r>
                        <a:rPr lang="ar-SA" sz="2400" dirty="0" smtClean="0"/>
                        <a:t>يتمتعون بفرص قبول أكبر</a:t>
                      </a:r>
                    </a:p>
                    <a:p>
                      <a:pPr marL="342900" indent="-342900" rtl="1">
                        <a:buFont typeface="+mj-lt"/>
                        <a:buAutoNum type="arabicPeriod"/>
                      </a:pPr>
                      <a:r>
                        <a:rPr lang="ar-SA" sz="2400" dirty="0" smtClean="0"/>
                        <a:t>لديهم معرفة بالمنظمة وبالتالي يحتاجون لوقت أقل</a:t>
                      </a:r>
                    </a:p>
                    <a:p>
                      <a:pPr marL="342900" indent="-342900" rtl="1">
                        <a:buFont typeface="+mj-lt"/>
                        <a:buAutoNum type="arabicPeriod"/>
                      </a:pPr>
                      <a:r>
                        <a:rPr lang="ar-SA" sz="2400" dirty="0" smtClean="0"/>
                        <a:t>موجودون بالمنظمة و بالتالي يرافقون عملية تطبيق الحلول </a:t>
                      </a:r>
                    </a:p>
                    <a:p>
                      <a:pPr marL="342900" indent="-342900" rtl="1">
                        <a:buFont typeface="+mj-lt"/>
                        <a:buAutoNum type="arabicPeriod"/>
                      </a:pPr>
                      <a:r>
                        <a:rPr lang="ar-SA" sz="2400" dirty="0" smtClean="0"/>
                        <a:t>أقل</a:t>
                      </a:r>
                      <a:r>
                        <a:rPr lang="ar-SA" sz="2400" baseline="0" dirty="0" smtClean="0"/>
                        <a:t> تكلفة</a:t>
                      </a:r>
                      <a:endParaRPr lang="ar-SA" sz="2400" dirty="0"/>
                    </a:p>
                  </a:txBody>
                  <a:tcPr/>
                </a:tc>
                <a:tc>
                  <a:txBody>
                    <a:bodyPr/>
                    <a:lstStyle/>
                    <a:p>
                      <a:pPr marL="342900" indent="-342900" rtl="1">
                        <a:buFont typeface="+mj-lt"/>
                        <a:buAutoNum type="arabicPeriod"/>
                      </a:pPr>
                      <a:r>
                        <a:rPr lang="ar-SA" sz="2400" dirty="0" smtClean="0"/>
                        <a:t>لهم نفس النظرة للمنظمة وقد يعجزون عن تقديم الحل</a:t>
                      </a:r>
                      <a:r>
                        <a:rPr lang="ar-SA" sz="2400" baseline="0" dirty="0" smtClean="0"/>
                        <a:t> والأفكار الجديدة</a:t>
                      </a:r>
                    </a:p>
                    <a:p>
                      <a:pPr marL="342900" indent="-342900" rtl="1">
                        <a:buFont typeface="+mj-lt"/>
                        <a:buAutoNum type="arabicPeriod"/>
                      </a:pPr>
                      <a:r>
                        <a:rPr lang="ar-SA" sz="2400" baseline="0" dirty="0" smtClean="0"/>
                        <a:t>يكون هناك مجال لظهور الصراعات و التحالفات بين المجموعات</a:t>
                      </a:r>
                    </a:p>
                    <a:p>
                      <a:pPr marL="342900" indent="-342900" rtl="1">
                        <a:buFont typeface="+mj-lt"/>
                        <a:buAutoNum type="arabicPeriod"/>
                      </a:pPr>
                      <a:r>
                        <a:rPr lang="ar-SA" sz="2400" baseline="0" dirty="0" smtClean="0"/>
                        <a:t>النظرة اليهم منتقصة و الثقة قليلة لأنهم يتبعون سلطة المدير</a:t>
                      </a:r>
                    </a:p>
                    <a:p>
                      <a:pPr marL="342900" indent="-342900" rtl="1">
                        <a:buFont typeface="+mj-lt"/>
                        <a:buAutoNum type="arabicPeriod"/>
                      </a:pPr>
                      <a:r>
                        <a:rPr lang="ar-SA" sz="2400" baseline="0" dirty="0" smtClean="0"/>
                        <a:t>احتمال وجود الذاتية و التحيز لبعض الأفكار</a:t>
                      </a:r>
                      <a:endParaRPr lang="ar-SA" sz="2400" dirty="0" smtClean="0"/>
                    </a:p>
                  </a:txBody>
                  <a:tcPr/>
                </a:tc>
              </a:tr>
            </a:tbl>
          </a:graphicData>
        </a:graphic>
      </p:graphicFrame>
    </p:spTree>
    <p:extLst>
      <p:ext uri="{BB962C8B-B14F-4D97-AF65-F5344CB8AC3E}">
        <p14:creationId xmlns:p14="http://schemas.microsoft.com/office/powerpoint/2010/main" val="223778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2" name="Rectangle 1"/>
          <p:cNvSpPr/>
          <p:nvPr/>
        </p:nvSpPr>
        <p:spPr>
          <a:xfrm>
            <a:off x="2000672" y="1484784"/>
            <a:ext cx="6197070" cy="523220"/>
          </a:xfrm>
          <a:prstGeom prst="rect">
            <a:avLst/>
          </a:prstGeom>
          <a:solidFill>
            <a:srgbClr val="92D050"/>
          </a:solidFill>
        </p:spPr>
        <p:txBody>
          <a:bodyPr wrap="square">
            <a:spAutoFit/>
          </a:bodyPr>
          <a:lstStyle/>
          <a:p>
            <a:pPr algn="ctr"/>
            <a:r>
              <a:rPr lang="ar-SA" sz="2800" b="1" dirty="0" smtClean="0"/>
              <a:t>الباحثين  أو المستشارين الخارجيين</a:t>
            </a:r>
            <a:endParaRPr lang="ar-SA" sz="2800" dirty="0"/>
          </a:p>
        </p:txBody>
      </p:sp>
      <p:graphicFrame>
        <p:nvGraphicFramePr>
          <p:cNvPr id="5" name="Table 4"/>
          <p:cNvGraphicFramePr>
            <a:graphicFrameLocks noGrp="1"/>
          </p:cNvGraphicFramePr>
          <p:nvPr>
            <p:extLst>
              <p:ext uri="{D42A27DB-BD31-4B8C-83A1-F6EECF244321}">
                <p14:modId xmlns:p14="http://schemas.microsoft.com/office/powerpoint/2010/main" val="2369454754"/>
              </p:ext>
            </p:extLst>
          </p:nvPr>
        </p:nvGraphicFramePr>
        <p:xfrm>
          <a:off x="416496" y="2420888"/>
          <a:ext cx="8980264" cy="2736304"/>
        </p:xfrm>
        <a:graphic>
          <a:graphicData uri="http://schemas.openxmlformats.org/drawingml/2006/table">
            <a:tbl>
              <a:tblPr rtl="1" firstRow="1" bandRow="1">
                <a:tableStyleId>{E8B1032C-EA38-4F05-BA0D-38AFFFC7BED3}</a:tableStyleId>
              </a:tblPr>
              <a:tblGrid>
                <a:gridCol w="4213454"/>
                <a:gridCol w="4766810"/>
              </a:tblGrid>
              <a:tr h="526212">
                <a:tc>
                  <a:txBody>
                    <a:bodyPr/>
                    <a:lstStyle/>
                    <a:p>
                      <a:pPr algn="ctr" rtl="1"/>
                      <a:r>
                        <a:rPr lang="ar-SA" sz="2400" dirty="0" smtClean="0"/>
                        <a:t>المزايا </a:t>
                      </a:r>
                      <a:endParaRPr lang="ar-SA" sz="2400" dirty="0">
                        <a:solidFill>
                          <a:schemeClr val="tx1"/>
                        </a:solidFill>
                      </a:endParaRPr>
                    </a:p>
                  </a:txBody>
                  <a:tcPr/>
                </a:tc>
                <a:tc>
                  <a:txBody>
                    <a:bodyPr/>
                    <a:lstStyle/>
                    <a:p>
                      <a:pPr algn="ctr" rtl="1"/>
                      <a:r>
                        <a:rPr lang="ar-SA" sz="2400" dirty="0" smtClean="0"/>
                        <a:t>العيوب</a:t>
                      </a:r>
                      <a:endParaRPr lang="ar-SA" sz="2400" dirty="0">
                        <a:solidFill>
                          <a:schemeClr val="tx1"/>
                        </a:solidFill>
                      </a:endParaRPr>
                    </a:p>
                  </a:txBody>
                  <a:tcPr/>
                </a:tc>
              </a:tr>
              <a:tr h="2210092">
                <a:tc>
                  <a:txBody>
                    <a:bodyPr/>
                    <a:lstStyle/>
                    <a:p>
                      <a:pPr marL="342900" indent="-342900" algn="just" rtl="1">
                        <a:buFont typeface="+mj-lt"/>
                        <a:buAutoNum type="arabicPeriod"/>
                      </a:pPr>
                      <a:r>
                        <a:rPr lang="ar-SA" sz="2400" b="0" dirty="0" smtClean="0"/>
                        <a:t>لديهم خبرة أكبر نتيجة تعاملهم الدائم مع شركات و مشاكل شبيهة</a:t>
                      </a:r>
                    </a:p>
                    <a:p>
                      <a:pPr marL="342900" indent="-342900" algn="just" rtl="1">
                        <a:buFont typeface="+mj-lt"/>
                        <a:buAutoNum type="arabicPeriod"/>
                      </a:pPr>
                      <a:r>
                        <a:rPr lang="ar-SA" sz="2400" b="0" dirty="0" smtClean="0"/>
                        <a:t>يمتلكون</a:t>
                      </a:r>
                      <a:r>
                        <a:rPr lang="ar-SA" sz="2400" b="0" baseline="0" dirty="0" smtClean="0"/>
                        <a:t> معارف جديدة تتعلق بحل المشاكل و معالجتها بالبحث</a:t>
                      </a:r>
                    </a:p>
                    <a:p>
                      <a:pPr marL="342900" indent="-342900" algn="just" rtl="1">
                        <a:buFont typeface="+mj-lt"/>
                        <a:buAutoNum type="arabicPeriod"/>
                      </a:pPr>
                      <a:r>
                        <a:rPr lang="ar-SA" sz="2400" b="0" baseline="0" dirty="0" smtClean="0"/>
                        <a:t>لديهم ثقة و احترام أكبر</a:t>
                      </a:r>
                      <a:endParaRPr lang="ar-SA" sz="2400" b="0" dirty="0"/>
                    </a:p>
                  </a:txBody>
                  <a:tcPr/>
                </a:tc>
                <a:tc>
                  <a:txBody>
                    <a:bodyPr/>
                    <a:lstStyle/>
                    <a:p>
                      <a:pPr marL="342900" indent="-342900" algn="just" rtl="1">
                        <a:buFont typeface="+mj-lt"/>
                        <a:buAutoNum type="arabicPeriod"/>
                      </a:pPr>
                      <a:r>
                        <a:rPr lang="ar-SA" sz="2400" b="0" dirty="0" smtClean="0"/>
                        <a:t>صعوبة التكيف مع واقع المنظمة </a:t>
                      </a:r>
                    </a:p>
                    <a:p>
                      <a:pPr marL="342900" indent="-342900" algn="just" rtl="1">
                        <a:buFont typeface="+mj-lt"/>
                        <a:buAutoNum type="arabicPeriod"/>
                      </a:pPr>
                      <a:r>
                        <a:rPr lang="ar-SA" sz="2400" b="0" dirty="0" smtClean="0"/>
                        <a:t>يتطلب</a:t>
                      </a:r>
                      <a:r>
                        <a:rPr lang="ar-SA" sz="2400" b="0" baseline="0" dirty="0" smtClean="0"/>
                        <a:t> عملهم وقت أكبر للتعرف على المنظمة و تشخيص أسباب المشكلة</a:t>
                      </a:r>
                    </a:p>
                    <a:p>
                      <a:pPr marL="342900" indent="-342900" algn="just" rtl="1">
                        <a:buFont typeface="+mj-lt"/>
                        <a:buAutoNum type="arabicPeriod"/>
                      </a:pPr>
                      <a:r>
                        <a:rPr lang="ar-SA" sz="2400" b="0" baseline="0" dirty="0" smtClean="0"/>
                        <a:t>وكذلك تكلفة أكبر</a:t>
                      </a:r>
                      <a:endParaRPr lang="ar-SA" sz="2400" b="0" dirty="0" smtClean="0"/>
                    </a:p>
                  </a:txBody>
                  <a:tcPr/>
                </a:tc>
              </a:tr>
            </a:tbl>
          </a:graphicData>
        </a:graphic>
      </p:graphicFrame>
    </p:spTree>
    <p:extLst>
      <p:ext uri="{BB962C8B-B14F-4D97-AF65-F5344CB8AC3E}">
        <p14:creationId xmlns:p14="http://schemas.microsoft.com/office/powerpoint/2010/main" val="50450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6" name="Title 1"/>
          <p:cNvSpPr txBox="1">
            <a:spLocks/>
          </p:cNvSpPr>
          <p:nvPr/>
        </p:nvSpPr>
        <p:spPr bwMode="auto">
          <a:xfrm>
            <a:off x="430622" y="1844824"/>
            <a:ext cx="9087668" cy="91694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Wingdings" panose="05000000000000000000" pitchFamily="2" charset="2"/>
              <a:buChar char="ü"/>
            </a:pPr>
            <a:r>
              <a:rPr lang="ar-SA" sz="2400" b="1" dirty="0" smtClean="0">
                <a:solidFill>
                  <a:schemeClr val="tx1"/>
                </a:solidFill>
              </a:rPr>
              <a:t>يقصد بالأخلاق في بحوث الإدارة الالتزام بالمعايير الأخلاقية عند اجرائها (ص 43)</a:t>
            </a:r>
          </a:p>
          <a:p>
            <a:pPr marL="342900" indent="-342900" algn="just">
              <a:buFont typeface="Wingdings" panose="05000000000000000000" pitchFamily="2" charset="2"/>
              <a:buChar char="ü"/>
            </a:pPr>
            <a:r>
              <a:rPr lang="ar-SA" sz="2400" b="1" dirty="0" smtClean="0">
                <a:solidFill>
                  <a:schemeClr val="tx1"/>
                </a:solidFill>
              </a:rPr>
              <a:t>تعبر كذلك عن المعايير التي يتوقعها المجتمع عند اجراء البحوث</a:t>
            </a:r>
          </a:p>
        </p:txBody>
      </p:sp>
      <p:sp>
        <p:nvSpPr>
          <p:cNvPr id="8" name="Rectangle 7"/>
          <p:cNvSpPr/>
          <p:nvPr/>
        </p:nvSpPr>
        <p:spPr>
          <a:xfrm>
            <a:off x="4448944" y="817548"/>
            <a:ext cx="4827704" cy="523220"/>
          </a:xfrm>
          <a:prstGeom prst="rect">
            <a:avLst/>
          </a:prstGeom>
        </p:spPr>
        <p:txBody>
          <a:bodyPr wrap="square">
            <a:spAutoFit/>
          </a:bodyPr>
          <a:lstStyle/>
          <a:p>
            <a:pPr marL="457200" indent="-457200" algn="just">
              <a:buFont typeface="Wingdings" panose="05000000000000000000" pitchFamily="2" charset="2"/>
              <a:buChar char="§"/>
              <a:defRPr/>
            </a:pPr>
            <a:r>
              <a:rPr lang="ar-SA" altLang="en-US" sz="2800" b="1" dirty="0" smtClean="0">
                <a:solidFill>
                  <a:srgbClr val="013E36"/>
                </a:solidFill>
                <a:cs typeface="Arabic Transparent" panose="020B0604020202020204" pitchFamily="34" charset="0"/>
              </a:rPr>
              <a:t>الأخلاق وبحوث الأعمال</a:t>
            </a:r>
            <a:endParaRPr lang="ar-SA" altLang="en-US" sz="2800" dirty="0">
              <a:solidFill>
                <a:srgbClr val="013E36"/>
              </a:solidFill>
              <a:cs typeface="Arabic Transparent" panose="020B0604020202020204" pitchFamily="34" charset="0"/>
            </a:endParaRPr>
          </a:p>
        </p:txBody>
      </p:sp>
      <p:sp>
        <p:nvSpPr>
          <p:cNvPr id="3" name="Rectangle 2"/>
          <p:cNvSpPr/>
          <p:nvPr/>
        </p:nvSpPr>
        <p:spPr>
          <a:xfrm>
            <a:off x="632520" y="3444267"/>
            <a:ext cx="7143452" cy="101566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marL="342900" indent="-342900" algn="just">
              <a:buFont typeface="Wingdings" panose="05000000000000000000" pitchFamily="2" charset="2"/>
              <a:buChar char="ü"/>
            </a:pPr>
            <a:r>
              <a:rPr lang="ar-SA" sz="2000" b="1" dirty="0" smtClean="0">
                <a:solidFill>
                  <a:schemeClr val="tx1"/>
                </a:solidFill>
                <a:latin typeface="+mj-lt"/>
                <a:ea typeface="+mj-ea"/>
                <a:cs typeface="Arial" charset="0"/>
              </a:rPr>
              <a:t>ينبغي أن تطبق هذه المعايير على جميع المشاركين في عملية البحث وفي جميع مراحل البحث (جمع المعلومات، المقابلات و الاستبيانات، عند تحليل النتائج         وعرضها وتفسيرها وكذلك كتابتها في التقرير.... </a:t>
            </a:r>
            <a:endParaRPr lang="en-US" sz="2000" b="1" dirty="0">
              <a:solidFill>
                <a:schemeClr val="tx1"/>
              </a:solidFill>
              <a:latin typeface="+mj-lt"/>
              <a:ea typeface="+mj-ea"/>
              <a:cs typeface="Arial" charset="0"/>
            </a:endParaRPr>
          </a:p>
        </p:txBody>
      </p:sp>
      <p:sp>
        <p:nvSpPr>
          <p:cNvPr id="12" name="Down Arrow 11"/>
          <p:cNvSpPr/>
          <p:nvPr/>
        </p:nvSpPr>
        <p:spPr>
          <a:xfrm rot="5400000">
            <a:off x="8339419" y="3340030"/>
            <a:ext cx="720080" cy="12241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86824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3"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6" name="Title 1"/>
          <p:cNvSpPr txBox="1">
            <a:spLocks/>
          </p:cNvSpPr>
          <p:nvPr/>
        </p:nvSpPr>
        <p:spPr bwMode="auto">
          <a:xfrm>
            <a:off x="5470675" y="1700808"/>
            <a:ext cx="4061234" cy="504056"/>
          </a:xfrm>
          <a:prstGeom prst="rect">
            <a:avLst/>
          </a:prstGeom>
          <a:ln>
            <a:solidFill>
              <a:schemeClr val="bg1"/>
            </a:solidFill>
            <a:headEnd/>
            <a:tailEnd/>
          </a:ln>
        </p:spPr>
        <p:style>
          <a:lnRef idx="2">
            <a:schemeClr val="accent6"/>
          </a:lnRef>
          <a:fillRef idx="100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Wingdings" panose="05000000000000000000" pitchFamily="2" charset="2"/>
              <a:buChar char="ü"/>
            </a:pPr>
            <a:r>
              <a:rPr lang="ar-SA" sz="2400" b="1" dirty="0" smtClean="0">
                <a:solidFill>
                  <a:srgbClr val="013E36"/>
                </a:solidFill>
              </a:rPr>
              <a:t>من العناصر التي ينبغي مراعاتها :</a:t>
            </a:r>
          </a:p>
        </p:txBody>
      </p:sp>
      <p:sp>
        <p:nvSpPr>
          <p:cNvPr id="3" name="Rectangle 2"/>
          <p:cNvSpPr/>
          <p:nvPr/>
        </p:nvSpPr>
        <p:spPr>
          <a:xfrm>
            <a:off x="632520" y="2527598"/>
            <a:ext cx="5847308"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lgn="just">
              <a:buFont typeface="Wingdings" panose="05000000000000000000" pitchFamily="2" charset="2"/>
              <a:buChar char="ü"/>
            </a:pPr>
            <a:r>
              <a:rPr lang="ar-SA" sz="2000" b="1" dirty="0" smtClean="0">
                <a:solidFill>
                  <a:schemeClr val="tx1"/>
                </a:solidFill>
                <a:latin typeface="+mj-lt"/>
                <a:ea typeface="+mj-ea"/>
                <a:cs typeface="Arial" charset="0"/>
              </a:rPr>
              <a:t>التركيز على اهتمامات المنظمة و ليس على المصالح الشخصية </a:t>
            </a:r>
            <a:endParaRPr lang="en-US" sz="2000" b="1" dirty="0">
              <a:solidFill>
                <a:schemeClr val="tx1"/>
              </a:solidFill>
              <a:latin typeface="+mj-lt"/>
              <a:ea typeface="+mj-ea"/>
              <a:cs typeface="Arial" charset="0"/>
            </a:endParaRPr>
          </a:p>
        </p:txBody>
      </p:sp>
      <p:sp>
        <p:nvSpPr>
          <p:cNvPr id="12" name="Down Arrow 11"/>
          <p:cNvSpPr/>
          <p:nvPr/>
        </p:nvSpPr>
        <p:spPr>
          <a:xfrm rot="5400000">
            <a:off x="7077236" y="3055955"/>
            <a:ext cx="720080" cy="1224136"/>
          </a:xfrm>
          <a:prstGeom prst="downArrow">
            <a:avLst/>
          </a:prstGeom>
          <a:solidFill>
            <a:srgbClr val="D9791B"/>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632520" y="3107928"/>
            <a:ext cx="5847308"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lgn="just">
              <a:buFont typeface="Wingdings" panose="05000000000000000000" pitchFamily="2" charset="2"/>
              <a:buChar char="ü"/>
            </a:pPr>
            <a:r>
              <a:rPr lang="ar-SA" sz="2000" b="1" dirty="0" smtClean="0">
                <a:solidFill>
                  <a:schemeClr val="tx1"/>
                </a:solidFill>
                <a:latin typeface="+mj-lt"/>
                <a:ea typeface="+mj-ea"/>
                <a:cs typeface="Arial" charset="0"/>
              </a:rPr>
              <a:t>الأمانة و النزاهة و احترام الملكيات الفكرية</a:t>
            </a:r>
            <a:endParaRPr lang="en-US" sz="2000" b="1" dirty="0">
              <a:solidFill>
                <a:schemeClr val="tx1"/>
              </a:solidFill>
              <a:latin typeface="+mj-lt"/>
              <a:ea typeface="+mj-ea"/>
              <a:cs typeface="Arial" charset="0"/>
            </a:endParaRPr>
          </a:p>
        </p:txBody>
      </p:sp>
      <p:sp>
        <p:nvSpPr>
          <p:cNvPr id="9" name="Rectangle 8"/>
          <p:cNvSpPr/>
          <p:nvPr/>
        </p:nvSpPr>
        <p:spPr>
          <a:xfrm>
            <a:off x="624762" y="3668023"/>
            <a:ext cx="5847308"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lgn="just">
              <a:buFont typeface="Wingdings" panose="05000000000000000000" pitchFamily="2" charset="2"/>
              <a:buChar char="ü"/>
            </a:pPr>
            <a:r>
              <a:rPr lang="ar-SA" sz="2000" b="1" dirty="0" smtClean="0">
                <a:solidFill>
                  <a:schemeClr val="tx1"/>
                </a:solidFill>
                <a:latin typeface="+mj-lt"/>
                <a:ea typeface="+mj-ea"/>
                <a:cs typeface="Arial" charset="0"/>
              </a:rPr>
              <a:t>الاحتفاظ بسرية البيانات و الأشخاص</a:t>
            </a:r>
            <a:endParaRPr lang="en-US" sz="2000" b="1" dirty="0">
              <a:solidFill>
                <a:schemeClr val="tx1"/>
              </a:solidFill>
              <a:latin typeface="+mj-lt"/>
              <a:ea typeface="+mj-ea"/>
              <a:cs typeface="Arial" charset="0"/>
            </a:endParaRPr>
          </a:p>
        </p:txBody>
      </p:sp>
      <p:sp>
        <p:nvSpPr>
          <p:cNvPr id="10" name="Rectangle 9"/>
          <p:cNvSpPr/>
          <p:nvPr/>
        </p:nvSpPr>
        <p:spPr>
          <a:xfrm>
            <a:off x="632520" y="4248353"/>
            <a:ext cx="5847308"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lgn="just">
              <a:buFont typeface="Wingdings" panose="05000000000000000000" pitchFamily="2" charset="2"/>
              <a:buChar char="ü"/>
            </a:pPr>
            <a:r>
              <a:rPr lang="ar-SA" sz="2000" b="1" dirty="0" smtClean="0">
                <a:solidFill>
                  <a:schemeClr val="tx1"/>
                </a:solidFill>
                <a:latin typeface="+mj-lt"/>
                <a:ea typeface="+mj-ea"/>
                <a:cs typeface="Arial" charset="0"/>
              </a:rPr>
              <a:t>الانتباه لما يشير اليه البحث و نتائجه</a:t>
            </a:r>
            <a:endParaRPr lang="en-US" sz="2000" b="1" dirty="0">
              <a:solidFill>
                <a:schemeClr val="tx1"/>
              </a:solidFill>
              <a:latin typeface="+mj-lt"/>
              <a:ea typeface="+mj-ea"/>
              <a:cs typeface="Arial" charset="0"/>
            </a:endParaRPr>
          </a:p>
        </p:txBody>
      </p:sp>
      <p:sp>
        <p:nvSpPr>
          <p:cNvPr id="11" name="Rectangle 10"/>
          <p:cNvSpPr/>
          <p:nvPr/>
        </p:nvSpPr>
        <p:spPr>
          <a:xfrm>
            <a:off x="632520" y="4869160"/>
            <a:ext cx="5847308"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lgn="just">
              <a:buFont typeface="Wingdings" panose="05000000000000000000" pitchFamily="2" charset="2"/>
              <a:buChar char="ü"/>
            </a:pPr>
            <a:r>
              <a:rPr lang="ar-SA" sz="2000" b="1" dirty="0" smtClean="0">
                <a:solidFill>
                  <a:schemeClr val="tx1"/>
                </a:solidFill>
                <a:latin typeface="+mj-lt"/>
                <a:ea typeface="+mj-ea"/>
                <a:cs typeface="Arial" charset="0"/>
              </a:rPr>
              <a:t>التفكير في البحث بنية حسنة واخلاص والابتعاد عن الغرور</a:t>
            </a:r>
            <a:endParaRPr lang="en-US" sz="2000" b="1" dirty="0">
              <a:solidFill>
                <a:schemeClr val="tx1"/>
              </a:solidFill>
              <a:latin typeface="+mj-lt"/>
              <a:ea typeface="+mj-ea"/>
              <a:cs typeface="Arial" charset="0"/>
            </a:endParaRPr>
          </a:p>
        </p:txBody>
      </p:sp>
    </p:spTree>
    <p:extLst>
      <p:ext uri="{BB962C8B-B14F-4D97-AF65-F5344CB8AC3E}">
        <p14:creationId xmlns:p14="http://schemas.microsoft.com/office/powerpoint/2010/main" val="368354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80">
                                          <p:stCondLst>
                                            <p:cond delay="0"/>
                                          </p:stCondLst>
                                        </p:cTn>
                                        <p:tgtEl>
                                          <p:spTgt spid="12"/>
                                        </p:tgtEl>
                                      </p:cBhvr>
                                    </p:animEffect>
                                    <p:anim calcmode="lin" valueType="num">
                                      <p:cBhvr>
                                        <p:cTn id="2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1" dur="26">
                                          <p:stCondLst>
                                            <p:cond delay="650"/>
                                          </p:stCondLst>
                                        </p:cTn>
                                        <p:tgtEl>
                                          <p:spTgt spid="12"/>
                                        </p:tgtEl>
                                      </p:cBhvr>
                                      <p:to x="100000" y="60000"/>
                                    </p:animScale>
                                    <p:animScale>
                                      <p:cBhvr>
                                        <p:cTn id="32" dur="166" decel="50000">
                                          <p:stCondLst>
                                            <p:cond delay="676"/>
                                          </p:stCondLst>
                                        </p:cTn>
                                        <p:tgtEl>
                                          <p:spTgt spid="12"/>
                                        </p:tgtEl>
                                      </p:cBhvr>
                                      <p:to x="100000" y="100000"/>
                                    </p:animScale>
                                    <p:animScale>
                                      <p:cBhvr>
                                        <p:cTn id="33" dur="26">
                                          <p:stCondLst>
                                            <p:cond delay="1312"/>
                                          </p:stCondLst>
                                        </p:cTn>
                                        <p:tgtEl>
                                          <p:spTgt spid="12"/>
                                        </p:tgtEl>
                                      </p:cBhvr>
                                      <p:to x="100000" y="80000"/>
                                    </p:animScale>
                                    <p:animScale>
                                      <p:cBhvr>
                                        <p:cTn id="34" dur="166" decel="50000">
                                          <p:stCondLst>
                                            <p:cond delay="1338"/>
                                          </p:stCondLst>
                                        </p:cTn>
                                        <p:tgtEl>
                                          <p:spTgt spid="12"/>
                                        </p:tgtEl>
                                      </p:cBhvr>
                                      <p:to x="100000" y="100000"/>
                                    </p:animScale>
                                    <p:animScale>
                                      <p:cBhvr>
                                        <p:cTn id="35" dur="26">
                                          <p:stCondLst>
                                            <p:cond delay="1642"/>
                                          </p:stCondLst>
                                        </p:cTn>
                                        <p:tgtEl>
                                          <p:spTgt spid="12"/>
                                        </p:tgtEl>
                                      </p:cBhvr>
                                      <p:to x="100000" y="90000"/>
                                    </p:animScale>
                                    <p:animScale>
                                      <p:cBhvr>
                                        <p:cTn id="36" dur="166" decel="50000">
                                          <p:stCondLst>
                                            <p:cond delay="1668"/>
                                          </p:stCondLst>
                                        </p:cTn>
                                        <p:tgtEl>
                                          <p:spTgt spid="12"/>
                                        </p:tgtEl>
                                      </p:cBhvr>
                                      <p:to x="100000" y="100000"/>
                                    </p:animScale>
                                    <p:animScale>
                                      <p:cBhvr>
                                        <p:cTn id="37" dur="26">
                                          <p:stCondLst>
                                            <p:cond delay="1808"/>
                                          </p:stCondLst>
                                        </p:cTn>
                                        <p:tgtEl>
                                          <p:spTgt spid="12"/>
                                        </p:tgtEl>
                                      </p:cBhvr>
                                      <p:to x="100000" y="95000"/>
                                    </p:animScale>
                                    <p:animScale>
                                      <p:cBhvr>
                                        <p:cTn id="38" dur="166" decel="50000">
                                          <p:stCondLst>
                                            <p:cond delay="1834"/>
                                          </p:stCondLst>
                                        </p:cTn>
                                        <p:tgtEl>
                                          <p:spTgt spid="12"/>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down)">
                                      <p:cBhvr>
                                        <p:cTn id="41" dur="580">
                                          <p:stCondLst>
                                            <p:cond delay="0"/>
                                          </p:stCondLst>
                                        </p:cTn>
                                        <p:tgtEl>
                                          <p:spTgt spid="3"/>
                                        </p:tgtEl>
                                      </p:cBhvr>
                                    </p:animEffect>
                                    <p:anim calcmode="lin" valueType="num">
                                      <p:cBhvr>
                                        <p:cTn id="4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gtEl>
                                      </p:cBhvr>
                                      <p:to x="100000" y="60000"/>
                                    </p:animScale>
                                    <p:animScale>
                                      <p:cBhvr>
                                        <p:cTn id="48" dur="166" decel="50000">
                                          <p:stCondLst>
                                            <p:cond delay="676"/>
                                          </p:stCondLst>
                                        </p:cTn>
                                        <p:tgtEl>
                                          <p:spTgt spid="3"/>
                                        </p:tgtEl>
                                      </p:cBhvr>
                                      <p:to x="100000" y="100000"/>
                                    </p:animScale>
                                    <p:animScale>
                                      <p:cBhvr>
                                        <p:cTn id="49" dur="26">
                                          <p:stCondLst>
                                            <p:cond delay="1312"/>
                                          </p:stCondLst>
                                        </p:cTn>
                                        <p:tgtEl>
                                          <p:spTgt spid="3"/>
                                        </p:tgtEl>
                                      </p:cBhvr>
                                      <p:to x="100000" y="80000"/>
                                    </p:animScale>
                                    <p:animScale>
                                      <p:cBhvr>
                                        <p:cTn id="50" dur="166" decel="50000">
                                          <p:stCondLst>
                                            <p:cond delay="1338"/>
                                          </p:stCondLst>
                                        </p:cTn>
                                        <p:tgtEl>
                                          <p:spTgt spid="3"/>
                                        </p:tgtEl>
                                      </p:cBhvr>
                                      <p:to x="100000" y="100000"/>
                                    </p:animScale>
                                    <p:animScale>
                                      <p:cBhvr>
                                        <p:cTn id="51" dur="26">
                                          <p:stCondLst>
                                            <p:cond delay="1642"/>
                                          </p:stCondLst>
                                        </p:cTn>
                                        <p:tgtEl>
                                          <p:spTgt spid="3"/>
                                        </p:tgtEl>
                                      </p:cBhvr>
                                      <p:to x="100000" y="90000"/>
                                    </p:animScale>
                                    <p:animScale>
                                      <p:cBhvr>
                                        <p:cTn id="52" dur="166" decel="50000">
                                          <p:stCondLst>
                                            <p:cond delay="1668"/>
                                          </p:stCondLst>
                                        </p:cTn>
                                        <p:tgtEl>
                                          <p:spTgt spid="3"/>
                                        </p:tgtEl>
                                      </p:cBhvr>
                                      <p:to x="100000" y="100000"/>
                                    </p:animScale>
                                    <p:animScale>
                                      <p:cBhvr>
                                        <p:cTn id="53" dur="26">
                                          <p:stCondLst>
                                            <p:cond delay="1808"/>
                                          </p:stCondLst>
                                        </p:cTn>
                                        <p:tgtEl>
                                          <p:spTgt spid="3"/>
                                        </p:tgtEl>
                                      </p:cBhvr>
                                      <p:to x="100000" y="95000"/>
                                    </p:animScale>
                                    <p:animScale>
                                      <p:cBhvr>
                                        <p:cTn id="54" dur="166" decel="50000">
                                          <p:stCondLst>
                                            <p:cond delay="1834"/>
                                          </p:stCondLst>
                                        </p:cTn>
                                        <p:tgtEl>
                                          <p:spTgt spid="3"/>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80">
                                          <p:stCondLst>
                                            <p:cond delay="0"/>
                                          </p:stCondLst>
                                        </p:cTn>
                                        <p:tgtEl>
                                          <p:spTgt spid="7"/>
                                        </p:tgtEl>
                                      </p:cBhvr>
                                    </p:animEffect>
                                    <p:anim calcmode="lin" valueType="num">
                                      <p:cBhvr>
                                        <p:cTn id="5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3" dur="26">
                                          <p:stCondLst>
                                            <p:cond delay="650"/>
                                          </p:stCondLst>
                                        </p:cTn>
                                        <p:tgtEl>
                                          <p:spTgt spid="7"/>
                                        </p:tgtEl>
                                      </p:cBhvr>
                                      <p:to x="100000" y="60000"/>
                                    </p:animScale>
                                    <p:animScale>
                                      <p:cBhvr>
                                        <p:cTn id="64" dur="166" decel="50000">
                                          <p:stCondLst>
                                            <p:cond delay="676"/>
                                          </p:stCondLst>
                                        </p:cTn>
                                        <p:tgtEl>
                                          <p:spTgt spid="7"/>
                                        </p:tgtEl>
                                      </p:cBhvr>
                                      <p:to x="100000" y="100000"/>
                                    </p:animScale>
                                    <p:animScale>
                                      <p:cBhvr>
                                        <p:cTn id="65" dur="26">
                                          <p:stCondLst>
                                            <p:cond delay="1312"/>
                                          </p:stCondLst>
                                        </p:cTn>
                                        <p:tgtEl>
                                          <p:spTgt spid="7"/>
                                        </p:tgtEl>
                                      </p:cBhvr>
                                      <p:to x="100000" y="80000"/>
                                    </p:animScale>
                                    <p:animScale>
                                      <p:cBhvr>
                                        <p:cTn id="66" dur="166" decel="50000">
                                          <p:stCondLst>
                                            <p:cond delay="1338"/>
                                          </p:stCondLst>
                                        </p:cTn>
                                        <p:tgtEl>
                                          <p:spTgt spid="7"/>
                                        </p:tgtEl>
                                      </p:cBhvr>
                                      <p:to x="100000" y="100000"/>
                                    </p:animScale>
                                    <p:animScale>
                                      <p:cBhvr>
                                        <p:cTn id="67" dur="26">
                                          <p:stCondLst>
                                            <p:cond delay="1642"/>
                                          </p:stCondLst>
                                        </p:cTn>
                                        <p:tgtEl>
                                          <p:spTgt spid="7"/>
                                        </p:tgtEl>
                                      </p:cBhvr>
                                      <p:to x="100000" y="90000"/>
                                    </p:animScale>
                                    <p:animScale>
                                      <p:cBhvr>
                                        <p:cTn id="68" dur="166" decel="50000">
                                          <p:stCondLst>
                                            <p:cond delay="1668"/>
                                          </p:stCondLst>
                                        </p:cTn>
                                        <p:tgtEl>
                                          <p:spTgt spid="7"/>
                                        </p:tgtEl>
                                      </p:cBhvr>
                                      <p:to x="100000" y="100000"/>
                                    </p:animScale>
                                    <p:animScale>
                                      <p:cBhvr>
                                        <p:cTn id="69" dur="26">
                                          <p:stCondLst>
                                            <p:cond delay="1808"/>
                                          </p:stCondLst>
                                        </p:cTn>
                                        <p:tgtEl>
                                          <p:spTgt spid="7"/>
                                        </p:tgtEl>
                                      </p:cBhvr>
                                      <p:to x="100000" y="95000"/>
                                    </p:animScale>
                                    <p:animScale>
                                      <p:cBhvr>
                                        <p:cTn id="70" dur="166" decel="50000">
                                          <p:stCondLst>
                                            <p:cond delay="1834"/>
                                          </p:stCondLst>
                                        </p:cTn>
                                        <p:tgtEl>
                                          <p:spTgt spid="7"/>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down)">
                                      <p:cBhvr>
                                        <p:cTn id="73" dur="580">
                                          <p:stCondLst>
                                            <p:cond delay="0"/>
                                          </p:stCondLst>
                                        </p:cTn>
                                        <p:tgtEl>
                                          <p:spTgt spid="9"/>
                                        </p:tgtEl>
                                      </p:cBhvr>
                                    </p:animEffect>
                                    <p:anim calcmode="lin" valueType="num">
                                      <p:cBhvr>
                                        <p:cTn id="7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9" dur="26">
                                          <p:stCondLst>
                                            <p:cond delay="650"/>
                                          </p:stCondLst>
                                        </p:cTn>
                                        <p:tgtEl>
                                          <p:spTgt spid="9"/>
                                        </p:tgtEl>
                                      </p:cBhvr>
                                      <p:to x="100000" y="60000"/>
                                    </p:animScale>
                                    <p:animScale>
                                      <p:cBhvr>
                                        <p:cTn id="80" dur="166" decel="50000">
                                          <p:stCondLst>
                                            <p:cond delay="676"/>
                                          </p:stCondLst>
                                        </p:cTn>
                                        <p:tgtEl>
                                          <p:spTgt spid="9"/>
                                        </p:tgtEl>
                                      </p:cBhvr>
                                      <p:to x="100000" y="100000"/>
                                    </p:animScale>
                                    <p:animScale>
                                      <p:cBhvr>
                                        <p:cTn id="81" dur="26">
                                          <p:stCondLst>
                                            <p:cond delay="1312"/>
                                          </p:stCondLst>
                                        </p:cTn>
                                        <p:tgtEl>
                                          <p:spTgt spid="9"/>
                                        </p:tgtEl>
                                      </p:cBhvr>
                                      <p:to x="100000" y="80000"/>
                                    </p:animScale>
                                    <p:animScale>
                                      <p:cBhvr>
                                        <p:cTn id="82" dur="166" decel="50000">
                                          <p:stCondLst>
                                            <p:cond delay="1338"/>
                                          </p:stCondLst>
                                        </p:cTn>
                                        <p:tgtEl>
                                          <p:spTgt spid="9"/>
                                        </p:tgtEl>
                                      </p:cBhvr>
                                      <p:to x="100000" y="100000"/>
                                    </p:animScale>
                                    <p:animScale>
                                      <p:cBhvr>
                                        <p:cTn id="83" dur="26">
                                          <p:stCondLst>
                                            <p:cond delay="1642"/>
                                          </p:stCondLst>
                                        </p:cTn>
                                        <p:tgtEl>
                                          <p:spTgt spid="9"/>
                                        </p:tgtEl>
                                      </p:cBhvr>
                                      <p:to x="100000" y="90000"/>
                                    </p:animScale>
                                    <p:animScale>
                                      <p:cBhvr>
                                        <p:cTn id="84" dur="166" decel="50000">
                                          <p:stCondLst>
                                            <p:cond delay="1668"/>
                                          </p:stCondLst>
                                        </p:cTn>
                                        <p:tgtEl>
                                          <p:spTgt spid="9"/>
                                        </p:tgtEl>
                                      </p:cBhvr>
                                      <p:to x="100000" y="100000"/>
                                    </p:animScale>
                                    <p:animScale>
                                      <p:cBhvr>
                                        <p:cTn id="85" dur="26">
                                          <p:stCondLst>
                                            <p:cond delay="1808"/>
                                          </p:stCondLst>
                                        </p:cTn>
                                        <p:tgtEl>
                                          <p:spTgt spid="9"/>
                                        </p:tgtEl>
                                      </p:cBhvr>
                                      <p:to x="100000" y="95000"/>
                                    </p:animScale>
                                    <p:animScale>
                                      <p:cBhvr>
                                        <p:cTn id="86" dur="166" decel="50000">
                                          <p:stCondLst>
                                            <p:cond delay="1834"/>
                                          </p:stCondLst>
                                        </p:cTn>
                                        <p:tgtEl>
                                          <p:spTgt spid="9"/>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wipe(down)">
                                      <p:cBhvr>
                                        <p:cTn id="89" dur="580">
                                          <p:stCondLst>
                                            <p:cond delay="0"/>
                                          </p:stCondLst>
                                        </p:cTn>
                                        <p:tgtEl>
                                          <p:spTgt spid="10"/>
                                        </p:tgtEl>
                                      </p:cBhvr>
                                    </p:animEffect>
                                    <p:anim calcmode="lin" valueType="num">
                                      <p:cBhvr>
                                        <p:cTn id="9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95" dur="26">
                                          <p:stCondLst>
                                            <p:cond delay="650"/>
                                          </p:stCondLst>
                                        </p:cTn>
                                        <p:tgtEl>
                                          <p:spTgt spid="10"/>
                                        </p:tgtEl>
                                      </p:cBhvr>
                                      <p:to x="100000" y="60000"/>
                                    </p:animScale>
                                    <p:animScale>
                                      <p:cBhvr>
                                        <p:cTn id="96" dur="166" decel="50000">
                                          <p:stCondLst>
                                            <p:cond delay="676"/>
                                          </p:stCondLst>
                                        </p:cTn>
                                        <p:tgtEl>
                                          <p:spTgt spid="10"/>
                                        </p:tgtEl>
                                      </p:cBhvr>
                                      <p:to x="100000" y="100000"/>
                                    </p:animScale>
                                    <p:animScale>
                                      <p:cBhvr>
                                        <p:cTn id="97" dur="26">
                                          <p:stCondLst>
                                            <p:cond delay="1312"/>
                                          </p:stCondLst>
                                        </p:cTn>
                                        <p:tgtEl>
                                          <p:spTgt spid="10"/>
                                        </p:tgtEl>
                                      </p:cBhvr>
                                      <p:to x="100000" y="80000"/>
                                    </p:animScale>
                                    <p:animScale>
                                      <p:cBhvr>
                                        <p:cTn id="98" dur="166" decel="50000">
                                          <p:stCondLst>
                                            <p:cond delay="1338"/>
                                          </p:stCondLst>
                                        </p:cTn>
                                        <p:tgtEl>
                                          <p:spTgt spid="10"/>
                                        </p:tgtEl>
                                      </p:cBhvr>
                                      <p:to x="100000" y="100000"/>
                                    </p:animScale>
                                    <p:animScale>
                                      <p:cBhvr>
                                        <p:cTn id="99" dur="26">
                                          <p:stCondLst>
                                            <p:cond delay="1642"/>
                                          </p:stCondLst>
                                        </p:cTn>
                                        <p:tgtEl>
                                          <p:spTgt spid="10"/>
                                        </p:tgtEl>
                                      </p:cBhvr>
                                      <p:to x="100000" y="90000"/>
                                    </p:animScale>
                                    <p:animScale>
                                      <p:cBhvr>
                                        <p:cTn id="100" dur="166" decel="50000">
                                          <p:stCondLst>
                                            <p:cond delay="1668"/>
                                          </p:stCondLst>
                                        </p:cTn>
                                        <p:tgtEl>
                                          <p:spTgt spid="10"/>
                                        </p:tgtEl>
                                      </p:cBhvr>
                                      <p:to x="100000" y="100000"/>
                                    </p:animScale>
                                    <p:animScale>
                                      <p:cBhvr>
                                        <p:cTn id="101" dur="26">
                                          <p:stCondLst>
                                            <p:cond delay="1808"/>
                                          </p:stCondLst>
                                        </p:cTn>
                                        <p:tgtEl>
                                          <p:spTgt spid="10"/>
                                        </p:tgtEl>
                                      </p:cBhvr>
                                      <p:to x="100000" y="95000"/>
                                    </p:animScale>
                                    <p:animScale>
                                      <p:cBhvr>
                                        <p:cTn id="102" dur="166" decel="50000">
                                          <p:stCondLst>
                                            <p:cond delay="1834"/>
                                          </p:stCondLst>
                                        </p:cTn>
                                        <p:tgtEl>
                                          <p:spTgt spid="10"/>
                                        </p:tgtEl>
                                      </p:cBhvr>
                                      <p:to x="100000" y="100000"/>
                                    </p:animScale>
                                  </p:childTnLst>
                                </p:cTn>
                              </p:par>
                              <p:par>
                                <p:cTn id="103" presetID="26" presetClass="entr" presetSubtype="0" fill="hold" grpId="0" nodeType="with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down)">
                                      <p:cBhvr>
                                        <p:cTn id="105" dur="580">
                                          <p:stCondLst>
                                            <p:cond delay="0"/>
                                          </p:stCondLst>
                                        </p:cTn>
                                        <p:tgtEl>
                                          <p:spTgt spid="11"/>
                                        </p:tgtEl>
                                      </p:cBhvr>
                                    </p:animEffect>
                                    <p:anim calcmode="lin" valueType="num">
                                      <p:cBhvr>
                                        <p:cTn id="10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11" dur="26">
                                          <p:stCondLst>
                                            <p:cond delay="650"/>
                                          </p:stCondLst>
                                        </p:cTn>
                                        <p:tgtEl>
                                          <p:spTgt spid="11"/>
                                        </p:tgtEl>
                                      </p:cBhvr>
                                      <p:to x="100000" y="60000"/>
                                    </p:animScale>
                                    <p:animScale>
                                      <p:cBhvr>
                                        <p:cTn id="112" dur="166" decel="50000">
                                          <p:stCondLst>
                                            <p:cond delay="676"/>
                                          </p:stCondLst>
                                        </p:cTn>
                                        <p:tgtEl>
                                          <p:spTgt spid="11"/>
                                        </p:tgtEl>
                                      </p:cBhvr>
                                      <p:to x="100000" y="100000"/>
                                    </p:animScale>
                                    <p:animScale>
                                      <p:cBhvr>
                                        <p:cTn id="113" dur="26">
                                          <p:stCondLst>
                                            <p:cond delay="1312"/>
                                          </p:stCondLst>
                                        </p:cTn>
                                        <p:tgtEl>
                                          <p:spTgt spid="11"/>
                                        </p:tgtEl>
                                      </p:cBhvr>
                                      <p:to x="100000" y="80000"/>
                                    </p:animScale>
                                    <p:animScale>
                                      <p:cBhvr>
                                        <p:cTn id="114" dur="166" decel="50000">
                                          <p:stCondLst>
                                            <p:cond delay="1338"/>
                                          </p:stCondLst>
                                        </p:cTn>
                                        <p:tgtEl>
                                          <p:spTgt spid="11"/>
                                        </p:tgtEl>
                                      </p:cBhvr>
                                      <p:to x="100000" y="100000"/>
                                    </p:animScale>
                                    <p:animScale>
                                      <p:cBhvr>
                                        <p:cTn id="115" dur="26">
                                          <p:stCondLst>
                                            <p:cond delay="1642"/>
                                          </p:stCondLst>
                                        </p:cTn>
                                        <p:tgtEl>
                                          <p:spTgt spid="11"/>
                                        </p:tgtEl>
                                      </p:cBhvr>
                                      <p:to x="100000" y="90000"/>
                                    </p:animScale>
                                    <p:animScale>
                                      <p:cBhvr>
                                        <p:cTn id="116" dur="166" decel="50000">
                                          <p:stCondLst>
                                            <p:cond delay="1668"/>
                                          </p:stCondLst>
                                        </p:cTn>
                                        <p:tgtEl>
                                          <p:spTgt spid="11"/>
                                        </p:tgtEl>
                                      </p:cBhvr>
                                      <p:to x="100000" y="100000"/>
                                    </p:animScale>
                                    <p:animScale>
                                      <p:cBhvr>
                                        <p:cTn id="117" dur="26">
                                          <p:stCondLst>
                                            <p:cond delay="1808"/>
                                          </p:stCondLst>
                                        </p:cTn>
                                        <p:tgtEl>
                                          <p:spTgt spid="11"/>
                                        </p:tgtEl>
                                      </p:cBhvr>
                                      <p:to x="100000" y="95000"/>
                                    </p:animScale>
                                    <p:animScale>
                                      <p:cBhvr>
                                        <p:cTn id="118"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12" grpId="0" animBg="1"/>
      <p:bldP spid="7" grpId="0" animBg="1"/>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341494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1585</TotalTime>
  <Words>1211</Words>
  <Application>Microsoft Office PowerPoint</Application>
  <PresentationFormat>A4 Paper (210x297 mm)</PresentationFormat>
  <Paragraphs>172</Paragraphs>
  <Slides>20</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ae_AlMateen</vt:lpstr>
      <vt:lpstr>Akhbar MT</vt:lpstr>
      <vt:lpstr>Arabic Transparent</vt:lpstr>
      <vt:lpstr>Arial</vt:lpstr>
      <vt:lpstr>AYM Wadiy S_U normal.</vt:lpstr>
      <vt:lpstr>Calibri</vt:lpstr>
      <vt:lpstr>Courier New</vt:lpstr>
      <vt:lpstr>Times New Roman</vt:lpstr>
      <vt:lpstr>Wingdings</vt:lpstr>
      <vt:lpstr>Office Theme</vt:lpstr>
      <vt:lpstr>PowerPoint Presentation</vt:lpstr>
      <vt:lpstr>مقدمة في بحوث الأعمال (الكتاب المقرر ص24-44)</vt:lpstr>
      <vt:lpstr>مقدمة : لماذا بحوث الأعمال؟  </vt:lpstr>
      <vt:lpstr>01. ما المقصود بالبحوث؟</vt:lpstr>
      <vt:lpstr>PowerPoint Presentation</vt:lpstr>
      <vt:lpstr>PowerPoint Presentation</vt:lpstr>
      <vt:lpstr>PowerPoint Presentation</vt:lpstr>
      <vt:lpstr>PowerPoint Presentation</vt:lpstr>
      <vt:lpstr>PowerPoint Presentation</vt:lpstr>
      <vt:lpstr>PowerPoint Presentation</vt:lpstr>
      <vt:lpstr>أنواع بحوث الادارة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fateh brahim debla</cp:lastModifiedBy>
  <cp:revision>33</cp:revision>
  <dcterms:created xsi:type="dcterms:W3CDTF">2015-09-03T07:07:53Z</dcterms:created>
  <dcterms:modified xsi:type="dcterms:W3CDTF">2015-09-17T05:13:07Z</dcterms:modified>
</cp:coreProperties>
</file>