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310" r:id="rId3"/>
    <p:sldId id="335" r:id="rId4"/>
    <p:sldId id="334" r:id="rId5"/>
    <p:sldId id="311" r:id="rId6"/>
    <p:sldId id="319" r:id="rId7"/>
    <p:sldId id="316" r:id="rId8"/>
    <p:sldId id="320" r:id="rId9"/>
    <p:sldId id="336" r:id="rId10"/>
    <p:sldId id="322" r:id="rId11"/>
    <p:sldId id="337" r:id="rId12"/>
    <p:sldId id="338" r:id="rId13"/>
    <p:sldId id="339" r:id="rId14"/>
    <p:sldId id="340"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1A25"/>
    <a:srgbClr val="3B84AF"/>
    <a:srgbClr val="D9791B"/>
    <a:srgbClr val="013E36"/>
    <a:srgbClr val="009900"/>
    <a:srgbClr val="FF3300"/>
    <a:srgbClr val="AD9968"/>
    <a:srgbClr val="00263A"/>
    <a:srgbClr val="70925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113" d="100"/>
          <a:sy n="113" d="100"/>
        </p:scale>
        <p:origin x="1182" y="8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9/17/2015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1213935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val="1398393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9689923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23177496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39579680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val="12528194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val="4604919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val="4457349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1" eaLnBrk="1" fontAlgn="base" hangingPunct="1">
        <a:spcBef>
          <a:spcPct val="0"/>
        </a:spcBef>
        <a:spcAft>
          <a:spcPct val="0"/>
        </a:spcAft>
        <a:defRPr sz="4400" kern="120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27384"/>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smtClean="0">
                <a:latin typeface="Calibri" pitchFamily="34" charset="0"/>
                <a:cs typeface="Times New Roman" pitchFamily="18" charset="0"/>
              </a:rPr>
              <a:t>بحوث الأعمال</a:t>
            </a:r>
          </a:p>
          <a:p>
            <a:pPr algn="ctr" rtl="0"/>
            <a:r>
              <a:rPr lang="en-US" sz="2800" b="1" dirty="0" smtClean="0">
                <a:latin typeface="Calibri" pitchFamily="34" charset="0"/>
                <a:cs typeface="Times New Roman" pitchFamily="18" charset="0"/>
              </a:rPr>
              <a:t>Business research</a:t>
            </a:r>
          </a:p>
          <a:p>
            <a:pPr algn="ctr"/>
            <a:r>
              <a:rPr lang="ar-SA" sz="3700" b="1" dirty="0">
                <a:solidFill>
                  <a:srgbClr val="AD9968"/>
                </a:solidFill>
                <a:latin typeface="AYM Wadiy S_U normal."/>
                <a:cs typeface="Times New Roman" pitchFamily="18" charset="0"/>
              </a:rPr>
              <a:t>استاذ المقرر</a:t>
            </a:r>
          </a:p>
          <a:p>
            <a:pPr algn="ctr"/>
            <a:r>
              <a:rPr lang="ar-SA" sz="2800" b="1" dirty="0" smtClean="0">
                <a:latin typeface="Calibri" pitchFamily="34" charset="0"/>
                <a:cs typeface="Times New Roman" pitchFamily="18" charset="0"/>
              </a:rPr>
              <a:t>د/ فاتح دبلة</a:t>
            </a:r>
            <a:endParaRPr lang="en-US" sz="28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1496616" y="2708920"/>
            <a:ext cx="6504086" cy="1470025"/>
          </a:xfrm>
        </p:spPr>
        <p:txBody>
          <a:bodyPr/>
          <a:lstStyle/>
          <a:p>
            <a:r>
              <a:rPr lang="ar-SA" sz="5400" b="1" dirty="0" smtClean="0">
                <a:solidFill>
                  <a:schemeClr val="tx1"/>
                </a:solidFill>
                <a:cs typeface="Akhbar MT" pitchFamily="2" charset="-78"/>
              </a:rPr>
              <a:t>تأثير التقنية على بحوث الادارة</a:t>
            </a:r>
            <a:endParaRPr lang="en-US" sz="5400" spc="-150" dirty="0" smtClean="0">
              <a:solidFill>
                <a:schemeClr val="tx1"/>
              </a:solidFill>
              <a:effectLst>
                <a:outerShdw blurRad="38100" dist="38100" dir="2700000" algn="tl">
                  <a:srgbClr val="000000">
                    <a:alpha val="43137"/>
                  </a:srgbClr>
                </a:outerShdw>
              </a:effectLst>
              <a:latin typeface="ae_AlMateen" pitchFamily="2" charset="-78"/>
              <a:cs typeface="Akhbar MT" pitchFamily="2" charset="-78"/>
            </a:endParaRPr>
          </a:p>
        </p:txBody>
      </p:sp>
      <p:sp>
        <p:nvSpPr>
          <p:cNvPr id="7" name="Subtitle 5"/>
          <p:cNvSpPr txBox="1">
            <a:spLocks/>
          </p:cNvSpPr>
          <p:nvPr/>
        </p:nvSpPr>
        <p:spPr bwMode="auto">
          <a:xfrm>
            <a:off x="2360712" y="1944254"/>
            <a:ext cx="5472608" cy="8640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المحاضرة الثانية</a:t>
            </a:r>
          </a:p>
          <a:p>
            <a:pPr rtl="1" eaLnBrk="1" fontAlgn="auto" hangingPunct="1">
              <a:spcBef>
                <a:spcPct val="0"/>
              </a:spcBef>
              <a:spcAft>
                <a:spcPts val="0"/>
              </a:spcAft>
              <a:defRPr/>
            </a:pP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2" name="Rectangle 1"/>
          <p:cNvSpPr/>
          <p:nvPr/>
        </p:nvSpPr>
        <p:spPr>
          <a:xfrm>
            <a:off x="3475486" y="3933056"/>
            <a:ext cx="2425665" cy="461665"/>
          </a:xfrm>
          <a:prstGeom prst="rect">
            <a:avLst/>
          </a:prstGeom>
        </p:spPr>
        <p:txBody>
          <a:bodyPr wrap="none">
            <a:spAutoFit/>
          </a:bodyPr>
          <a:lstStyle/>
          <a:p>
            <a:r>
              <a:rPr lang="ar-SA" sz="2400" b="1" dirty="0">
                <a:cs typeface="Akhbar MT" pitchFamily="2" charset="-78"/>
              </a:rPr>
              <a:t>(الكتاب </a:t>
            </a:r>
            <a:r>
              <a:rPr lang="ar-SA" sz="2400" b="1" dirty="0" smtClean="0">
                <a:cs typeface="Akhbar MT" pitchFamily="2" charset="-78"/>
              </a:rPr>
              <a:t>المقرر ص </a:t>
            </a:r>
            <a:r>
              <a:rPr lang="ar-SA" b="1" dirty="0" smtClean="0">
                <a:cs typeface="Akhbar MT" pitchFamily="2" charset="-78"/>
              </a:rPr>
              <a:t>74-90</a:t>
            </a:r>
            <a:r>
              <a:rPr lang="ar-SA" sz="2400" b="1" dirty="0" smtClean="0">
                <a:cs typeface="Akhbar MT" pitchFamily="2" charset="-78"/>
              </a:rPr>
              <a:t>)</a:t>
            </a:r>
            <a:endParaRPr lang="ar-SA"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6146"/>
                                        </p:tgtEl>
                                        <p:attrNameLst>
                                          <p:attrName>style.visibility</p:attrName>
                                        </p:attrNameLst>
                                      </p:cBhvr>
                                      <p:to>
                                        <p:strVal val="visible"/>
                                      </p:to>
                                    </p:set>
                                    <p:anim calcmode="lin" valueType="num">
                                      <p:cBhvr>
                                        <p:cTn id="13" dur="500" fill="hold"/>
                                        <p:tgtEl>
                                          <p:spTgt spid="6146"/>
                                        </p:tgtEl>
                                        <p:attrNameLst>
                                          <p:attrName>ppt_w</p:attrName>
                                        </p:attrNameLst>
                                      </p:cBhvr>
                                      <p:tavLst>
                                        <p:tav tm="0">
                                          <p:val>
                                            <p:fltVal val="0"/>
                                          </p:val>
                                        </p:tav>
                                        <p:tav tm="100000">
                                          <p:val>
                                            <p:strVal val="#ppt_w"/>
                                          </p:val>
                                        </p:tav>
                                      </p:tavLst>
                                    </p:anim>
                                    <p:anim calcmode="lin" valueType="num">
                                      <p:cBhvr>
                                        <p:cTn id="14" dur="500" fill="hold"/>
                                        <p:tgtEl>
                                          <p:spTgt spid="6146"/>
                                        </p:tgtEl>
                                        <p:attrNameLst>
                                          <p:attrName>ppt_h</p:attrName>
                                        </p:attrNameLst>
                                      </p:cBhvr>
                                      <p:tavLst>
                                        <p:tav tm="0">
                                          <p:val>
                                            <p:fltVal val="0"/>
                                          </p:val>
                                        </p:tav>
                                        <p:tav tm="100000">
                                          <p:val>
                                            <p:strVal val="#ppt_h"/>
                                          </p:val>
                                        </p:tav>
                                      </p:tavLst>
                                    </p:anim>
                                    <p:animEffect transition="in" filter="fade">
                                      <p:cBhvr>
                                        <p:cTn id="15" dur="500"/>
                                        <p:tgtEl>
                                          <p:spTgt spid="6146"/>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Effect transition="in" filter="fade">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7" grpId="0"/>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marL="571500" indent="-571500">
              <a:buFont typeface="Wingdings" panose="05000000000000000000" pitchFamily="2" charset="2"/>
              <a:buChar char="§"/>
            </a:pPr>
            <a:r>
              <a:rPr lang="ar-SA" sz="4000" b="1" dirty="0">
                <a:solidFill>
                  <a:srgbClr val="013E36"/>
                </a:solidFill>
              </a:rPr>
              <a:t>محاور و أهداف المحاضرة</a:t>
            </a:r>
            <a:endParaRPr lang="en-US" sz="4000" b="1" dirty="0">
              <a:solidFill>
                <a:srgbClr val="013E36"/>
              </a:solidFill>
            </a:endParaRPr>
          </a:p>
        </p:txBody>
      </p:sp>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3</a:t>
            </a:fld>
            <a:endParaRPr lang="en-US" dirty="0"/>
          </a:p>
        </p:txBody>
      </p:sp>
      <p:sp>
        <p:nvSpPr>
          <p:cNvPr id="7" name="Title 1"/>
          <p:cNvSpPr txBox="1">
            <a:spLocks/>
          </p:cNvSpPr>
          <p:nvPr/>
        </p:nvSpPr>
        <p:spPr bwMode="auto">
          <a:xfrm>
            <a:off x="5532403" y="2931560"/>
            <a:ext cx="3884458" cy="2153624"/>
          </a:xfrm>
          <a:prstGeom prst="rect">
            <a:avLst/>
          </a:prstGeom>
          <a:ln>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342900" indent="-342900" algn="just">
              <a:buFont typeface="+mj-lt"/>
              <a:buAutoNum type="arabicPeriod"/>
            </a:pPr>
            <a:r>
              <a:rPr lang="ar-SA" sz="1800" b="1" dirty="0" smtClean="0">
                <a:solidFill>
                  <a:srgbClr val="013E36"/>
                </a:solidFill>
                <a:cs typeface="Akhbar MT" pitchFamily="2" charset="-78"/>
              </a:rPr>
              <a:t>ما </a:t>
            </a:r>
            <a:r>
              <a:rPr lang="ar-SA" sz="1800" b="1" dirty="0">
                <a:solidFill>
                  <a:srgbClr val="013E36"/>
                </a:solidFill>
                <a:cs typeface="Akhbar MT" pitchFamily="2" charset="-78"/>
              </a:rPr>
              <a:t>المقصود بالتقنية</a:t>
            </a:r>
            <a:r>
              <a:rPr lang="ar-SA" sz="1800" b="1" dirty="0" smtClean="0">
                <a:solidFill>
                  <a:srgbClr val="013E36"/>
                </a:solidFill>
                <a:cs typeface="Akhbar MT" pitchFamily="2" charset="-78"/>
              </a:rPr>
              <a:t>؟</a:t>
            </a:r>
          </a:p>
          <a:p>
            <a:pPr marL="342900" indent="-342900">
              <a:buFont typeface="+mj-lt"/>
              <a:buAutoNum type="arabicPeriod"/>
            </a:pPr>
            <a:r>
              <a:rPr lang="ar-SA" sz="1800" b="1" dirty="0">
                <a:solidFill>
                  <a:srgbClr val="013E36"/>
                </a:solidFill>
                <a:cs typeface="Akhbar MT" pitchFamily="2" charset="-78"/>
              </a:rPr>
              <a:t>مجالات مساعدة التقنية في مجال بحوث </a:t>
            </a:r>
            <a:r>
              <a:rPr lang="ar-SA" sz="1800" b="1" dirty="0" smtClean="0">
                <a:solidFill>
                  <a:srgbClr val="013E36"/>
                </a:solidFill>
                <a:cs typeface="Akhbar MT" pitchFamily="2" charset="-78"/>
              </a:rPr>
              <a:t>الأعمال</a:t>
            </a:r>
          </a:p>
          <a:p>
            <a:pPr marL="342900" indent="-342900">
              <a:buFont typeface="+mj-lt"/>
              <a:buAutoNum type="arabicPeriod"/>
            </a:pPr>
            <a:r>
              <a:rPr lang="ar-SA" sz="1800" b="1" dirty="0">
                <a:solidFill>
                  <a:srgbClr val="013E36"/>
                </a:solidFill>
                <a:cs typeface="Akhbar MT" pitchFamily="2" charset="-78"/>
              </a:rPr>
              <a:t>جمع المعلومات هي عملية متجددة و مستمرة</a:t>
            </a:r>
            <a:endParaRPr lang="en-US" sz="1800" b="1" spc="-150" dirty="0">
              <a:solidFill>
                <a:srgbClr val="013E36"/>
              </a:solidFill>
              <a:effectLst>
                <a:outerShdw blurRad="38100" dist="38100" dir="2700000" algn="tl">
                  <a:srgbClr val="000000">
                    <a:alpha val="43137"/>
                  </a:srgbClr>
                </a:outerShdw>
              </a:effectLst>
              <a:latin typeface="ae_AlMateen" pitchFamily="2" charset="-78"/>
              <a:cs typeface="Akhbar MT" pitchFamily="2" charset="-78"/>
            </a:endParaRPr>
          </a:p>
          <a:p>
            <a:pPr marL="342900" indent="-342900">
              <a:buFont typeface="+mj-lt"/>
              <a:buAutoNum type="arabicPeriod"/>
            </a:pPr>
            <a:r>
              <a:rPr lang="ar-SA" sz="1800" b="1" dirty="0">
                <a:solidFill>
                  <a:srgbClr val="013E36"/>
                </a:solidFill>
                <a:cs typeface="Akhbar MT" pitchFamily="2" charset="-78"/>
              </a:rPr>
              <a:t>بعض أنواع التقنية شائعة الاستخدام في بحوث </a:t>
            </a:r>
            <a:r>
              <a:rPr lang="ar-SA" sz="1800" b="1" dirty="0" smtClean="0">
                <a:solidFill>
                  <a:srgbClr val="013E36"/>
                </a:solidFill>
                <a:cs typeface="Akhbar MT" pitchFamily="2" charset="-78"/>
              </a:rPr>
              <a:t>الإدارة</a:t>
            </a:r>
          </a:p>
          <a:p>
            <a:pPr marL="342900" indent="-342900">
              <a:buFont typeface="+mj-lt"/>
              <a:buAutoNum type="arabicPeriod"/>
            </a:pPr>
            <a:r>
              <a:rPr lang="ar-SA" altLang="en-US" sz="1800" b="1" dirty="0">
                <a:solidFill>
                  <a:srgbClr val="013E36"/>
                </a:solidFill>
                <a:cs typeface="Akhbar MT" pitchFamily="2" charset="-78"/>
              </a:rPr>
              <a:t>نظم المعلومات واتخاذ القرارات الادارية</a:t>
            </a:r>
          </a:p>
          <a:p>
            <a:pPr marL="342900" indent="-342900">
              <a:buFont typeface="+mj-lt"/>
              <a:buAutoNum type="arabicPeriod"/>
            </a:pPr>
            <a:r>
              <a:rPr lang="ar-SA" altLang="en-US" sz="1800" b="1" dirty="0">
                <a:solidFill>
                  <a:srgbClr val="013E36"/>
                </a:solidFill>
                <a:cs typeface="Akhbar MT" pitchFamily="2" charset="-78"/>
              </a:rPr>
              <a:t>الأبعاد الدولية </a:t>
            </a:r>
            <a:r>
              <a:rPr lang="ar-SA" altLang="en-US" sz="1800" b="1" dirty="0" smtClean="0">
                <a:solidFill>
                  <a:srgbClr val="013E36"/>
                </a:solidFill>
                <a:cs typeface="Akhbar MT" pitchFamily="2" charset="-78"/>
              </a:rPr>
              <a:t>للأنترنيت</a:t>
            </a:r>
          </a:p>
          <a:p>
            <a:pPr marL="342900" indent="-342900">
              <a:buFont typeface="+mj-lt"/>
              <a:buAutoNum type="arabicPeriod"/>
            </a:pPr>
            <a:r>
              <a:rPr lang="ar-SA" altLang="en-US" sz="1800" b="1" dirty="0">
                <a:solidFill>
                  <a:srgbClr val="013E36"/>
                </a:solidFill>
                <a:cs typeface="Akhbar MT" pitchFamily="2" charset="-78"/>
              </a:rPr>
              <a:t>أخلاق استخدام تقنية </a:t>
            </a:r>
            <a:r>
              <a:rPr lang="ar-SA" altLang="en-US" sz="1800" b="1" dirty="0" smtClean="0">
                <a:solidFill>
                  <a:srgbClr val="013E36"/>
                </a:solidFill>
                <a:cs typeface="Akhbar MT" pitchFamily="2" charset="-78"/>
              </a:rPr>
              <a:t>المعلومات</a:t>
            </a:r>
            <a:endParaRPr lang="ar-SA" altLang="en-US" sz="1800" b="1" dirty="0">
              <a:solidFill>
                <a:srgbClr val="013E36"/>
              </a:solidFill>
              <a:cs typeface="Akhbar MT" pitchFamily="2" charset="-78"/>
            </a:endParaRPr>
          </a:p>
        </p:txBody>
      </p:sp>
      <p:sp>
        <p:nvSpPr>
          <p:cNvPr id="11" name="Title 1"/>
          <p:cNvSpPr txBox="1">
            <a:spLocks/>
          </p:cNvSpPr>
          <p:nvPr/>
        </p:nvSpPr>
        <p:spPr bwMode="auto">
          <a:xfrm>
            <a:off x="6249144" y="1693032"/>
            <a:ext cx="2592686" cy="360040"/>
          </a:xfrm>
          <a:prstGeom prst="rect">
            <a:avLst/>
          </a:prstGeom>
          <a:ln>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algn="ctr"/>
            <a:r>
              <a:rPr lang="ar-SA" sz="2800" b="1" dirty="0" smtClean="0">
                <a:solidFill>
                  <a:srgbClr val="AB1A25"/>
                </a:solidFill>
              </a:rPr>
              <a:t>محاور المحاضرة</a:t>
            </a:r>
            <a:endParaRPr lang="en-US" sz="2800" b="1" dirty="0">
              <a:solidFill>
                <a:srgbClr val="AB1A25"/>
              </a:solidFill>
            </a:endParaRPr>
          </a:p>
        </p:txBody>
      </p:sp>
      <p:sp>
        <p:nvSpPr>
          <p:cNvPr id="13" name="Diagonal Stripe 12"/>
          <p:cNvSpPr/>
          <p:nvPr/>
        </p:nvSpPr>
        <p:spPr>
          <a:xfrm rot="21438118">
            <a:off x="5014464" y="1435631"/>
            <a:ext cx="166103" cy="3503570"/>
          </a:xfrm>
          <a:prstGeom prst="diagStripe">
            <a:avLst/>
          </a:prstGeom>
        </p:spPr>
        <p:style>
          <a:lnRef idx="0">
            <a:schemeClr val="accent1"/>
          </a:lnRef>
          <a:fillRef idx="3">
            <a:schemeClr val="accent1"/>
          </a:fillRef>
          <a:effectRef idx="3">
            <a:schemeClr val="accent1"/>
          </a:effectRef>
          <a:fontRef idx="minor">
            <a:schemeClr val="lt1"/>
          </a:fontRef>
        </p:style>
        <p:txBody>
          <a:bodyPr rtlCol="1" anchor="ctr"/>
          <a:lstStyle/>
          <a:p>
            <a:pPr algn="ctr"/>
            <a:endParaRPr lang="ar-SA">
              <a:solidFill>
                <a:schemeClr val="tx1"/>
              </a:solidFill>
            </a:endParaRPr>
          </a:p>
        </p:txBody>
      </p:sp>
      <p:sp>
        <p:nvSpPr>
          <p:cNvPr id="14" name="Right Arrow 13"/>
          <p:cNvSpPr/>
          <p:nvPr/>
        </p:nvSpPr>
        <p:spPr>
          <a:xfrm rot="5400000">
            <a:off x="7376008" y="2107664"/>
            <a:ext cx="638536" cy="972307"/>
          </a:xfrm>
          <a:prstGeom prst="rightArrow">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ar-SA"/>
          </a:p>
        </p:txBody>
      </p:sp>
      <p:sp>
        <p:nvSpPr>
          <p:cNvPr id="15" name="Title 1"/>
          <p:cNvSpPr txBox="1">
            <a:spLocks/>
          </p:cNvSpPr>
          <p:nvPr/>
        </p:nvSpPr>
        <p:spPr bwMode="auto">
          <a:xfrm>
            <a:off x="1521376" y="1628800"/>
            <a:ext cx="2592686" cy="360040"/>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algn="ctr"/>
            <a:r>
              <a:rPr lang="ar-SA" sz="2800" b="1" dirty="0" smtClean="0">
                <a:solidFill>
                  <a:srgbClr val="3B84AF"/>
                </a:solidFill>
              </a:rPr>
              <a:t>أهداف المحاضرة</a:t>
            </a:r>
            <a:endParaRPr lang="en-US" sz="2800" b="1" dirty="0">
              <a:solidFill>
                <a:srgbClr val="3B84AF"/>
              </a:solidFill>
            </a:endParaRPr>
          </a:p>
        </p:txBody>
      </p:sp>
      <p:sp>
        <p:nvSpPr>
          <p:cNvPr id="16" name="Title 1"/>
          <p:cNvSpPr txBox="1">
            <a:spLocks/>
          </p:cNvSpPr>
          <p:nvPr/>
        </p:nvSpPr>
        <p:spPr bwMode="auto">
          <a:xfrm>
            <a:off x="778170" y="2913086"/>
            <a:ext cx="3884458" cy="2172098"/>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342900" indent="-342900" algn="just">
              <a:buFont typeface="+mj-lt"/>
              <a:buAutoNum type="arabicPeriod"/>
            </a:pPr>
            <a:r>
              <a:rPr lang="ar-SA" sz="1800" b="1" dirty="0">
                <a:solidFill>
                  <a:srgbClr val="013E36"/>
                </a:solidFill>
                <a:cs typeface="Akhbar MT" pitchFamily="2" charset="-78"/>
              </a:rPr>
              <a:t>التعرف على تقنية المعلومات والمجالات التي تستخدم فيها في مجال بحوث الأعمال </a:t>
            </a:r>
          </a:p>
          <a:p>
            <a:pPr marL="342900" indent="-342900" algn="just">
              <a:buFont typeface="+mj-lt"/>
              <a:buAutoNum type="arabicPeriod"/>
            </a:pPr>
            <a:r>
              <a:rPr lang="ar-SA" sz="1800" b="1" dirty="0">
                <a:solidFill>
                  <a:srgbClr val="013E36"/>
                </a:solidFill>
                <a:cs typeface="Akhbar MT" pitchFamily="2" charset="-78"/>
              </a:rPr>
              <a:t>التعرف على ممارسات وتطبيقات وبرمجيات التقنية في بحوث الإدارة</a:t>
            </a:r>
          </a:p>
          <a:p>
            <a:pPr marL="342900" indent="-342900" algn="just">
              <a:buFont typeface="+mj-lt"/>
              <a:buAutoNum type="arabicPeriod"/>
            </a:pPr>
            <a:r>
              <a:rPr lang="ar-SA" sz="1800" b="1" dirty="0">
                <a:solidFill>
                  <a:srgbClr val="013E36"/>
                </a:solidFill>
                <a:cs typeface="Akhbar MT" pitchFamily="2" charset="-78"/>
              </a:rPr>
              <a:t>تناول الأبعاد الدولية و الأخلاقية لاستخدام الانترنيت  تقنية المعلومات.   </a:t>
            </a:r>
          </a:p>
          <a:p>
            <a:pPr marL="342900" indent="-342900" algn="just">
              <a:buFont typeface="+mj-lt"/>
              <a:buAutoNum type="arabicPeriod"/>
            </a:pPr>
            <a:endParaRPr lang="en-US" sz="1800" b="1" dirty="0">
              <a:solidFill>
                <a:srgbClr val="013E36"/>
              </a:solidFill>
            </a:endParaRPr>
          </a:p>
        </p:txBody>
      </p:sp>
      <p:sp>
        <p:nvSpPr>
          <p:cNvPr id="17" name="Right Arrow 16"/>
          <p:cNvSpPr/>
          <p:nvPr/>
        </p:nvSpPr>
        <p:spPr>
          <a:xfrm rot="5400000">
            <a:off x="2401130" y="2014752"/>
            <a:ext cx="638536" cy="972307"/>
          </a:xfrm>
          <a:prstGeom prst="rightArrow">
            <a:avLst/>
          </a:prstGeom>
        </p:spPr>
        <p:style>
          <a:lnRef idx="2">
            <a:schemeClr val="accent3"/>
          </a:lnRef>
          <a:fillRef idx="1">
            <a:schemeClr val="lt1"/>
          </a:fillRef>
          <a:effectRef idx="0">
            <a:schemeClr val="accent3"/>
          </a:effectRef>
          <a:fontRef idx="minor">
            <a:schemeClr val="dk1"/>
          </a:fontRef>
        </p:style>
        <p:txBody>
          <a:bodyPr rtlCol="1" anchor="ctr"/>
          <a:lstStyle/>
          <a:p>
            <a:pPr algn="ctr"/>
            <a:endParaRPr lang="ar-SA"/>
          </a:p>
        </p:txBody>
      </p:sp>
    </p:spTree>
    <p:extLst>
      <p:ext uri="{BB962C8B-B14F-4D97-AF65-F5344CB8AC3E}">
        <p14:creationId xmlns:p14="http://schemas.microsoft.com/office/powerpoint/2010/main" val="3971341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80">
                                          <p:stCondLst>
                                            <p:cond delay="0"/>
                                          </p:stCondLst>
                                        </p:cTn>
                                        <p:tgtEl>
                                          <p:spTgt spid="11"/>
                                        </p:tgtEl>
                                      </p:cBhvr>
                                    </p:animEffect>
                                    <p:anim calcmode="lin" valueType="num">
                                      <p:cBhvr>
                                        <p:cTn id="26"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1" dur="26">
                                          <p:stCondLst>
                                            <p:cond delay="650"/>
                                          </p:stCondLst>
                                        </p:cTn>
                                        <p:tgtEl>
                                          <p:spTgt spid="11"/>
                                        </p:tgtEl>
                                      </p:cBhvr>
                                      <p:to x="100000" y="60000"/>
                                    </p:animScale>
                                    <p:animScale>
                                      <p:cBhvr>
                                        <p:cTn id="32" dur="166" decel="50000">
                                          <p:stCondLst>
                                            <p:cond delay="676"/>
                                          </p:stCondLst>
                                        </p:cTn>
                                        <p:tgtEl>
                                          <p:spTgt spid="11"/>
                                        </p:tgtEl>
                                      </p:cBhvr>
                                      <p:to x="100000" y="100000"/>
                                    </p:animScale>
                                    <p:animScale>
                                      <p:cBhvr>
                                        <p:cTn id="33" dur="26">
                                          <p:stCondLst>
                                            <p:cond delay="1312"/>
                                          </p:stCondLst>
                                        </p:cTn>
                                        <p:tgtEl>
                                          <p:spTgt spid="11"/>
                                        </p:tgtEl>
                                      </p:cBhvr>
                                      <p:to x="100000" y="80000"/>
                                    </p:animScale>
                                    <p:animScale>
                                      <p:cBhvr>
                                        <p:cTn id="34" dur="166" decel="50000">
                                          <p:stCondLst>
                                            <p:cond delay="1338"/>
                                          </p:stCondLst>
                                        </p:cTn>
                                        <p:tgtEl>
                                          <p:spTgt spid="11"/>
                                        </p:tgtEl>
                                      </p:cBhvr>
                                      <p:to x="100000" y="100000"/>
                                    </p:animScale>
                                    <p:animScale>
                                      <p:cBhvr>
                                        <p:cTn id="35" dur="26">
                                          <p:stCondLst>
                                            <p:cond delay="1642"/>
                                          </p:stCondLst>
                                        </p:cTn>
                                        <p:tgtEl>
                                          <p:spTgt spid="11"/>
                                        </p:tgtEl>
                                      </p:cBhvr>
                                      <p:to x="100000" y="90000"/>
                                    </p:animScale>
                                    <p:animScale>
                                      <p:cBhvr>
                                        <p:cTn id="36" dur="166" decel="50000">
                                          <p:stCondLst>
                                            <p:cond delay="1668"/>
                                          </p:stCondLst>
                                        </p:cTn>
                                        <p:tgtEl>
                                          <p:spTgt spid="11"/>
                                        </p:tgtEl>
                                      </p:cBhvr>
                                      <p:to x="100000" y="100000"/>
                                    </p:animScale>
                                    <p:animScale>
                                      <p:cBhvr>
                                        <p:cTn id="37" dur="26">
                                          <p:stCondLst>
                                            <p:cond delay="1808"/>
                                          </p:stCondLst>
                                        </p:cTn>
                                        <p:tgtEl>
                                          <p:spTgt spid="11"/>
                                        </p:tgtEl>
                                      </p:cBhvr>
                                      <p:to x="100000" y="95000"/>
                                    </p:animScale>
                                    <p:animScale>
                                      <p:cBhvr>
                                        <p:cTn id="38" dur="166" decel="50000">
                                          <p:stCondLst>
                                            <p:cond delay="1834"/>
                                          </p:stCondLst>
                                        </p:cTn>
                                        <p:tgtEl>
                                          <p:spTgt spid="11"/>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down)">
                                      <p:cBhvr>
                                        <p:cTn id="41" dur="580">
                                          <p:stCondLst>
                                            <p:cond delay="0"/>
                                          </p:stCondLst>
                                        </p:cTn>
                                        <p:tgtEl>
                                          <p:spTgt spid="14"/>
                                        </p:tgtEl>
                                      </p:cBhvr>
                                    </p:animEffect>
                                    <p:anim calcmode="lin" valueType="num">
                                      <p:cBhvr>
                                        <p:cTn id="42"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47" dur="26">
                                          <p:stCondLst>
                                            <p:cond delay="650"/>
                                          </p:stCondLst>
                                        </p:cTn>
                                        <p:tgtEl>
                                          <p:spTgt spid="14"/>
                                        </p:tgtEl>
                                      </p:cBhvr>
                                      <p:to x="100000" y="60000"/>
                                    </p:animScale>
                                    <p:animScale>
                                      <p:cBhvr>
                                        <p:cTn id="48" dur="166" decel="50000">
                                          <p:stCondLst>
                                            <p:cond delay="676"/>
                                          </p:stCondLst>
                                        </p:cTn>
                                        <p:tgtEl>
                                          <p:spTgt spid="14"/>
                                        </p:tgtEl>
                                      </p:cBhvr>
                                      <p:to x="100000" y="100000"/>
                                    </p:animScale>
                                    <p:animScale>
                                      <p:cBhvr>
                                        <p:cTn id="49" dur="26">
                                          <p:stCondLst>
                                            <p:cond delay="1312"/>
                                          </p:stCondLst>
                                        </p:cTn>
                                        <p:tgtEl>
                                          <p:spTgt spid="14"/>
                                        </p:tgtEl>
                                      </p:cBhvr>
                                      <p:to x="100000" y="80000"/>
                                    </p:animScale>
                                    <p:animScale>
                                      <p:cBhvr>
                                        <p:cTn id="50" dur="166" decel="50000">
                                          <p:stCondLst>
                                            <p:cond delay="1338"/>
                                          </p:stCondLst>
                                        </p:cTn>
                                        <p:tgtEl>
                                          <p:spTgt spid="14"/>
                                        </p:tgtEl>
                                      </p:cBhvr>
                                      <p:to x="100000" y="100000"/>
                                    </p:animScale>
                                    <p:animScale>
                                      <p:cBhvr>
                                        <p:cTn id="51" dur="26">
                                          <p:stCondLst>
                                            <p:cond delay="1642"/>
                                          </p:stCondLst>
                                        </p:cTn>
                                        <p:tgtEl>
                                          <p:spTgt spid="14"/>
                                        </p:tgtEl>
                                      </p:cBhvr>
                                      <p:to x="100000" y="90000"/>
                                    </p:animScale>
                                    <p:animScale>
                                      <p:cBhvr>
                                        <p:cTn id="52" dur="166" decel="50000">
                                          <p:stCondLst>
                                            <p:cond delay="1668"/>
                                          </p:stCondLst>
                                        </p:cTn>
                                        <p:tgtEl>
                                          <p:spTgt spid="14"/>
                                        </p:tgtEl>
                                      </p:cBhvr>
                                      <p:to x="100000" y="100000"/>
                                    </p:animScale>
                                    <p:animScale>
                                      <p:cBhvr>
                                        <p:cTn id="53" dur="26">
                                          <p:stCondLst>
                                            <p:cond delay="1808"/>
                                          </p:stCondLst>
                                        </p:cTn>
                                        <p:tgtEl>
                                          <p:spTgt spid="14"/>
                                        </p:tgtEl>
                                      </p:cBhvr>
                                      <p:to x="100000" y="95000"/>
                                    </p:animScale>
                                    <p:animScale>
                                      <p:cBhvr>
                                        <p:cTn id="54" dur="166" decel="50000">
                                          <p:stCondLst>
                                            <p:cond delay="1834"/>
                                          </p:stCondLst>
                                        </p:cTn>
                                        <p:tgtEl>
                                          <p:spTgt spid="14"/>
                                        </p:tgtEl>
                                      </p:cBhvr>
                                      <p:to x="100000" y="100000"/>
                                    </p:animScale>
                                  </p:childTnLst>
                                </p:cTn>
                              </p:par>
                              <p:par>
                                <p:cTn id="55" presetID="26" presetClass="entr" presetSubtype="0" fill="hold" grpId="0" nodeType="with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wipe(down)">
                                      <p:cBhvr>
                                        <p:cTn id="57" dur="580">
                                          <p:stCondLst>
                                            <p:cond delay="0"/>
                                          </p:stCondLst>
                                        </p:cTn>
                                        <p:tgtEl>
                                          <p:spTgt spid="7"/>
                                        </p:tgtEl>
                                      </p:cBhvr>
                                    </p:animEffect>
                                    <p:anim calcmode="lin" valueType="num">
                                      <p:cBhvr>
                                        <p:cTn id="5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63" dur="26">
                                          <p:stCondLst>
                                            <p:cond delay="650"/>
                                          </p:stCondLst>
                                        </p:cTn>
                                        <p:tgtEl>
                                          <p:spTgt spid="7"/>
                                        </p:tgtEl>
                                      </p:cBhvr>
                                      <p:to x="100000" y="60000"/>
                                    </p:animScale>
                                    <p:animScale>
                                      <p:cBhvr>
                                        <p:cTn id="64" dur="166" decel="50000">
                                          <p:stCondLst>
                                            <p:cond delay="676"/>
                                          </p:stCondLst>
                                        </p:cTn>
                                        <p:tgtEl>
                                          <p:spTgt spid="7"/>
                                        </p:tgtEl>
                                      </p:cBhvr>
                                      <p:to x="100000" y="100000"/>
                                    </p:animScale>
                                    <p:animScale>
                                      <p:cBhvr>
                                        <p:cTn id="65" dur="26">
                                          <p:stCondLst>
                                            <p:cond delay="1312"/>
                                          </p:stCondLst>
                                        </p:cTn>
                                        <p:tgtEl>
                                          <p:spTgt spid="7"/>
                                        </p:tgtEl>
                                      </p:cBhvr>
                                      <p:to x="100000" y="80000"/>
                                    </p:animScale>
                                    <p:animScale>
                                      <p:cBhvr>
                                        <p:cTn id="66" dur="166" decel="50000">
                                          <p:stCondLst>
                                            <p:cond delay="1338"/>
                                          </p:stCondLst>
                                        </p:cTn>
                                        <p:tgtEl>
                                          <p:spTgt spid="7"/>
                                        </p:tgtEl>
                                      </p:cBhvr>
                                      <p:to x="100000" y="100000"/>
                                    </p:animScale>
                                    <p:animScale>
                                      <p:cBhvr>
                                        <p:cTn id="67" dur="26">
                                          <p:stCondLst>
                                            <p:cond delay="1642"/>
                                          </p:stCondLst>
                                        </p:cTn>
                                        <p:tgtEl>
                                          <p:spTgt spid="7"/>
                                        </p:tgtEl>
                                      </p:cBhvr>
                                      <p:to x="100000" y="90000"/>
                                    </p:animScale>
                                    <p:animScale>
                                      <p:cBhvr>
                                        <p:cTn id="68" dur="166" decel="50000">
                                          <p:stCondLst>
                                            <p:cond delay="1668"/>
                                          </p:stCondLst>
                                        </p:cTn>
                                        <p:tgtEl>
                                          <p:spTgt spid="7"/>
                                        </p:tgtEl>
                                      </p:cBhvr>
                                      <p:to x="100000" y="100000"/>
                                    </p:animScale>
                                    <p:animScale>
                                      <p:cBhvr>
                                        <p:cTn id="69" dur="26">
                                          <p:stCondLst>
                                            <p:cond delay="1808"/>
                                          </p:stCondLst>
                                        </p:cTn>
                                        <p:tgtEl>
                                          <p:spTgt spid="7"/>
                                        </p:tgtEl>
                                      </p:cBhvr>
                                      <p:to x="100000" y="95000"/>
                                    </p:animScale>
                                    <p:animScale>
                                      <p:cBhvr>
                                        <p:cTn id="70" dur="166" decel="50000">
                                          <p:stCondLst>
                                            <p:cond delay="1834"/>
                                          </p:stCondLst>
                                        </p:cTn>
                                        <p:tgtEl>
                                          <p:spTgt spid="7"/>
                                        </p:tgtEl>
                                      </p:cBhvr>
                                      <p:to x="100000" y="100000"/>
                                    </p:animScale>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17"/>
                                        </p:tgtEl>
                                        <p:attrNameLst>
                                          <p:attrName>style.visibility</p:attrName>
                                        </p:attrNameLst>
                                      </p:cBhvr>
                                      <p:to>
                                        <p:strVal val="visible"/>
                                      </p:to>
                                    </p:set>
                                    <p:anim calcmode="lin" valueType="num">
                                      <p:cBhvr additive="base">
                                        <p:cTn id="75" dur="500" fill="hold"/>
                                        <p:tgtEl>
                                          <p:spTgt spid="17"/>
                                        </p:tgtEl>
                                        <p:attrNameLst>
                                          <p:attrName>ppt_x</p:attrName>
                                        </p:attrNameLst>
                                      </p:cBhvr>
                                      <p:tavLst>
                                        <p:tav tm="0">
                                          <p:val>
                                            <p:strVal val="#ppt_x"/>
                                          </p:val>
                                        </p:tav>
                                        <p:tav tm="100000">
                                          <p:val>
                                            <p:strVal val="#ppt_x"/>
                                          </p:val>
                                        </p:tav>
                                      </p:tavLst>
                                    </p:anim>
                                    <p:anim calcmode="lin" valueType="num">
                                      <p:cBhvr additive="base">
                                        <p:cTn id="76" dur="500" fill="hold"/>
                                        <p:tgtEl>
                                          <p:spTgt spid="17"/>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15"/>
                                        </p:tgtEl>
                                        <p:attrNameLst>
                                          <p:attrName>style.visibility</p:attrName>
                                        </p:attrNameLst>
                                      </p:cBhvr>
                                      <p:to>
                                        <p:strVal val="visible"/>
                                      </p:to>
                                    </p:set>
                                    <p:anim calcmode="lin" valueType="num">
                                      <p:cBhvr additive="base">
                                        <p:cTn id="79" dur="500" fill="hold"/>
                                        <p:tgtEl>
                                          <p:spTgt spid="15"/>
                                        </p:tgtEl>
                                        <p:attrNameLst>
                                          <p:attrName>ppt_x</p:attrName>
                                        </p:attrNameLst>
                                      </p:cBhvr>
                                      <p:tavLst>
                                        <p:tav tm="0">
                                          <p:val>
                                            <p:strVal val="#ppt_x"/>
                                          </p:val>
                                        </p:tav>
                                        <p:tav tm="100000">
                                          <p:val>
                                            <p:strVal val="#ppt_x"/>
                                          </p:val>
                                        </p:tav>
                                      </p:tavLst>
                                    </p:anim>
                                    <p:anim calcmode="lin" valueType="num">
                                      <p:cBhvr additive="base">
                                        <p:cTn id="80" dur="500" fill="hold"/>
                                        <p:tgtEl>
                                          <p:spTgt spid="15"/>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16"/>
                                        </p:tgtEl>
                                        <p:attrNameLst>
                                          <p:attrName>style.visibility</p:attrName>
                                        </p:attrNameLst>
                                      </p:cBhvr>
                                      <p:to>
                                        <p:strVal val="visible"/>
                                      </p:to>
                                    </p:set>
                                    <p:anim calcmode="lin" valueType="num">
                                      <p:cBhvr additive="base">
                                        <p:cTn id="83" dur="500" fill="hold"/>
                                        <p:tgtEl>
                                          <p:spTgt spid="16"/>
                                        </p:tgtEl>
                                        <p:attrNameLst>
                                          <p:attrName>ppt_x</p:attrName>
                                        </p:attrNameLst>
                                      </p:cBhvr>
                                      <p:tavLst>
                                        <p:tav tm="0">
                                          <p:val>
                                            <p:strVal val="#ppt_x"/>
                                          </p:val>
                                        </p:tav>
                                        <p:tav tm="100000">
                                          <p:val>
                                            <p:strVal val="#ppt_x"/>
                                          </p:val>
                                        </p:tav>
                                      </p:tavLst>
                                    </p:anim>
                                    <p:anim calcmode="lin" valueType="num">
                                      <p:cBhvr additive="base">
                                        <p:cTn id="8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11" grpId="0" animBg="1"/>
      <p:bldP spid="14" grpId="0" animBg="1"/>
      <p:bldP spid="15" grpId="0" animBg="1"/>
      <p:bldP spid="16"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عنصر نائب لرقم الشريحة 3"/>
          <p:cNvSpPr>
            <a:spLocks noGrp="1"/>
          </p:cNvSpPr>
          <p:nvPr>
            <p:ph type="sldNum" sz="quarter" idx="4294967295"/>
          </p:nvPr>
        </p:nvSpPr>
        <p:spPr bwMode="auto">
          <a:xfrm>
            <a:off x="2324100" y="6149975"/>
            <a:ext cx="527050" cy="33655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2954">
                <a:solidFill>
                  <a:schemeClr val="tx1"/>
                </a:solidFill>
                <a:latin typeface="Calibri" panose="020F0502020204030204" pitchFamily="34" charset="0"/>
                <a:cs typeface="Arial" panose="020B0604020202020204" pitchFamily="34" charset="0"/>
              </a:defRPr>
            </a:lvl1pPr>
            <a:lvl2pPr marL="685817" indent="-263776" algn="r">
              <a:spcBef>
                <a:spcPct val="20000"/>
              </a:spcBef>
              <a:buFont typeface="Arial" panose="020B0604020202020204" pitchFamily="34" charset="0"/>
              <a:buChar char="–"/>
              <a:defRPr sz="2585">
                <a:solidFill>
                  <a:schemeClr val="tx1"/>
                </a:solidFill>
                <a:latin typeface="Calibri" panose="020F0502020204030204" pitchFamily="34" charset="0"/>
                <a:cs typeface="Arial" panose="020B0604020202020204" pitchFamily="34" charset="0"/>
              </a:defRPr>
            </a:lvl2pPr>
            <a:lvl3pPr marL="1055103" indent="-211021" algn="r">
              <a:spcBef>
                <a:spcPct val="20000"/>
              </a:spcBef>
              <a:buFont typeface="Arial" panose="020B0604020202020204" pitchFamily="34" charset="0"/>
              <a:buChar char="•"/>
              <a:defRPr sz="2215">
                <a:solidFill>
                  <a:schemeClr val="tx1"/>
                </a:solidFill>
                <a:latin typeface="Calibri" panose="020F0502020204030204" pitchFamily="34" charset="0"/>
                <a:cs typeface="Arial" panose="020B0604020202020204" pitchFamily="34" charset="0"/>
              </a:defRPr>
            </a:lvl3pPr>
            <a:lvl4pPr marL="1477145" indent="-211021" algn="r">
              <a:spcBef>
                <a:spcPct val="20000"/>
              </a:spcBef>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4pPr>
            <a:lvl5pPr marL="1899186" indent="-211021" algn="r">
              <a:spcBef>
                <a:spcPct val="20000"/>
              </a:spcBef>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5pPr>
            <a:lvl6pPr marL="2321227"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6pPr>
            <a:lvl7pPr marL="2743269"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7pPr>
            <a:lvl8pPr marL="3165310"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8pPr>
            <a:lvl9pPr marL="3587351"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9pPr>
          </a:lstStyle>
          <a:p>
            <a:pPr>
              <a:spcBef>
                <a:spcPct val="0"/>
              </a:spcBef>
              <a:buFontTx/>
              <a:buNone/>
              <a:defRPr/>
            </a:pPr>
            <a:fld id="{1CA375F7-40A8-4967-814C-B8ADDFED29A8}" type="slidenum">
              <a:rPr lang="ar-SA" altLang="en-US" sz="1108">
                <a:solidFill>
                  <a:schemeClr val="bg1"/>
                </a:solidFill>
              </a:rPr>
              <a:pPr>
                <a:spcBef>
                  <a:spcPct val="0"/>
                </a:spcBef>
                <a:buFontTx/>
                <a:buNone/>
                <a:defRPr/>
              </a:pPr>
              <a:t>4</a:t>
            </a:fld>
            <a:endParaRPr lang="en-US" altLang="en-US" sz="1108">
              <a:solidFill>
                <a:schemeClr val="bg1"/>
              </a:solidFill>
            </a:endParaRPr>
          </a:p>
        </p:txBody>
      </p:sp>
      <p:sp>
        <p:nvSpPr>
          <p:cNvPr id="18435" name="مربع نص 5"/>
          <p:cNvSpPr txBox="1">
            <a:spLocks noChangeArrowheads="1"/>
          </p:cNvSpPr>
          <p:nvPr/>
        </p:nvSpPr>
        <p:spPr bwMode="auto">
          <a:xfrm>
            <a:off x="221541" y="2024234"/>
            <a:ext cx="8191696" cy="830997"/>
          </a:xfrm>
          <a:prstGeom prst="rect">
            <a:avLst/>
          </a:prstGeom>
          <a:ln>
            <a:solidFill>
              <a:schemeClr val="bg1"/>
            </a:solidFill>
          </a:ln>
          <a:extLst/>
        </p:spPr>
        <p:style>
          <a:lnRef idx="2">
            <a:schemeClr val="accent6"/>
          </a:lnRef>
          <a:fillRef idx="1">
            <a:schemeClr val="lt1"/>
          </a:fillRef>
          <a:effectRef idx="0">
            <a:schemeClr val="accent6"/>
          </a:effectRef>
          <a:fontRef idx="minor">
            <a:schemeClr val="dk1"/>
          </a:fontRef>
        </p:style>
        <p:txBody>
          <a:bodyPr wrap="square">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marL="342900" indent="-342900" algn="just">
              <a:spcBef>
                <a:spcPct val="0"/>
              </a:spcBef>
              <a:buFont typeface="Wingdings" panose="05000000000000000000" pitchFamily="2" charset="2"/>
              <a:buChar char="ü"/>
              <a:defRPr/>
            </a:pPr>
            <a:r>
              <a:rPr lang="ar-SA" altLang="en-US" sz="2400" b="1" dirty="0" smtClean="0">
                <a:solidFill>
                  <a:srgbClr val="002060"/>
                </a:solidFill>
                <a:latin typeface="Arial" panose="020B0604020202020204" pitchFamily="34" charset="0"/>
                <a:cs typeface="Arabic Transparent" panose="020B0604020202020204" pitchFamily="34" charset="0"/>
              </a:rPr>
              <a:t>تساعد التقنية والتكنولوجيا في تحسين أداء الشركات في شتى المجالات الإدارية والتسويقية والمالية والاتصالية والقرارية.</a:t>
            </a:r>
            <a:endParaRPr lang="ar-SA" altLang="en-US" sz="2400" dirty="0">
              <a:solidFill>
                <a:srgbClr val="002060"/>
              </a:solidFill>
              <a:latin typeface="Arial" panose="020B0604020202020204" pitchFamily="34" charset="0"/>
              <a:cs typeface="Arabic Transparent" panose="020B0604020202020204" pitchFamily="34" charset="0"/>
            </a:endParaRPr>
          </a:p>
        </p:txBody>
      </p:sp>
      <p:sp>
        <p:nvSpPr>
          <p:cNvPr id="12" name="Title 1"/>
          <p:cNvSpPr>
            <a:spLocks noGrp="1"/>
          </p:cNvSpPr>
          <p:nvPr>
            <p:ph type="title"/>
          </p:nvPr>
        </p:nvSpPr>
        <p:spPr>
          <a:xfrm>
            <a:off x="509587" y="624622"/>
            <a:ext cx="8915400" cy="1143000"/>
          </a:xfrm>
        </p:spPr>
        <p:txBody>
          <a:bodyPr/>
          <a:lstStyle/>
          <a:p>
            <a:pPr marL="571500" indent="-571500">
              <a:buFont typeface="Arial" panose="020B0604020202020204" pitchFamily="34" charset="0"/>
              <a:buChar char="•"/>
            </a:pPr>
            <a:r>
              <a:rPr lang="ar-SA" sz="4000" b="1" dirty="0" smtClean="0">
                <a:solidFill>
                  <a:srgbClr val="013E36"/>
                </a:solidFill>
              </a:rPr>
              <a:t>مقدمة :</a:t>
            </a:r>
            <a:r>
              <a:rPr lang="ar-SA" altLang="en-US" sz="4000" b="1" dirty="0">
                <a:ln w="0"/>
                <a:solidFill>
                  <a:srgbClr val="013E36"/>
                </a:solidFill>
                <a:effectLst>
                  <a:outerShdw blurRad="38100" dist="19050" dir="2700000" algn="tl" rotWithShape="0">
                    <a:schemeClr val="dk1">
                      <a:alpha val="40000"/>
                    </a:schemeClr>
                  </a:outerShdw>
                </a:effectLst>
                <a:latin typeface="Arial" panose="020B0604020202020204" pitchFamily="34" charset="0"/>
                <a:cs typeface="Arabic Transparent" panose="020B0604020202020204" pitchFamily="34" charset="0"/>
              </a:rPr>
              <a:t/>
            </a:r>
            <a:br>
              <a:rPr lang="ar-SA" altLang="en-US" sz="4000" b="1" dirty="0">
                <a:ln w="0"/>
                <a:solidFill>
                  <a:srgbClr val="013E36"/>
                </a:solidFill>
                <a:effectLst>
                  <a:outerShdw blurRad="38100" dist="19050" dir="2700000" algn="tl" rotWithShape="0">
                    <a:schemeClr val="dk1">
                      <a:alpha val="40000"/>
                    </a:schemeClr>
                  </a:outerShdw>
                </a:effectLst>
                <a:latin typeface="Arial" panose="020B0604020202020204" pitchFamily="34" charset="0"/>
                <a:cs typeface="Arabic Transparent" panose="020B0604020202020204" pitchFamily="34" charset="0"/>
              </a:rPr>
            </a:br>
            <a:r>
              <a:rPr lang="ar-SA" sz="4000" b="1" dirty="0" smtClean="0">
                <a:solidFill>
                  <a:srgbClr val="013E36"/>
                </a:solidFill>
              </a:rPr>
              <a:t> </a:t>
            </a:r>
            <a:endParaRPr lang="en-US" sz="4000" b="1" dirty="0">
              <a:solidFill>
                <a:srgbClr val="013E36"/>
              </a:solidFill>
            </a:endParaRPr>
          </a:p>
        </p:txBody>
      </p:sp>
      <p:sp>
        <p:nvSpPr>
          <p:cNvPr id="20" name="Right Arrow 19"/>
          <p:cNvSpPr/>
          <p:nvPr/>
        </p:nvSpPr>
        <p:spPr>
          <a:xfrm rot="10800000">
            <a:off x="8636360" y="1920472"/>
            <a:ext cx="777875" cy="536575"/>
          </a:xfrm>
          <a:prstGeom prst="rightArrow">
            <a:avLst/>
          </a:prstGeom>
          <a:solidFill>
            <a:srgbClr val="0099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solidFill>
                <a:srgbClr val="00B050"/>
              </a:solidFill>
            </a:endParaRPr>
          </a:p>
        </p:txBody>
      </p:sp>
      <p:sp>
        <p:nvSpPr>
          <p:cNvPr id="21" name="Slide Number Placeholder 2"/>
          <p:cNvSpPr>
            <a:spLocks noGrp="1"/>
          </p:cNvSpPr>
          <p:nvPr>
            <p:ph type="sldNum" sz="quarter" idx="10"/>
          </p:nvPr>
        </p:nvSpPr>
        <p:spPr>
          <a:xfrm>
            <a:off x="4974456" y="6356350"/>
            <a:ext cx="482600" cy="365125"/>
          </a:xfrm>
        </p:spPr>
        <p:txBody>
          <a:bodyPr/>
          <a:lstStyle/>
          <a:p>
            <a:pPr>
              <a:defRPr/>
            </a:pPr>
            <a:r>
              <a:rPr lang="ar-SA" dirty="0" smtClean="0"/>
              <a:t>3</a:t>
            </a:r>
            <a:endParaRPr lang="en-US" dirty="0"/>
          </a:p>
        </p:txBody>
      </p:sp>
      <p:sp>
        <p:nvSpPr>
          <p:cNvPr id="22" name="مربع نص 5"/>
          <p:cNvSpPr txBox="1">
            <a:spLocks noChangeArrowheads="1"/>
          </p:cNvSpPr>
          <p:nvPr/>
        </p:nvSpPr>
        <p:spPr bwMode="auto">
          <a:xfrm>
            <a:off x="128464" y="3501008"/>
            <a:ext cx="8191697" cy="830997"/>
          </a:xfrm>
          <a:prstGeom prst="rect">
            <a:avLst/>
          </a:prstGeom>
          <a:ln>
            <a:solidFill>
              <a:schemeClr val="bg1"/>
            </a:solidFill>
          </a:ln>
          <a:extLst/>
        </p:spPr>
        <p:style>
          <a:lnRef idx="2">
            <a:schemeClr val="accent3"/>
          </a:lnRef>
          <a:fillRef idx="1">
            <a:schemeClr val="lt1"/>
          </a:fillRef>
          <a:effectRef idx="0">
            <a:schemeClr val="accent3"/>
          </a:effectRef>
          <a:fontRef idx="minor">
            <a:schemeClr val="dk1"/>
          </a:fontRef>
        </p:style>
        <p:txBody>
          <a:bodyPr wrap="square">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marL="342900" indent="-342900" algn="just">
              <a:spcBef>
                <a:spcPct val="0"/>
              </a:spcBef>
              <a:buFont typeface="Wingdings" panose="05000000000000000000" pitchFamily="2" charset="2"/>
              <a:buChar char="ü"/>
              <a:defRPr/>
            </a:pPr>
            <a:r>
              <a:rPr lang="ar-SA" altLang="en-US" sz="2400" b="1" dirty="0" smtClean="0">
                <a:solidFill>
                  <a:srgbClr val="013E36"/>
                </a:solidFill>
                <a:latin typeface="Arial" panose="020B0604020202020204" pitchFamily="34" charset="0"/>
                <a:cs typeface="Arabic Transparent" panose="020B0604020202020204" pitchFamily="34" charset="0"/>
              </a:rPr>
              <a:t>يتم ذلك عن طريق تحسين طرق وسرعة جمع البيانات والمعلومات وتخزينها ومعالجتها </a:t>
            </a:r>
            <a:endParaRPr lang="ar-SA" altLang="en-US" sz="2400" b="1" dirty="0">
              <a:solidFill>
                <a:srgbClr val="013E36"/>
              </a:solidFill>
              <a:latin typeface="Arial" panose="020B0604020202020204" pitchFamily="34" charset="0"/>
              <a:cs typeface="Arabic Transparent" panose="020B0604020202020204" pitchFamily="34" charset="0"/>
            </a:endParaRPr>
          </a:p>
        </p:txBody>
      </p:sp>
    </p:spTree>
    <p:extLst>
      <p:ext uri="{BB962C8B-B14F-4D97-AF65-F5344CB8AC3E}">
        <p14:creationId xmlns:p14="http://schemas.microsoft.com/office/powerpoint/2010/main" val="4049977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8435"/>
                                        </p:tgtEl>
                                        <p:attrNameLst>
                                          <p:attrName>style.visibility</p:attrName>
                                        </p:attrNameLst>
                                      </p:cBhvr>
                                      <p:to>
                                        <p:strVal val="visible"/>
                                      </p:to>
                                    </p:set>
                                    <p:animEffect transition="in" filter="wipe(down)">
                                      <p:cBhvr>
                                        <p:cTn id="7" dur="580">
                                          <p:stCondLst>
                                            <p:cond delay="0"/>
                                          </p:stCondLst>
                                        </p:cTn>
                                        <p:tgtEl>
                                          <p:spTgt spid="18435"/>
                                        </p:tgtEl>
                                      </p:cBhvr>
                                    </p:animEffect>
                                    <p:anim calcmode="lin" valueType="num">
                                      <p:cBhvr>
                                        <p:cTn id="8" dur="1822" tmFilter="0,0; 0.14,0.36; 0.43,0.73; 0.71,0.91; 1.0,1.0">
                                          <p:stCondLst>
                                            <p:cond delay="0"/>
                                          </p:stCondLst>
                                        </p:cTn>
                                        <p:tgtEl>
                                          <p:spTgt spid="1843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843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843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843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8435"/>
                                        </p:tgtEl>
                                        <p:attrNameLst>
                                          <p:attrName>ppt_y</p:attrName>
                                        </p:attrNameLst>
                                      </p:cBhvr>
                                      <p:tavLst>
                                        <p:tav tm="0" fmla="#ppt_y-sin(pi*$)/81">
                                          <p:val>
                                            <p:fltVal val="0"/>
                                          </p:val>
                                        </p:tav>
                                        <p:tav tm="100000">
                                          <p:val>
                                            <p:fltVal val="1"/>
                                          </p:val>
                                        </p:tav>
                                      </p:tavLst>
                                    </p:anim>
                                    <p:animScale>
                                      <p:cBhvr>
                                        <p:cTn id="13" dur="26">
                                          <p:stCondLst>
                                            <p:cond delay="650"/>
                                          </p:stCondLst>
                                        </p:cTn>
                                        <p:tgtEl>
                                          <p:spTgt spid="18435"/>
                                        </p:tgtEl>
                                      </p:cBhvr>
                                      <p:to x="100000" y="60000"/>
                                    </p:animScale>
                                    <p:animScale>
                                      <p:cBhvr>
                                        <p:cTn id="14" dur="166" decel="50000">
                                          <p:stCondLst>
                                            <p:cond delay="676"/>
                                          </p:stCondLst>
                                        </p:cTn>
                                        <p:tgtEl>
                                          <p:spTgt spid="18435"/>
                                        </p:tgtEl>
                                      </p:cBhvr>
                                      <p:to x="100000" y="100000"/>
                                    </p:animScale>
                                    <p:animScale>
                                      <p:cBhvr>
                                        <p:cTn id="15" dur="26">
                                          <p:stCondLst>
                                            <p:cond delay="1312"/>
                                          </p:stCondLst>
                                        </p:cTn>
                                        <p:tgtEl>
                                          <p:spTgt spid="18435"/>
                                        </p:tgtEl>
                                      </p:cBhvr>
                                      <p:to x="100000" y="80000"/>
                                    </p:animScale>
                                    <p:animScale>
                                      <p:cBhvr>
                                        <p:cTn id="16" dur="166" decel="50000">
                                          <p:stCondLst>
                                            <p:cond delay="1338"/>
                                          </p:stCondLst>
                                        </p:cTn>
                                        <p:tgtEl>
                                          <p:spTgt spid="18435"/>
                                        </p:tgtEl>
                                      </p:cBhvr>
                                      <p:to x="100000" y="100000"/>
                                    </p:animScale>
                                    <p:animScale>
                                      <p:cBhvr>
                                        <p:cTn id="17" dur="26">
                                          <p:stCondLst>
                                            <p:cond delay="1642"/>
                                          </p:stCondLst>
                                        </p:cTn>
                                        <p:tgtEl>
                                          <p:spTgt spid="18435"/>
                                        </p:tgtEl>
                                      </p:cBhvr>
                                      <p:to x="100000" y="90000"/>
                                    </p:animScale>
                                    <p:animScale>
                                      <p:cBhvr>
                                        <p:cTn id="18" dur="166" decel="50000">
                                          <p:stCondLst>
                                            <p:cond delay="1668"/>
                                          </p:stCondLst>
                                        </p:cTn>
                                        <p:tgtEl>
                                          <p:spTgt spid="18435"/>
                                        </p:tgtEl>
                                      </p:cBhvr>
                                      <p:to x="100000" y="100000"/>
                                    </p:animScale>
                                    <p:animScale>
                                      <p:cBhvr>
                                        <p:cTn id="19" dur="26">
                                          <p:stCondLst>
                                            <p:cond delay="1808"/>
                                          </p:stCondLst>
                                        </p:cTn>
                                        <p:tgtEl>
                                          <p:spTgt spid="18435"/>
                                        </p:tgtEl>
                                      </p:cBhvr>
                                      <p:to x="100000" y="95000"/>
                                    </p:animScale>
                                    <p:animScale>
                                      <p:cBhvr>
                                        <p:cTn id="20" dur="166" decel="50000">
                                          <p:stCondLst>
                                            <p:cond delay="1834"/>
                                          </p:stCondLst>
                                        </p:cTn>
                                        <p:tgtEl>
                                          <p:spTgt spid="18435"/>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down)">
                                      <p:cBhvr>
                                        <p:cTn id="23" dur="580">
                                          <p:stCondLst>
                                            <p:cond delay="0"/>
                                          </p:stCondLst>
                                        </p:cTn>
                                        <p:tgtEl>
                                          <p:spTgt spid="20"/>
                                        </p:tgtEl>
                                      </p:cBhvr>
                                    </p:animEffect>
                                    <p:anim calcmode="lin" valueType="num">
                                      <p:cBhvr>
                                        <p:cTn id="24"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29" dur="26">
                                          <p:stCondLst>
                                            <p:cond delay="650"/>
                                          </p:stCondLst>
                                        </p:cTn>
                                        <p:tgtEl>
                                          <p:spTgt spid="20"/>
                                        </p:tgtEl>
                                      </p:cBhvr>
                                      <p:to x="100000" y="60000"/>
                                    </p:animScale>
                                    <p:animScale>
                                      <p:cBhvr>
                                        <p:cTn id="30" dur="166" decel="50000">
                                          <p:stCondLst>
                                            <p:cond delay="676"/>
                                          </p:stCondLst>
                                        </p:cTn>
                                        <p:tgtEl>
                                          <p:spTgt spid="20"/>
                                        </p:tgtEl>
                                      </p:cBhvr>
                                      <p:to x="100000" y="100000"/>
                                    </p:animScale>
                                    <p:animScale>
                                      <p:cBhvr>
                                        <p:cTn id="31" dur="26">
                                          <p:stCondLst>
                                            <p:cond delay="1312"/>
                                          </p:stCondLst>
                                        </p:cTn>
                                        <p:tgtEl>
                                          <p:spTgt spid="20"/>
                                        </p:tgtEl>
                                      </p:cBhvr>
                                      <p:to x="100000" y="80000"/>
                                    </p:animScale>
                                    <p:animScale>
                                      <p:cBhvr>
                                        <p:cTn id="32" dur="166" decel="50000">
                                          <p:stCondLst>
                                            <p:cond delay="1338"/>
                                          </p:stCondLst>
                                        </p:cTn>
                                        <p:tgtEl>
                                          <p:spTgt spid="20"/>
                                        </p:tgtEl>
                                      </p:cBhvr>
                                      <p:to x="100000" y="100000"/>
                                    </p:animScale>
                                    <p:animScale>
                                      <p:cBhvr>
                                        <p:cTn id="33" dur="26">
                                          <p:stCondLst>
                                            <p:cond delay="1642"/>
                                          </p:stCondLst>
                                        </p:cTn>
                                        <p:tgtEl>
                                          <p:spTgt spid="20"/>
                                        </p:tgtEl>
                                      </p:cBhvr>
                                      <p:to x="100000" y="90000"/>
                                    </p:animScale>
                                    <p:animScale>
                                      <p:cBhvr>
                                        <p:cTn id="34" dur="166" decel="50000">
                                          <p:stCondLst>
                                            <p:cond delay="1668"/>
                                          </p:stCondLst>
                                        </p:cTn>
                                        <p:tgtEl>
                                          <p:spTgt spid="20"/>
                                        </p:tgtEl>
                                      </p:cBhvr>
                                      <p:to x="100000" y="100000"/>
                                    </p:animScale>
                                    <p:animScale>
                                      <p:cBhvr>
                                        <p:cTn id="35" dur="26">
                                          <p:stCondLst>
                                            <p:cond delay="1808"/>
                                          </p:stCondLst>
                                        </p:cTn>
                                        <p:tgtEl>
                                          <p:spTgt spid="20"/>
                                        </p:tgtEl>
                                      </p:cBhvr>
                                      <p:to x="100000" y="95000"/>
                                    </p:animScale>
                                    <p:animScale>
                                      <p:cBhvr>
                                        <p:cTn id="36" dur="166" decel="50000">
                                          <p:stCondLst>
                                            <p:cond delay="1834"/>
                                          </p:stCondLst>
                                        </p:cTn>
                                        <p:tgtEl>
                                          <p:spTgt spid="20"/>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6" presetClass="emph" presetSubtype="0" fill="hold" grpId="0" nodeType="clickEffect">
                                  <p:stCondLst>
                                    <p:cond delay="0"/>
                                  </p:stCondLst>
                                  <p:childTnLst>
                                    <p:animEffect transition="out" filter="fade">
                                      <p:cBhvr>
                                        <p:cTn id="46" dur="500" tmFilter="0, 0; .2, .5; .8, .5; 1, 0"/>
                                        <p:tgtEl>
                                          <p:spTgt spid="12"/>
                                        </p:tgtEl>
                                      </p:cBhvr>
                                    </p:animEffect>
                                    <p:animScale>
                                      <p:cBhvr>
                                        <p:cTn id="47"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animBg="1"/>
      <p:bldP spid="12" grpId="0"/>
      <p:bldP spid="20" grpId="0" animBg="1"/>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6756" y="415510"/>
            <a:ext cx="8915400" cy="1143000"/>
          </a:xfrm>
        </p:spPr>
        <p:txBody>
          <a:bodyPr/>
          <a:lstStyle/>
          <a:p>
            <a:r>
              <a:rPr lang="ar-SA" sz="3600" b="1" dirty="0" smtClean="0">
                <a:solidFill>
                  <a:srgbClr val="013E36"/>
                </a:solidFill>
              </a:rPr>
              <a:t>01. ما المقصود بالتقنية؟</a:t>
            </a:r>
            <a:endParaRPr lang="en-US" sz="3600" b="1" dirty="0">
              <a:solidFill>
                <a:srgbClr val="013E36"/>
              </a:solidFill>
            </a:endParaRPr>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5</a:t>
            </a:fld>
            <a:endParaRPr lang="en-US" sz="1200" dirty="0">
              <a:solidFill>
                <a:schemeClr val="bg1"/>
              </a:solidFill>
            </a:endParaRPr>
          </a:p>
        </p:txBody>
      </p:sp>
      <p:sp>
        <p:nvSpPr>
          <p:cNvPr id="6" name="Rectangle 5"/>
          <p:cNvSpPr/>
          <p:nvPr/>
        </p:nvSpPr>
        <p:spPr>
          <a:xfrm>
            <a:off x="319453" y="2677641"/>
            <a:ext cx="8884387" cy="954107"/>
          </a:xfrm>
          <a:prstGeom prst="rect">
            <a:avLst/>
          </a:prstGeom>
          <a:solidFill>
            <a:srgbClr val="00B0F0"/>
          </a:solidFill>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marL="571500" indent="-571500">
              <a:buFont typeface="Wingdings" panose="05000000000000000000" pitchFamily="2" charset="2"/>
              <a:buChar char="§"/>
            </a:pPr>
            <a:r>
              <a:rPr lang="ar-SA" sz="2800" dirty="0">
                <a:solidFill>
                  <a:schemeClr val="tx1"/>
                </a:solidFill>
                <a:cs typeface="Akhbar MT" pitchFamily="2" charset="-78"/>
              </a:rPr>
              <a:t>تعني التقنية جميع أجزاء الكمبيوتر والبرامج و غير ذلك من معاونات الاتصال التي تساعد على تحقيق الشركات لأهدافها (ص 72)</a:t>
            </a:r>
          </a:p>
        </p:txBody>
      </p:sp>
      <p:sp>
        <p:nvSpPr>
          <p:cNvPr id="7" name="Rectangle 6"/>
          <p:cNvSpPr/>
          <p:nvPr/>
        </p:nvSpPr>
        <p:spPr>
          <a:xfrm>
            <a:off x="6497402" y="1738747"/>
            <a:ext cx="2771913" cy="646331"/>
          </a:xfrm>
          <a:prstGeom prst="rect">
            <a:avLst/>
          </a:prstGeom>
        </p:spPr>
        <p:txBody>
          <a:bodyPr wrap="none">
            <a:spAutoFit/>
          </a:bodyPr>
          <a:lstStyle/>
          <a:p>
            <a:pPr marL="571500" indent="-571500">
              <a:buFont typeface="Wingdings" panose="05000000000000000000" pitchFamily="2" charset="2"/>
              <a:buChar char="§"/>
            </a:pPr>
            <a:r>
              <a:rPr lang="ar-SA" sz="3600" b="1" dirty="0">
                <a:solidFill>
                  <a:srgbClr val="013E36"/>
                </a:solidFill>
                <a:cs typeface="Akhbar MT" pitchFamily="2" charset="-78"/>
              </a:rPr>
              <a:t>تعريف </a:t>
            </a:r>
            <a:r>
              <a:rPr lang="ar-SA" sz="3600" b="1" dirty="0" smtClean="0">
                <a:solidFill>
                  <a:srgbClr val="013E36"/>
                </a:solidFill>
                <a:cs typeface="Akhbar MT" pitchFamily="2" charset="-78"/>
              </a:rPr>
              <a:t>التقنية:</a:t>
            </a:r>
            <a:endParaRPr lang="ar-SA" sz="3600" dirty="0">
              <a:solidFill>
                <a:srgbClr val="013E36"/>
              </a:solidFill>
              <a:cs typeface="Akhbar MT" pitchFamily="2" charset="-78"/>
            </a:endParaRPr>
          </a:p>
        </p:txBody>
      </p:sp>
      <p:sp>
        <p:nvSpPr>
          <p:cNvPr id="8" name="Title 4"/>
          <p:cNvSpPr txBox="1">
            <a:spLocks/>
          </p:cNvSpPr>
          <p:nvPr/>
        </p:nvSpPr>
        <p:spPr bwMode="auto">
          <a:xfrm>
            <a:off x="353470" y="4301789"/>
            <a:ext cx="8899857" cy="57606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buFont typeface="Wingdings" panose="05000000000000000000" pitchFamily="2" charset="2"/>
              <a:buChar char="§"/>
            </a:pPr>
            <a:endParaRPr lang="ar-SA" sz="3600" b="1" dirty="0" smtClean="0">
              <a:solidFill>
                <a:schemeClr val="tx1"/>
              </a:solidFill>
              <a:cs typeface="Akhbar MT" pitchFamily="2" charset="-78"/>
            </a:endParaRPr>
          </a:p>
          <a:p>
            <a:pPr marL="457200" indent="-457200" algn="just">
              <a:buFont typeface="Courier New" panose="02070309020205020404" pitchFamily="49" charset="0"/>
              <a:buChar char="o"/>
            </a:pPr>
            <a:r>
              <a:rPr lang="ar-SA" sz="2800" b="1"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rPr>
              <a:t>في اطار العولمة التي أدت الى تقارب دولي ومحلي بفعل استخدام  أدوات الاتصال والتكنولوجيا، تحتاج بحوث الأعمال الى الاستفادة من التقنية الحالية (الممكنة) والمحتملة (المستقبلية) وذلك لإيجاد حلول للمشاكل التي تواجهها المنظمات. </a:t>
            </a:r>
            <a:endParaRPr lang="en-US" sz="2800" b="1"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circle(in)">
                                      <p:cBhvr>
                                        <p:cTn id="25" dur="2000"/>
                                        <p:tgtEl>
                                          <p:spTgt spid="7"/>
                                        </p:tgtEl>
                                      </p:cBhvr>
                                    </p:animEffect>
                                  </p:childTnLst>
                                </p:cTn>
                              </p:par>
                              <p:par>
                                <p:cTn id="26" presetID="6" presetClass="entr" presetSubtype="16"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circle(in)">
                                      <p:cBhvr>
                                        <p:cTn id="28" dur="20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6</a:t>
            </a:fld>
            <a:endParaRPr lang="en-US" sz="1200" dirty="0">
              <a:solidFill>
                <a:schemeClr val="bg1"/>
              </a:solidFill>
            </a:endParaRPr>
          </a:p>
        </p:txBody>
      </p:sp>
      <p:sp>
        <p:nvSpPr>
          <p:cNvPr id="5" name="Title 4"/>
          <p:cNvSpPr txBox="1">
            <a:spLocks/>
          </p:cNvSpPr>
          <p:nvPr/>
        </p:nvSpPr>
        <p:spPr bwMode="auto">
          <a:xfrm>
            <a:off x="416496" y="404664"/>
            <a:ext cx="8899857" cy="57606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buFont typeface="Wingdings" panose="05000000000000000000" pitchFamily="2" charset="2"/>
              <a:buChar char="§"/>
            </a:pPr>
            <a:endParaRPr lang="ar-SA" sz="3600" b="1" dirty="0" smtClean="0">
              <a:solidFill>
                <a:schemeClr val="tx1"/>
              </a:solidFill>
              <a:cs typeface="Akhbar MT" pitchFamily="2" charset="-78"/>
            </a:endParaRPr>
          </a:p>
          <a:p>
            <a:r>
              <a:rPr lang="ar-SA" sz="3600" b="1" dirty="0" smtClean="0">
                <a:solidFill>
                  <a:srgbClr val="013E36"/>
                </a:solidFill>
                <a:cs typeface="Akhbar MT" pitchFamily="2" charset="-78"/>
              </a:rPr>
              <a:t>02. مجالات مساعدة التقنية في مجال بحوث الأعمال</a:t>
            </a:r>
            <a:endParaRPr lang="en-US" sz="3600" b="1"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endParaRPr>
          </a:p>
        </p:txBody>
      </p:sp>
      <p:sp>
        <p:nvSpPr>
          <p:cNvPr id="6" name="Rectangle 5"/>
          <p:cNvSpPr/>
          <p:nvPr/>
        </p:nvSpPr>
        <p:spPr>
          <a:xfrm>
            <a:off x="416496" y="2861607"/>
            <a:ext cx="5257464" cy="1938992"/>
          </a:xfrm>
          <a:prstGeom prst="rect">
            <a:avLst/>
          </a:prstGeom>
          <a:solidFill>
            <a:schemeClr val="accent5">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wrap="square">
            <a:spAutoFit/>
          </a:bodyPr>
          <a:lstStyle/>
          <a:p>
            <a:pPr marL="571500" indent="-571500">
              <a:buFont typeface="Wingdings" panose="05000000000000000000" pitchFamily="2" charset="2"/>
              <a:buChar char="ü"/>
            </a:pPr>
            <a:r>
              <a:rPr lang="ar-SA" sz="2400" b="1" dirty="0" smtClean="0">
                <a:solidFill>
                  <a:schemeClr val="tx1"/>
                </a:solidFill>
                <a:cs typeface="Akhbar MT" pitchFamily="2" charset="-78"/>
              </a:rPr>
              <a:t>اتخاذ القرارات</a:t>
            </a:r>
          </a:p>
          <a:p>
            <a:pPr marL="571500" indent="-571500">
              <a:buFont typeface="Wingdings" panose="05000000000000000000" pitchFamily="2" charset="2"/>
              <a:buChar char="ü"/>
            </a:pPr>
            <a:r>
              <a:rPr lang="ar-SA" sz="2400" b="1" dirty="0" smtClean="0">
                <a:solidFill>
                  <a:schemeClr val="tx1"/>
                </a:solidFill>
                <a:cs typeface="Akhbar MT" pitchFamily="2" charset="-78"/>
              </a:rPr>
              <a:t>جمع المعلومات و البيانات وإدارة قواعدها</a:t>
            </a:r>
          </a:p>
          <a:p>
            <a:pPr marL="571500" indent="-571500">
              <a:buFont typeface="Wingdings" panose="05000000000000000000" pitchFamily="2" charset="2"/>
              <a:buChar char="ü"/>
            </a:pPr>
            <a:r>
              <a:rPr lang="ar-SA" sz="2400" b="1" dirty="0" smtClean="0">
                <a:solidFill>
                  <a:schemeClr val="tx1"/>
                </a:solidFill>
                <a:cs typeface="Akhbar MT" pitchFamily="2" charset="-78"/>
              </a:rPr>
              <a:t>تخزين واسترجاع ومعالجة وعرض البيانات</a:t>
            </a:r>
          </a:p>
          <a:p>
            <a:pPr marL="571500" indent="-571500">
              <a:buFont typeface="Wingdings" panose="05000000000000000000" pitchFamily="2" charset="2"/>
              <a:buChar char="ü"/>
            </a:pPr>
            <a:r>
              <a:rPr lang="ar-SA" sz="2400" b="1" dirty="0" smtClean="0">
                <a:solidFill>
                  <a:schemeClr val="tx1"/>
                </a:solidFill>
                <a:cs typeface="Akhbar MT" pitchFamily="2" charset="-78"/>
              </a:rPr>
              <a:t>الاتصالات الداخلية و الخارجية</a:t>
            </a:r>
          </a:p>
          <a:p>
            <a:pPr marL="571500" indent="-571500">
              <a:buFont typeface="Wingdings" panose="05000000000000000000" pitchFamily="2" charset="2"/>
              <a:buChar char="ü"/>
            </a:pPr>
            <a:r>
              <a:rPr lang="ar-SA" sz="2400" b="1" dirty="0" smtClean="0">
                <a:solidFill>
                  <a:schemeClr val="tx1"/>
                </a:solidFill>
                <a:cs typeface="Akhbar MT" pitchFamily="2" charset="-78"/>
              </a:rPr>
              <a:t>كتابة التقارير</a:t>
            </a:r>
            <a:endParaRPr lang="ar-SA" sz="2400" b="1" dirty="0">
              <a:solidFill>
                <a:schemeClr val="tx1"/>
              </a:solidFill>
              <a:cs typeface="Akhbar MT" pitchFamily="2" charset="-78"/>
            </a:endParaRPr>
          </a:p>
        </p:txBody>
      </p:sp>
      <p:sp>
        <p:nvSpPr>
          <p:cNvPr id="8" name="Title 4"/>
          <p:cNvSpPr txBox="1">
            <a:spLocks/>
          </p:cNvSpPr>
          <p:nvPr/>
        </p:nvSpPr>
        <p:spPr bwMode="auto">
          <a:xfrm>
            <a:off x="303753" y="1921638"/>
            <a:ext cx="9341405" cy="57606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buFont typeface="Wingdings" panose="05000000000000000000" pitchFamily="2" charset="2"/>
              <a:buChar char="§"/>
            </a:pPr>
            <a:endParaRPr lang="ar-SA" sz="3600" b="1" dirty="0" smtClean="0">
              <a:solidFill>
                <a:schemeClr val="tx1"/>
              </a:solidFill>
              <a:cs typeface="Akhbar MT" pitchFamily="2" charset="-78"/>
            </a:endParaRPr>
          </a:p>
          <a:p>
            <a:pPr marL="571500" indent="-571500">
              <a:buFont typeface="Courier New" panose="02070309020205020404" pitchFamily="49" charset="0"/>
              <a:buChar char="o"/>
            </a:pPr>
            <a:r>
              <a:rPr lang="ar-SA" sz="2400" b="1" dirty="0" smtClean="0">
                <a:solidFill>
                  <a:srgbClr val="013E36"/>
                </a:solidFill>
                <a:cs typeface="Akhbar MT" pitchFamily="2" charset="-78"/>
              </a:rPr>
              <a:t>تحتاج  الإدارة و المنظمات الى المعلومات بكل أنواعها الكمية و غير الكمية، و هناك علاقة ارتباط قوية بين جمع البيانات وعملية الاتصالات وفاعلية القرارات الإدارية المتخذة. </a:t>
            </a:r>
          </a:p>
          <a:p>
            <a:endParaRPr lang="en-US" sz="3600" b="1" spc="-150" dirty="0" smtClean="0">
              <a:effectLst>
                <a:outerShdw blurRad="38100" dist="38100" dir="2700000" algn="tl">
                  <a:srgbClr val="000000">
                    <a:alpha val="43137"/>
                  </a:srgbClr>
                </a:outerShdw>
              </a:effectLst>
              <a:latin typeface="ae_AlMateen" pitchFamily="2" charset="-78"/>
              <a:cs typeface="Akhbar MT" pitchFamily="2" charset="-78"/>
            </a:endParaRPr>
          </a:p>
        </p:txBody>
      </p:sp>
      <p:sp>
        <p:nvSpPr>
          <p:cNvPr id="9" name="Bent Arrow 8"/>
          <p:cNvSpPr/>
          <p:nvPr/>
        </p:nvSpPr>
        <p:spPr>
          <a:xfrm rot="10800000">
            <a:off x="5817096" y="2861607"/>
            <a:ext cx="1224136" cy="1332124"/>
          </a:xfrm>
          <a:prstGeom prst="bentArrow">
            <a:avLst/>
          </a:prstGeom>
          <a:solidFill>
            <a:schemeClr val="accent6">
              <a:lumMod val="75000"/>
            </a:schemeClr>
          </a:solidFill>
        </p:spPr>
        <p:style>
          <a:lnRef idx="0">
            <a:schemeClr val="accent6"/>
          </a:lnRef>
          <a:fillRef idx="3">
            <a:schemeClr val="accent6"/>
          </a:fillRef>
          <a:effectRef idx="3">
            <a:schemeClr val="accent6"/>
          </a:effectRef>
          <a:fontRef idx="minor">
            <a:schemeClr val="lt1"/>
          </a:fontRef>
        </p:style>
        <p:txBody>
          <a:bodyPr rtlCol="1" anchor="ctr"/>
          <a:lstStyle/>
          <a:p>
            <a:pPr algn="ctr">
              <a:defRPr/>
            </a:pPr>
            <a:endParaRPr lang="ar-SA">
              <a:solidFill>
                <a:schemeClr val="tx1"/>
              </a:solidFill>
            </a:endParaRPr>
          </a:p>
        </p:txBody>
      </p:sp>
      <p:sp>
        <p:nvSpPr>
          <p:cNvPr id="10" name="Title 4"/>
          <p:cNvSpPr txBox="1">
            <a:spLocks/>
          </p:cNvSpPr>
          <p:nvPr/>
        </p:nvSpPr>
        <p:spPr bwMode="auto">
          <a:xfrm>
            <a:off x="195721" y="5234735"/>
            <a:ext cx="9341405" cy="57606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buFont typeface="Wingdings" panose="05000000000000000000" pitchFamily="2" charset="2"/>
              <a:buChar char="§"/>
            </a:pPr>
            <a:endParaRPr lang="ar-SA" sz="3600" b="1" dirty="0" smtClean="0">
              <a:solidFill>
                <a:schemeClr val="tx1"/>
              </a:solidFill>
              <a:cs typeface="Akhbar MT" pitchFamily="2" charset="-78"/>
            </a:endParaRPr>
          </a:p>
          <a:p>
            <a:pPr marL="571500" indent="-571500" algn="just">
              <a:buFont typeface="Courier New" panose="02070309020205020404" pitchFamily="49" charset="0"/>
              <a:buChar char="o"/>
            </a:pPr>
            <a:r>
              <a:rPr lang="ar-SA" sz="2400" b="1" dirty="0" smtClean="0">
                <a:solidFill>
                  <a:srgbClr val="013E36"/>
                </a:solidFill>
                <a:cs typeface="Akhbar MT" pitchFamily="2" charset="-78"/>
              </a:rPr>
              <a:t>لقد مكن عصر التقنية المديرين من جمع حجم كبير من المعلومات وفي وقت وجيز  وكذلك عمليات استخدامها واستنتاج علاقات الارتباط بينها بسهولة و يسر (مثال : مؤشرات البورصة التي تختزل الكثير من المعلومات المتعلقة بحركة تداول الأسهم و القيم المنقولة)</a:t>
            </a:r>
          </a:p>
          <a:p>
            <a:endParaRPr lang="en-US" sz="3600" b="1" spc="-150" dirty="0" smtClean="0">
              <a:effectLst>
                <a:outerShdw blurRad="38100" dist="38100" dir="2700000" algn="tl">
                  <a:srgbClr val="000000">
                    <a:alpha val="43137"/>
                  </a:srgbClr>
                </a:outerShdw>
              </a:effectLst>
              <a:latin typeface="ae_AlMateen" pitchFamily="2" charset="-78"/>
              <a:cs typeface="Akhbar MT" pitchFamily="2" charset="-78"/>
            </a:endParaRPr>
          </a:p>
        </p:txBody>
      </p:sp>
    </p:spTree>
    <p:extLst>
      <p:ext uri="{BB962C8B-B14F-4D97-AF65-F5344CB8AC3E}">
        <p14:creationId xmlns:p14="http://schemas.microsoft.com/office/powerpoint/2010/main" val="4099982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80">
                                          <p:stCondLst>
                                            <p:cond delay="0"/>
                                          </p:stCondLst>
                                        </p:cTn>
                                        <p:tgtEl>
                                          <p:spTgt spid="5"/>
                                        </p:tgtEl>
                                      </p:cBhvr>
                                    </p:animEffect>
                                    <p:anim calcmode="lin" valueType="num">
                                      <p:cBhvr>
                                        <p:cTn id="1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9" dur="26">
                                          <p:stCondLst>
                                            <p:cond delay="650"/>
                                          </p:stCondLst>
                                        </p:cTn>
                                        <p:tgtEl>
                                          <p:spTgt spid="5"/>
                                        </p:tgtEl>
                                      </p:cBhvr>
                                      <p:to x="100000" y="60000"/>
                                    </p:animScale>
                                    <p:animScale>
                                      <p:cBhvr>
                                        <p:cTn id="20" dur="166" decel="50000">
                                          <p:stCondLst>
                                            <p:cond delay="676"/>
                                          </p:stCondLst>
                                        </p:cTn>
                                        <p:tgtEl>
                                          <p:spTgt spid="5"/>
                                        </p:tgtEl>
                                      </p:cBhvr>
                                      <p:to x="100000" y="100000"/>
                                    </p:animScale>
                                    <p:animScale>
                                      <p:cBhvr>
                                        <p:cTn id="21" dur="26">
                                          <p:stCondLst>
                                            <p:cond delay="1312"/>
                                          </p:stCondLst>
                                        </p:cTn>
                                        <p:tgtEl>
                                          <p:spTgt spid="5"/>
                                        </p:tgtEl>
                                      </p:cBhvr>
                                      <p:to x="100000" y="80000"/>
                                    </p:animScale>
                                    <p:animScale>
                                      <p:cBhvr>
                                        <p:cTn id="22" dur="166" decel="50000">
                                          <p:stCondLst>
                                            <p:cond delay="1338"/>
                                          </p:stCondLst>
                                        </p:cTn>
                                        <p:tgtEl>
                                          <p:spTgt spid="5"/>
                                        </p:tgtEl>
                                      </p:cBhvr>
                                      <p:to x="100000" y="100000"/>
                                    </p:animScale>
                                    <p:animScale>
                                      <p:cBhvr>
                                        <p:cTn id="23" dur="26">
                                          <p:stCondLst>
                                            <p:cond delay="1642"/>
                                          </p:stCondLst>
                                        </p:cTn>
                                        <p:tgtEl>
                                          <p:spTgt spid="5"/>
                                        </p:tgtEl>
                                      </p:cBhvr>
                                      <p:to x="100000" y="90000"/>
                                    </p:animScale>
                                    <p:animScale>
                                      <p:cBhvr>
                                        <p:cTn id="24" dur="166" decel="50000">
                                          <p:stCondLst>
                                            <p:cond delay="1668"/>
                                          </p:stCondLst>
                                        </p:cTn>
                                        <p:tgtEl>
                                          <p:spTgt spid="5"/>
                                        </p:tgtEl>
                                      </p:cBhvr>
                                      <p:to x="100000" y="100000"/>
                                    </p:animScale>
                                    <p:animScale>
                                      <p:cBhvr>
                                        <p:cTn id="25" dur="26">
                                          <p:stCondLst>
                                            <p:cond delay="1808"/>
                                          </p:stCondLst>
                                        </p:cTn>
                                        <p:tgtEl>
                                          <p:spTgt spid="5"/>
                                        </p:tgtEl>
                                      </p:cBhvr>
                                      <p:to x="100000" y="95000"/>
                                    </p:animScale>
                                    <p:animScale>
                                      <p:cBhvr>
                                        <p:cTn id="26" dur="166" decel="50000">
                                          <p:stCondLst>
                                            <p:cond delay="1834"/>
                                          </p:stCondLst>
                                        </p:cTn>
                                        <p:tgtEl>
                                          <p:spTgt spid="5"/>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580">
                                          <p:stCondLst>
                                            <p:cond delay="0"/>
                                          </p:stCondLst>
                                        </p:cTn>
                                        <p:tgtEl>
                                          <p:spTgt spid="8"/>
                                        </p:tgtEl>
                                      </p:cBhvr>
                                    </p:animEffect>
                                    <p:anim calcmode="lin" valueType="num">
                                      <p:cBhvr>
                                        <p:cTn id="32"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37" dur="26">
                                          <p:stCondLst>
                                            <p:cond delay="650"/>
                                          </p:stCondLst>
                                        </p:cTn>
                                        <p:tgtEl>
                                          <p:spTgt spid="8"/>
                                        </p:tgtEl>
                                      </p:cBhvr>
                                      <p:to x="100000" y="60000"/>
                                    </p:animScale>
                                    <p:animScale>
                                      <p:cBhvr>
                                        <p:cTn id="38" dur="166" decel="50000">
                                          <p:stCondLst>
                                            <p:cond delay="676"/>
                                          </p:stCondLst>
                                        </p:cTn>
                                        <p:tgtEl>
                                          <p:spTgt spid="8"/>
                                        </p:tgtEl>
                                      </p:cBhvr>
                                      <p:to x="100000" y="100000"/>
                                    </p:animScale>
                                    <p:animScale>
                                      <p:cBhvr>
                                        <p:cTn id="39" dur="26">
                                          <p:stCondLst>
                                            <p:cond delay="1312"/>
                                          </p:stCondLst>
                                        </p:cTn>
                                        <p:tgtEl>
                                          <p:spTgt spid="8"/>
                                        </p:tgtEl>
                                      </p:cBhvr>
                                      <p:to x="100000" y="80000"/>
                                    </p:animScale>
                                    <p:animScale>
                                      <p:cBhvr>
                                        <p:cTn id="40" dur="166" decel="50000">
                                          <p:stCondLst>
                                            <p:cond delay="1338"/>
                                          </p:stCondLst>
                                        </p:cTn>
                                        <p:tgtEl>
                                          <p:spTgt spid="8"/>
                                        </p:tgtEl>
                                      </p:cBhvr>
                                      <p:to x="100000" y="100000"/>
                                    </p:animScale>
                                    <p:animScale>
                                      <p:cBhvr>
                                        <p:cTn id="41" dur="26">
                                          <p:stCondLst>
                                            <p:cond delay="1642"/>
                                          </p:stCondLst>
                                        </p:cTn>
                                        <p:tgtEl>
                                          <p:spTgt spid="8"/>
                                        </p:tgtEl>
                                      </p:cBhvr>
                                      <p:to x="100000" y="90000"/>
                                    </p:animScale>
                                    <p:animScale>
                                      <p:cBhvr>
                                        <p:cTn id="42" dur="166" decel="50000">
                                          <p:stCondLst>
                                            <p:cond delay="1668"/>
                                          </p:stCondLst>
                                        </p:cTn>
                                        <p:tgtEl>
                                          <p:spTgt spid="8"/>
                                        </p:tgtEl>
                                      </p:cBhvr>
                                      <p:to x="100000" y="100000"/>
                                    </p:animScale>
                                    <p:animScale>
                                      <p:cBhvr>
                                        <p:cTn id="43" dur="26">
                                          <p:stCondLst>
                                            <p:cond delay="1808"/>
                                          </p:stCondLst>
                                        </p:cTn>
                                        <p:tgtEl>
                                          <p:spTgt spid="8"/>
                                        </p:tgtEl>
                                      </p:cBhvr>
                                      <p:to x="100000" y="95000"/>
                                    </p:animScale>
                                    <p:animScale>
                                      <p:cBhvr>
                                        <p:cTn id="44" dur="166" decel="50000">
                                          <p:stCondLst>
                                            <p:cond delay="1834"/>
                                          </p:stCondLst>
                                        </p:cTn>
                                        <p:tgtEl>
                                          <p:spTgt spid="8"/>
                                        </p:tgtEl>
                                      </p:cBhvr>
                                      <p:to x="100000" y="100000"/>
                                    </p:animScale>
                                  </p:childTnLst>
                                </p:cTn>
                              </p:par>
                              <p:par>
                                <p:cTn id="45" presetID="2" presetClass="entr" presetSubtype="4"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additive="base">
                                        <p:cTn id="47" dur="500" fill="hold"/>
                                        <p:tgtEl>
                                          <p:spTgt spid="6"/>
                                        </p:tgtEl>
                                        <p:attrNameLst>
                                          <p:attrName>ppt_x</p:attrName>
                                        </p:attrNameLst>
                                      </p:cBhvr>
                                      <p:tavLst>
                                        <p:tav tm="0">
                                          <p:val>
                                            <p:strVal val="#ppt_x"/>
                                          </p:val>
                                        </p:tav>
                                        <p:tav tm="100000">
                                          <p:val>
                                            <p:strVal val="#ppt_x"/>
                                          </p:val>
                                        </p:tav>
                                      </p:tavLst>
                                    </p:anim>
                                    <p:anim calcmode="lin" valueType="num">
                                      <p:cBhvr additive="base">
                                        <p:cTn id="4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grpId="0" nodeType="click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ppt_w</p:attrName>
                                        </p:attrNameLst>
                                      </p:cBhvr>
                                      <p:tavLst>
                                        <p:tav tm="0">
                                          <p:val>
                                            <p:fltVal val="0"/>
                                          </p:val>
                                        </p:tav>
                                        <p:tav tm="100000">
                                          <p:val>
                                            <p:strVal val="#ppt_w"/>
                                          </p:val>
                                        </p:tav>
                                      </p:tavLst>
                                    </p:anim>
                                    <p:anim calcmode="lin" valueType="num">
                                      <p:cBhvr>
                                        <p:cTn id="54" dur="500" fill="hold"/>
                                        <p:tgtEl>
                                          <p:spTgt spid="10"/>
                                        </p:tgtEl>
                                        <p:attrNameLst>
                                          <p:attrName>ppt_h</p:attrName>
                                        </p:attrNameLst>
                                      </p:cBhvr>
                                      <p:tavLst>
                                        <p:tav tm="0">
                                          <p:val>
                                            <p:fltVal val="0"/>
                                          </p:val>
                                        </p:tav>
                                        <p:tav tm="100000">
                                          <p:val>
                                            <p:strVal val="#ppt_h"/>
                                          </p:val>
                                        </p:tav>
                                      </p:tavLst>
                                    </p:anim>
                                    <p:animEffect transition="in" filter="fade">
                                      <p:cBhvr>
                                        <p:cTn id="5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8" grpId="0"/>
      <p:bldP spid="9" grpId="0" animBg="1"/>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7</a:t>
            </a:fld>
            <a:endParaRPr lang="en-US" sz="1200" dirty="0">
              <a:solidFill>
                <a:schemeClr val="bg1"/>
              </a:solidFill>
            </a:endParaRPr>
          </a:p>
        </p:txBody>
      </p:sp>
      <p:sp>
        <p:nvSpPr>
          <p:cNvPr id="7" name="Title 1"/>
          <p:cNvSpPr txBox="1">
            <a:spLocks/>
          </p:cNvSpPr>
          <p:nvPr/>
        </p:nvSpPr>
        <p:spPr bwMode="auto">
          <a:xfrm>
            <a:off x="382335" y="1844824"/>
            <a:ext cx="9171280" cy="1728192"/>
          </a:xfrm>
          <a:prstGeom prst="rect">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Arial" panose="020B0604020202020204" pitchFamily="34" charset="0"/>
              <a:buChar char="•"/>
            </a:pPr>
            <a:r>
              <a:rPr lang="ar-SA" sz="2000" b="1" dirty="0" smtClean="0">
                <a:solidFill>
                  <a:schemeClr val="tx1"/>
                </a:solidFill>
              </a:rPr>
              <a:t>تحتاج المنظمات الى المعلومات من بيئتها الداخلية (عن العمال و حجم الإنتاج وأسعار المنتجات وكمياتها والسيولة المتوفرة لديها و مناخ العمل السائد ومستوى الرضى لدى العمال....)، كما تحتاج المنظمات الى معلومات من بيئتها </a:t>
            </a:r>
            <a:r>
              <a:rPr lang="ar-SA" sz="2000" b="1" dirty="0">
                <a:solidFill>
                  <a:schemeClr val="tx1"/>
                </a:solidFill>
              </a:rPr>
              <a:t>الخارجية وضرورة </a:t>
            </a:r>
            <a:r>
              <a:rPr lang="ar-SA" sz="2000" b="1" dirty="0" smtClean="0">
                <a:solidFill>
                  <a:schemeClr val="tx1"/>
                </a:solidFill>
              </a:rPr>
              <a:t>رقابة التغير الذي يحدث فيها (عدد المنافسين وردود أفعالهم الاستراتيجية، معرفة اتجاهات السوق ومستويات تطور عدد الزبائن و معرفة تفضيلاتهم والمنتجات البديلة والقوانين القطاعية وكثافة المنافسة....).  </a:t>
            </a:r>
            <a:endParaRPr lang="en-US" sz="2000" b="1" dirty="0">
              <a:solidFill>
                <a:schemeClr val="tx1"/>
              </a:solidFill>
            </a:endParaRPr>
          </a:p>
        </p:txBody>
      </p:sp>
      <p:sp>
        <p:nvSpPr>
          <p:cNvPr id="9" name="Title 1"/>
          <p:cNvSpPr txBox="1">
            <a:spLocks/>
          </p:cNvSpPr>
          <p:nvPr/>
        </p:nvSpPr>
        <p:spPr bwMode="auto">
          <a:xfrm>
            <a:off x="382335" y="4005064"/>
            <a:ext cx="9171280" cy="648072"/>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Arial" panose="020B0604020202020204" pitchFamily="34" charset="0"/>
              <a:buChar char="•"/>
            </a:pPr>
            <a:r>
              <a:rPr lang="ar-SA" sz="2000" b="1" dirty="0" smtClean="0">
                <a:solidFill>
                  <a:schemeClr val="tx1"/>
                </a:solidFill>
              </a:rPr>
              <a:t>التقنية توفر للمديرين وللمنظمة خدمات تحديث المعلومات ومتابعة التغييرات التي تحدث فيها. (إدارة قواعد بيانات الزبائن وتتبع سلوكياتهم الشرائية عن طريق الانترنيت مثلا).</a:t>
            </a:r>
            <a:endParaRPr lang="en-US" sz="2000" b="1" dirty="0">
              <a:solidFill>
                <a:schemeClr val="tx1"/>
              </a:solidFill>
            </a:endParaRPr>
          </a:p>
        </p:txBody>
      </p:sp>
      <p:sp>
        <p:nvSpPr>
          <p:cNvPr id="8" name="Title 4"/>
          <p:cNvSpPr txBox="1">
            <a:spLocks/>
          </p:cNvSpPr>
          <p:nvPr/>
        </p:nvSpPr>
        <p:spPr bwMode="auto">
          <a:xfrm>
            <a:off x="416496" y="404664"/>
            <a:ext cx="8899857" cy="7920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buFont typeface="Wingdings" panose="05000000000000000000" pitchFamily="2" charset="2"/>
              <a:buChar char="§"/>
            </a:pPr>
            <a:endParaRPr lang="ar-SA" sz="3600" b="1" dirty="0" smtClean="0">
              <a:solidFill>
                <a:schemeClr val="tx1"/>
              </a:solidFill>
              <a:cs typeface="Akhbar MT" pitchFamily="2" charset="-78"/>
            </a:endParaRPr>
          </a:p>
          <a:p>
            <a:r>
              <a:rPr lang="ar-SA" sz="3600" b="1" dirty="0" smtClean="0">
                <a:solidFill>
                  <a:srgbClr val="013E36"/>
                </a:solidFill>
                <a:cs typeface="Akhbar MT" pitchFamily="2" charset="-78"/>
              </a:rPr>
              <a:t>03. جمع المعلومات هي عملية متجددة و مستمرة</a:t>
            </a:r>
            <a:endParaRPr lang="en-US" sz="3600" b="1"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endParaRPr>
          </a:p>
        </p:txBody>
      </p:sp>
      <p:sp>
        <p:nvSpPr>
          <p:cNvPr id="2" name="Rectangle 1"/>
          <p:cNvSpPr/>
          <p:nvPr/>
        </p:nvSpPr>
        <p:spPr>
          <a:xfrm>
            <a:off x="632519" y="5158062"/>
            <a:ext cx="6667143" cy="646331"/>
          </a:xfrm>
          <a:prstGeom prst="rect">
            <a:avLst/>
          </a:prstGeom>
        </p:spPr>
        <p:txBody>
          <a:bodyPr wrap="square">
            <a:spAutoFit/>
          </a:bodyPr>
          <a:lstStyle/>
          <a:p>
            <a:pPr algn="just"/>
            <a:r>
              <a:rPr lang="ar-SA" b="1" dirty="0" smtClean="0">
                <a:solidFill>
                  <a:srgbClr val="013E36"/>
                </a:solidFill>
              </a:rPr>
              <a:t>هنالك أيضا عملية تكييف للتقنية مع استخدامات و مجالات أنشطة الشركات فنظام المعلومات التسويقية يختلف عن نظام المعلومات الطبية وعن نظام المعلومات الجغرافية.  </a:t>
            </a:r>
            <a:endParaRPr lang="ar-SA" dirty="0">
              <a:solidFill>
                <a:srgbClr val="013E36"/>
              </a:solidFill>
            </a:endParaRPr>
          </a:p>
        </p:txBody>
      </p:sp>
      <p:sp>
        <p:nvSpPr>
          <p:cNvPr id="3" name="Diagonal Stripe 2"/>
          <p:cNvSpPr/>
          <p:nvPr/>
        </p:nvSpPr>
        <p:spPr>
          <a:xfrm flipH="1">
            <a:off x="7322075" y="4761146"/>
            <a:ext cx="45719" cy="1440161"/>
          </a:xfrm>
          <a:prstGeom prst="diagStrip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 name="Striped Right Arrow 4"/>
          <p:cNvSpPr/>
          <p:nvPr/>
        </p:nvSpPr>
        <p:spPr>
          <a:xfrm rot="10800000">
            <a:off x="7545288" y="5265202"/>
            <a:ext cx="720080" cy="432048"/>
          </a:xfrm>
          <a:prstGeom prst="stripedRightArrow">
            <a:avLst/>
          </a:prstGeom>
          <a:solidFill>
            <a:srgbClr val="D9791B"/>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601501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80">
                                          <p:stCondLst>
                                            <p:cond delay="0"/>
                                          </p:stCondLst>
                                        </p:cTn>
                                        <p:tgtEl>
                                          <p:spTgt spid="7"/>
                                        </p:tgtEl>
                                      </p:cBhvr>
                                    </p:animEffect>
                                    <p:anim calcmode="lin" valueType="num">
                                      <p:cBhvr>
                                        <p:cTn id="26"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1" dur="26">
                                          <p:stCondLst>
                                            <p:cond delay="650"/>
                                          </p:stCondLst>
                                        </p:cTn>
                                        <p:tgtEl>
                                          <p:spTgt spid="7"/>
                                        </p:tgtEl>
                                      </p:cBhvr>
                                      <p:to x="100000" y="60000"/>
                                    </p:animScale>
                                    <p:animScale>
                                      <p:cBhvr>
                                        <p:cTn id="32" dur="166" decel="50000">
                                          <p:stCondLst>
                                            <p:cond delay="676"/>
                                          </p:stCondLst>
                                        </p:cTn>
                                        <p:tgtEl>
                                          <p:spTgt spid="7"/>
                                        </p:tgtEl>
                                      </p:cBhvr>
                                      <p:to x="100000" y="100000"/>
                                    </p:animScale>
                                    <p:animScale>
                                      <p:cBhvr>
                                        <p:cTn id="33" dur="26">
                                          <p:stCondLst>
                                            <p:cond delay="1312"/>
                                          </p:stCondLst>
                                        </p:cTn>
                                        <p:tgtEl>
                                          <p:spTgt spid="7"/>
                                        </p:tgtEl>
                                      </p:cBhvr>
                                      <p:to x="100000" y="80000"/>
                                    </p:animScale>
                                    <p:animScale>
                                      <p:cBhvr>
                                        <p:cTn id="34" dur="166" decel="50000">
                                          <p:stCondLst>
                                            <p:cond delay="1338"/>
                                          </p:stCondLst>
                                        </p:cTn>
                                        <p:tgtEl>
                                          <p:spTgt spid="7"/>
                                        </p:tgtEl>
                                      </p:cBhvr>
                                      <p:to x="100000" y="100000"/>
                                    </p:animScale>
                                    <p:animScale>
                                      <p:cBhvr>
                                        <p:cTn id="35" dur="26">
                                          <p:stCondLst>
                                            <p:cond delay="1642"/>
                                          </p:stCondLst>
                                        </p:cTn>
                                        <p:tgtEl>
                                          <p:spTgt spid="7"/>
                                        </p:tgtEl>
                                      </p:cBhvr>
                                      <p:to x="100000" y="90000"/>
                                    </p:animScale>
                                    <p:animScale>
                                      <p:cBhvr>
                                        <p:cTn id="36" dur="166" decel="50000">
                                          <p:stCondLst>
                                            <p:cond delay="1668"/>
                                          </p:stCondLst>
                                        </p:cTn>
                                        <p:tgtEl>
                                          <p:spTgt spid="7"/>
                                        </p:tgtEl>
                                      </p:cBhvr>
                                      <p:to x="100000" y="100000"/>
                                    </p:animScale>
                                    <p:animScale>
                                      <p:cBhvr>
                                        <p:cTn id="37" dur="26">
                                          <p:stCondLst>
                                            <p:cond delay="1808"/>
                                          </p:stCondLst>
                                        </p:cTn>
                                        <p:tgtEl>
                                          <p:spTgt spid="7"/>
                                        </p:tgtEl>
                                      </p:cBhvr>
                                      <p:to x="100000" y="95000"/>
                                    </p:animScale>
                                    <p:animScale>
                                      <p:cBhvr>
                                        <p:cTn id="38" dur="166" decel="50000">
                                          <p:stCondLst>
                                            <p:cond delay="1834"/>
                                          </p:stCondLst>
                                        </p:cTn>
                                        <p:tgtEl>
                                          <p:spTgt spid="7"/>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000"/>
                                        <p:tgtEl>
                                          <p:spTgt spid="9"/>
                                        </p:tgtEl>
                                      </p:cBhvr>
                                    </p:animEffect>
                                    <p:anim calcmode="lin" valueType="num">
                                      <p:cBhvr>
                                        <p:cTn id="44" dur="1000" fill="hold"/>
                                        <p:tgtEl>
                                          <p:spTgt spid="9"/>
                                        </p:tgtEl>
                                        <p:attrNameLst>
                                          <p:attrName>ppt_x</p:attrName>
                                        </p:attrNameLst>
                                      </p:cBhvr>
                                      <p:tavLst>
                                        <p:tav tm="0">
                                          <p:val>
                                            <p:strVal val="#ppt_x"/>
                                          </p:val>
                                        </p:tav>
                                        <p:tav tm="100000">
                                          <p:val>
                                            <p:strVal val="#ppt_x"/>
                                          </p:val>
                                        </p:tav>
                                      </p:tavLst>
                                    </p:anim>
                                    <p:anim calcmode="lin" valueType="num">
                                      <p:cBhvr>
                                        <p:cTn id="45" dur="1000" fill="hold"/>
                                        <p:tgtEl>
                                          <p:spTgt spid="9"/>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1000"/>
                                        <p:tgtEl>
                                          <p:spTgt spid="5"/>
                                        </p:tgtEl>
                                      </p:cBhvr>
                                    </p:animEffect>
                                    <p:anim calcmode="lin" valueType="num">
                                      <p:cBhvr>
                                        <p:cTn id="49" dur="1000" fill="hold"/>
                                        <p:tgtEl>
                                          <p:spTgt spid="5"/>
                                        </p:tgtEl>
                                        <p:attrNameLst>
                                          <p:attrName>ppt_x</p:attrName>
                                        </p:attrNameLst>
                                      </p:cBhvr>
                                      <p:tavLst>
                                        <p:tav tm="0">
                                          <p:val>
                                            <p:strVal val="#ppt_x"/>
                                          </p:val>
                                        </p:tav>
                                        <p:tav tm="100000">
                                          <p:val>
                                            <p:strVal val="#ppt_x"/>
                                          </p:val>
                                        </p:tav>
                                      </p:tavLst>
                                    </p:anim>
                                    <p:anim calcmode="lin" valueType="num">
                                      <p:cBhvr>
                                        <p:cTn id="50" dur="1000" fill="hold"/>
                                        <p:tgtEl>
                                          <p:spTgt spid="5"/>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fade">
                                      <p:cBhvr>
                                        <p:cTn id="53" dur="1000"/>
                                        <p:tgtEl>
                                          <p:spTgt spid="2"/>
                                        </p:tgtEl>
                                      </p:cBhvr>
                                    </p:animEffect>
                                    <p:anim calcmode="lin" valueType="num">
                                      <p:cBhvr>
                                        <p:cTn id="54" dur="1000" fill="hold"/>
                                        <p:tgtEl>
                                          <p:spTgt spid="2"/>
                                        </p:tgtEl>
                                        <p:attrNameLst>
                                          <p:attrName>ppt_x</p:attrName>
                                        </p:attrNameLst>
                                      </p:cBhvr>
                                      <p:tavLst>
                                        <p:tav tm="0">
                                          <p:val>
                                            <p:strVal val="#ppt_x"/>
                                          </p:val>
                                        </p:tav>
                                        <p:tav tm="100000">
                                          <p:val>
                                            <p:strVal val="#ppt_x"/>
                                          </p:val>
                                        </p:tav>
                                      </p:tavLst>
                                    </p:anim>
                                    <p:anim calcmode="lin" valueType="num">
                                      <p:cBhvr>
                                        <p:cTn id="55" dur="1000" fill="hold"/>
                                        <p:tgtEl>
                                          <p:spTgt spid="2"/>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fade">
                                      <p:cBhvr>
                                        <p:cTn id="58" dur="1000"/>
                                        <p:tgtEl>
                                          <p:spTgt spid="3"/>
                                        </p:tgtEl>
                                      </p:cBhvr>
                                    </p:animEffect>
                                    <p:anim calcmode="lin" valueType="num">
                                      <p:cBhvr>
                                        <p:cTn id="59" dur="1000" fill="hold"/>
                                        <p:tgtEl>
                                          <p:spTgt spid="3"/>
                                        </p:tgtEl>
                                        <p:attrNameLst>
                                          <p:attrName>ppt_x</p:attrName>
                                        </p:attrNameLst>
                                      </p:cBhvr>
                                      <p:tavLst>
                                        <p:tav tm="0">
                                          <p:val>
                                            <p:strVal val="#ppt_x"/>
                                          </p:val>
                                        </p:tav>
                                        <p:tav tm="100000">
                                          <p:val>
                                            <p:strVal val="#ppt_x"/>
                                          </p:val>
                                        </p:tav>
                                      </p:tavLst>
                                    </p:anim>
                                    <p:anim calcmode="lin" valueType="num">
                                      <p:cBhvr>
                                        <p:cTn id="6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8" grpId="0"/>
      <p:bldP spid="2" grpId="0"/>
      <p:bldP spid="3"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8</a:t>
            </a:fld>
            <a:endParaRPr lang="en-US" sz="1200" dirty="0">
              <a:solidFill>
                <a:schemeClr val="bg1"/>
              </a:solidFill>
            </a:endParaRPr>
          </a:p>
        </p:txBody>
      </p:sp>
      <p:sp>
        <p:nvSpPr>
          <p:cNvPr id="2" name="Rectangle 1"/>
          <p:cNvSpPr/>
          <p:nvPr/>
        </p:nvSpPr>
        <p:spPr>
          <a:xfrm>
            <a:off x="0" y="631465"/>
            <a:ext cx="9172034" cy="646331"/>
          </a:xfrm>
          <a:prstGeom prst="rect">
            <a:avLst/>
          </a:prstGeom>
        </p:spPr>
        <p:txBody>
          <a:bodyPr wrap="square">
            <a:spAutoFit/>
          </a:bodyPr>
          <a:lstStyle/>
          <a:p>
            <a:r>
              <a:rPr lang="ar-SA" sz="3600" b="1" dirty="0" smtClean="0">
                <a:solidFill>
                  <a:srgbClr val="013E36"/>
                </a:solidFill>
              </a:rPr>
              <a:t>04. بعض أنواع التقنية شائعة الاستخدام في بحوث الإدارة </a:t>
            </a:r>
            <a:endParaRPr lang="ar-SA" sz="3600" b="1" dirty="0">
              <a:solidFill>
                <a:srgbClr val="013E36"/>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1077566298"/>
              </p:ext>
            </p:extLst>
          </p:nvPr>
        </p:nvGraphicFramePr>
        <p:xfrm>
          <a:off x="209477" y="1484784"/>
          <a:ext cx="8962557" cy="4002090"/>
        </p:xfrm>
        <a:graphic>
          <a:graphicData uri="http://schemas.openxmlformats.org/drawingml/2006/table">
            <a:tbl>
              <a:tblPr rtl="1" firstRow="1" bandRow="1">
                <a:tableStyleId>{EB344D84-9AFB-497E-A393-DC336BA19D2E}</a:tableStyleId>
              </a:tblPr>
              <a:tblGrid>
                <a:gridCol w="600392"/>
                <a:gridCol w="1727335"/>
                <a:gridCol w="6634830"/>
              </a:tblGrid>
              <a:tr h="405903">
                <a:tc>
                  <a:txBody>
                    <a:bodyPr/>
                    <a:lstStyle/>
                    <a:p>
                      <a:pPr rtl="1"/>
                      <a:r>
                        <a:rPr lang="ar-SA" dirty="0" smtClean="0">
                          <a:solidFill>
                            <a:srgbClr val="013E36"/>
                          </a:solidFill>
                        </a:rPr>
                        <a:t>الرقم</a:t>
                      </a:r>
                      <a:endParaRPr lang="ar-SA" dirty="0">
                        <a:solidFill>
                          <a:srgbClr val="013E36"/>
                        </a:solidFill>
                      </a:endParaRPr>
                    </a:p>
                  </a:txBody>
                  <a:tcPr/>
                </a:tc>
                <a:tc gridSpan="2">
                  <a:txBody>
                    <a:bodyPr/>
                    <a:lstStyle/>
                    <a:p>
                      <a:pPr algn="ctr" rtl="1"/>
                      <a:r>
                        <a:rPr lang="ar-SA" sz="2400" dirty="0" smtClean="0">
                          <a:solidFill>
                            <a:srgbClr val="013E36"/>
                          </a:solidFill>
                        </a:rPr>
                        <a:t>التقنية</a:t>
                      </a:r>
                      <a:endParaRPr lang="ar-SA" sz="2400" dirty="0">
                        <a:solidFill>
                          <a:srgbClr val="013E36"/>
                        </a:solidFill>
                      </a:endParaRPr>
                    </a:p>
                  </a:txBody>
                  <a:tcPr/>
                </a:tc>
                <a:tc hMerge="1">
                  <a:txBody>
                    <a:bodyPr/>
                    <a:lstStyle/>
                    <a:p>
                      <a:pPr rtl="1"/>
                      <a:endParaRPr lang="ar-SA"/>
                    </a:p>
                  </a:txBody>
                  <a:tcPr/>
                </a:tc>
              </a:tr>
              <a:tr h="3544890">
                <a:tc>
                  <a:txBody>
                    <a:bodyPr/>
                    <a:lstStyle/>
                    <a:p>
                      <a:pPr rtl="1"/>
                      <a:r>
                        <a:rPr lang="ar-SA" sz="1600" b="1" dirty="0" smtClean="0">
                          <a:solidFill>
                            <a:srgbClr val="AB1A25"/>
                          </a:solidFill>
                        </a:rPr>
                        <a:t>01</a:t>
                      </a:r>
                      <a:endParaRPr lang="ar-SA" sz="1600" b="1" dirty="0">
                        <a:solidFill>
                          <a:srgbClr val="AB1A25"/>
                        </a:solidFill>
                      </a:endParaRPr>
                    </a:p>
                  </a:txBody>
                  <a:tcPr/>
                </a:tc>
                <a:tc>
                  <a:txBody>
                    <a:bodyPr/>
                    <a:lstStyle/>
                    <a:p>
                      <a:pPr rtl="1"/>
                      <a:r>
                        <a:rPr lang="ar-SA" b="1" dirty="0" smtClean="0">
                          <a:solidFill>
                            <a:srgbClr val="AB1A25"/>
                          </a:solidFill>
                        </a:rPr>
                        <a:t>شبكة الأنترنيت</a:t>
                      </a:r>
                    </a:p>
                    <a:p>
                      <a:pPr rtl="1"/>
                      <a:r>
                        <a:rPr lang="fr-FR" b="1" baseline="0" dirty="0" smtClean="0">
                          <a:solidFill>
                            <a:srgbClr val="AB1A25"/>
                          </a:solidFill>
                        </a:rPr>
                        <a:t>….</a:t>
                      </a:r>
                      <a:endParaRPr lang="fr-FR" b="1" dirty="0" smtClean="0">
                        <a:solidFill>
                          <a:srgbClr val="AB1A25"/>
                        </a:solidFill>
                      </a:endParaRPr>
                    </a:p>
                    <a:p>
                      <a:pPr rtl="1"/>
                      <a:endParaRPr lang="fr-FR" b="1" dirty="0" smtClean="0">
                        <a:solidFill>
                          <a:srgbClr val="AB1A25"/>
                        </a:solidFill>
                      </a:endParaRPr>
                    </a:p>
                  </a:txBody>
                  <a:tcPr/>
                </a:tc>
                <a:tc>
                  <a:txBody>
                    <a:bodyPr/>
                    <a:lstStyle/>
                    <a:p>
                      <a:pPr marL="285750" indent="-285750" rtl="1">
                        <a:buFont typeface="Arial" panose="020B0604020202020204" pitchFamily="34" charset="0"/>
                        <a:buChar char="•"/>
                      </a:pPr>
                      <a:r>
                        <a:rPr lang="ar-SA" dirty="0" smtClean="0"/>
                        <a:t>فتحت مجالا ضخما لتطوير البحوث وأصبح سهلا:</a:t>
                      </a:r>
                    </a:p>
                    <a:p>
                      <a:pPr marL="285750" indent="-285750" rtl="1">
                        <a:buFont typeface="Arial" panose="020B0604020202020204" pitchFamily="34" charset="0"/>
                        <a:buChar char="•"/>
                      </a:pPr>
                      <a:endParaRPr lang="ar-SA" dirty="0" smtClean="0"/>
                    </a:p>
                    <a:p>
                      <a:pPr marL="747713" indent="-228600" algn="just" rtl="1">
                        <a:buFont typeface="+mj-lt"/>
                        <a:buAutoNum type="arabicPeriod"/>
                      </a:pPr>
                      <a:r>
                        <a:rPr lang="ar-SA" sz="1600" dirty="0" smtClean="0"/>
                        <a:t>تصفح قواعد بيانات الزبائن ومعرفة</a:t>
                      </a:r>
                      <a:r>
                        <a:rPr lang="ar-SA" sz="1600" baseline="0" dirty="0" smtClean="0"/>
                        <a:t> تفضيلاتهم حول منتجات و خدمات المنظمة.</a:t>
                      </a:r>
                    </a:p>
                    <a:p>
                      <a:pPr marL="747713" indent="-228600" algn="just" rtl="1">
                        <a:buFont typeface="+mj-lt"/>
                        <a:buAutoNum type="arabicPeriod"/>
                      </a:pPr>
                      <a:r>
                        <a:rPr lang="ar-SA" sz="1600" baseline="0" dirty="0" smtClean="0"/>
                        <a:t>كما تفيد في تحديد استراتيجيات الاستهداف واختيار الأسواق وتحديد الأسعار الخاصة بكل دولة</a:t>
                      </a:r>
                    </a:p>
                    <a:p>
                      <a:pPr marL="747713" indent="-228600" algn="just" rtl="1">
                        <a:buFont typeface="+mj-lt"/>
                        <a:buAutoNum type="arabicPeriod"/>
                      </a:pPr>
                      <a:r>
                        <a:rPr lang="ar-SA" sz="1600" baseline="0" dirty="0" smtClean="0"/>
                        <a:t>تفيد كذلك في اجراء الاستقصاءات والاستبانات بتكلفة محدودة مع عملاء المنظمة المتواجدين في أماكن مختلفة من العالم</a:t>
                      </a:r>
                    </a:p>
                    <a:p>
                      <a:pPr marL="290512" indent="0" algn="just" rtl="1">
                        <a:buFont typeface="+mj-lt"/>
                        <a:buNone/>
                      </a:pPr>
                      <a:endParaRPr lang="ar-SA" sz="1600" baseline="0" dirty="0" smtClean="0"/>
                    </a:p>
                    <a:p>
                      <a:pPr marL="285750" marR="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SA" sz="1800" dirty="0" smtClean="0"/>
                        <a:t>هنالك شركات</a:t>
                      </a:r>
                      <a:r>
                        <a:rPr lang="ar-SA" sz="1800" baseline="0" dirty="0" smtClean="0"/>
                        <a:t> </a:t>
                      </a:r>
                      <a:r>
                        <a:rPr lang="ar-SA" sz="1800" dirty="0" smtClean="0"/>
                        <a:t>متخصصة في القيام بالبحوث وتقديم خدمات على الانترنيت للشركات التي تحتاج الى معلومات سرية أو عاجلة أو خاصة (شركة </a:t>
                      </a:r>
                      <a:r>
                        <a:rPr lang="fr-FR" sz="1600" dirty="0" smtClean="0"/>
                        <a:t>Survey on Line</a:t>
                      </a:r>
                      <a:r>
                        <a:rPr lang="ar-SA" sz="1800" dirty="0" smtClean="0"/>
                        <a:t>)</a:t>
                      </a:r>
                    </a:p>
                    <a:p>
                      <a:pPr marL="285750" marR="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SA" sz="1800" dirty="0" smtClean="0"/>
                        <a:t>يمكن للمنظمات الاشتراك</a:t>
                      </a:r>
                      <a:r>
                        <a:rPr lang="ar-SA" sz="1800" baseline="0" dirty="0" smtClean="0"/>
                        <a:t> في قواعد البيانات الدولية </a:t>
                      </a:r>
                    </a:p>
                    <a:p>
                      <a:pPr marL="285750" marR="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SA" sz="1800" baseline="0" dirty="0" smtClean="0"/>
                        <a:t>الشبكات الالكترونية، محركات البحث </a:t>
                      </a:r>
                      <a:r>
                        <a:rPr lang="fr-FR" sz="1800" baseline="0" dirty="0" smtClean="0"/>
                        <a:t>Google; Altavista……..</a:t>
                      </a:r>
                      <a:endParaRPr lang="ar-SA" dirty="0"/>
                    </a:p>
                  </a:txBody>
                  <a:tcPr/>
                </a:tc>
              </a:tr>
            </a:tbl>
          </a:graphicData>
        </a:graphic>
      </p:graphicFrame>
    </p:spTree>
    <p:extLst>
      <p:ext uri="{BB962C8B-B14F-4D97-AF65-F5344CB8AC3E}">
        <p14:creationId xmlns:p14="http://schemas.microsoft.com/office/powerpoint/2010/main" val="977176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9</a:t>
            </a:fld>
            <a:endParaRPr lang="en-US" sz="1200" dirty="0">
              <a:solidFill>
                <a:schemeClr val="bg1"/>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564000894"/>
              </p:ext>
            </p:extLst>
          </p:nvPr>
        </p:nvGraphicFramePr>
        <p:xfrm>
          <a:off x="416496" y="1484784"/>
          <a:ext cx="8821341" cy="4115861"/>
        </p:xfrm>
        <a:graphic>
          <a:graphicData uri="http://schemas.openxmlformats.org/drawingml/2006/table">
            <a:tbl>
              <a:tblPr rtl="1" firstRow="1" bandRow="1">
                <a:tableStyleId>{EB344D84-9AFB-497E-A393-DC336BA19D2E}</a:tableStyleId>
              </a:tblPr>
              <a:tblGrid>
                <a:gridCol w="776097"/>
                <a:gridCol w="2723685"/>
                <a:gridCol w="5321559"/>
              </a:tblGrid>
              <a:tr h="457642">
                <a:tc>
                  <a:txBody>
                    <a:bodyPr/>
                    <a:lstStyle/>
                    <a:p>
                      <a:pPr rtl="1"/>
                      <a:r>
                        <a:rPr lang="ar-SA" dirty="0" smtClean="0">
                          <a:solidFill>
                            <a:srgbClr val="013E36"/>
                          </a:solidFill>
                        </a:rPr>
                        <a:t>الرقم</a:t>
                      </a:r>
                      <a:endParaRPr lang="ar-SA" dirty="0">
                        <a:solidFill>
                          <a:srgbClr val="013E36"/>
                        </a:solidFill>
                      </a:endParaRPr>
                    </a:p>
                  </a:txBody>
                  <a:tcPr/>
                </a:tc>
                <a:tc gridSpan="2">
                  <a:txBody>
                    <a:bodyPr/>
                    <a:lstStyle/>
                    <a:p>
                      <a:pPr algn="ctr" rtl="1"/>
                      <a:r>
                        <a:rPr lang="ar-SA" sz="2400" dirty="0" smtClean="0">
                          <a:solidFill>
                            <a:srgbClr val="013E36"/>
                          </a:solidFill>
                        </a:rPr>
                        <a:t>التقنية</a:t>
                      </a:r>
                      <a:endParaRPr lang="ar-SA" sz="2400" dirty="0">
                        <a:solidFill>
                          <a:srgbClr val="013E36"/>
                        </a:solidFill>
                      </a:endParaRPr>
                    </a:p>
                  </a:txBody>
                  <a:tcPr/>
                </a:tc>
                <a:tc hMerge="1">
                  <a:txBody>
                    <a:bodyPr/>
                    <a:lstStyle/>
                    <a:p>
                      <a:pPr rtl="1"/>
                      <a:endParaRPr lang="ar-SA"/>
                    </a:p>
                  </a:txBody>
                  <a:tcPr/>
                </a:tc>
              </a:tr>
              <a:tr h="1067831">
                <a:tc>
                  <a:txBody>
                    <a:bodyPr/>
                    <a:lstStyle/>
                    <a:p>
                      <a:pPr rtl="1"/>
                      <a:r>
                        <a:rPr lang="ar-SA" sz="1600" b="1" dirty="0" smtClean="0">
                          <a:solidFill>
                            <a:schemeClr val="accent6">
                              <a:lumMod val="50000"/>
                            </a:schemeClr>
                          </a:solidFill>
                        </a:rPr>
                        <a:t>02</a:t>
                      </a:r>
                      <a:endParaRPr lang="ar-SA" sz="1600" b="1" dirty="0">
                        <a:solidFill>
                          <a:schemeClr val="accent6">
                            <a:lumMod val="50000"/>
                          </a:schemeClr>
                        </a:solidFill>
                      </a:endParaRPr>
                    </a:p>
                  </a:txBody>
                  <a:tcPr/>
                </a:tc>
                <a:tc>
                  <a:txBody>
                    <a:bodyPr/>
                    <a:lstStyle/>
                    <a:p>
                      <a:pPr rtl="1"/>
                      <a:r>
                        <a:rPr lang="ar-SA" b="1" dirty="0" smtClean="0">
                          <a:solidFill>
                            <a:schemeClr val="accent6">
                              <a:lumMod val="50000"/>
                            </a:schemeClr>
                          </a:solidFill>
                        </a:rPr>
                        <a:t>البريد الالكتروني </a:t>
                      </a:r>
                      <a:r>
                        <a:rPr lang="fr-FR" b="1" dirty="0" smtClean="0">
                          <a:solidFill>
                            <a:schemeClr val="accent6">
                              <a:lumMod val="50000"/>
                            </a:schemeClr>
                          </a:solidFill>
                        </a:rPr>
                        <a:t>Email</a:t>
                      </a:r>
                      <a:endParaRPr lang="ar-SA" b="1" dirty="0">
                        <a:solidFill>
                          <a:schemeClr val="accent6">
                            <a:lumMod val="50000"/>
                          </a:schemeClr>
                        </a:solidFill>
                      </a:endParaRPr>
                    </a:p>
                  </a:txBody>
                  <a:tcPr/>
                </a:tc>
                <a:tc>
                  <a:txBody>
                    <a:bodyPr/>
                    <a:lstStyle/>
                    <a:p>
                      <a:pPr algn="just" rtl="1"/>
                      <a:r>
                        <a:rPr lang="ar-SA" sz="1800" dirty="0" smtClean="0"/>
                        <a:t>أداة</a:t>
                      </a:r>
                      <a:r>
                        <a:rPr lang="ar-SA" sz="1800" baseline="0" dirty="0" smtClean="0"/>
                        <a:t> اتصال رئيسية للشركات تستعمل داخليا و خارجيا وهي غير مكلفة وسريعة وفعالة ومضمونة للحصول على المعلومات. يمكن الحصول عليها من محركات البحث </a:t>
                      </a:r>
                      <a:r>
                        <a:rPr lang="en-US" sz="1800" baseline="0" dirty="0" smtClean="0"/>
                        <a:t>Gmail, Yahoo, Hotmail</a:t>
                      </a:r>
                      <a:r>
                        <a:rPr lang="ar-SA" sz="1800" baseline="0" dirty="0" smtClean="0"/>
                        <a:t> أو من الموقع الرئيسي للشركة.</a:t>
                      </a:r>
                      <a:endParaRPr lang="ar-SA" sz="1800" dirty="0"/>
                    </a:p>
                  </a:txBody>
                  <a:tcPr/>
                </a:tc>
              </a:tr>
              <a:tr h="640699">
                <a:tc>
                  <a:txBody>
                    <a:bodyPr/>
                    <a:lstStyle/>
                    <a:p>
                      <a:pPr rtl="1"/>
                      <a:r>
                        <a:rPr lang="ar-SA" sz="1600" b="1" dirty="0" smtClean="0">
                          <a:solidFill>
                            <a:schemeClr val="accent6">
                              <a:lumMod val="50000"/>
                            </a:schemeClr>
                          </a:solidFill>
                        </a:rPr>
                        <a:t>03</a:t>
                      </a:r>
                      <a:endParaRPr lang="ar-SA" sz="1600" b="1" dirty="0">
                        <a:solidFill>
                          <a:schemeClr val="accent6">
                            <a:lumMod val="50000"/>
                          </a:schemeClr>
                        </a:solidFill>
                      </a:endParaRPr>
                    </a:p>
                  </a:txBody>
                  <a:tcPr/>
                </a:tc>
                <a:tc>
                  <a:txBody>
                    <a:bodyPr/>
                    <a:lstStyle/>
                    <a:p>
                      <a:pPr rtl="1"/>
                      <a:r>
                        <a:rPr lang="ar-SA" b="1" dirty="0" smtClean="0">
                          <a:solidFill>
                            <a:schemeClr val="accent6">
                              <a:lumMod val="50000"/>
                            </a:schemeClr>
                          </a:solidFill>
                        </a:rPr>
                        <a:t>شبكة المعلومات الداخلية</a:t>
                      </a:r>
                      <a:r>
                        <a:rPr lang="ar-SA" b="1" baseline="0" dirty="0" smtClean="0">
                          <a:solidFill>
                            <a:schemeClr val="accent6">
                              <a:lumMod val="50000"/>
                            </a:schemeClr>
                          </a:solidFill>
                        </a:rPr>
                        <a:t> </a:t>
                      </a:r>
                      <a:r>
                        <a:rPr lang="en-US" b="1" dirty="0" smtClean="0">
                          <a:solidFill>
                            <a:schemeClr val="accent6">
                              <a:lumMod val="50000"/>
                            </a:schemeClr>
                          </a:solidFill>
                        </a:rPr>
                        <a:t> </a:t>
                      </a:r>
                      <a:endParaRPr lang="ar-SA" b="1" dirty="0" smtClean="0">
                        <a:solidFill>
                          <a:schemeClr val="accent6">
                            <a:lumMod val="50000"/>
                          </a:schemeClr>
                        </a:solidFill>
                      </a:endParaRPr>
                    </a:p>
                    <a:p>
                      <a:pPr rtl="1"/>
                      <a:r>
                        <a:rPr lang="en-US" b="1" dirty="0" smtClean="0">
                          <a:solidFill>
                            <a:schemeClr val="accent6">
                              <a:lumMod val="50000"/>
                            </a:schemeClr>
                          </a:solidFill>
                        </a:rPr>
                        <a:t>Intranet </a:t>
                      </a:r>
                      <a:endParaRPr lang="ar-SA" b="1" dirty="0">
                        <a:solidFill>
                          <a:schemeClr val="accent6">
                            <a:lumMod val="50000"/>
                          </a:schemeClr>
                        </a:solidFill>
                      </a:endParaRPr>
                    </a:p>
                  </a:txBody>
                  <a:tcPr/>
                </a:tc>
                <a:tc>
                  <a:txBody>
                    <a:bodyPr/>
                    <a:lstStyle/>
                    <a:p>
                      <a:pPr algn="just" rtl="1"/>
                      <a:r>
                        <a:rPr lang="ar-SA" sz="1800" dirty="0" smtClean="0"/>
                        <a:t>وهي تقدم ما تقدمه الانترنيت من خدمات لبيئتها الخارجية،  تيسر الاتصال الداخلي وتبادل المعلومات وتمنع الاتصال الخارجي. </a:t>
                      </a:r>
                      <a:endParaRPr lang="ar-SA" sz="1800" dirty="0"/>
                    </a:p>
                  </a:txBody>
                  <a:tcPr/>
                </a:tc>
              </a:tr>
              <a:tr h="579680">
                <a:tc>
                  <a:txBody>
                    <a:bodyPr/>
                    <a:lstStyle/>
                    <a:p>
                      <a:pPr rtl="1"/>
                      <a:r>
                        <a:rPr lang="ar-SA" sz="1600" b="1" dirty="0" smtClean="0">
                          <a:solidFill>
                            <a:schemeClr val="accent6">
                              <a:lumMod val="50000"/>
                            </a:schemeClr>
                          </a:solidFill>
                        </a:rPr>
                        <a:t>04</a:t>
                      </a:r>
                      <a:endParaRPr lang="ar-SA" sz="1600" b="1" dirty="0">
                        <a:solidFill>
                          <a:schemeClr val="accent6">
                            <a:lumMod val="50000"/>
                          </a:schemeClr>
                        </a:solidFill>
                      </a:endParaRPr>
                    </a:p>
                  </a:txBody>
                  <a:tcPr/>
                </a:tc>
                <a:tc>
                  <a:txBody>
                    <a:bodyPr/>
                    <a:lstStyle/>
                    <a:p>
                      <a:pPr rtl="1"/>
                      <a:r>
                        <a:rPr lang="ar-SA" b="1" dirty="0" smtClean="0">
                          <a:solidFill>
                            <a:schemeClr val="accent6">
                              <a:lumMod val="50000"/>
                            </a:schemeClr>
                          </a:solidFill>
                        </a:rPr>
                        <a:t>التصفح </a:t>
                      </a:r>
                      <a:r>
                        <a:rPr lang="fr-FR" b="1" dirty="0" smtClean="0">
                          <a:solidFill>
                            <a:schemeClr val="accent6">
                              <a:lumMod val="50000"/>
                            </a:schemeClr>
                          </a:solidFill>
                        </a:rPr>
                        <a:t>Browsers</a:t>
                      </a:r>
                      <a:endParaRPr lang="ar-SA" b="1" dirty="0">
                        <a:solidFill>
                          <a:schemeClr val="accent6">
                            <a:lumMod val="50000"/>
                          </a:schemeClr>
                        </a:solidFill>
                      </a:endParaRPr>
                    </a:p>
                  </a:txBody>
                  <a:tcPr/>
                </a:tc>
                <a:tc>
                  <a:txBody>
                    <a:bodyPr/>
                    <a:lstStyle/>
                    <a:p>
                      <a:pPr algn="just" rtl="1"/>
                      <a:r>
                        <a:rPr lang="ar-SA" sz="1800" dirty="0" smtClean="0"/>
                        <a:t>يسمح</a:t>
                      </a:r>
                      <a:r>
                        <a:rPr lang="ar-SA" sz="1800" baseline="0" dirty="0" smtClean="0"/>
                        <a:t> استخدام المتصفح بتطبيق برامج من أمثلة </a:t>
                      </a:r>
                      <a:r>
                        <a:rPr lang="en-US" sz="1800" baseline="0" dirty="0" smtClean="0"/>
                        <a:t>Microsoft’s Explorer, Netscape, google Chrome</a:t>
                      </a:r>
                      <a:r>
                        <a:rPr lang="ar-SA" sz="1800" baseline="0" dirty="0" smtClean="0"/>
                        <a:t> </a:t>
                      </a:r>
                      <a:endParaRPr lang="en-US" sz="1800" baseline="0" dirty="0" smtClean="0"/>
                    </a:p>
                  </a:txBody>
                  <a:tcPr/>
                </a:tc>
              </a:tr>
              <a:tr h="1067831">
                <a:tc>
                  <a:txBody>
                    <a:bodyPr/>
                    <a:lstStyle/>
                    <a:p>
                      <a:pPr rtl="1"/>
                      <a:r>
                        <a:rPr lang="ar-SA" sz="1600" b="1" dirty="0" smtClean="0">
                          <a:solidFill>
                            <a:schemeClr val="accent6">
                              <a:lumMod val="50000"/>
                            </a:schemeClr>
                          </a:solidFill>
                        </a:rPr>
                        <a:t>05</a:t>
                      </a:r>
                      <a:endParaRPr lang="ar-SA" sz="1600" b="1" dirty="0">
                        <a:solidFill>
                          <a:schemeClr val="accent6">
                            <a:lumMod val="50000"/>
                          </a:schemeClr>
                        </a:solidFill>
                      </a:endParaRPr>
                    </a:p>
                  </a:txBody>
                  <a:tcPr/>
                </a:tc>
                <a:tc>
                  <a:txBody>
                    <a:bodyPr/>
                    <a:lstStyle/>
                    <a:p>
                      <a:pPr rtl="1"/>
                      <a:r>
                        <a:rPr lang="ar-SA" b="1" dirty="0" smtClean="0">
                          <a:solidFill>
                            <a:schemeClr val="accent6">
                              <a:lumMod val="50000"/>
                            </a:schemeClr>
                          </a:solidFill>
                        </a:rPr>
                        <a:t>المواقع الالكترونية  </a:t>
                      </a:r>
                      <a:r>
                        <a:rPr lang="en-US" b="1" dirty="0" smtClean="0">
                          <a:solidFill>
                            <a:schemeClr val="accent6">
                              <a:lumMod val="50000"/>
                            </a:schemeClr>
                          </a:solidFill>
                        </a:rPr>
                        <a:t>Websites</a:t>
                      </a:r>
                      <a:r>
                        <a:rPr lang="ar-SA" b="1" baseline="0" dirty="0" smtClean="0">
                          <a:solidFill>
                            <a:schemeClr val="accent6">
                              <a:lumMod val="50000"/>
                            </a:schemeClr>
                          </a:solidFill>
                        </a:rPr>
                        <a:t> </a:t>
                      </a:r>
                      <a:endParaRPr lang="ar-SA" b="1" dirty="0">
                        <a:solidFill>
                          <a:schemeClr val="accent6">
                            <a:lumMod val="50000"/>
                          </a:schemeClr>
                        </a:solidFill>
                      </a:endParaRPr>
                    </a:p>
                  </a:txBody>
                  <a:tcPr/>
                </a:tc>
                <a:tc>
                  <a:txBody>
                    <a:bodyPr/>
                    <a:lstStyle/>
                    <a:p>
                      <a:pPr algn="just" rtl="1"/>
                      <a:r>
                        <a:rPr lang="ar-SA" sz="1800" dirty="0" smtClean="0"/>
                        <a:t>المواقع المتخصصة للشركات تهدف لتحسين</a:t>
                      </a:r>
                      <a:r>
                        <a:rPr lang="ar-SA" sz="1800" baseline="0" dirty="0" smtClean="0"/>
                        <a:t> صورتها أمام الجمهور و كذلك تستخدم الشركة موقعها للتعريف بمنتجاتها وتقديم خدماتها  وتستطيع كذلك القيام بالترويج والدعاية بتكاليف قليلة والتواصل مع زبائنها وتبادل القيم معهم.  </a:t>
                      </a:r>
                      <a:endParaRPr lang="ar-SA" sz="1800" dirty="0"/>
                    </a:p>
                  </a:txBody>
                  <a:tcPr/>
                </a:tc>
              </a:tr>
            </a:tbl>
          </a:graphicData>
        </a:graphic>
      </p:graphicFrame>
    </p:spTree>
    <p:extLst>
      <p:ext uri="{BB962C8B-B14F-4D97-AF65-F5344CB8AC3E}">
        <p14:creationId xmlns:p14="http://schemas.microsoft.com/office/powerpoint/2010/main" val="3868851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10</a:t>
            </a:fld>
            <a:endParaRPr lang="en-US" sz="1200" dirty="0">
              <a:solidFill>
                <a:schemeClr val="bg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1530323285"/>
              </p:ext>
            </p:extLst>
          </p:nvPr>
        </p:nvGraphicFramePr>
        <p:xfrm>
          <a:off x="344488" y="404664"/>
          <a:ext cx="8842858" cy="5211179"/>
        </p:xfrm>
        <a:graphic>
          <a:graphicData uri="http://schemas.openxmlformats.org/drawingml/2006/table">
            <a:tbl>
              <a:tblPr rtl="1" firstRow="1" bandRow="1">
                <a:tableStyleId>{E8B1032C-EA38-4F05-BA0D-38AFFFC7BED3}</a:tableStyleId>
              </a:tblPr>
              <a:tblGrid>
                <a:gridCol w="4133282"/>
                <a:gridCol w="4709576"/>
              </a:tblGrid>
              <a:tr h="396764">
                <a:tc>
                  <a:txBody>
                    <a:bodyPr/>
                    <a:lstStyle/>
                    <a:p>
                      <a:pPr algn="ctr" rtl="1"/>
                      <a:r>
                        <a:rPr lang="ar-SA" dirty="0" smtClean="0">
                          <a:solidFill>
                            <a:srgbClr val="C00000"/>
                          </a:solidFill>
                        </a:rPr>
                        <a:t>بعض البرمجيات المستخدمة</a:t>
                      </a:r>
                      <a:r>
                        <a:rPr lang="ar-SA" baseline="0" dirty="0" smtClean="0">
                          <a:solidFill>
                            <a:srgbClr val="C00000"/>
                          </a:solidFill>
                        </a:rPr>
                        <a:t> في بحوث الادارة</a:t>
                      </a:r>
                      <a:endParaRPr lang="ar-SA" dirty="0">
                        <a:solidFill>
                          <a:srgbClr val="C00000"/>
                        </a:solidFill>
                      </a:endParaRPr>
                    </a:p>
                  </a:txBody>
                  <a:tcPr/>
                </a:tc>
                <a:tc>
                  <a:txBody>
                    <a:bodyPr/>
                    <a:lstStyle/>
                    <a:p>
                      <a:pPr algn="ctr" rtl="1"/>
                      <a:r>
                        <a:rPr lang="ar-SA" dirty="0" smtClean="0">
                          <a:solidFill>
                            <a:srgbClr val="0070C0"/>
                          </a:solidFill>
                        </a:rPr>
                        <a:t>بعض تطبيقات</a:t>
                      </a:r>
                      <a:r>
                        <a:rPr lang="ar-SA" baseline="0" dirty="0" smtClean="0">
                          <a:solidFill>
                            <a:srgbClr val="0070C0"/>
                          </a:solidFill>
                        </a:rPr>
                        <a:t> التقنية الحديثة</a:t>
                      </a:r>
                      <a:endParaRPr lang="ar-SA" dirty="0">
                        <a:solidFill>
                          <a:srgbClr val="0070C0"/>
                        </a:solidFill>
                      </a:endParaRPr>
                    </a:p>
                  </a:txBody>
                  <a:tcPr/>
                </a:tc>
              </a:tr>
              <a:tr h="4814415">
                <a:tc>
                  <a:txBody>
                    <a:bodyPr/>
                    <a:lstStyle/>
                    <a:p>
                      <a:pPr marL="285750" indent="-285750" rtl="1">
                        <a:buFont typeface="Wingdings" panose="05000000000000000000" pitchFamily="2" charset="2"/>
                        <a:buChar char="ü"/>
                      </a:pPr>
                      <a:r>
                        <a:rPr lang="fr-FR" b="1" dirty="0" smtClean="0"/>
                        <a:t> </a:t>
                      </a:r>
                      <a:r>
                        <a:rPr lang="fr-FR" b="1" baseline="0" dirty="0" smtClean="0"/>
                        <a:t> </a:t>
                      </a:r>
                      <a:r>
                        <a:rPr lang="fr-FR" b="1" dirty="0" err="1" smtClean="0"/>
                        <a:t>Groupware</a:t>
                      </a:r>
                      <a:r>
                        <a:rPr lang="ar-SA" sz="1600" b="1" dirty="0" smtClean="0"/>
                        <a:t>: </a:t>
                      </a:r>
                      <a:r>
                        <a:rPr lang="ar-SA" sz="1600" b="0" dirty="0" smtClean="0"/>
                        <a:t>هي برامج تمكن الجماعة من العمل معا</a:t>
                      </a:r>
                      <a:r>
                        <a:rPr lang="ar-SA" sz="1600" b="0" baseline="0" dirty="0" smtClean="0"/>
                        <a:t> على مشروع معين</a:t>
                      </a:r>
                    </a:p>
                    <a:p>
                      <a:pPr marL="285750" indent="-285750" rtl="1">
                        <a:buFont typeface="Wingdings" panose="05000000000000000000" pitchFamily="2" charset="2"/>
                        <a:buChar char="ü"/>
                      </a:pPr>
                      <a:endParaRPr lang="fr-FR" sz="1600" b="0" dirty="0" smtClean="0"/>
                    </a:p>
                    <a:p>
                      <a:pPr marL="285750" indent="-285750" rtl="1">
                        <a:buFont typeface="Wingdings" panose="05000000000000000000" pitchFamily="2" charset="2"/>
                        <a:buChar char="ü"/>
                      </a:pPr>
                      <a:r>
                        <a:rPr lang="fr-FR" sz="1600" b="1" dirty="0" smtClean="0"/>
                        <a:t>Neural</a:t>
                      </a:r>
                      <a:r>
                        <a:rPr lang="fr-FR" sz="1600" b="1" baseline="0" dirty="0" smtClean="0"/>
                        <a:t> Networks</a:t>
                      </a:r>
                      <a:r>
                        <a:rPr lang="ar-SA" sz="1600" b="1" baseline="0" dirty="0" smtClean="0"/>
                        <a:t> </a:t>
                      </a:r>
                      <a:r>
                        <a:rPr lang="ar-SA" sz="1600" b="0" baseline="0" dirty="0" smtClean="0"/>
                        <a:t>: برامج الشبكة العصبية لمتابعة النماذج الموجودة في البيانات ثم تعميم تلك النماذج (التنبؤ بالمبيعات، بأحوال السوق المالية....)</a:t>
                      </a:r>
                    </a:p>
                    <a:p>
                      <a:pPr marL="285750" indent="-285750" rtl="1">
                        <a:buFont typeface="Wingdings" panose="05000000000000000000" pitchFamily="2" charset="2"/>
                        <a:buChar char="ü"/>
                      </a:pPr>
                      <a:endParaRPr lang="fr-FR" sz="1600" b="1" baseline="0" dirty="0" smtClean="0"/>
                    </a:p>
                    <a:p>
                      <a:pPr marL="285750" indent="-285750" algn="r" defTabSz="914400" rtl="1" eaLnBrk="1" latinLnBrk="0" hangingPunct="1">
                        <a:buFont typeface="Wingdings" panose="05000000000000000000" pitchFamily="2" charset="2"/>
                        <a:buChar char="ü"/>
                      </a:pPr>
                      <a:r>
                        <a:rPr lang="fr-FR" sz="1600" b="1" kern="1200" dirty="0" smtClean="0">
                          <a:solidFill>
                            <a:schemeClr val="tx1"/>
                          </a:solidFill>
                          <a:latin typeface="+mn-lt"/>
                          <a:ea typeface="+mn-ea"/>
                          <a:cs typeface="+mn-cs"/>
                        </a:rPr>
                        <a:t>Excel, SPSS, SAS, </a:t>
                      </a:r>
                      <a:r>
                        <a:rPr lang="fr-FR" sz="1600" b="1" kern="1200" dirty="0" err="1" smtClean="0">
                          <a:solidFill>
                            <a:schemeClr val="tx1"/>
                          </a:solidFill>
                          <a:latin typeface="+mn-lt"/>
                          <a:ea typeface="+mn-ea"/>
                          <a:cs typeface="+mn-cs"/>
                        </a:rPr>
                        <a:t>Eviews</a:t>
                      </a:r>
                      <a:r>
                        <a:rPr lang="ar-SA" sz="1600" b="1" kern="1200" dirty="0" smtClean="0">
                          <a:solidFill>
                            <a:schemeClr val="tx1"/>
                          </a:solidFill>
                          <a:latin typeface="+mn-lt"/>
                          <a:ea typeface="+mn-ea"/>
                          <a:cs typeface="+mn-cs"/>
                        </a:rPr>
                        <a:t> </a:t>
                      </a:r>
                      <a:r>
                        <a:rPr lang="ar-SA" sz="1600" b="0" kern="1200" dirty="0" smtClean="0">
                          <a:solidFill>
                            <a:schemeClr val="tx1"/>
                          </a:solidFill>
                          <a:latin typeface="+mn-lt"/>
                          <a:ea typeface="+mn-ea"/>
                          <a:cs typeface="+mn-cs"/>
                        </a:rPr>
                        <a:t>: برامج تحليل</a:t>
                      </a:r>
                      <a:r>
                        <a:rPr lang="ar-SA" sz="1600" b="1" kern="1200" dirty="0" smtClean="0">
                          <a:solidFill>
                            <a:schemeClr val="tx1"/>
                          </a:solidFill>
                          <a:latin typeface="+mn-lt"/>
                          <a:ea typeface="+mn-ea"/>
                          <a:cs typeface="+mn-cs"/>
                        </a:rPr>
                        <a:t> </a:t>
                      </a:r>
                      <a:r>
                        <a:rPr lang="ar-SA" sz="1600" b="0" kern="1200" dirty="0" smtClean="0">
                          <a:solidFill>
                            <a:schemeClr val="tx1"/>
                          </a:solidFill>
                          <a:latin typeface="+mn-lt"/>
                          <a:ea typeface="+mn-ea"/>
                          <a:cs typeface="+mn-cs"/>
                        </a:rPr>
                        <a:t>البيانات</a:t>
                      </a:r>
                    </a:p>
                    <a:p>
                      <a:pPr marL="285750" indent="-285750" algn="r" defTabSz="914400" rtl="1" eaLnBrk="1" latinLnBrk="0" hangingPunct="1">
                        <a:buFont typeface="Wingdings" panose="05000000000000000000" pitchFamily="2" charset="2"/>
                        <a:buChar char="ü"/>
                      </a:pPr>
                      <a:endParaRPr lang="ar-SA" sz="1600" b="0" kern="1200" dirty="0" smtClean="0">
                        <a:solidFill>
                          <a:schemeClr val="tx1"/>
                        </a:solidFill>
                        <a:latin typeface="+mn-lt"/>
                        <a:ea typeface="+mn-ea"/>
                        <a:cs typeface="+mn-cs"/>
                      </a:endParaRPr>
                    </a:p>
                    <a:p>
                      <a:pPr marL="285750" indent="-285750" algn="r" defTabSz="914400" rtl="1" eaLnBrk="1" latinLnBrk="0" hangingPunct="1">
                        <a:buFont typeface="Wingdings" panose="05000000000000000000" pitchFamily="2" charset="2"/>
                        <a:buChar char="ü"/>
                      </a:pPr>
                      <a:r>
                        <a:rPr lang="ar-SA" sz="1600" b="0" kern="1200" dirty="0" smtClean="0">
                          <a:solidFill>
                            <a:schemeClr val="tx1"/>
                          </a:solidFill>
                          <a:latin typeface="+mn-lt"/>
                          <a:ea typeface="+mn-ea"/>
                          <a:cs typeface="+mn-cs"/>
                        </a:rPr>
                        <a:t>برامج تخطيط موارد</a:t>
                      </a:r>
                      <a:r>
                        <a:rPr lang="ar-SA" sz="1600" b="0" kern="1200" baseline="0" dirty="0" smtClean="0">
                          <a:solidFill>
                            <a:schemeClr val="tx1"/>
                          </a:solidFill>
                          <a:latin typeface="+mn-lt"/>
                          <a:ea typeface="+mn-ea"/>
                          <a:cs typeface="+mn-cs"/>
                        </a:rPr>
                        <a:t> المنظمة (توفر التكامل بين التطبيقات المختلفة لبرامج إدارة الأعمال لتوفير احتياجاتها من في مجالات التمويل و البيع و الإنتاج....)</a:t>
                      </a:r>
                    </a:p>
                    <a:p>
                      <a:pPr marL="285750" indent="-285750" algn="r" defTabSz="914400" rtl="1" eaLnBrk="1" latinLnBrk="0" hangingPunct="1">
                        <a:buFont typeface="Wingdings" panose="05000000000000000000" pitchFamily="2" charset="2"/>
                        <a:buChar char="ü"/>
                      </a:pPr>
                      <a:endParaRPr lang="ar-SA" sz="1600" b="0" kern="1200" baseline="0" dirty="0" smtClean="0">
                        <a:solidFill>
                          <a:schemeClr val="tx1"/>
                        </a:solidFill>
                        <a:latin typeface="+mn-lt"/>
                        <a:ea typeface="+mn-ea"/>
                        <a:cs typeface="+mn-cs"/>
                      </a:endParaRPr>
                    </a:p>
                    <a:p>
                      <a:pPr marL="285750" indent="-285750" algn="r" defTabSz="914400" rtl="1" eaLnBrk="1" latinLnBrk="0" hangingPunct="1">
                        <a:buFont typeface="Wingdings" panose="05000000000000000000" pitchFamily="2" charset="2"/>
                        <a:buChar char="ü"/>
                      </a:pPr>
                      <a:r>
                        <a:rPr lang="ar-SA" sz="1600" b="0" kern="1200" baseline="0" dirty="0" smtClean="0">
                          <a:solidFill>
                            <a:schemeClr val="tx1"/>
                          </a:solidFill>
                          <a:latin typeface="+mn-lt"/>
                          <a:ea typeface="+mn-ea"/>
                          <a:cs typeface="+mn-cs"/>
                        </a:rPr>
                        <a:t>برامج الكمبيوتر الخاصة بالتصنيع و بالتصميم (لمساعدة المهندسين على تصميم الأجزاء المصنعة وكذلك على توجيه انتاج السلع وفي مجال التصميم على تنمية وعرض الرسوم المعقدة بدقة)</a:t>
                      </a:r>
                    </a:p>
                    <a:p>
                      <a:pPr marL="285750" indent="-285750" algn="r" defTabSz="914400" rtl="1" eaLnBrk="1" latinLnBrk="0" hangingPunct="1">
                        <a:buFont typeface="Wingdings" panose="05000000000000000000" pitchFamily="2" charset="2"/>
                        <a:buChar char="ü"/>
                      </a:pPr>
                      <a:endParaRPr lang="ar-SA" sz="1600" b="0" kern="1200" baseline="0" dirty="0" smtClean="0">
                        <a:solidFill>
                          <a:schemeClr val="tx1"/>
                        </a:solidFill>
                        <a:latin typeface="+mn-lt"/>
                        <a:ea typeface="+mn-ea"/>
                        <a:cs typeface="+mn-cs"/>
                      </a:endParaRPr>
                    </a:p>
                    <a:p>
                      <a:pPr marL="0" indent="0" algn="r" defTabSz="914400" rtl="1" eaLnBrk="1" latinLnBrk="0" hangingPunct="1">
                        <a:buFont typeface="Wingdings" panose="05000000000000000000" pitchFamily="2" charset="2"/>
                        <a:buNone/>
                      </a:pPr>
                      <a:endParaRPr lang="ar-SA" sz="1600" b="0" kern="1200" baseline="0" dirty="0" smtClean="0">
                        <a:solidFill>
                          <a:schemeClr val="tx1"/>
                        </a:solidFill>
                        <a:latin typeface="+mn-lt"/>
                        <a:ea typeface="+mn-ea"/>
                        <a:cs typeface="+mn-cs"/>
                      </a:endParaRPr>
                    </a:p>
                  </a:txBody>
                  <a:tcPr/>
                </a:tc>
                <a:tc>
                  <a:txBody>
                    <a:bodyPr/>
                    <a:lstStyle/>
                    <a:p>
                      <a:pPr marL="285750" indent="-285750" rtl="1">
                        <a:buFont typeface="Wingdings" panose="05000000000000000000" pitchFamily="2" charset="2"/>
                        <a:buChar char="ü"/>
                      </a:pPr>
                      <a:r>
                        <a:rPr lang="ar-SA" b="1" dirty="0" smtClean="0"/>
                        <a:t>الأدوات المحولة يدويا (أجهزة تقنية صغيرة)</a:t>
                      </a:r>
                    </a:p>
                    <a:p>
                      <a:pPr marL="285750" indent="-285750" rtl="1">
                        <a:buFont typeface="Wingdings" panose="05000000000000000000" pitchFamily="2" charset="2"/>
                        <a:buChar char="ü"/>
                      </a:pPr>
                      <a:endParaRPr lang="ar-SA" b="1" dirty="0" smtClean="0"/>
                    </a:p>
                    <a:p>
                      <a:pPr marL="285750" indent="-285750" rtl="1">
                        <a:buFont typeface="Wingdings" panose="05000000000000000000" pitchFamily="2" charset="2"/>
                        <a:buChar char="ü"/>
                      </a:pPr>
                      <a:r>
                        <a:rPr lang="ar-SA" b="1" dirty="0" smtClean="0"/>
                        <a:t>الحاسبات الشخصية الموصولة بأجهزة الكمبيوتر</a:t>
                      </a:r>
                    </a:p>
                    <a:p>
                      <a:pPr marL="285750" indent="-285750" rtl="1">
                        <a:buFont typeface="Wingdings" panose="05000000000000000000" pitchFamily="2" charset="2"/>
                        <a:buChar char="ü"/>
                      </a:pPr>
                      <a:endParaRPr lang="ar-SA" b="1" dirty="0" smtClean="0"/>
                    </a:p>
                    <a:p>
                      <a:pPr marL="285750" indent="-285750" rtl="1">
                        <a:buFont typeface="Wingdings" panose="05000000000000000000" pitchFamily="2" charset="2"/>
                        <a:buChar char="ü"/>
                      </a:pPr>
                      <a:r>
                        <a:rPr lang="ar-SA" b="1" dirty="0" smtClean="0"/>
                        <a:t>الألواح الرقمية</a:t>
                      </a:r>
                    </a:p>
                    <a:p>
                      <a:pPr marL="285750" indent="-285750" rtl="1">
                        <a:buFont typeface="Wingdings" panose="05000000000000000000" pitchFamily="2" charset="2"/>
                        <a:buChar char="ü"/>
                      </a:pPr>
                      <a:endParaRPr lang="ar-SA" b="1" dirty="0" smtClean="0"/>
                    </a:p>
                    <a:p>
                      <a:pPr marL="285750" indent="-285750" rtl="1">
                        <a:buFont typeface="Wingdings" panose="05000000000000000000" pitchFamily="2" charset="2"/>
                        <a:buChar char="ü"/>
                      </a:pPr>
                      <a:r>
                        <a:rPr lang="ar-SA" b="1" dirty="0" smtClean="0"/>
                        <a:t>مؤتمرات الفيديو </a:t>
                      </a:r>
                    </a:p>
                    <a:p>
                      <a:pPr marL="285750" indent="-285750" rtl="1">
                        <a:buFont typeface="Wingdings" panose="05000000000000000000" pitchFamily="2" charset="2"/>
                        <a:buChar char="ü"/>
                      </a:pPr>
                      <a:endParaRPr lang="ar-SA" b="1" dirty="0" smtClean="0"/>
                    </a:p>
                    <a:p>
                      <a:pPr marL="285750" indent="-285750" rtl="1">
                        <a:buFont typeface="Wingdings" panose="05000000000000000000" pitchFamily="2" charset="2"/>
                        <a:buChar char="ü"/>
                      </a:pPr>
                      <a:r>
                        <a:rPr lang="ar-SA" b="1" dirty="0" smtClean="0"/>
                        <a:t>محاكاة الواقع (البيئة ثلاثية الأبعاد ) (عن طريق تنمية عروض المنتجات وعرضها مع المعلومات الخاصة بالأسعار والمواد و ارسالها الى مجموعات العملاء المرتقبين لمعرفة ردود أفعالهم )</a:t>
                      </a:r>
                    </a:p>
                    <a:p>
                      <a:pPr marL="285750" indent="-285750" rtl="1">
                        <a:buFont typeface="Wingdings" panose="05000000000000000000" pitchFamily="2" charset="2"/>
                        <a:buChar char="ü"/>
                      </a:pPr>
                      <a:endParaRPr lang="ar-SA" b="1" dirty="0" smtClean="0"/>
                    </a:p>
                    <a:p>
                      <a:pPr marL="285750" indent="-285750" rtl="1">
                        <a:buFont typeface="Wingdings" panose="05000000000000000000" pitchFamily="2" charset="2"/>
                        <a:buChar char="ü"/>
                      </a:pPr>
                      <a:endParaRPr lang="ar-SA" b="1" dirty="0" smtClean="0"/>
                    </a:p>
                    <a:p>
                      <a:pPr marL="285750" marR="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ü"/>
                        <a:tabLst/>
                        <a:defRPr/>
                      </a:pPr>
                      <a:r>
                        <a:rPr lang="ar-SA" sz="1800" b="1" kern="1200" baseline="0" dirty="0" smtClean="0">
                          <a:solidFill>
                            <a:schemeClr val="accent6">
                              <a:lumMod val="50000"/>
                            </a:schemeClr>
                          </a:solidFill>
                          <a:latin typeface="+mn-lt"/>
                          <a:ea typeface="+mn-ea"/>
                          <a:cs typeface="+mn-cs"/>
                        </a:rPr>
                        <a:t>كلها صممت لتقديم الدعم و المساندة في مجال التعامل مع المعلومات ومعالجة المشاكل </a:t>
                      </a:r>
                      <a:endParaRPr lang="ar-SA" sz="1800" b="1" kern="1200" dirty="0" smtClean="0">
                        <a:solidFill>
                          <a:schemeClr val="accent6">
                            <a:lumMod val="50000"/>
                          </a:schemeClr>
                        </a:solidFill>
                        <a:latin typeface="+mn-lt"/>
                        <a:ea typeface="+mn-ea"/>
                        <a:cs typeface="+mn-cs"/>
                      </a:endParaRPr>
                    </a:p>
                    <a:p>
                      <a:pPr marL="285750" indent="-285750" rtl="1">
                        <a:buFont typeface="Wingdings" panose="05000000000000000000" pitchFamily="2" charset="2"/>
                        <a:buChar char="ü"/>
                      </a:pPr>
                      <a:endParaRPr lang="ar-SA" b="1" dirty="0"/>
                    </a:p>
                  </a:txBody>
                  <a:tcPr/>
                </a:tc>
              </a:tr>
            </a:tbl>
          </a:graphicData>
        </a:graphic>
      </p:graphicFrame>
    </p:spTree>
    <p:extLst>
      <p:ext uri="{BB962C8B-B14F-4D97-AF65-F5344CB8AC3E}">
        <p14:creationId xmlns:p14="http://schemas.microsoft.com/office/powerpoint/2010/main" val="342309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11</a:t>
            </a:fld>
            <a:endParaRPr lang="en-US" sz="1200" dirty="0">
              <a:solidFill>
                <a:schemeClr val="bg1"/>
              </a:solidFill>
            </a:endParaRPr>
          </a:p>
        </p:txBody>
      </p:sp>
      <p:sp>
        <p:nvSpPr>
          <p:cNvPr id="7" name="Title 1"/>
          <p:cNvSpPr txBox="1">
            <a:spLocks/>
          </p:cNvSpPr>
          <p:nvPr/>
        </p:nvSpPr>
        <p:spPr bwMode="auto">
          <a:xfrm>
            <a:off x="388816" y="1788122"/>
            <a:ext cx="9171280" cy="576064"/>
          </a:xfrm>
          <a:prstGeom prst="rect">
            <a:avLst/>
          </a:prstGeom>
          <a:solidFill>
            <a:schemeClr val="bg1"/>
          </a:solidFill>
          <a:ln>
            <a:solidFill>
              <a:schemeClr val="bg1"/>
            </a:solidFill>
            <a:headEnd/>
            <a:tailEnd/>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Arial" panose="020B0604020202020204" pitchFamily="34" charset="0"/>
              <a:buChar char="•"/>
            </a:pPr>
            <a:r>
              <a:rPr lang="ar-SA" sz="2000" b="1" dirty="0" smtClean="0">
                <a:solidFill>
                  <a:srgbClr val="013E36"/>
                </a:solidFill>
              </a:rPr>
              <a:t>ان زيادة وظائف المنظمة وكبر حجمها يستدعي دعمها بنظم معلومات إدارية مدعمة بالتقنية بحيث تستطيع أن تمد المديرين بما يحتاجونه من معلومات لتحليلها عند اتخاذ القرارات. وهي تسمح للمنظمة من أن تحقق وفورات في تكلفة التشغيل. </a:t>
            </a:r>
            <a:endParaRPr lang="en-US" sz="2000" b="1" dirty="0">
              <a:solidFill>
                <a:srgbClr val="013E36"/>
              </a:solidFill>
            </a:endParaRPr>
          </a:p>
        </p:txBody>
      </p:sp>
      <p:sp>
        <p:nvSpPr>
          <p:cNvPr id="9" name="Title 1"/>
          <p:cNvSpPr txBox="1">
            <a:spLocks/>
          </p:cNvSpPr>
          <p:nvPr/>
        </p:nvSpPr>
        <p:spPr bwMode="auto">
          <a:xfrm>
            <a:off x="630116" y="2839450"/>
            <a:ext cx="9171280" cy="648072"/>
          </a:xfrm>
          <a:prstGeom prst="rect">
            <a:avLst/>
          </a:prstGeom>
          <a:solidFill>
            <a:schemeClr val="bg1"/>
          </a:solidFill>
          <a:ln>
            <a:solidFill>
              <a:schemeClr val="bg1"/>
            </a:solidFill>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Arial" panose="020B0604020202020204" pitchFamily="34" charset="0"/>
              <a:buChar char="•"/>
            </a:pPr>
            <a:r>
              <a:rPr lang="ar-SA" sz="2000" b="1" dirty="0" smtClean="0">
                <a:solidFill>
                  <a:srgbClr val="013E36"/>
                </a:solidFill>
              </a:rPr>
              <a:t>يتمتع نظام المعلومات بإمكانية الاستفادة من نماذج </a:t>
            </a:r>
            <a:r>
              <a:rPr lang="ar-SA" sz="2000" b="1" dirty="0">
                <a:solidFill>
                  <a:srgbClr val="013E36"/>
                </a:solidFill>
              </a:rPr>
              <a:t>ا</a:t>
            </a:r>
            <a:r>
              <a:rPr lang="ar-SA" sz="2000" b="1" dirty="0" smtClean="0">
                <a:solidFill>
                  <a:srgbClr val="013E36"/>
                </a:solidFill>
              </a:rPr>
              <a:t>ستنباط العلاقات الخفية بين البيانات تكون ذات معنى والتي تعبر عنها فعالية نظام المعلومات المركزي وقدرته على التعامل مع الأنظمة الفرعية للمعلومات. </a:t>
            </a:r>
            <a:endParaRPr lang="en-US" sz="2000" b="1" dirty="0">
              <a:solidFill>
                <a:srgbClr val="013E36"/>
              </a:solidFill>
            </a:endParaRPr>
          </a:p>
        </p:txBody>
      </p:sp>
      <p:sp>
        <p:nvSpPr>
          <p:cNvPr id="2" name="Rectangle 1"/>
          <p:cNvSpPr/>
          <p:nvPr/>
        </p:nvSpPr>
        <p:spPr>
          <a:xfrm>
            <a:off x="2019410" y="4466035"/>
            <a:ext cx="4506903" cy="923330"/>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L="571500" indent="-571500" algn="just">
              <a:buFont typeface="Arial" panose="020B0604020202020204" pitchFamily="34" charset="0"/>
              <a:buChar char="•"/>
            </a:pPr>
            <a:r>
              <a:rPr lang="ar-SA" b="1" dirty="0">
                <a:solidFill>
                  <a:srgbClr val="002060"/>
                </a:solidFill>
              </a:rPr>
              <a:t>مثلا فان هذه البرامج تساعدنا على تتبع نماذج المبيعات عن طريق الكود البريدي ووقت الشراء اليومي حتى يتم توفير أفضل عرض من المنتجات.  </a:t>
            </a:r>
            <a:endParaRPr lang="en-US" b="1" dirty="0">
              <a:solidFill>
                <a:srgbClr val="002060"/>
              </a:solidFill>
            </a:endParaRPr>
          </a:p>
        </p:txBody>
      </p:sp>
      <p:sp>
        <p:nvSpPr>
          <p:cNvPr id="3" name="Diagonal Stripe 2"/>
          <p:cNvSpPr/>
          <p:nvPr/>
        </p:nvSpPr>
        <p:spPr>
          <a:xfrm flipH="1">
            <a:off x="6681192" y="3487522"/>
            <a:ext cx="72008" cy="2088317"/>
          </a:xfrm>
          <a:prstGeom prst="diagStripe">
            <a:avLst/>
          </a:prstGeom>
          <a:solidFill>
            <a:srgbClr val="D9791B"/>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10" name="Rectangle 9"/>
          <p:cNvSpPr/>
          <p:nvPr/>
        </p:nvSpPr>
        <p:spPr>
          <a:xfrm>
            <a:off x="1424608" y="696342"/>
            <a:ext cx="7689304" cy="646331"/>
          </a:xfrm>
          <a:prstGeom prst="rect">
            <a:avLst/>
          </a:prstGeom>
        </p:spPr>
        <p:txBody>
          <a:bodyPr wrap="square">
            <a:spAutoFit/>
          </a:bodyPr>
          <a:lstStyle/>
          <a:p>
            <a:pPr algn="just">
              <a:defRPr/>
            </a:pPr>
            <a:r>
              <a:rPr lang="ar-SA" altLang="en-US" sz="3600" b="1" dirty="0" smtClean="0">
                <a:solidFill>
                  <a:srgbClr val="013E36"/>
                </a:solidFill>
                <a:cs typeface="Arabic Transparent" panose="020B0604020202020204" pitchFamily="34" charset="0"/>
              </a:rPr>
              <a:t>05. نظم المعلومات واتخاذ القرارات الادارية</a:t>
            </a:r>
            <a:endParaRPr lang="ar-SA" altLang="en-US" sz="3600" dirty="0">
              <a:solidFill>
                <a:srgbClr val="013E36"/>
              </a:solidFill>
              <a:cs typeface="Arabic Transparent" panose="020B0604020202020204" pitchFamily="34" charset="0"/>
            </a:endParaRPr>
          </a:p>
        </p:txBody>
      </p:sp>
      <p:sp>
        <p:nvSpPr>
          <p:cNvPr id="6" name="Bent Arrow 5"/>
          <p:cNvSpPr/>
          <p:nvPr/>
        </p:nvSpPr>
        <p:spPr>
          <a:xfrm rot="16200000" flipH="1">
            <a:off x="5643437" y="3572974"/>
            <a:ext cx="864096" cy="864181"/>
          </a:xfrm>
          <a:prstGeom prst="bentArrow">
            <a:avLst/>
          </a:prstGeom>
          <a:solidFill>
            <a:srgbClr val="D9791B"/>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11" name="Rectangle 10"/>
          <p:cNvSpPr/>
          <p:nvPr/>
        </p:nvSpPr>
        <p:spPr>
          <a:xfrm>
            <a:off x="388816" y="5702488"/>
            <a:ext cx="9287111" cy="369332"/>
          </a:xfrm>
          <a:prstGeom prst="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wrap="square">
            <a:spAutoFit/>
          </a:bodyPr>
          <a:lstStyle/>
          <a:p>
            <a:pPr marL="571500" indent="-571500" algn="just">
              <a:buFont typeface="Arial" panose="020B0604020202020204" pitchFamily="34" charset="0"/>
              <a:buChar char="•"/>
            </a:pPr>
            <a:r>
              <a:rPr lang="ar-SA" b="1" dirty="0" smtClean="0">
                <a:solidFill>
                  <a:srgbClr val="002060"/>
                </a:solidFill>
              </a:rPr>
              <a:t>تكون القرارات الإدارية جيدة بمقدار جودة المعلومات المتوفرة (سلامتها من الأخطاء ودقتها وحداثتها )</a:t>
            </a:r>
            <a:endParaRPr lang="en-US" b="1" dirty="0">
              <a:solidFill>
                <a:srgbClr val="002060"/>
              </a:solidFill>
            </a:endParaRPr>
          </a:p>
        </p:txBody>
      </p:sp>
    </p:spTree>
    <p:extLst>
      <p:ext uri="{BB962C8B-B14F-4D97-AF65-F5344CB8AC3E}">
        <p14:creationId xmlns:p14="http://schemas.microsoft.com/office/powerpoint/2010/main" val="3458023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80">
                                          <p:stCondLst>
                                            <p:cond delay="0"/>
                                          </p:stCondLst>
                                        </p:cTn>
                                        <p:tgtEl>
                                          <p:spTgt spid="10"/>
                                        </p:tgtEl>
                                      </p:cBhvr>
                                    </p:animEffect>
                                    <p:anim calcmode="lin" valueType="num">
                                      <p:cBhvr>
                                        <p:cTn id="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3" dur="26">
                                          <p:stCondLst>
                                            <p:cond delay="650"/>
                                          </p:stCondLst>
                                        </p:cTn>
                                        <p:tgtEl>
                                          <p:spTgt spid="10"/>
                                        </p:tgtEl>
                                      </p:cBhvr>
                                      <p:to x="100000" y="60000"/>
                                    </p:animScale>
                                    <p:animScale>
                                      <p:cBhvr>
                                        <p:cTn id="14" dur="166" decel="50000">
                                          <p:stCondLst>
                                            <p:cond delay="676"/>
                                          </p:stCondLst>
                                        </p:cTn>
                                        <p:tgtEl>
                                          <p:spTgt spid="10"/>
                                        </p:tgtEl>
                                      </p:cBhvr>
                                      <p:to x="100000" y="100000"/>
                                    </p:animScale>
                                    <p:animScale>
                                      <p:cBhvr>
                                        <p:cTn id="15" dur="26">
                                          <p:stCondLst>
                                            <p:cond delay="1312"/>
                                          </p:stCondLst>
                                        </p:cTn>
                                        <p:tgtEl>
                                          <p:spTgt spid="10"/>
                                        </p:tgtEl>
                                      </p:cBhvr>
                                      <p:to x="100000" y="80000"/>
                                    </p:animScale>
                                    <p:animScale>
                                      <p:cBhvr>
                                        <p:cTn id="16" dur="166" decel="50000">
                                          <p:stCondLst>
                                            <p:cond delay="1338"/>
                                          </p:stCondLst>
                                        </p:cTn>
                                        <p:tgtEl>
                                          <p:spTgt spid="10"/>
                                        </p:tgtEl>
                                      </p:cBhvr>
                                      <p:to x="100000" y="100000"/>
                                    </p:animScale>
                                    <p:animScale>
                                      <p:cBhvr>
                                        <p:cTn id="17" dur="26">
                                          <p:stCondLst>
                                            <p:cond delay="1642"/>
                                          </p:stCondLst>
                                        </p:cTn>
                                        <p:tgtEl>
                                          <p:spTgt spid="10"/>
                                        </p:tgtEl>
                                      </p:cBhvr>
                                      <p:to x="100000" y="90000"/>
                                    </p:animScale>
                                    <p:animScale>
                                      <p:cBhvr>
                                        <p:cTn id="18" dur="166" decel="50000">
                                          <p:stCondLst>
                                            <p:cond delay="1668"/>
                                          </p:stCondLst>
                                        </p:cTn>
                                        <p:tgtEl>
                                          <p:spTgt spid="10"/>
                                        </p:tgtEl>
                                      </p:cBhvr>
                                      <p:to x="100000" y="100000"/>
                                    </p:animScale>
                                    <p:animScale>
                                      <p:cBhvr>
                                        <p:cTn id="19" dur="26">
                                          <p:stCondLst>
                                            <p:cond delay="1808"/>
                                          </p:stCondLst>
                                        </p:cTn>
                                        <p:tgtEl>
                                          <p:spTgt spid="10"/>
                                        </p:tgtEl>
                                      </p:cBhvr>
                                      <p:to x="100000" y="95000"/>
                                    </p:animScale>
                                    <p:animScale>
                                      <p:cBhvr>
                                        <p:cTn id="20" dur="166" decel="50000">
                                          <p:stCondLst>
                                            <p:cond delay="1834"/>
                                          </p:stCondLst>
                                        </p:cTn>
                                        <p:tgtEl>
                                          <p:spTgt spid="10"/>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80">
                                          <p:stCondLst>
                                            <p:cond delay="0"/>
                                          </p:stCondLst>
                                        </p:cTn>
                                        <p:tgtEl>
                                          <p:spTgt spid="7"/>
                                        </p:tgtEl>
                                      </p:cBhvr>
                                    </p:animEffect>
                                    <p:anim calcmode="lin" valueType="num">
                                      <p:cBhvr>
                                        <p:cTn id="26"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1" dur="26">
                                          <p:stCondLst>
                                            <p:cond delay="650"/>
                                          </p:stCondLst>
                                        </p:cTn>
                                        <p:tgtEl>
                                          <p:spTgt spid="7"/>
                                        </p:tgtEl>
                                      </p:cBhvr>
                                      <p:to x="100000" y="60000"/>
                                    </p:animScale>
                                    <p:animScale>
                                      <p:cBhvr>
                                        <p:cTn id="32" dur="166" decel="50000">
                                          <p:stCondLst>
                                            <p:cond delay="676"/>
                                          </p:stCondLst>
                                        </p:cTn>
                                        <p:tgtEl>
                                          <p:spTgt spid="7"/>
                                        </p:tgtEl>
                                      </p:cBhvr>
                                      <p:to x="100000" y="100000"/>
                                    </p:animScale>
                                    <p:animScale>
                                      <p:cBhvr>
                                        <p:cTn id="33" dur="26">
                                          <p:stCondLst>
                                            <p:cond delay="1312"/>
                                          </p:stCondLst>
                                        </p:cTn>
                                        <p:tgtEl>
                                          <p:spTgt spid="7"/>
                                        </p:tgtEl>
                                      </p:cBhvr>
                                      <p:to x="100000" y="80000"/>
                                    </p:animScale>
                                    <p:animScale>
                                      <p:cBhvr>
                                        <p:cTn id="34" dur="166" decel="50000">
                                          <p:stCondLst>
                                            <p:cond delay="1338"/>
                                          </p:stCondLst>
                                        </p:cTn>
                                        <p:tgtEl>
                                          <p:spTgt spid="7"/>
                                        </p:tgtEl>
                                      </p:cBhvr>
                                      <p:to x="100000" y="100000"/>
                                    </p:animScale>
                                    <p:animScale>
                                      <p:cBhvr>
                                        <p:cTn id="35" dur="26">
                                          <p:stCondLst>
                                            <p:cond delay="1642"/>
                                          </p:stCondLst>
                                        </p:cTn>
                                        <p:tgtEl>
                                          <p:spTgt spid="7"/>
                                        </p:tgtEl>
                                      </p:cBhvr>
                                      <p:to x="100000" y="90000"/>
                                    </p:animScale>
                                    <p:animScale>
                                      <p:cBhvr>
                                        <p:cTn id="36" dur="166" decel="50000">
                                          <p:stCondLst>
                                            <p:cond delay="1668"/>
                                          </p:stCondLst>
                                        </p:cTn>
                                        <p:tgtEl>
                                          <p:spTgt spid="7"/>
                                        </p:tgtEl>
                                      </p:cBhvr>
                                      <p:to x="100000" y="100000"/>
                                    </p:animScale>
                                    <p:animScale>
                                      <p:cBhvr>
                                        <p:cTn id="37" dur="26">
                                          <p:stCondLst>
                                            <p:cond delay="1808"/>
                                          </p:stCondLst>
                                        </p:cTn>
                                        <p:tgtEl>
                                          <p:spTgt spid="7"/>
                                        </p:tgtEl>
                                      </p:cBhvr>
                                      <p:to x="100000" y="95000"/>
                                    </p:animScale>
                                    <p:animScale>
                                      <p:cBhvr>
                                        <p:cTn id="38" dur="166" decel="50000">
                                          <p:stCondLst>
                                            <p:cond delay="1834"/>
                                          </p:stCondLst>
                                        </p:cTn>
                                        <p:tgtEl>
                                          <p:spTgt spid="7"/>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down)">
                                      <p:cBhvr>
                                        <p:cTn id="41" dur="580">
                                          <p:stCondLst>
                                            <p:cond delay="0"/>
                                          </p:stCondLst>
                                        </p:cTn>
                                        <p:tgtEl>
                                          <p:spTgt spid="9"/>
                                        </p:tgtEl>
                                      </p:cBhvr>
                                    </p:animEffect>
                                    <p:anim calcmode="lin" valueType="num">
                                      <p:cBhvr>
                                        <p:cTn id="42"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7" dur="26">
                                          <p:stCondLst>
                                            <p:cond delay="650"/>
                                          </p:stCondLst>
                                        </p:cTn>
                                        <p:tgtEl>
                                          <p:spTgt spid="9"/>
                                        </p:tgtEl>
                                      </p:cBhvr>
                                      <p:to x="100000" y="60000"/>
                                    </p:animScale>
                                    <p:animScale>
                                      <p:cBhvr>
                                        <p:cTn id="48" dur="166" decel="50000">
                                          <p:stCondLst>
                                            <p:cond delay="676"/>
                                          </p:stCondLst>
                                        </p:cTn>
                                        <p:tgtEl>
                                          <p:spTgt spid="9"/>
                                        </p:tgtEl>
                                      </p:cBhvr>
                                      <p:to x="100000" y="100000"/>
                                    </p:animScale>
                                    <p:animScale>
                                      <p:cBhvr>
                                        <p:cTn id="49" dur="26">
                                          <p:stCondLst>
                                            <p:cond delay="1312"/>
                                          </p:stCondLst>
                                        </p:cTn>
                                        <p:tgtEl>
                                          <p:spTgt spid="9"/>
                                        </p:tgtEl>
                                      </p:cBhvr>
                                      <p:to x="100000" y="80000"/>
                                    </p:animScale>
                                    <p:animScale>
                                      <p:cBhvr>
                                        <p:cTn id="50" dur="166" decel="50000">
                                          <p:stCondLst>
                                            <p:cond delay="1338"/>
                                          </p:stCondLst>
                                        </p:cTn>
                                        <p:tgtEl>
                                          <p:spTgt spid="9"/>
                                        </p:tgtEl>
                                      </p:cBhvr>
                                      <p:to x="100000" y="100000"/>
                                    </p:animScale>
                                    <p:animScale>
                                      <p:cBhvr>
                                        <p:cTn id="51" dur="26">
                                          <p:stCondLst>
                                            <p:cond delay="1642"/>
                                          </p:stCondLst>
                                        </p:cTn>
                                        <p:tgtEl>
                                          <p:spTgt spid="9"/>
                                        </p:tgtEl>
                                      </p:cBhvr>
                                      <p:to x="100000" y="90000"/>
                                    </p:animScale>
                                    <p:animScale>
                                      <p:cBhvr>
                                        <p:cTn id="52" dur="166" decel="50000">
                                          <p:stCondLst>
                                            <p:cond delay="1668"/>
                                          </p:stCondLst>
                                        </p:cTn>
                                        <p:tgtEl>
                                          <p:spTgt spid="9"/>
                                        </p:tgtEl>
                                      </p:cBhvr>
                                      <p:to x="100000" y="100000"/>
                                    </p:animScale>
                                    <p:animScale>
                                      <p:cBhvr>
                                        <p:cTn id="53" dur="26">
                                          <p:stCondLst>
                                            <p:cond delay="1808"/>
                                          </p:stCondLst>
                                        </p:cTn>
                                        <p:tgtEl>
                                          <p:spTgt spid="9"/>
                                        </p:tgtEl>
                                      </p:cBhvr>
                                      <p:to x="100000" y="95000"/>
                                    </p:animScale>
                                    <p:animScale>
                                      <p:cBhvr>
                                        <p:cTn id="54" dur="166" decel="50000">
                                          <p:stCondLst>
                                            <p:cond delay="1834"/>
                                          </p:stCondLst>
                                        </p:cTn>
                                        <p:tgtEl>
                                          <p:spTgt spid="9"/>
                                        </p:tgtEl>
                                      </p:cBhvr>
                                      <p:to x="100000" y="100000"/>
                                    </p:animScale>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additive="base">
                                        <p:cTn id="59" dur="500" fill="hold"/>
                                        <p:tgtEl>
                                          <p:spTgt spid="6"/>
                                        </p:tgtEl>
                                        <p:attrNameLst>
                                          <p:attrName>ppt_x</p:attrName>
                                        </p:attrNameLst>
                                      </p:cBhvr>
                                      <p:tavLst>
                                        <p:tav tm="0">
                                          <p:val>
                                            <p:strVal val="#ppt_x"/>
                                          </p:val>
                                        </p:tav>
                                        <p:tav tm="100000">
                                          <p:val>
                                            <p:strVal val="#ppt_x"/>
                                          </p:val>
                                        </p:tav>
                                      </p:tavLst>
                                    </p:anim>
                                    <p:anim calcmode="lin" valueType="num">
                                      <p:cBhvr additive="base">
                                        <p:cTn id="60" dur="500" fill="hold"/>
                                        <p:tgtEl>
                                          <p:spTgt spid="6"/>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3"/>
                                        </p:tgtEl>
                                        <p:attrNameLst>
                                          <p:attrName>style.visibility</p:attrName>
                                        </p:attrNameLst>
                                      </p:cBhvr>
                                      <p:to>
                                        <p:strVal val="visible"/>
                                      </p:to>
                                    </p:set>
                                    <p:anim calcmode="lin" valueType="num">
                                      <p:cBhvr additive="base">
                                        <p:cTn id="63" dur="500" fill="hold"/>
                                        <p:tgtEl>
                                          <p:spTgt spid="3"/>
                                        </p:tgtEl>
                                        <p:attrNameLst>
                                          <p:attrName>ppt_x</p:attrName>
                                        </p:attrNameLst>
                                      </p:cBhvr>
                                      <p:tavLst>
                                        <p:tav tm="0">
                                          <p:val>
                                            <p:strVal val="#ppt_x"/>
                                          </p:val>
                                        </p:tav>
                                        <p:tav tm="100000">
                                          <p:val>
                                            <p:strVal val="#ppt_x"/>
                                          </p:val>
                                        </p:tav>
                                      </p:tavLst>
                                    </p:anim>
                                    <p:anim calcmode="lin" valueType="num">
                                      <p:cBhvr additive="base">
                                        <p:cTn id="64" dur="500" fill="hold"/>
                                        <p:tgtEl>
                                          <p:spTgt spid="3"/>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2"/>
                                        </p:tgtEl>
                                        <p:attrNameLst>
                                          <p:attrName>style.visibility</p:attrName>
                                        </p:attrNameLst>
                                      </p:cBhvr>
                                      <p:to>
                                        <p:strVal val="visible"/>
                                      </p:to>
                                    </p:set>
                                    <p:anim calcmode="lin" valueType="num">
                                      <p:cBhvr additive="base">
                                        <p:cTn id="67" dur="500" fill="hold"/>
                                        <p:tgtEl>
                                          <p:spTgt spid="2"/>
                                        </p:tgtEl>
                                        <p:attrNameLst>
                                          <p:attrName>ppt_x</p:attrName>
                                        </p:attrNameLst>
                                      </p:cBhvr>
                                      <p:tavLst>
                                        <p:tav tm="0">
                                          <p:val>
                                            <p:strVal val="#ppt_x"/>
                                          </p:val>
                                        </p:tav>
                                        <p:tav tm="100000">
                                          <p:val>
                                            <p:strVal val="#ppt_x"/>
                                          </p:val>
                                        </p:tav>
                                      </p:tavLst>
                                    </p:anim>
                                    <p:anim calcmode="lin" valueType="num">
                                      <p:cBhvr additive="base">
                                        <p:cTn id="6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6" presetClass="entr" presetSubtype="0" fill="hold" grpId="0" nodeType="click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down)">
                                      <p:cBhvr>
                                        <p:cTn id="73" dur="580">
                                          <p:stCondLst>
                                            <p:cond delay="0"/>
                                          </p:stCondLst>
                                        </p:cTn>
                                        <p:tgtEl>
                                          <p:spTgt spid="11"/>
                                        </p:tgtEl>
                                      </p:cBhvr>
                                    </p:animEffect>
                                    <p:anim calcmode="lin" valueType="num">
                                      <p:cBhvr>
                                        <p:cTn id="74"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9" dur="26">
                                          <p:stCondLst>
                                            <p:cond delay="650"/>
                                          </p:stCondLst>
                                        </p:cTn>
                                        <p:tgtEl>
                                          <p:spTgt spid="11"/>
                                        </p:tgtEl>
                                      </p:cBhvr>
                                      <p:to x="100000" y="60000"/>
                                    </p:animScale>
                                    <p:animScale>
                                      <p:cBhvr>
                                        <p:cTn id="80" dur="166" decel="50000">
                                          <p:stCondLst>
                                            <p:cond delay="676"/>
                                          </p:stCondLst>
                                        </p:cTn>
                                        <p:tgtEl>
                                          <p:spTgt spid="11"/>
                                        </p:tgtEl>
                                      </p:cBhvr>
                                      <p:to x="100000" y="100000"/>
                                    </p:animScale>
                                    <p:animScale>
                                      <p:cBhvr>
                                        <p:cTn id="81" dur="26">
                                          <p:stCondLst>
                                            <p:cond delay="1312"/>
                                          </p:stCondLst>
                                        </p:cTn>
                                        <p:tgtEl>
                                          <p:spTgt spid="11"/>
                                        </p:tgtEl>
                                      </p:cBhvr>
                                      <p:to x="100000" y="80000"/>
                                    </p:animScale>
                                    <p:animScale>
                                      <p:cBhvr>
                                        <p:cTn id="82" dur="166" decel="50000">
                                          <p:stCondLst>
                                            <p:cond delay="1338"/>
                                          </p:stCondLst>
                                        </p:cTn>
                                        <p:tgtEl>
                                          <p:spTgt spid="11"/>
                                        </p:tgtEl>
                                      </p:cBhvr>
                                      <p:to x="100000" y="100000"/>
                                    </p:animScale>
                                    <p:animScale>
                                      <p:cBhvr>
                                        <p:cTn id="83" dur="26">
                                          <p:stCondLst>
                                            <p:cond delay="1642"/>
                                          </p:stCondLst>
                                        </p:cTn>
                                        <p:tgtEl>
                                          <p:spTgt spid="11"/>
                                        </p:tgtEl>
                                      </p:cBhvr>
                                      <p:to x="100000" y="90000"/>
                                    </p:animScale>
                                    <p:animScale>
                                      <p:cBhvr>
                                        <p:cTn id="84" dur="166" decel="50000">
                                          <p:stCondLst>
                                            <p:cond delay="1668"/>
                                          </p:stCondLst>
                                        </p:cTn>
                                        <p:tgtEl>
                                          <p:spTgt spid="11"/>
                                        </p:tgtEl>
                                      </p:cBhvr>
                                      <p:to x="100000" y="100000"/>
                                    </p:animScale>
                                    <p:animScale>
                                      <p:cBhvr>
                                        <p:cTn id="85" dur="26">
                                          <p:stCondLst>
                                            <p:cond delay="1808"/>
                                          </p:stCondLst>
                                        </p:cTn>
                                        <p:tgtEl>
                                          <p:spTgt spid="11"/>
                                        </p:tgtEl>
                                      </p:cBhvr>
                                      <p:to x="100000" y="95000"/>
                                    </p:animScale>
                                    <p:animScale>
                                      <p:cBhvr>
                                        <p:cTn id="86"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2" grpId="0" animBg="1"/>
      <p:bldP spid="3" grpId="0" animBg="1"/>
      <p:bldP spid="10" grpId="0"/>
      <p:bldP spid="6"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12</a:t>
            </a:fld>
            <a:endParaRPr lang="en-US" sz="1200" dirty="0">
              <a:solidFill>
                <a:schemeClr val="bg1"/>
              </a:solidFill>
            </a:endParaRPr>
          </a:p>
        </p:txBody>
      </p:sp>
      <p:sp>
        <p:nvSpPr>
          <p:cNvPr id="7" name="Title 1"/>
          <p:cNvSpPr txBox="1">
            <a:spLocks/>
          </p:cNvSpPr>
          <p:nvPr/>
        </p:nvSpPr>
        <p:spPr bwMode="auto">
          <a:xfrm>
            <a:off x="388816" y="1726593"/>
            <a:ext cx="9171280" cy="576064"/>
          </a:xfrm>
          <a:prstGeom prst="rect">
            <a:avLst/>
          </a:prstGeom>
          <a:solidFill>
            <a:schemeClr val="bg1"/>
          </a:solidFill>
          <a:ln>
            <a:solidFill>
              <a:schemeClr val="bg1"/>
            </a:solidFill>
            <a:headEnd/>
            <a:tailEnd/>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Arial" panose="020B0604020202020204" pitchFamily="34" charset="0"/>
              <a:buChar char="•"/>
            </a:pPr>
            <a:r>
              <a:rPr lang="ar-SA" sz="2000" b="1" dirty="0" smtClean="0">
                <a:solidFill>
                  <a:srgbClr val="013E36"/>
                </a:solidFill>
              </a:rPr>
              <a:t>ان استخدام الانترنيت له من المزايا الكثير ولكن يجب الانتباه كذلك للتحديات والأخطار المرتبطة رغم و جود أنظمة الأمان الدولية التي تستخدمها الحكومات مثل</a:t>
            </a:r>
            <a:r>
              <a:rPr lang="fr-FR" sz="2000" b="1" dirty="0" smtClean="0">
                <a:solidFill>
                  <a:srgbClr val="013E36"/>
                </a:solidFill>
              </a:rPr>
              <a:t>Firewall </a:t>
            </a:r>
            <a:r>
              <a:rPr lang="ar-SA" sz="2000" b="1" dirty="0" smtClean="0">
                <a:solidFill>
                  <a:srgbClr val="013E36"/>
                </a:solidFill>
              </a:rPr>
              <a:t> التي تستخدمها الشركات الأمريكية مثلا. </a:t>
            </a:r>
            <a:endParaRPr lang="en-US" sz="2000" b="1" dirty="0">
              <a:solidFill>
                <a:srgbClr val="013E36"/>
              </a:solidFill>
            </a:endParaRPr>
          </a:p>
        </p:txBody>
      </p:sp>
      <p:sp>
        <p:nvSpPr>
          <p:cNvPr id="9" name="Title 1"/>
          <p:cNvSpPr txBox="1">
            <a:spLocks/>
          </p:cNvSpPr>
          <p:nvPr/>
        </p:nvSpPr>
        <p:spPr bwMode="auto">
          <a:xfrm>
            <a:off x="5955396" y="2703381"/>
            <a:ext cx="3604700" cy="648072"/>
          </a:xfrm>
          <a:prstGeom prst="rect">
            <a:avLst/>
          </a:prstGeom>
          <a:solidFill>
            <a:schemeClr val="bg1"/>
          </a:solidFill>
          <a:ln>
            <a:solidFill>
              <a:schemeClr val="bg1"/>
            </a:solidFill>
            <a:headEnd/>
            <a:tailEn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Arial" panose="020B0604020202020204" pitchFamily="34" charset="0"/>
              <a:buChar char="•"/>
            </a:pPr>
            <a:r>
              <a:rPr lang="ar-SA" sz="2000" b="1" dirty="0" smtClean="0">
                <a:solidFill>
                  <a:srgbClr val="013E36"/>
                </a:solidFill>
              </a:rPr>
              <a:t>هناك الكثير من التحديات المرتبطة باستخدام الأنترنيت و المتعلقة بـ :</a:t>
            </a:r>
            <a:endParaRPr lang="en-US" sz="2000" b="1" dirty="0">
              <a:solidFill>
                <a:srgbClr val="013E36"/>
              </a:solidFill>
            </a:endParaRPr>
          </a:p>
        </p:txBody>
      </p:sp>
      <p:sp>
        <p:nvSpPr>
          <p:cNvPr id="2" name="Rectangle 1"/>
          <p:cNvSpPr/>
          <p:nvPr/>
        </p:nvSpPr>
        <p:spPr>
          <a:xfrm>
            <a:off x="539308" y="3880327"/>
            <a:ext cx="4506903" cy="923330"/>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wrap="square">
            <a:spAutoFit/>
          </a:bodyPr>
          <a:lstStyle/>
          <a:p>
            <a:pPr marL="571500" indent="-571500" algn="just">
              <a:buFont typeface="Arial" panose="020B0604020202020204" pitchFamily="34" charset="0"/>
              <a:buChar char="•"/>
            </a:pPr>
            <a:r>
              <a:rPr lang="ar-SA" b="1" dirty="0">
                <a:solidFill>
                  <a:srgbClr val="002060"/>
                </a:solidFill>
              </a:rPr>
              <a:t>تخزين البيانات في أكثر من موقع </a:t>
            </a:r>
          </a:p>
          <a:p>
            <a:pPr marL="571500" indent="-571500" algn="just">
              <a:buFont typeface="Arial" panose="020B0604020202020204" pitchFamily="34" charset="0"/>
              <a:buChar char="•"/>
            </a:pPr>
            <a:r>
              <a:rPr lang="ar-SA" b="1" dirty="0" smtClean="0">
                <a:solidFill>
                  <a:srgbClr val="002060"/>
                </a:solidFill>
              </a:rPr>
              <a:t>تأمين وحماية البيانات من القرصنة والسطو والغش والفيروسات </a:t>
            </a:r>
          </a:p>
        </p:txBody>
      </p:sp>
      <p:sp>
        <p:nvSpPr>
          <p:cNvPr id="10" name="Rectangle 9"/>
          <p:cNvSpPr/>
          <p:nvPr/>
        </p:nvSpPr>
        <p:spPr>
          <a:xfrm>
            <a:off x="1424608" y="696342"/>
            <a:ext cx="7689304" cy="646331"/>
          </a:xfrm>
          <a:prstGeom prst="rect">
            <a:avLst/>
          </a:prstGeom>
        </p:spPr>
        <p:txBody>
          <a:bodyPr wrap="square">
            <a:spAutoFit/>
          </a:bodyPr>
          <a:lstStyle/>
          <a:p>
            <a:pPr algn="just">
              <a:defRPr/>
            </a:pPr>
            <a:r>
              <a:rPr lang="ar-SA" altLang="en-US" sz="3600" b="1" dirty="0" smtClean="0">
                <a:solidFill>
                  <a:srgbClr val="013E36"/>
                </a:solidFill>
                <a:cs typeface="Arabic Transparent" panose="020B0604020202020204" pitchFamily="34" charset="0"/>
              </a:rPr>
              <a:t>06. الأبعاد الدولية للأنترنيت</a:t>
            </a:r>
            <a:endParaRPr lang="ar-SA" altLang="en-US" sz="3600" dirty="0">
              <a:solidFill>
                <a:srgbClr val="013E36"/>
              </a:solidFill>
              <a:cs typeface="Arabic Transparent" panose="020B0604020202020204" pitchFamily="34" charset="0"/>
            </a:endParaRPr>
          </a:p>
        </p:txBody>
      </p:sp>
      <p:sp>
        <p:nvSpPr>
          <p:cNvPr id="6" name="Bent Arrow 5"/>
          <p:cNvSpPr/>
          <p:nvPr/>
        </p:nvSpPr>
        <p:spPr>
          <a:xfrm flipH="1" flipV="1">
            <a:off x="5169024" y="3083597"/>
            <a:ext cx="954887" cy="1425522"/>
          </a:xfrm>
          <a:prstGeom prst="ben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extLst>
      <p:ext uri="{BB962C8B-B14F-4D97-AF65-F5344CB8AC3E}">
        <p14:creationId xmlns:p14="http://schemas.microsoft.com/office/powerpoint/2010/main" val="2315765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80">
                                          <p:stCondLst>
                                            <p:cond delay="0"/>
                                          </p:stCondLst>
                                        </p:cTn>
                                        <p:tgtEl>
                                          <p:spTgt spid="10"/>
                                        </p:tgtEl>
                                      </p:cBhvr>
                                    </p:animEffect>
                                    <p:anim calcmode="lin" valueType="num">
                                      <p:cBhvr>
                                        <p:cTn id="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3" dur="26">
                                          <p:stCondLst>
                                            <p:cond delay="650"/>
                                          </p:stCondLst>
                                        </p:cTn>
                                        <p:tgtEl>
                                          <p:spTgt spid="10"/>
                                        </p:tgtEl>
                                      </p:cBhvr>
                                      <p:to x="100000" y="60000"/>
                                    </p:animScale>
                                    <p:animScale>
                                      <p:cBhvr>
                                        <p:cTn id="14" dur="166" decel="50000">
                                          <p:stCondLst>
                                            <p:cond delay="676"/>
                                          </p:stCondLst>
                                        </p:cTn>
                                        <p:tgtEl>
                                          <p:spTgt spid="10"/>
                                        </p:tgtEl>
                                      </p:cBhvr>
                                      <p:to x="100000" y="100000"/>
                                    </p:animScale>
                                    <p:animScale>
                                      <p:cBhvr>
                                        <p:cTn id="15" dur="26">
                                          <p:stCondLst>
                                            <p:cond delay="1312"/>
                                          </p:stCondLst>
                                        </p:cTn>
                                        <p:tgtEl>
                                          <p:spTgt spid="10"/>
                                        </p:tgtEl>
                                      </p:cBhvr>
                                      <p:to x="100000" y="80000"/>
                                    </p:animScale>
                                    <p:animScale>
                                      <p:cBhvr>
                                        <p:cTn id="16" dur="166" decel="50000">
                                          <p:stCondLst>
                                            <p:cond delay="1338"/>
                                          </p:stCondLst>
                                        </p:cTn>
                                        <p:tgtEl>
                                          <p:spTgt spid="10"/>
                                        </p:tgtEl>
                                      </p:cBhvr>
                                      <p:to x="100000" y="100000"/>
                                    </p:animScale>
                                    <p:animScale>
                                      <p:cBhvr>
                                        <p:cTn id="17" dur="26">
                                          <p:stCondLst>
                                            <p:cond delay="1642"/>
                                          </p:stCondLst>
                                        </p:cTn>
                                        <p:tgtEl>
                                          <p:spTgt spid="10"/>
                                        </p:tgtEl>
                                      </p:cBhvr>
                                      <p:to x="100000" y="90000"/>
                                    </p:animScale>
                                    <p:animScale>
                                      <p:cBhvr>
                                        <p:cTn id="18" dur="166" decel="50000">
                                          <p:stCondLst>
                                            <p:cond delay="1668"/>
                                          </p:stCondLst>
                                        </p:cTn>
                                        <p:tgtEl>
                                          <p:spTgt spid="10"/>
                                        </p:tgtEl>
                                      </p:cBhvr>
                                      <p:to x="100000" y="100000"/>
                                    </p:animScale>
                                    <p:animScale>
                                      <p:cBhvr>
                                        <p:cTn id="19" dur="26">
                                          <p:stCondLst>
                                            <p:cond delay="1808"/>
                                          </p:stCondLst>
                                        </p:cTn>
                                        <p:tgtEl>
                                          <p:spTgt spid="10"/>
                                        </p:tgtEl>
                                      </p:cBhvr>
                                      <p:to x="100000" y="95000"/>
                                    </p:animScale>
                                    <p:animScale>
                                      <p:cBhvr>
                                        <p:cTn id="20" dur="166" decel="50000">
                                          <p:stCondLst>
                                            <p:cond delay="1834"/>
                                          </p:stCondLst>
                                        </p:cTn>
                                        <p:tgtEl>
                                          <p:spTgt spid="10"/>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5"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2000"/>
                                        <p:tgtEl>
                                          <p:spTgt spid="9"/>
                                        </p:tgtEl>
                                      </p:cBhvr>
                                    </p:animEffect>
                                    <p:anim calcmode="lin" valueType="num">
                                      <p:cBhvr>
                                        <p:cTn id="32" dur="2000" fill="hold"/>
                                        <p:tgtEl>
                                          <p:spTgt spid="9"/>
                                        </p:tgtEl>
                                        <p:attrNameLst>
                                          <p:attrName>ppt_w</p:attrName>
                                        </p:attrNameLst>
                                      </p:cBhvr>
                                      <p:tavLst>
                                        <p:tav tm="0" fmla="#ppt_w*sin(2.5*pi*$)">
                                          <p:val>
                                            <p:fltVal val="0"/>
                                          </p:val>
                                        </p:tav>
                                        <p:tav tm="100000">
                                          <p:val>
                                            <p:fltVal val="1"/>
                                          </p:val>
                                        </p:tav>
                                      </p:tavLst>
                                    </p:anim>
                                    <p:anim calcmode="lin" valueType="num">
                                      <p:cBhvr>
                                        <p:cTn id="33" dur="2000" fill="hold"/>
                                        <p:tgtEl>
                                          <p:spTgt spid="9"/>
                                        </p:tgtEl>
                                        <p:attrNameLst>
                                          <p:attrName>ppt_h</p:attrName>
                                        </p:attrNameLst>
                                      </p:cBhvr>
                                      <p:tavLst>
                                        <p:tav tm="0">
                                          <p:val>
                                            <p:strVal val="#ppt_h"/>
                                          </p:val>
                                        </p:tav>
                                        <p:tav tm="100000">
                                          <p:val>
                                            <p:strVal val="#ppt_h"/>
                                          </p:val>
                                        </p:tav>
                                      </p:tavLst>
                                    </p:anim>
                                  </p:childTnLst>
                                </p:cTn>
                              </p:par>
                              <p:par>
                                <p:cTn id="34" presetID="45" presetClass="entr" presetSubtype="0"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2000"/>
                                        <p:tgtEl>
                                          <p:spTgt spid="6"/>
                                        </p:tgtEl>
                                      </p:cBhvr>
                                    </p:animEffect>
                                    <p:anim calcmode="lin" valueType="num">
                                      <p:cBhvr>
                                        <p:cTn id="37" dur="2000" fill="hold"/>
                                        <p:tgtEl>
                                          <p:spTgt spid="6"/>
                                        </p:tgtEl>
                                        <p:attrNameLst>
                                          <p:attrName>ppt_w</p:attrName>
                                        </p:attrNameLst>
                                      </p:cBhvr>
                                      <p:tavLst>
                                        <p:tav tm="0" fmla="#ppt_w*sin(2.5*pi*$)">
                                          <p:val>
                                            <p:fltVal val="0"/>
                                          </p:val>
                                        </p:tav>
                                        <p:tav tm="100000">
                                          <p:val>
                                            <p:fltVal val="1"/>
                                          </p:val>
                                        </p:tav>
                                      </p:tavLst>
                                    </p:anim>
                                    <p:anim calcmode="lin" valueType="num">
                                      <p:cBhvr>
                                        <p:cTn id="38" dur="2000" fill="hold"/>
                                        <p:tgtEl>
                                          <p:spTgt spid="6"/>
                                        </p:tgtEl>
                                        <p:attrNameLst>
                                          <p:attrName>ppt_h</p:attrName>
                                        </p:attrNameLst>
                                      </p:cBhvr>
                                      <p:tavLst>
                                        <p:tav tm="0">
                                          <p:val>
                                            <p:strVal val="#ppt_h"/>
                                          </p:val>
                                        </p:tav>
                                        <p:tav tm="100000">
                                          <p:val>
                                            <p:strVal val="#ppt_h"/>
                                          </p:val>
                                        </p:tav>
                                      </p:tavLst>
                                    </p:anim>
                                  </p:childTnLst>
                                </p:cTn>
                              </p:par>
                              <p:par>
                                <p:cTn id="39" presetID="45" presetClass="entr" presetSubtype="0" fill="hold" grpId="0" nodeType="with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2000"/>
                                        <p:tgtEl>
                                          <p:spTgt spid="2"/>
                                        </p:tgtEl>
                                      </p:cBhvr>
                                    </p:animEffect>
                                    <p:anim calcmode="lin" valueType="num">
                                      <p:cBhvr>
                                        <p:cTn id="42" dur="2000" fill="hold"/>
                                        <p:tgtEl>
                                          <p:spTgt spid="2"/>
                                        </p:tgtEl>
                                        <p:attrNameLst>
                                          <p:attrName>ppt_w</p:attrName>
                                        </p:attrNameLst>
                                      </p:cBhvr>
                                      <p:tavLst>
                                        <p:tav tm="0" fmla="#ppt_w*sin(2.5*pi*$)">
                                          <p:val>
                                            <p:fltVal val="0"/>
                                          </p:val>
                                        </p:tav>
                                        <p:tav tm="100000">
                                          <p:val>
                                            <p:fltVal val="1"/>
                                          </p:val>
                                        </p:tav>
                                      </p:tavLst>
                                    </p:anim>
                                    <p:anim calcmode="lin" valueType="num">
                                      <p:cBhvr>
                                        <p:cTn id="43"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2" grpId="0" animBg="1"/>
      <p:bldP spid="10" grpId="0"/>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13</a:t>
            </a:fld>
            <a:endParaRPr lang="en-US" sz="1200" dirty="0">
              <a:solidFill>
                <a:schemeClr val="bg1"/>
              </a:solidFill>
            </a:endParaRPr>
          </a:p>
        </p:txBody>
      </p:sp>
      <p:sp>
        <p:nvSpPr>
          <p:cNvPr id="7" name="Title 1"/>
          <p:cNvSpPr txBox="1">
            <a:spLocks/>
          </p:cNvSpPr>
          <p:nvPr/>
        </p:nvSpPr>
        <p:spPr bwMode="auto">
          <a:xfrm>
            <a:off x="388816" y="1726593"/>
            <a:ext cx="9171280" cy="576064"/>
          </a:xfrm>
          <a:prstGeom prst="rect">
            <a:avLst/>
          </a:prstGeom>
          <a:solidFill>
            <a:schemeClr val="bg1"/>
          </a:solidFill>
          <a:ln>
            <a:solidFill>
              <a:schemeClr val="bg1"/>
            </a:solidFill>
            <a:headEnd/>
            <a:tailEnd/>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Arial" panose="020B0604020202020204" pitchFamily="34" charset="0"/>
              <a:buChar char="•"/>
            </a:pPr>
            <a:endParaRPr lang="en-US" sz="2000" b="1" dirty="0">
              <a:solidFill>
                <a:srgbClr val="013E36"/>
              </a:solidFill>
            </a:endParaRPr>
          </a:p>
        </p:txBody>
      </p:sp>
      <p:sp>
        <p:nvSpPr>
          <p:cNvPr id="2" name="Rectangle 1"/>
          <p:cNvSpPr/>
          <p:nvPr/>
        </p:nvSpPr>
        <p:spPr>
          <a:xfrm>
            <a:off x="1568624" y="2014625"/>
            <a:ext cx="4506903" cy="2585323"/>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L="571500" indent="-571500" algn="just">
              <a:buFont typeface="Arial" panose="020B0604020202020204" pitchFamily="34" charset="0"/>
              <a:buChar char="•"/>
            </a:pPr>
            <a:r>
              <a:rPr lang="ar-SA" b="1" dirty="0" smtClean="0">
                <a:solidFill>
                  <a:srgbClr val="002060"/>
                </a:solidFill>
              </a:rPr>
              <a:t>احترام حقوق الملكية الفكرية </a:t>
            </a:r>
          </a:p>
          <a:p>
            <a:pPr marL="571500" indent="-571500" algn="just">
              <a:buFont typeface="Arial" panose="020B0604020202020204" pitchFamily="34" charset="0"/>
              <a:buChar char="•"/>
            </a:pPr>
            <a:r>
              <a:rPr lang="ar-SA" b="1" dirty="0" smtClean="0">
                <a:solidFill>
                  <a:srgbClr val="002060"/>
                </a:solidFill>
              </a:rPr>
              <a:t>حماية الخصوصيات الشخصية للأفراد عمالا أو زبائن أو موردين أو منافسين.......</a:t>
            </a:r>
          </a:p>
          <a:p>
            <a:pPr marL="571500" indent="-571500" algn="just">
              <a:buFont typeface="Arial" panose="020B0604020202020204" pitchFamily="34" charset="0"/>
              <a:buChar char="•"/>
            </a:pPr>
            <a:r>
              <a:rPr lang="ar-SA" b="1" dirty="0" smtClean="0">
                <a:solidFill>
                  <a:srgbClr val="002060"/>
                </a:solidFill>
              </a:rPr>
              <a:t>الحفاظ على سرية المعلومات المرتبطة بالغير</a:t>
            </a:r>
          </a:p>
          <a:p>
            <a:pPr marL="571500" indent="-571500" algn="just">
              <a:buFont typeface="Arial" panose="020B0604020202020204" pitchFamily="34" charset="0"/>
              <a:buChar char="•"/>
            </a:pPr>
            <a:r>
              <a:rPr lang="ar-SA" b="1" dirty="0" smtClean="0">
                <a:solidFill>
                  <a:srgbClr val="002060"/>
                </a:solidFill>
              </a:rPr>
              <a:t>التأكد من سلامة الملفات التي توزع في ملفات الشركة</a:t>
            </a:r>
          </a:p>
          <a:p>
            <a:pPr marL="571500" indent="-571500" algn="just">
              <a:buFont typeface="Arial" panose="020B0604020202020204" pitchFamily="34" charset="0"/>
              <a:buChar char="•"/>
            </a:pPr>
            <a:r>
              <a:rPr lang="ar-SA" b="1" dirty="0" smtClean="0">
                <a:solidFill>
                  <a:srgbClr val="002060"/>
                </a:solidFill>
              </a:rPr>
              <a:t>يجب أن توكل مهمة جمع  </a:t>
            </a:r>
            <a:r>
              <a:rPr lang="ar-SA" b="1" dirty="0">
                <a:solidFill>
                  <a:srgbClr val="002060"/>
                </a:solidFill>
              </a:rPr>
              <a:t>معلومات </a:t>
            </a:r>
            <a:r>
              <a:rPr lang="ar-SA" b="1" dirty="0" smtClean="0">
                <a:solidFill>
                  <a:srgbClr val="002060"/>
                </a:solidFill>
              </a:rPr>
              <a:t>الشركة الى أشخاص يكونوا أمناء ومحلا للثقة وذوو أخلاق.  </a:t>
            </a:r>
          </a:p>
          <a:p>
            <a:pPr marL="571500" indent="-571500" algn="just">
              <a:buFont typeface="Arial" panose="020B0604020202020204" pitchFamily="34" charset="0"/>
              <a:buChar char="•"/>
            </a:pPr>
            <a:endParaRPr lang="ar-SA" b="1" dirty="0" smtClean="0">
              <a:solidFill>
                <a:srgbClr val="002060"/>
              </a:solidFill>
            </a:endParaRPr>
          </a:p>
        </p:txBody>
      </p:sp>
      <p:sp>
        <p:nvSpPr>
          <p:cNvPr id="10" name="Rectangle 9"/>
          <p:cNvSpPr/>
          <p:nvPr/>
        </p:nvSpPr>
        <p:spPr>
          <a:xfrm>
            <a:off x="1424608" y="696342"/>
            <a:ext cx="7689304" cy="646331"/>
          </a:xfrm>
          <a:prstGeom prst="rect">
            <a:avLst/>
          </a:prstGeom>
        </p:spPr>
        <p:txBody>
          <a:bodyPr wrap="square">
            <a:spAutoFit/>
          </a:bodyPr>
          <a:lstStyle/>
          <a:p>
            <a:pPr algn="just">
              <a:defRPr/>
            </a:pPr>
            <a:r>
              <a:rPr lang="ar-SA" altLang="en-US" sz="3600" b="1" dirty="0" smtClean="0">
                <a:solidFill>
                  <a:srgbClr val="013E36"/>
                </a:solidFill>
                <a:cs typeface="Arabic Transparent" panose="020B0604020202020204" pitchFamily="34" charset="0"/>
              </a:rPr>
              <a:t>07. أخلاق استخدام تقنية المعلومات</a:t>
            </a:r>
            <a:endParaRPr lang="ar-SA" altLang="en-US" sz="3600" dirty="0">
              <a:solidFill>
                <a:srgbClr val="013E36"/>
              </a:solidFill>
              <a:cs typeface="Arabic Transparent" panose="020B0604020202020204" pitchFamily="34" charset="0"/>
            </a:endParaRPr>
          </a:p>
        </p:txBody>
      </p:sp>
      <p:sp>
        <p:nvSpPr>
          <p:cNvPr id="3" name="Notched Right Arrow 2"/>
          <p:cNvSpPr/>
          <p:nvPr/>
        </p:nvSpPr>
        <p:spPr>
          <a:xfrm rot="10800000">
            <a:off x="6753200" y="2302657"/>
            <a:ext cx="1424608" cy="864096"/>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2981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80">
                                          <p:stCondLst>
                                            <p:cond delay="0"/>
                                          </p:stCondLst>
                                        </p:cTn>
                                        <p:tgtEl>
                                          <p:spTgt spid="10"/>
                                        </p:tgtEl>
                                      </p:cBhvr>
                                    </p:animEffect>
                                    <p:anim calcmode="lin" valueType="num">
                                      <p:cBhvr>
                                        <p:cTn id="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3" dur="26">
                                          <p:stCondLst>
                                            <p:cond delay="650"/>
                                          </p:stCondLst>
                                        </p:cTn>
                                        <p:tgtEl>
                                          <p:spTgt spid="10"/>
                                        </p:tgtEl>
                                      </p:cBhvr>
                                      <p:to x="100000" y="60000"/>
                                    </p:animScale>
                                    <p:animScale>
                                      <p:cBhvr>
                                        <p:cTn id="14" dur="166" decel="50000">
                                          <p:stCondLst>
                                            <p:cond delay="676"/>
                                          </p:stCondLst>
                                        </p:cTn>
                                        <p:tgtEl>
                                          <p:spTgt spid="10"/>
                                        </p:tgtEl>
                                      </p:cBhvr>
                                      <p:to x="100000" y="100000"/>
                                    </p:animScale>
                                    <p:animScale>
                                      <p:cBhvr>
                                        <p:cTn id="15" dur="26">
                                          <p:stCondLst>
                                            <p:cond delay="1312"/>
                                          </p:stCondLst>
                                        </p:cTn>
                                        <p:tgtEl>
                                          <p:spTgt spid="10"/>
                                        </p:tgtEl>
                                      </p:cBhvr>
                                      <p:to x="100000" y="80000"/>
                                    </p:animScale>
                                    <p:animScale>
                                      <p:cBhvr>
                                        <p:cTn id="16" dur="166" decel="50000">
                                          <p:stCondLst>
                                            <p:cond delay="1338"/>
                                          </p:stCondLst>
                                        </p:cTn>
                                        <p:tgtEl>
                                          <p:spTgt spid="10"/>
                                        </p:tgtEl>
                                      </p:cBhvr>
                                      <p:to x="100000" y="100000"/>
                                    </p:animScale>
                                    <p:animScale>
                                      <p:cBhvr>
                                        <p:cTn id="17" dur="26">
                                          <p:stCondLst>
                                            <p:cond delay="1642"/>
                                          </p:stCondLst>
                                        </p:cTn>
                                        <p:tgtEl>
                                          <p:spTgt spid="10"/>
                                        </p:tgtEl>
                                      </p:cBhvr>
                                      <p:to x="100000" y="90000"/>
                                    </p:animScale>
                                    <p:animScale>
                                      <p:cBhvr>
                                        <p:cTn id="18" dur="166" decel="50000">
                                          <p:stCondLst>
                                            <p:cond delay="1668"/>
                                          </p:stCondLst>
                                        </p:cTn>
                                        <p:tgtEl>
                                          <p:spTgt spid="10"/>
                                        </p:tgtEl>
                                      </p:cBhvr>
                                      <p:to x="100000" y="100000"/>
                                    </p:animScale>
                                    <p:animScale>
                                      <p:cBhvr>
                                        <p:cTn id="19" dur="26">
                                          <p:stCondLst>
                                            <p:cond delay="1808"/>
                                          </p:stCondLst>
                                        </p:cTn>
                                        <p:tgtEl>
                                          <p:spTgt spid="10"/>
                                        </p:tgtEl>
                                      </p:cBhvr>
                                      <p:to x="100000" y="95000"/>
                                    </p:animScale>
                                    <p:animScale>
                                      <p:cBhvr>
                                        <p:cTn id="20" dur="166" decel="50000">
                                          <p:stCondLst>
                                            <p:cond delay="1834"/>
                                          </p:stCondLst>
                                        </p:cTn>
                                        <p:tgtEl>
                                          <p:spTgt spid="10"/>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anim calcmode="lin" valueType="num">
                                      <p:cBhvr>
                                        <p:cTn id="26" dur="1000" fill="hold"/>
                                        <p:tgtEl>
                                          <p:spTgt spid="3"/>
                                        </p:tgtEl>
                                        <p:attrNameLst>
                                          <p:attrName>ppt_x</p:attrName>
                                        </p:attrNameLst>
                                      </p:cBhvr>
                                      <p:tavLst>
                                        <p:tav tm="0">
                                          <p:val>
                                            <p:strVal val="#ppt_x"/>
                                          </p:val>
                                        </p:tav>
                                        <p:tav tm="100000">
                                          <p:val>
                                            <p:strVal val="#ppt_x"/>
                                          </p:val>
                                        </p:tav>
                                      </p:tavLst>
                                    </p:anim>
                                    <p:anim calcmode="lin" valueType="num">
                                      <p:cBhvr>
                                        <p:cTn id="27" dur="1000" fill="hold"/>
                                        <p:tgtEl>
                                          <p:spTgt spid="3"/>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1000"/>
                                        <p:tgtEl>
                                          <p:spTgt spid="2"/>
                                        </p:tgtEl>
                                      </p:cBhvr>
                                    </p:animEffect>
                                    <p:anim calcmode="lin" valueType="num">
                                      <p:cBhvr>
                                        <p:cTn id="31" dur="1000" fill="hold"/>
                                        <p:tgtEl>
                                          <p:spTgt spid="2"/>
                                        </p:tgtEl>
                                        <p:attrNameLst>
                                          <p:attrName>ppt_x</p:attrName>
                                        </p:attrNameLst>
                                      </p:cBhvr>
                                      <p:tavLst>
                                        <p:tav tm="0">
                                          <p:val>
                                            <p:strVal val="#ppt_x"/>
                                          </p:val>
                                        </p:tav>
                                        <p:tav tm="100000">
                                          <p:val>
                                            <p:strVal val="#ppt_x"/>
                                          </p:val>
                                        </p:tav>
                                      </p:tavLst>
                                    </p:anim>
                                    <p:anim calcmode="lin" valueType="num">
                                      <p:cBhvr>
                                        <p:cTn id="3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extLst>
      <p:ext uri="{BB962C8B-B14F-4D97-AF65-F5344CB8AC3E}">
        <p14:creationId xmlns:p14="http://schemas.microsoft.com/office/powerpoint/2010/main" val="103810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pptx" id="{F22824D9-EC34-4A42-AB69-470C0C916A5B}" vid="{538AD247-3A6F-4D20-915D-41AE93FC07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ادارة الاعمال</Template>
  <TotalTime>1698</TotalTime>
  <Words>1081</Words>
  <Application>Microsoft Office PowerPoint</Application>
  <PresentationFormat>A4 Paper (210x297 mm)</PresentationFormat>
  <Paragraphs>143</Paragraphs>
  <Slides>14</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14</vt:i4>
      </vt:variant>
    </vt:vector>
  </HeadingPairs>
  <TitlesOfParts>
    <vt:vector size="24" baseType="lpstr">
      <vt:lpstr>ae_AlMateen</vt:lpstr>
      <vt:lpstr>Akhbar MT</vt:lpstr>
      <vt:lpstr>Arabic Transparent</vt:lpstr>
      <vt:lpstr>Arial</vt:lpstr>
      <vt:lpstr>AYM Wadiy S_U normal.</vt:lpstr>
      <vt:lpstr>Calibri</vt:lpstr>
      <vt:lpstr>Courier New</vt:lpstr>
      <vt:lpstr>Times New Roman</vt:lpstr>
      <vt:lpstr>Wingdings</vt:lpstr>
      <vt:lpstr>Office Theme</vt:lpstr>
      <vt:lpstr>PowerPoint Presentation</vt:lpstr>
      <vt:lpstr>تأثير التقنية على بحوث الادارة</vt:lpstr>
      <vt:lpstr>محاور و أهداف المحاضرة</vt:lpstr>
      <vt:lpstr>مقدمة :  </vt:lpstr>
      <vt:lpstr>01. ما المقصود بالتقنية؟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fateh brahim debla</cp:lastModifiedBy>
  <cp:revision>46</cp:revision>
  <dcterms:created xsi:type="dcterms:W3CDTF">2015-09-03T07:07:53Z</dcterms:created>
  <dcterms:modified xsi:type="dcterms:W3CDTF">2015-09-17T05:14:20Z</dcterms:modified>
</cp:coreProperties>
</file>