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10" r:id="rId3"/>
    <p:sldId id="335" r:id="rId4"/>
    <p:sldId id="334" r:id="rId5"/>
    <p:sldId id="342" r:id="rId6"/>
    <p:sldId id="358" r:id="rId7"/>
    <p:sldId id="343" r:id="rId8"/>
    <p:sldId id="344" r:id="rId9"/>
    <p:sldId id="346" r:id="rId10"/>
    <p:sldId id="348" r:id="rId11"/>
    <p:sldId id="349" r:id="rId12"/>
    <p:sldId id="350" r:id="rId13"/>
    <p:sldId id="351" r:id="rId14"/>
    <p:sldId id="352" r:id="rId15"/>
    <p:sldId id="353" r:id="rId16"/>
    <p:sldId id="354" r:id="rId17"/>
    <p:sldId id="355" r:id="rId18"/>
    <p:sldId id="356" r:id="rId19"/>
    <p:sldId id="357" r:id="rId20"/>
    <p:sldId id="340"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33"/>
    <a:srgbClr val="FFCC66"/>
    <a:srgbClr val="00263A"/>
    <a:srgbClr val="D9791B"/>
    <a:srgbClr val="013E36"/>
    <a:srgbClr val="FF3300"/>
    <a:srgbClr val="009900"/>
    <a:srgbClr val="AB1A25"/>
    <a:srgbClr val="3B84AF"/>
    <a:srgbClr val="AD9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9/21/2015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latin typeface="Calibri" pitchFamily="34" charset="0"/>
                <a:cs typeface="Times New Roman" pitchFamily="18" charset="0"/>
              </a:rPr>
              <a:t>بحوث الأعمال</a:t>
            </a:r>
          </a:p>
          <a:p>
            <a:pPr algn="ctr" rtl="0"/>
            <a:r>
              <a:rPr lang="en-US" sz="2800" b="1" dirty="0" smtClean="0">
                <a:latin typeface="Calibri" pitchFamily="34" charset="0"/>
                <a:cs typeface="Times New Roman" pitchFamily="18" charset="0"/>
              </a:rPr>
              <a:t>Business research</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latin typeface="Calibri" pitchFamily="34" charset="0"/>
                <a:cs typeface="Times New Roman" pitchFamily="18" charset="0"/>
              </a:rPr>
              <a:t>د/ فاتح دبلة</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844973" y="2691573"/>
            <a:ext cx="6504086" cy="1470025"/>
          </a:xfrm>
        </p:spPr>
        <p:txBody>
          <a:bodyPr/>
          <a:lstStyle/>
          <a:p>
            <a:r>
              <a:rPr lang="ar-SA" sz="5400" b="1" dirty="0" smtClean="0">
                <a:solidFill>
                  <a:schemeClr val="tx1"/>
                </a:solidFill>
                <a:cs typeface="Akhbar MT" pitchFamily="2" charset="-78"/>
              </a:rPr>
              <a:t>أنواع مناهج البحث</a:t>
            </a:r>
            <a:endParaRPr lang="en-US" sz="5400" spc="-150" dirty="0" smtClean="0">
              <a:solidFill>
                <a:schemeClr val="tx1"/>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7" name="Subtitle 5"/>
          <p:cNvSpPr txBox="1">
            <a:spLocks/>
          </p:cNvSpPr>
          <p:nvPr/>
        </p:nvSpPr>
        <p:spPr bwMode="auto">
          <a:xfrm>
            <a:off x="2360712" y="1944254"/>
            <a:ext cx="5472608" cy="8640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المحاضرة الرابعة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2" name="Rectangle 1"/>
          <p:cNvSpPr/>
          <p:nvPr/>
        </p:nvSpPr>
        <p:spPr>
          <a:xfrm>
            <a:off x="2576736" y="4161598"/>
            <a:ext cx="4503156" cy="461665"/>
          </a:xfrm>
          <a:prstGeom prst="rect">
            <a:avLst/>
          </a:prstGeom>
        </p:spPr>
        <p:txBody>
          <a:bodyPr wrap="none">
            <a:spAutoFit/>
          </a:bodyPr>
          <a:lstStyle/>
          <a:p>
            <a:r>
              <a:rPr lang="ar-SA" sz="2400" b="1" dirty="0">
                <a:cs typeface="Akhbar MT" pitchFamily="2" charset="-78"/>
              </a:rPr>
              <a:t>(الكتاب </a:t>
            </a:r>
            <a:r>
              <a:rPr lang="ar-SA" sz="2400" b="1" dirty="0" smtClean="0">
                <a:cs typeface="Akhbar MT" pitchFamily="2" charset="-78"/>
              </a:rPr>
              <a:t>المقرر أحمد حسين الرفاعي ص </a:t>
            </a:r>
            <a:r>
              <a:rPr lang="ar-SA" b="1" dirty="0" smtClean="0">
                <a:cs typeface="Akhbar MT" pitchFamily="2" charset="-78"/>
              </a:rPr>
              <a:t>121 </a:t>
            </a:r>
            <a:r>
              <a:rPr lang="ar-SA" sz="2400" b="1" dirty="0" smtClean="0">
                <a:cs typeface="Akhbar MT" pitchFamily="2" charset="-78"/>
              </a:rPr>
              <a:t>-</a:t>
            </a:r>
            <a:r>
              <a:rPr lang="ar-SA" b="1" dirty="0" smtClean="0">
                <a:cs typeface="Akhbar MT" pitchFamily="2" charset="-78"/>
              </a:rPr>
              <a:t>141</a:t>
            </a:r>
            <a:r>
              <a:rPr lang="ar-SA" sz="2400" b="1" dirty="0" smtClean="0">
                <a:cs typeface="Akhbar MT" pitchFamily="2" charset="-78"/>
              </a:rPr>
              <a:t>)</a:t>
            </a:r>
            <a:endParaRPr lang="ar-SA" sz="2400"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6146"/>
                                        </p:tgtEl>
                                        <p:attrNameLst>
                                          <p:attrName>style.visibility</p:attrName>
                                        </p:attrNameLst>
                                      </p:cBhvr>
                                      <p:to>
                                        <p:strVal val="visible"/>
                                      </p:to>
                                    </p:set>
                                    <p:animEffect transition="in" filter="wipe(down)">
                                      <p:cBhvr>
                                        <p:cTn id="23" dur="580">
                                          <p:stCondLst>
                                            <p:cond delay="0"/>
                                          </p:stCondLst>
                                        </p:cTn>
                                        <p:tgtEl>
                                          <p:spTgt spid="6146"/>
                                        </p:tgtEl>
                                      </p:cBhvr>
                                    </p:animEffect>
                                    <p:anim calcmode="lin" valueType="num">
                                      <p:cBhvr>
                                        <p:cTn id="24"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29" dur="26">
                                          <p:stCondLst>
                                            <p:cond delay="650"/>
                                          </p:stCondLst>
                                        </p:cTn>
                                        <p:tgtEl>
                                          <p:spTgt spid="6146"/>
                                        </p:tgtEl>
                                      </p:cBhvr>
                                      <p:to x="100000" y="60000"/>
                                    </p:animScale>
                                    <p:animScale>
                                      <p:cBhvr>
                                        <p:cTn id="30" dur="166" decel="50000">
                                          <p:stCondLst>
                                            <p:cond delay="676"/>
                                          </p:stCondLst>
                                        </p:cTn>
                                        <p:tgtEl>
                                          <p:spTgt spid="6146"/>
                                        </p:tgtEl>
                                      </p:cBhvr>
                                      <p:to x="100000" y="100000"/>
                                    </p:animScale>
                                    <p:animScale>
                                      <p:cBhvr>
                                        <p:cTn id="31" dur="26">
                                          <p:stCondLst>
                                            <p:cond delay="1312"/>
                                          </p:stCondLst>
                                        </p:cTn>
                                        <p:tgtEl>
                                          <p:spTgt spid="6146"/>
                                        </p:tgtEl>
                                      </p:cBhvr>
                                      <p:to x="100000" y="80000"/>
                                    </p:animScale>
                                    <p:animScale>
                                      <p:cBhvr>
                                        <p:cTn id="32" dur="166" decel="50000">
                                          <p:stCondLst>
                                            <p:cond delay="1338"/>
                                          </p:stCondLst>
                                        </p:cTn>
                                        <p:tgtEl>
                                          <p:spTgt spid="6146"/>
                                        </p:tgtEl>
                                      </p:cBhvr>
                                      <p:to x="100000" y="100000"/>
                                    </p:animScale>
                                    <p:animScale>
                                      <p:cBhvr>
                                        <p:cTn id="33" dur="26">
                                          <p:stCondLst>
                                            <p:cond delay="1642"/>
                                          </p:stCondLst>
                                        </p:cTn>
                                        <p:tgtEl>
                                          <p:spTgt spid="6146"/>
                                        </p:tgtEl>
                                      </p:cBhvr>
                                      <p:to x="100000" y="90000"/>
                                    </p:animScale>
                                    <p:animScale>
                                      <p:cBhvr>
                                        <p:cTn id="34" dur="166" decel="50000">
                                          <p:stCondLst>
                                            <p:cond delay="1668"/>
                                          </p:stCondLst>
                                        </p:cTn>
                                        <p:tgtEl>
                                          <p:spTgt spid="6146"/>
                                        </p:tgtEl>
                                      </p:cBhvr>
                                      <p:to x="100000" y="100000"/>
                                    </p:animScale>
                                    <p:animScale>
                                      <p:cBhvr>
                                        <p:cTn id="35" dur="26">
                                          <p:stCondLst>
                                            <p:cond delay="1808"/>
                                          </p:stCondLst>
                                        </p:cTn>
                                        <p:tgtEl>
                                          <p:spTgt spid="6146"/>
                                        </p:tgtEl>
                                      </p:cBhvr>
                                      <p:to x="100000" y="95000"/>
                                    </p:animScale>
                                    <p:animScale>
                                      <p:cBhvr>
                                        <p:cTn id="36" dur="166" decel="50000">
                                          <p:stCondLst>
                                            <p:cond delay="1834"/>
                                          </p:stCondLst>
                                        </p:cTn>
                                        <p:tgtEl>
                                          <p:spTgt spid="614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80">
                                          <p:stCondLst>
                                            <p:cond delay="0"/>
                                          </p:stCondLst>
                                        </p:cTn>
                                        <p:tgtEl>
                                          <p:spTgt spid="2"/>
                                        </p:tgtEl>
                                      </p:cBhvr>
                                    </p:animEffect>
                                    <p:anim calcmode="lin" valueType="num">
                                      <p:cBhvr>
                                        <p:cTn id="4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5" dur="26">
                                          <p:stCondLst>
                                            <p:cond delay="650"/>
                                          </p:stCondLst>
                                        </p:cTn>
                                        <p:tgtEl>
                                          <p:spTgt spid="2"/>
                                        </p:tgtEl>
                                      </p:cBhvr>
                                      <p:to x="100000" y="60000"/>
                                    </p:animScale>
                                    <p:animScale>
                                      <p:cBhvr>
                                        <p:cTn id="46" dur="166" decel="50000">
                                          <p:stCondLst>
                                            <p:cond delay="676"/>
                                          </p:stCondLst>
                                        </p:cTn>
                                        <p:tgtEl>
                                          <p:spTgt spid="2"/>
                                        </p:tgtEl>
                                      </p:cBhvr>
                                      <p:to x="100000" y="100000"/>
                                    </p:animScale>
                                    <p:animScale>
                                      <p:cBhvr>
                                        <p:cTn id="47" dur="26">
                                          <p:stCondLst>
                                            <p:cond delay="1312"/>
                                          </p:stCondLst>
                                        </p:cTn>
                                        <p:tgtEl>
                                          <p:spTgt spid="2"/>
                                        </p:tgtEl>
                                      </p:cBhvr>
                                      <p:to x="100000" y="80000"/>
                                    </p:animScale>
                                    <p:animScale>
                                      <p:cBhvr>
                                        <p:cTn id="48" dur="166" decel="50000">
                                          <p:stCondLst>
                                            <p:cond delay="1338"/>
                                          </p:stCondLst>
                                        </p:cTn>
                                        <p:tgtEl>
                                          <p:spTgt spid="2"/>
                                        </p:tgtEl>
                                      </p:cBhvr>
                                      <p:to x="100000" y="100000"/>
                                    </p:animScale>
                                    <p:animScale>
                                      <p:cBhvr>
                                        <p:cTn id="49" dur="26">
                                          <p:stCondLst>
                                            <p:cond delay="1642"/>
                                          </p:stCondLst>
                                        </p:cTn>
                                        <p:tgtEl>
                                          <p:spTgt spid="2"/>
                                        </p:tgtEl>
                                      </p:cBhvr>
                                      <p:to x="100000" y="90000"/>
                                    </p:animScale>
                                    <p:animScale>
                                      <p:cBhvr>
                                        <p:cTn id="50" dur="166" decel="50000">
                                          <p:stCondLst>
                                            <p:cond delay="1668"/>
                                          </p:stCondLst>
                                        </p:cTn>
                                        <p:tgtEl>
                                          <p:spTgt spid="2"/>
                                        </p:tgtEl>
                                      </p:cBhvr>
                                      <p:to x="100000" y="100000"/>
                                    </p:animScale>
                                    <p:animScale>
                                      <p:cBhvr>
                                        <p:cTn id="51" dur="26">
                                          <p:stCondLst>
                                            <p:cond delay="1808"/>
                                          </p:stCondLst>
                                        </p:cTn>
                                        <p:tgtEl>
                                          <p:spTgt spid="2"/>
                                        </p:tgtEl>
                                      </p:cBhvr>
                                      <p:to x="100000" y="95000"/>
                                    </p:animScale>
                                    <p:animScale>
                                      <p:cBhvr>
                                        <p:cTn id="5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7"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71500" indent="-571500">
              <a:buFont typeface="Wingdings" panose="05000000000000000000" pitchFamily="2" charset="2"/>
              <a:buChar char="§"/>
            </a:pPr>
            <a:r>
              <a:rPr lang="ar-SA" sz="4000" b="1" dirty="0">
                <a:solidFill>
                  <a:srgbClr val="013E36"/>
                </a:solidFill>
              </a:rPr>
              <a:t>محاور و أهداف المحاضرة</a:t>
            </a:r>
            <a:endParaRPr lang="en-US" sz="4000" b="1" dirty="0">
              <a:solidFill>
                <a:srgbClr val="013E36"/>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bwMode="auto">
          <a:xfrm>
            <a:off x="5532403" y="2931560"/>
            <a:ext cx="3884458" cy="2153624"/>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smtClean="0">
                <a:solidFill>
                  <a:srgbClr val="013E36"/>
                </a:solidFill>
                <a:cs typeface="Akhbar MT" pitchFamily="2" charset="-78"/>
              </a:rPr>
              <a:t>ما </a:t>
            </a:r>
            <a:r>
              <a:rPr lang="ar-SA" sz="1800" b="1" dirty="0">
                <a:solidFill>
                  <a:srgbClr val="013E36"/>
                </a:solidFill>
                <a:cs typeface="Akhbar MT" pitchFamily="2" charset="-78"/>
              </a:rPr>
              <a:t>المقصود </a:t>
            </a:r>
            <a:r>
              <a:rPr lang="ar-SA" sz="1800" b="1" dirty="0" smtClean="0">
                <a:solidFill>
                  <a:srgbClr val="013E36"/>
                </a:solidFill>
                <a:cs typeface="Akhbar MT" pitchFamily="2" charset="-78"/>
              </a:rPr>
              <a:t>بالمنهج؟</a:t>
            </a:r>
          </a:p>
          <a:p>
            <a:pPr marL="342900" indent="-342900">
              <a:buFont typeface="+mj-lt"/>
              <a:buAutoNum type="arabicPeriod"/>
            </a:pPr>
            <a:r>
              <a:rPr lang="ar-SA" sz="1800" b="1" dirty="0" smtClean="0">
                <a:solidFill>
                  <a:srgbClr val="013E36"/>
                </a:solidFill>
                <a:cs typeface="Akhbar MT" pitchFamily="2" charset="-78"/>
              </a:rPr>
              <a:t>المنهج الوصفي</a:t>
            </a:r>
          </a:p>
          <a:p>
            <a:pPr marL="342900" indent="-342900">
              <a:buFont typeface="+mj-lt"/>
              <a:buAutoNum type="arabicPeriod"/>
            </a:pPr>
            <a:r>
              <a:rPr lang="ar-SA" sz="1800" b="1" dirty="0" smtClean="0">
                <a:solidFill>
                  <a:srgbClr val="013E36"/>
                </a:solidFill>
                <a:cs typeface="Akhbar MT" pitchFamily="2" charset="-78"/>
              </a:rPr>
              <a:t>أنماط البحوث الوصفية</a:t>
            </a:r>
          </a:p>
          <a:p>
            <a:pPr marL="342900" indent="-342900">
              <a:buFont typeface="+mj-lt"/>
              <a:buAutoNum type="arabicPeriod"/>
            </a:pPr>
            <a:r>
              <a:rPr lang="ar-SA" sz="1800" b="1" dirty="0" smtClean="0">
                <a:solidFill>
                  <a:srgbClr val="013E36"/>
                </a:solidFill>
                <a:cs typeface="Akhbar MT" pitchFamily="2" charset="-78"/>
              </a:rPr>
              <a:t>مزايا وانتقادات المنهج الوصفي</a:t>
            </a:r>
          </a:p>
          <a:p>
            <a:pPr marL="342900" indent="-342900">
              <a:buFont typeface="+mj-lt"/>
              <a:buAutoNum type="arabicPeriod"/>
            </a:pPr>
            <a:r>
              <a:rPr lang="ar-SA" altLang="en-US" sz="1800" b="1" dirty="0" smtClean="0">
                <a:solidFill>
                  <a:srgbClr val="013E36"/>
                </a:solidFill>
                <a:cs typeface="Akhbar MT" pitchFamily="2" charset="-78"/>
              </a:rPr>
              <a:t>المنهج التجريبي مرتكزات وخطوات المنهج التجريبي</a:t>
            </a:r>
            <a:endParaRPr lang="ar-SA" altLang="en-US" sz="1800" b="1" dirty="0">
              <a:solidFill>
                <a:srgbClr val="013E36"/>
              </a:solidFill>
              <a:cs typeface="Akhbar MT" pitchFamily="2" charset="-78"/>
            </a:endParaRPr>
          </a:p>
          <a:p>
            <a:pPr marL="342900" indent="-342900">
              <a:buFont typeface="+mj-lt"/>
              <a:buAutoNum type="arabicPeriod"/>
            </a:pPr>
            <a:r>
              <a:rPr lang="ar-SA" altLang="en-US" sz="1800" b="1" dirty="0" smtClean="0">
                <a:solidFill>
                  <a:srgbClr val="013E36"/>
                </a:solidFill>
                <a:cs typeface="Akhbar MT" pitchFamily="2" charset="-78"/>
              </a:rPr>
              <a:t>مزايا و انتقادات المنهج التجريبي</a:t>
            </a:r>
            <a:endParaRPr lang="ar-SA" altLang="en-US" sz="1800" b="1" dirty="0">
              <a:solidFill>
                <a:srgbClr val="013E36"/>
              </a:solidFill>
              <a:cs typeface="Akhbar MT" pitchFamily="2" charset="-78"/>
            </a:endParaRPr>
          </a:p>
        </p:txBody>
      </p:sp>
      <p:sp>
        <p:nvSpPr>
          <p:cNvPr id="11" name="Title 1"/>
          <p:cNvSpPr txBox="1">
            <a:spLocks/>
          </p:cNvSpPr>
          <p:nvPr/>
        </p:nvSpPr>
        <p:spPr bwMode="auto">
          <a:xfrm>
            <a:off x="6249144" y="1693032"/>
            <a:ext cx="2592686" cy="36004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AB1A25"/>
                </a:solidFill>
              </a:rPr>
              <a:t>محاور المحاضرة</a:t>
            </a:r>
            <a:endParaRPr lang="en-US" sz="2800" b="1" dirty="0">
              <a:solidFill>
                <a:srgbClr val="AB1A25"/>
              </a:solidFill>
            </a:endParaRPr>
          </a:p>
        </p:txBody>
      </p:sp>
      <p:sp>
        <p:nvSpPr>
          <p:cNvPr id="13" name="Diagonal Stripe 12"/>
          <p:cNvSpPr/>
          <p:nvPr/>
        </p:nvSpPr>
        <p:spPr>
          <a:xfrm rot="21438118">
            <a:off x="5014464" y="1435631"/>
            <a:ext cx="166103" cy="3503570"/>
          </a:xfrm>
          <a:prstGeom prst="diagStrip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solidFill>
                <a:schemeClr val="tx1"/>
              </a:solidFill>
            </a:endParaRPr>
          </a:p>
        </p:txBody>
      </p:sp>
      <p:sp>
        <p:nvSpPr>
          <p:cNvPr id="14" name="Right Arrow 13"/>
          <p:cNvSpPr/>
          <p:nvPr/>
        </p:nvSpPr>
        <p:spPr>
          <a:xfrm rot="5400000">
            <a:off x="7376008" y="2107664"/>
            <a:ext cx="638536" cy="972307"/>
          </a:xfrm>
          <a:prstGeom prst="rightArrow">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15" name="Title 1"/>
          <p:cNvSpPr txBox="1">
            <a:spLocks/>
          </p:cNvSpPr>
          <p:nvPr/>
        </p:nvSpPr>
        <p:spPr bwMode="auto">
          <a:xfrm>
            <a:off x="1521376" y="1628800"/>
            <a:ext cx="2592686" cy="36004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3B84AF"/>
                </a:solidFill>
              </a:rPr>
              <a:t>أهداف المحاضرة</a:t>
            </a:r>
            <a:endParaRPr lang="en-US" sz="2800" b="1" dirty="0">
              <a:solidFill>
                <a:srgbClr val="3B84AF"/>
              </a:solidFill>
            </a:endParaRPr>
          </a:p>
        </p:txBody>
      </p:sp>
      <p:sp>
        <p:nvSpPr>
          <p:cNvPr id="16" name="Title 1"/>
          <p:cNvSpPr txBox="1">
            <a:spLocks/>
          </p:cNvSpPr>
          <p:nvPr/>
        </p:nvSpPr>
        <p:spPr bwMode="auto">
          <a:xfrm>
            <a:off x="778170" y="2913086"/>
            <a:ext cx="3884458" cy="2172098"/>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a:solidFill>
                  <a:srgbClr val="013E36"/>
                </a:solidFill>
                <a:cs typeface="Akhbar MT" pitchFamily="2" charset="-78"/>
              </a:rPr>
              <a:t>التعرف على </a:t>
            </a:r>
            <a:r>
              <a:rPr lang="ar-SA" sz="1800" b="1" dirty="0" smtClean="0">
                <a:solidFill>
                  <a:srgbClr val="013E36"/>
                </a:solidFill>
                <a:cs typeface="Akhbar MT" pitchFamily="2" charset="-78"/>
              </a:rPr>
              <a:t>المناهج الأساسية المستخدمة في علوم الإدارة </a:t>
            </a:r>
            <a:endParaRPr lang="ar-SA" sz="1800" b="1" dirty="0">
              <a:solidFill>
                <a:srgbClr val="013E36"/>
              </a:solidFill>
              <a:cs typeface="Akhbar MT" pitchFamily="2" charset="-78"/>
            </a:endParaRPr>
          </a:p>
          <a:p>
            <a:pPr marL="342900" indent="-342900" algn="just">
              <a:buFont typeface="+mj-lt"/>
              <a:buAutoNum type="arabicPeriod"/>
            </a:pPr>
            <a:r>
              <a:rPr lang="ar-SA" sz="1800" b="1" dirty="0" smtClean="0">
                <a:solidFill>
                  <a:srgbClr val="013E36"/>
                </a:solidFill>
                <a:cs typeface="Akhbar MT" pitchFamily="2" charset="-78"/>
              </a:rPr>
              <a:t>استعراض خصائص المنهج الوصفي والمنهج التجريبي</a:t>
            </a:r>
            <a:endParaRPr lang="ar-SA" sz="1800" b="1" dirty="0">
              <a:solidFill>
                <a:srgbClr val="013E36"/>
              </a:solidFill>
              <a:cs typeface="Akhbar MT" pitchFamily="2" charset="-78"/>
            </a:endParaRPr>
          </a:p>
          <a:p>
            <a:pPr marL="342900" indent="-342900" algn="just">
              <a:buFont typeface="+mj-lt"/>
              <a:buAutoNum type="arabicPeriod"/>
            </a:pPr>
            <a:r>
              <a:rPr lang="ar-SA" sz="1800" b="1" dirty="0" smtClean="0">
                <a:solidFill>
                  <a:srgbClr val="013E36"/>
                </a:solidFill>
                <a:cs typeface="Akhbar MT" pitchFamily="2" charset="-78"/>
              </a:rPr>
              <a:t>عرض المزايا و الانتقادات الموجهة للمنهج الوصفي و المنهج التجريبي. </a:t>
            </a:r>
            <a:endParaRPr lang="ar-SA" sz="1800" b="1" dirty="0">
              <a:solidFill>
                <a:srgbClr val="013E36"/>
              </a:solidFill>
              <a:cs typeface="Akhbar MT" pitchFamily="2" charset="-78"/>
            </a:endParaRPr>
          </a:p>
          <a:p>
            <a:pPr marL="342900" indent="-342900" algn="just">
              <a:buFont typeface="+mj-lt"/>
              <a:buAutoNum type="arabicPeriod"/>
            </a:pPr>
            <a:endParaRPr lang="en-US" sz="1800" b="1" dirty="0">
              <a:solidFill>
                <a:srgbClr val="013E36"/>
              </a:solidFill>
            </a:endParaRPr>
          </a:p>
        </p:txBody>
      </p:sp>
      <p:sp>
        <p:nvSpPr>
          <p:cNvPr id="17" name="Right Arrow 16"/>
          <p:cNvSpPr/>
          <p:nvPr/>
        </p:nvSpPr>
        <p:spPr>
          <a:xfrm rot="5400000">
            <a:off x="2401130" y="2014752"/>
            <a:ext cx="638536" cy="972307"/>
          </a:xfrm>
          <a:prstGeom prst="rightArrow">
            <a:avLst/>
          </a:prstGeom>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39713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80">
                                          <p:stCondLst>
                                            <p:cond delay="0"/>
                                          </p:stCondLst>
                                        </p:cTn>
                                        <p:tgtEl>
                                          <p:spTgt spid="14"/>
                                        </p:tgtEl>
                                      </p:cBhvr>
                                    </p:animEffect>
                                    <p:anim calcmode="lin" valueType="num">
                                      <p:cBhvr>
                                        <p:cTn id="4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7" dur="26">
                                          <p:stCondLst>
                                            <p:cond delay="650"/>
                                          </p:stCondLst>
                                        </p:cTn>
                                        <p:tgtEl>
                                          <p:spTgt spid="14"/>
                                        </p:tgtEl>
                                      </p:cBhvr>
                                      <p:to x="100000" y="60000"/>
                                    </p:animScale>
                                    <p:animScale>
                                      <p:cBhvr>
                                        <p:cTn id="48" dur="166" decel="50000">
                                          <p:stCondLst>
                                            <p:cond delay="676"/>
                                          </p:stCondLst>
                                        </p:cTn>
                                        <p:tgtEl>
                                          <p:spTgt spid="14"/>
                                        </p:tgtEl>
                                      </p:cBhvr>
                                      <p:to x="100000" y="100000"/>
                                    </p:animScale>
                                    <p:animScale>
                                      <p:cBhvr>
                                        <p:cTn id="49" dur="26">
                                          <p:stCondLst>
                                            <p:cond delay="1312"/>
                                          </p:stCondLst>
                                        </p:cTn>
                                        <p:tgtEl>
                                          <p:spTgt spid="14"/>
                                        </p:tgtEl>
                                      </p:cBhvr>
                                      <p:to x="100000" y="80000"/>
                                    </p:animScale>
                                    <p:animScale>
                                      <p:cBhvr>
                                        <p:cTn id="50" dur="166" decel="50000">
                                          <p:stCondLst>
                                            <p:cond delay="1338"/>
                                          </p:stCondLst>
                                        </p:cTn>
                                        <p:tgtEl>
                                          <p:spTgt spid="14"/>
                                        </p:tgtEl>
                                      </p:cBhvr>
                                      <p:to x="100000" y="100000"/>
                                    </p:animScale>
                                    <p:animScale>
                                      <p:cBhvr>
                                        <p:cTn id="51" dur="26">
                                          <p:stCondLst>
                                            <p:cond delay="1642"/>
                                          </p:stCondLst>
                                        </p:cTn>
                                        <p:tgtEl>
                                          <p:spTgt spid="14"/>
                                        </p:tgtEl>
                                      </p:cBhvr>
                                      <p:to x="100000" y="90000"/>
                                    </p:animScale>
                                    <p:animScale>
                                      <p:cBhvr>
                                        <p:cTn id="52" dur="166" decel="50000">
                                          <p:stCondLst>
                                            <p:cond delay="1668"/>
                                          </p:stCondLst>
                                        </p:cTn>
                                        <p:tgtEl>
                                          <p:spTgt spid="14"/>
                                        </p:tgtEl>
                                      </p:cBhvr>
                                      <p:to x="100000" y="100000"/>
                                    </p:animScale>
                                    <p:animScale>
                                      <p:cBhvr>
                                        <p:cTn id="53" dur="26">
                                          <p:stCondLst>
                                            <p:cond delay="1808"/>
                                          </p:stCondLst>
                                        </p:cTn>
                                        <p:tgtEl>
                                          <p:spTgt spid="14"/>
                                        </p:tgtEl>
                                      </p:cBhvr>
                                      <p:to x="100000" y="95000"/>
                                    </p:animScale>
                                    <p:animScale>
                                      <p:cBhvr>
                                        <p:cTn id="54" dur="166" decel="50000">
                                          <p:stCondLst>
                                            <p:cond delay="1834"/>
                                          </p:stCondLst>
                                        </p:cTn>
                                        <p:tgtEl>
                                          <p:spTgt spid="14"/>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80">
                                          <p:stCondLst>
                                            <p:cond delay="0"/>
                                          </p:stCondLst>
                                        </p:cTn>
                                        <p:tgtEl>
                                          <p:spTgt spid="7"/>
                                        </p:tgtEl>
                                      </p:cBhvr>
                                    </p:animEffect>
                                    <p:anim calcmode="lin" valueType="num">
                                      <p:cBhvr>
                                        <p:cTn id="5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3" dur="26">
                                          <p:stCondLst>
                                            <p:cond delay="650"/>
                                          </p:stCondLst>
                                        </p:cTn>
                                        <p:tgtEl>
                                          <p:spTgt spid="7"/>
                                        </p:tgtEl>
                                      </p:cBhvr>
                                      <p:to x="100000" y="60000"/>
                                    </p:animScale>
                                    <p:animScale>
                                      <p:cBhvr>
                                        <p:cTn id="64" dur="166" decel="50000">
                                          <p:stCondLst>
                                            <p:cond delay="676"/>
                                          </p:stCondLst>
                                        </p:cTn>
                                        <p:tgtEl>
                                          <p:spTgt spid="7"/>
                                        </p:tgtEl>
                                      </p:cBhvr>
                                      <p:to x="100000" y="100000"/>
                                    </p:animScale>
                                    <p:animScale>
                                      <p:cBhvr>
                                        <p:cTn id="65" dur="26">
                                          <p:stCondLst>
                                            <p:cond delay="1312"/>
                                          </p:stCondLst>
                                        </p:cTn>
                                        <p:tgtEl>
                                          <p:spTgt spid="7"/>
                                        </p:tgtEl>
                                      </p:cBhvr>
                                      <p:to x="100000" y="80000"/>
                                    </p:animScale>
                                    <p:animScale>
                                      <p:cBhvr>
                                        <p:cTn id="66" dur="166" decel="50000">
                                          <p:stCondLst>
                                            <p:cond delay="1338"/>
                                          </p:stCondLst>
                                        </p:cTn>
                                        <p:tgtEl>
                                          <p:spTgt spid="7"/>
                                        </p:tgtEl>
                                      </p:cBhvr>
                                      <p:to x="100000" y="100000"/>
                                    </p:animScale>
                                    <p:animScale>
                                      <p:cBhvr>
                                        <p:cTn id="67" dur="26">
                                          <p:stCondLst>
                                            <p:cond delay="1642"/>
                                          </p:stCondLst>
                                        </p:cTn>
                                        <p:tgtEl>
                                          <p:spTgt spid="7"/>
                                        </p:tgtEl>
                                      </p:cBhvr>
                                      <p:to x="100000" y="90000"/>
                                    </p:animScale>
                                    <p:animScale>
                                      <p:cBhvr>
                                        <p:cTn id="68" dur="166" decel="50000">
                                          <p:stCondLst>
                                            <p:cond delay="1668"/>
                                          </p:stCondLst>
                                        </p:cTn>
                                        <p:tgtEl>
                                          <p:spTgt spid="7"/>
                                        </p:tgtEl>
                                      </p:cBhvr>
                                      <p:to x="100000" y="100000"/>
                                    </p:animScale>
                                    <p:animScale>
                                      <p:cBhvr>
                                        <p:cTn id="69" dur="26">
                                          <p:stCondLst>
                                            <p:cond delay="1808"/>
                                          </p:stCondLst>
                                        </p:cTn>
                                        <p:tgtEl>
                                          <p:spTgt spid="7"/>
                                        </p:tgtEl>
                                      </p:cBhvr>
                                      <p:to x="100000" y="95000"/>
                                    </p:animScale>
                                    <p:animScale>
                                      <p:cBhvr>
                                        <p:cTn id="70" dur="166" decel="50000">
                                          <p:stCondLst>
                                            <p:cond delay="1834"/>
                                          </p:stCondLst>
                                        </p:cTn>
                                        <p:tgtEl>
                                          <p:spTgt spid="7"/>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500" fill="hold"/>
                                        <p:tgtEl>
                                          <p:spTgt spid="15"/>
                                        </p:tgtEl>
                                        <p:attrNameLst>
                                          <p:attrName>ppt_x</p:attrName>
                                        </p:attrNameLst>
                                      </p:cBhvr>
                                      <p:tavLst>
                                        <p:tav tm="0">
                                          <p:val>
                                            <p:strVal val="#ppt_x"/>
                                          </p:val>
                                        </p:tav>
                                        <p:tav tm="100000">
                                          <p:val>
                                            <p:strVal val="#ppt_x"/>
                                          </p:val>
                                        </p:tav>
                                      </p:tavLst>
                                    </p:anim>
                                    <p:anim calcmode="lin" valueType="num">
                                      <p:cBhvr additive="base">
                                        <p:cTn id="76" dur="500" fill="hold"/>
                                        <p:tgtEl>
                                          <p:spTgt spid="1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500" fill="hold"/>
                                        <p:tgtEl>
                                          <p:spTgt spid="16"/>
                                        </p:tgtEl>
                                        <p:attrNameLst>
                                          <p:attrName>ppt_x</p:attrName>
                                        </p:attrNameLst>
                                      </p:cBhvr>
                                      <p:tavLst>
                                        <p:tav tm="0">
                                          <p:val>
                                            <p:strVal val="#ppt_x"/>
                                          </p:val>
                                        </p:tav>
                                        <p:tav tm="100000">
                                          <p:val>
                                            <p:strVal val="#ppt_x"/>
                                          </p:val>
                                        </p:tav>
                                      </p:tavLst>
                                    </p:anim>
                                    <p:anim calcmode="lin" valueType="num">
                                      <p:cBhvr additive="base">
                                        <p:cTn id="8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1"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294967295"/>
          </p:nvPr>
        </p:nvSpPr>
        <p:spPr bwMode="auto">
          <a:xfrm>
            <a:off x="2324100" y="6149975"/>
            <a:ext cx="527050" cy="3365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2954">
                <a:solidFill>
                  <a:schemeClr val="tx1"/>
                </a:solidFill>
                <a:latin typeface="Calibri" panose="020F0502020204030204" pitchFamily="34" charset="0"/>
                <a:cs typeface="Arial" panose="020B0604020202020204" pitchFamily="34" charset="0"/>
              </a:defRPr>
            </a:lvl1pPr>
            <a:lvl2pPr marL="685817" indent="-263776" algn="r">
              <a:spcBef>
                <a:spcPct val="20000"/>
              </a:spcBef>
              <a:buFont typeface="Arial" panose="020B0604020202020204" pitchFamily="34" charset="0"/>
              <a:buChar char="–"/>
              <a:defRPr sz="2585">
                <a:solidFill>
                  <a:schemeClr val="tx1"/>
                </a:solidFill>
                <a:latin typeface="Calibri" panose="020F0502020204030204" pitchFamily="34" charset="0"/>
                <a:cs typeface="Arial" panose="020B0604020202020204" pitchFamily="34" charset="0"/>
              </a:defRPr>
            </a:lvl2pPr>
            <a:lvl3pPr marL="1055103" indent="-211021" algn="r">
              <a:spcBef>
                <a:spcPct val="20000"/>
              </a:spcBef>
              <a:buFont typeface="Arial" panose="020B0604020202020204" pitchFamily="34" charset="0"/>
              <a:buChar char="•"/>
              <a:defRPr sz="2215">
                <a:solidFill>
                  <a:schemeClr val="tx1"/>
                </a:solidFill>
                <a:latin typeface="Calibri" panose="020F0502020204030204" pitchFamily="34" charset="0"/>
                <a:cs typeface="Arial" panose="020B0604020202020204" pitchFamily="34" charset="0"/>
              </a:defRPr>
            </a:lvl3pPr>
            <a:lvl4pPr marL="1477145"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4pPr>
            <a:lvl5pPr marL="1899186"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5pPr>
            <a:lvl6pPr marL="2321227"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6pPr>
            <a:lvl7pPr marL="2743269"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7pPr>
            <a:lvl8pPr marL="3165310"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8pPr>
            <a:lvl9pPr marL="3587351"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9pPr>
          </a:lstStyle>
          <a:p>
            <a:pPr>
              <a:spcBef>
                <a:spcPct val="0"/>
              </a:spcBef>
              <a:buFontTx/>
              <a:buNone/>
              <a:defRPr/>
            </a:pPr>
            <a:fld id="{1CA375F7-40A8-4967-814C-B8ADDFED29A8}" type="slidenum">
              <a:rPr lang="ar-SA" altLang="en-US" sz="1108">
                <a:solidFill>
                  <a:schemeClr val="bg1"/>
                </a:solidFill>
              </a:rPr>
              <a:pPr>
                <a:spcBef>
                  <a:spcPct val="0"/>
                </a:spcBef>
                <a:buFontTx/>
                <a:buNone/>
                <a:defRPr/>
              </a:pPr>
              <a:t>4</a:t>
            </a:fld>
            <a:endParaRPr lang="en-US" altLang="en-US" sz="1108">
              <a:solidFill>
                <a:schemeClr val="bg1"/>
              </a:solidFill>
            </a:endParaRPr>
          </a:p>
        </p:txBody>
      </p:sp>
      <p:sp>
        <p:nvSpPr>
          <p:cNvPr id="18435" name="مربع نص 5"/>
          <p:cNvSpPr txBox="1">
            <a:spLocks noChangeArrowheads="1"/>
          </p:cNvSpPr>
          <p:nvPr/>
        </p:nvSpPr>
        <p:spPr bwMode="auto">
          <a:xfrm>
            <a:off x="221541" y="2024234"/>
            <a:ext cx="8191696" cy="1938992"/>
          </a:xfrm>
          <a:prstGeom prst="rect">
            <a:avLst/>
          </a:prstGeom>
          <a:ln>
            <a:solidFill>
              <a:schemeClr val="bg1"/>
            </a:solidFill>
          </a:ln>
          <a:extLst/>
        </p:spPr>
        <p:style>
          <a:lnRef idx="2">
            <a:schemeClr val="accent6"/>
          </a:lnRef>
          <a:fillRef idx="1">
            <a:schemeClr val="lt1"/>
          </a:fillRef>
          <a:effectRef idx="0">
            <a:schemeClr val="accent6"/>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02060"/>
                </a:solidFill>
                <a:latin typeface="Arial" panose="020B0604020202020204" pitchFamily="34" charset="0"/>
                <a:cs typeface="Arabic Transparent" panose="020B0604020202020204" pitchFamily="34" charset="0"/>
              </a:rPr>
              <a:t>المنهج العلمي هو الطريق أو المسلك الذي يتخذه الباحث للوصول الى الحقيقة. </a:t>
            </a:r>
          </a:p>
          <a:p>
            <a:pPr marL="342900" indent="-342900" algn="just">
              <a:spcBef>
                <a:spcPct val="0"/>
              </a:spcBef>
              <a:buFont typeface="Wingdings" panose="05000000000000000000" pitchFamily="2" charset="2"/>
              <a:buChar char="ü"/>
              <a:defRPr/>
            </a:pPr>
            <a:endParaRPr lang="ar-SA" altLang="en-US" sz="2400" b="1" dirty="0" smtClean="0">
              <a:solidFill>
                <a:srgbClr val="002060"/>
              </a:solidFill>
              <a:latin typeface="Arial" panose="020B0604020202020204" pitchFamily="34" charset="0"/>
              <a:cs typeface="Arabic Transparent" panose="020B0604020202020204" pitchFamily="34" charset="0"/>
            </a:endParaRPr>
          </a:p>
          <a:p>
            <a:pPr marL="342900" indent="-342900" algn="just">
              <a:spcBef>
                <a:spcPct val="0"/>
              </a:spcBef>
              <a:buFont typeface="Wingdings" panose="05000000000000000000" pitchFamily="2" charset="2"/>
              <a:buChar char="ü"/>
              <a:defRPr/>
            </a:pPr>
            <a:r>
              <a:rPr lang="ar-SA" altLang="en-US" sz="2400" b="1" dirty="0" smtClean="0">
                <a:solidFill>
                  <a:srgbClr val="C00000"/>
                </a:solidFill>
                <a:latin typeface="Arial" panose="020B0604020202020204" pitchFamily="34" charset="0"/>
                <a:cs typeface="Arabic Transparent" panose="020B0604020202020204" pitchFamily="34" charset="0"/>
              </a:rPr>
              <a:t>يعرف المنهج العلمي أنه مجموعة القواعد العامة التي يستخدمها الباحث</a:t>
            </a:r>
          </a:p>
          <a:p>
            <a:pPr algn="just">
              <a:spcBef>
                <a:spcPct val="0"/>
              </a:spcBef>
              <a:buNone/>
              <a:defRPr/>
            </a:pPr>
            <a:r>
              <a:rPr lang="ar-SA" altLang="en-US" sz="2400" b="1" dirty="0" smtClean="0">
                <a:solidFill>
                  <a:srgbClr val="C00000"/>
                </a:solidFill>
                <a:latin typeface="Arial" panose="020B0604020202020204" pitchFamily="34" charset="0"/>
                <a:cs typeface="Arabic Transparent" panose="020B0604020202020204" pitchFamily="34" charset="0"/>
              </a:rPr>
              <a:t>    للوصول الى </a:t>
            </a:r>
            <a:r>
              <a:rPr lang="ar-SA" altLang="en-US" sz="2400" b="1" dirty="0">
                <a:solidFill>
                  <a:srgbClr val="C00000"/>
                </a:solidFill>
                <a:latin typeface="Arial" panose="020B0604020202020204" pitchFamily="34" charset="0"/>
                <a:cs typeface="Arabic Transparent" panose="020B0604020202020204" pitchFamily="34" charset="0"/>
              </a:rPr>
              <a:t>الحقيقة </a:t>
            </a:r>
            <a:endParaRPr lang="ar-SA" altLang="en-US" sz="2400" b="1" dirty="0" smtClean="0">
              <a:solidFill>
                <a:srgbClr val="C00000"/>
              </a:solidFill>
              <a:latin typeface="Arial" panose="020B0604020202020204" pitchFamily="34" charset="0"/>
              <a:cs typeface="Arabic Transparent" panose="020B0604020202020204" pitchFamily="34" charset="0"/>
            </a:endParaRPr>
          </a:p>
          <a:p>
            <a:pPr marL="342900" indent="-342900" algn="just">
              <a:spcBef>
                <a:spcPct val="0"/>
              </a:spcBef>
              <a:buFont typeface="Wingdings" panose="05000000000000000000" pitchFamily="2" charset="2"/>
              <a:buChar char="ü"/>
              <a:defRPr/>
            </a:pPr>
            <a:endParaRPr lang="ar-SA" altLang="en-US" sz="2400" dirty="0">
              <a:solidFill>
                <a:srgbClr val="002060"/>
              </a:solidFill>
              <a:latin typeface="Arial" panose="020B0604020202020204" pitchFamily="34" charset="0"/>
              <a:cs typeface="Arabic Transparent" panose="020B0604020202020204" pitchFamily="34" charset="0"/>
            </a:endParaRPr>
          </a:p>
        </p:txBody>
      </p:sp>
      <p:sp>
        <p:nvSpPr>
          <p:cNvPr id="12" name="Title 1"/>
          <p:cNvSpPr>
            <a:spLocks noGrp="1"/>
          </p:cNvSpPr>
          <p:nvPr>
            <p:ph type="title"/>
          </p:nvPr>
        </p:nvSpPr>
        <p:spPr>
          <a:xfrm>
            <a:off x="509587" y="624622"/>
            <a:ext cx="8915400" cy="1143000"/>
          </a:xfrm>
        </p:spPr>
        <p:txBody>
          <a:bodyPr/>
          <a:lstStyle/>
          <a:p>
            <a:pPr marL="571500" indent="-571500">
              <a:buFont typeface="Arial" panose="020B0604020202020204" pitchFamily="34" charset="0"/>
              <a:buChar char="•"/>
            </a:pPr>
            <a:r>
              <a:rPr lang="ar-SA" sz="4000" b="1" dirty="0" smtClean="0">
                <a:solidFill>
                  <a:srgbClr val="013E36"/>
                </a:solidFill>
              </a:rPr>
              <a:t>مقدمة : </a:t>
            </a:r>
            <a:r>
              <a:rPr lang="ar-SA" sz="4000" b="1" dirty="0">
                <a:solidFill>
                  <a:srgbClr val="013E36"/>
                </a:solidFill>
              </a:rPr>
              <a:t>ما المقصود بالمنهج ؟</a:t>
            </a:r>
            <a: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t/>
            </a:r>
            <a:b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br>
            <a:r>
              <a:rPr lang="ar-SA" sz="4000" b="1" dirty="0" smtClean="0">
                <a:solidFill>
                  <a:srgbClr val="013E36"/>
                </a:solidFill>
              </a:rPr>
              <a:t> </a:t>
            </a:r>
            <a:endParaRPr lang="en-US" sz="4000" b="1" dirty="0">
              <a:solidFill>
                <a:srgbClr val="013E36"/>
              </a:solidFill>
            </a:endParaRPr>
          </a:p>
        </p:txBody>
      </p:sp>
      <p:sp>
        <p:nvSpPr>
          <p:cNvPr id="20" name="Right Arrow 19"/>
          <p:cNvSpPr/>
          <p:nvPr/>
        </p:nvSpPr>
        <p:spPr>
          <a:xfrm rot="10800000">
            <a:off x="8636360" y="1920472"/>
            <a:ext cx="777875" cy="536575"/>
          </a:xfrm>
          <a:prstGeom prst="rightArrow">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solidFill>
                <a:srgbClr val="00B050"/>
              </a:solidFill>
            </a:endParaRPr>
          </a:p>
        </p:txBody>
      </p:sp>
      <p:sp>
        <p:nvSpPr>
          <p:cNvPr id="21" name="Slide Number Placeholder 2"/>
          <p:cNvSpPr>
            <a:spLocks noGrp="1"/>
          </p:cNvSpPr>
          <p:nvPr>
            <p:ph type="sldNum" sz="quarter" idx="10"/>
          </p:nvPr>
        </p:nvSpPr>
        <p:spPr>
          <a:xfrm>
            <a:off x="4974456" y="6356350"/>
            <a:ext cx="482600" cy="365125"/>
          </a:xfrm>
        </p:spPr>
        <p:txBody>
          <a:bodyPr/>
          <a:lstStyle/>
          <a:p>
            <a:pPr>
              <a:defRPr/>
            </a:pPr>
            <a:r>
              <a:rPr lang="ar-SA" dirty="0" smtClean="0"/>
              <a:t>4</a:t>
            </a:r>
            <a:endParaRPr lang="en-US" dirty="0"/>
          </a:p>
        </p:txBody>
      </p:sp>
      <p:sp>
        <p:nvSpPr>
          <p:cNvPr id="22" name="مربع نص 5"/>
          <p:cNvSpPr txBox="1">
            <a:spLocks noChangeArrowheads="1"/>
          </p:cNvSpPr>
          <p:nvPr/>
        </p:nvSpPr>
        <p:spPr bwMode="auto">
          <a:xfrm>
            <a:off x="257309" y="3995803"/>
            <a:ext cx="8191697" cy="830997"/>
          </a:xfrm>
          <a:prstGeom prst="rect">
            <a:avLst/>
          </a:prstGeom>
          <a:ln>
            <a:solidFill>
              <a:schemeClr val="bg1"/>
            </a:solidFill>
          </a:ln>
          <a:extLst/>
        </p:spPr>
        <p:style>
          <a:lnRef idx="2">
            <a:schemeClr val="accent3"/>
          </a:lnRef>
          <a:fillRef idx="1">
            <a:schemeClr val="lt1"/>
          </a:fillRef>
          <a:effectRef idx="0">
            <a:schemeClr val="accent3"/>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13E36"/>
                </a:solidFill>
                <a:latin typeface="Arial" panose="020B0604020202020204" pitchFamily="34" charset="0"/>
                <a:cs typeface="Arabic Transparent" panose="020B0604020202020204" pitchFamily="34" charset="0"/>
              </a:rPr>
              <a:t>هذه الحقيقة اما أن تكون تأكيدا لواقع موجود أو اكتشافا جديدا للقوانين التي تحكمه.....</a:t>
            </a:r>
            <a:endParaRPr lang="ar-SA" altLang="en-US" sz="2400" b="1" dirty="0">
              <a:solidFill>
                <a:srgbClr val="013E36"/>
              </a:solidFill>
              <a:latin typeface="Arial" panose="020B0604020202020204" pitchFamily="34" charset="0"/>
              <a:cs typeface="Arabic Transparent" panose="020B0604020202020204" pitchFamily="34" charset="0"/>
            </a:endParaRPr>
          </a:p>
        </p:txBody>
      </p:sp>
      <p:sp>
        <p:nvSpPr>
          <p:cNvPr id="8" name="مربع نص 5"/>
          <p:cNvSpPr txBox="1">
            <a:spLocks noChangeArrowheads="1"/>
          </p:cNvSpPr>
          <p:nvPr/>
        </p:nvSpPr>
        <p:spPr bwMode="auto">
          <a:xfrm>
            <a:off x="221541" y="5154368"/>
            <a:ext cx="8191696" cy="461665"/>
          </a:xfrm>
          <a:prstGeom prst="rect">
            <a:avLst/>
          </a:prstGeom>
          <a:ln>
            <a:solidFill>
              <a:schemeClr val="bg1"/>
            </a:solidFill>
          </a:ln>
          <a:extLst/>
        </p:spPr>
        <p:style>
          <a:lnRef idx="2">
            <a:schemeClr val="accent6"/>
          </a:lnRef>
          <a:fillRef idx="1">
            <a:schemeClr val="lt1"/>
          </a:fillRef>
          <a:effectRef idx="0">
            <a:schemeClr val="accent6"/>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02060"/>
                </a:solidFill>
                <a:latin typeface="Arial" panose="020B0604020202020204" pitchFamily="34" charset="0"/>
                <a:cs typeface="Arabic Transparent" panose="020B0604020202020204" pitchFamily="34" charset="0"/>
              </a:rPr>
              <a:t>تصنيفات المناهج كثيرة، نركز على أكثرها استخداما في علومنا الإدارية: </a:t>
            </a:r>
            <a:endParaRPr lang="ar-SA" altLang="en-US" sz="2400" dirty="0">
              <a:solidFill>
                <a:srgbClr val="002060"/>
              </a:solidFill>
              <a:latin typeface="Arial" panose="020B0604020202020204" pitchFamily="34" charset="0"/>
              <a:cs typeface="Arabic Transparent" panose="020B0604020202020204" pitchFamily="34" charset="0"/>
            </a:endParaRPr>
          </a:p>
        </p:txBody>
      </p:sp>
    </p:spTree>
    <p:extLst>
      <p:ext uri="{BB962C8B-B14F-4D97-AF65-F5344CB8AC3E}">
        <p14:creationId xmlns:p14="http://schemas.microsoft.com/office/powerpoint/2010/main" val="404997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8435"/>
                                        </p:tgtEl>
                                        <p:attrNameLst>
                                          <p:attrName>style.visibility</p:attrName>
                                        </p:attrNameLst>
                                      </p:cBhvr>
                                      <p:to>
                                        <p:strVal val="visible"/>
                                      </p:to>
                                    </p:set>
                                    <p:animEffect transition="in" filter="wipe(down)">
                                      <p:cBhvr>
                                        <p:cTn id="25" dur="580">
                                          <p:stCondLst>
                                            <p:cond delay="0"/>
                                          </p:stCondLst>
                                        </p:cTn>
                                        <p:tgtEl>
                                          <p:spTgt spid="18435"/>
                                        </p:tgtEl>
                                      </p:cBhvr>
                                    </p:animEffect>
                                    <p:anim calcmode="lin" valueType="num">
                                      <p:cBhvr>
                                        <p:cTn id="26" dur="1822" tmFilter="0,0; 0.14,0.36; 0.43,0.73; 0.71,0.91; 1.0,1.0">
                                          <p:stCondLst>
                                            <p:cond delay="0"/>
                                          </p:stCondLst>
                                        </p:cTn>
                                        <p:tgtEl>
                                          <p:spTgt spid="1843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843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843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843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8435"/>
                                        </p:tgtEl>
                                        <p:attrNameLst>
                                          <p:attrName>ppt_y</p:attrName>
                                        </p:attrNameLst>
                                      </p:cBhvr>
                                      <p:tavLst>
                                        <p:tav tm="0" fmla="#ppt_y-sin(pi*$)/81">
                                          <p:val>
                                            <p:fltVal val="0"/>
                                          </p:val>
                                        </p:tav>
                                        <p:tav tm="100000">
                                          <p:val>
                                            <p:fltVal val="1"/>
                                          </p:val>
                                        </p:tav>
                                      </p:tavLst>
                                    </p:anim>
                                    <p:animScale>
                                      <p:cBhvr>
                                        <p:cTn id="31" dur="26">
                                          <p:stCondLst>
                                            <p:cond delay="650"/>
                                          </p:stCondLst>
                                        </p:cTn>
                                        <p:tgtEl>
                                          <p:spTgt spid="18435"/>
                                        </p:tgtEl>
                                      </p:cBhvr>
                                      <p:to x="100000" y="60000"/>
                                    </p:animScale>
                                    <p:animScale>
                                      <p:cBhvr>
                                        <p:cTn id="32" dur="166" decel="50000">
                                          <p:stCondLst>
                                            <p:cond delay="676"/>
                                          </p:stCondLst>
                                        </p:cTn>
                                        <p:tgtEl>
                                          <p:spTgt spid="18435"/>
                                        </p:tgtEl>
                                      </p:cBhvr>
                                      <p:to x="100000" y="100000"/>
                                    </p:animScale>
                                    <p:animScale>
                                      <p:cBhvr>
                                        <p:cTn id="33" dur="26">
                                          <p:stCondLst>
                                            <p:cond delay="1312"/>
                                          </p:stCondLst>
                                        </p:cTn>
                                        <p:tgtEl>
                                          <p:spTgt spid="18435"/>
                                        </p:tgtEl>
                                      </p:cBhvr>
                                      <p:to x="100000" y="80000"/>
                                    </p:animScale>
                                    <p:animScale>
                                      <p:cBhvr>
                                        <p:cTn id="34" dur="166" decel="50000">
                                          <p:stCondLst>
                                            <p:cond delay="1338"/>
                                          </p:stCondLst>
                                        </p:cTn>
                                        <p:tgtEl>
                                          <p:spTgt spid="18435"/>
                                        </p:tgtEl>
                                      </p:cBhvr>
                                      <p:to x="100000" y="100000"/>
                                    </p:animScale>
                                    <p:animScale>
                                      <p:cBhvr>
                                        <p:cTn id="35" dur="26">
                                          <p:stCondLst>
                                            <p:cond delay="1642"/>
                                          </p:stCondLst>
                                        </p:cTn>
                                        <p:tgtEl>
                                          <p:spTgt spid="18435"/>
                                        </p:tgtEl>
                                      </p:cBhvr>
                                      <p:to x="100000" y="90000"/>
                                    </p:animScale>
                                    <p:animScale>
                                      <p:cBhvr>
                                        <p:cTn id="36" dur="166" decel="50000">
                                          <p:stCondLst>
                                            <p:cond delay="1668"/>
                                          </p:stCondLst>
                                        </p:cTn>
                                        <p:tgtEl>
                                          <p:spTgt spid="18435"/>
                                        </p:tgtEl>
                                      </p:cBhvr>
                                      <p:to x="100000" y="100000"/>
                                    </p:animScale>
                                    <p:animScale>
                                      <p:cBhvr>
                                        <p:cTn id="37" dur="26">
                                          <p:stCondLst>
                                            <p:cond delay="1808"/>
                                          </p:stCondLst>
                                        </p:cTn>
                                        <p:tgtEl>
                                          <p:spTgt spid="18435"/>
                                        </p:tgtEl>
                                      </p:cBhvr>
                                      <p:to x="100000" y="95000"/>
                                    </p:animScale>
                                    <p:animScale>
                                      <p:cBhvr>
                                        <p:cTn id="38" dur="166" decel="50000">
                                          <p:stCondLst>
                                            <p:cond delay="1834"/>
                                          </p:stCondLst>
                                        </p:cTn>
                                        <p:tgtEl>
                                          <p:spTgt spid="18435"/>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80">
                                          <p:stCondLst>
                                            <p:cond delay="0"/>
                                          </p:stCondLst>
                                        </p:cTn>
                                        <p:tgtEl>
                                          <p:spTgt spid="20"/>
                                        </p:tgtEl>
                                      </p:cBhvr>
                                    </p:animEffect>
                                    <p:anim calcmode="lin" valueType="num">
                                      <p:cBhvr>
                                        <p:cTn id="4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47" dur="26">
                                          <p:stCondLst>
                                            <p:cond delay="650"/>
                                          </p:stCondLst>
                                        </p:cTn>
                                        <p:tgtEl>
                                          <p:spTgt spid="20"/>
                                        </p:tgtEl>
                                      </p:cBhvr>
                                      <p:to x="100000" y="60000"/>
                                    </p:animScale>
                                    <p:animScale>
                                      <p:cBhvr>
                                        <p:cTn id="48" dur="166" decel="50000">
                                          <p:stCondLst>
                                            <p:cond delay="676"/>
                                          </p:stCondLst>
                                        </p:cTn>
                                        <p:tgtEl>
                                          <p:spTgt spid="20"/>
                                        </p:tgtEl>
                                      </p:cBhvr>
                                      <p:to x="100000" y="100000"/>
                                    </p:animScale>
                                    <p:animScale>
                                      <p:cBhvr>
                                        <p:cTn id="49" dur="26">
                                          <p:stCondLst>
                                            <p:cond delay="1312"/>
                                          </p:stCondLst>
                                        </p:cTn>
                                        <p:tgtEl>
                                          <p:spTgt spid="20"/>
                                        </p:tgtEl>
                                      </p:cBhvr>
                                      <p:to x="100000" y="80000"/>
                                    </p:animScale>
                                    <p:animScale>
                                      <p:cBhvr>
                                        <p:cTn id="50" dur="166" decel="50000">
                                          <p:stCondLst>
                                            <p:cond delay="1338"/>
                                          </p:stCondLst>
                                        </p:cTn>
                                        <p:tgtEl>
                                          <p:spTgt spid="20"/>
                                        </p:tgtEl>
                                      </p:cBhvr>
                                      <p:to x="100000" y="100000"/>
                                    </p:animScale>
                                    <p:animScale>
                                      <p:cBhvr>
                                        <p:cTn id="51" dur="26">
                                          <p:stCondLst>
                                            <p:cond delay="1642"/>
                                          </p:stCondLst>
                                        </p:cTn>
                                        <p:tgtEl>
                                          <p:spTgt spid="20"/>
                                        </p:tgtEl>
                                      </p:cBhvr>
                                      <p:to x="100000" y="90000"/>
                                    </p:animScale>
                                    <p:animScale>
                                      <p:cBhvr>
                                        <p:cTn id="52" dur="166" decel="50000">
                                          <p:stCondLst>
                                            <p:cond delay="1668"/>
                                          </p:stCondLst>
                                        </p:cTn>
                                        <p:tgtEl>
                                          <p:spTgt spid="20"/>
                                        </p:tgtEl>
                                      </p:cBhvr>
                                      <p:to x="100000" y="100000"/>
                                    </p:animScale>
                                    <p:animScale>
                                      <p:cBhvr>
                                        <p:cTn id="53" dur="26">
                                          <p:stCondLst>
                                            <p:cond delay="1808"/>
                                          </p:stCondLst>
                                        </p:cTn>
                                        <p:tgtEl>
                                          <p:spTgt spid="20"/>
                                        </p:tgtEl>
                                      </p:cBhvr>
                                      <p:to x="100000" y="95000"/>
                                    </p:animScale>
                                    <p:animScale>
                                      <p:cBhvr>
                                        <p:cTn id="54" dur="166" decel="50000">
                                          <p:stCondLst>
                                            <p:cond delay="1834"/>
                                          </p:stCondLst>
                                        </p:cTn>
                                        <p:tgtEl>
                                          <p:spTgt spid="20"/>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nodeType="clickEffect">
                                  <p:stCondLst>
                                    <p:cond delay="0"/>
                                  </p:stCondLst>
                                  <p:childTnLst>
                                    <p:set>
                                      <p:cBhvr>
                                        <p:cTn id="58" dur="1" fill="hold">
                                          <p:stCondLst>
                                            <p:cond delay="0"/>
                                          </p:stCondLst>
                                        </p:cTn>
                                        <p:tgtEl>
                                          <p:spTgt spid="22">
                                            <p:txEl>
                                              <p:pRg st="0" end="0"/>
                                            </p:txEl>
                                          </p:spTgt>
                                        </p:tgtEl>
                                        <p:attrNameLst>
                                          <p:attrName>style.visibility</p:attrName>
                                        </p:attrNameLst>
                                      </p:cBhvr>
                                      <p:to>
                                        <p:strVal val="visible"/>
                                      </p:to>
                                    </p:set>
                                    <p:animEffect transition="in" filter="wipe(down)">
                                      <p:cBhvr>
                                        <p:cTn id="59" dur="580">
                                          <p:stCondLst>
                                            <p:cond delay="0"/>
                                          </p:stCondLst>
                                        </p:cTn>
                                        <p:tgtEl>
                                          <p:spTgt spid="22">
                                            <p:txEl>
                                              <p:pRg st="0" end="0"/>
                                            </p:txEl>
                                          </p:spTgt>
                                        </p:tgtEl>
                                      </p:cBhvr>
                                    </p:animEffect>
                                    <p:anim calcmode="lin" valueType="num">
                                      <p:cBhvr>
                                        <p:cTn id="60" dur="1822" tmFilter="0,0; 0.14,0.36; 0.43,0.73; 0.71,0.91; 1.0,1.0">
                                          <p:stCondLst>
                                            <p:cond delay="0"/>
                                          </p:stCondLst>
                                        </p:cTn>
                                        <p:tgtEl>
                                          <p:spTgt spid="22">
                                            <p:txEl>
                                              <p:pRg st="0" end="0"/>
                                            </p:tx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22">
                                            <p:txEl>
                                              <p:pRg st="0" end="0"/>
                                            </p:tx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22">
                                            <p:txEl>
                                              <p:pRg st="0" end="0"/>
                                            </p:tx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22">
                                            <p:txEl>
                                              <p:pRg st="0" end="0"/>
                                            </p:tx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22">
                                            <p:txEl>
                                              <p:pRg st="0" end="0"/>
                                            </p:tx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22">
                                            <p:txEl>
                                              <p:pRg st="0" end="0"/>
                                            </p:txEl>
                                          </p:spTgt>
                                        </p:tgtEl>
                                      </p:cBhvr>
                                      <p:to x="100000" y="60000"/>
                                    </p:animScale>
                                    <p:animScale>
                                      <p:cBhvr>
                                        <p:cTn id="66" dur="166" decel="50000">
                                          <p:stCondLst>
                                            <p:cond delay="676"/>
                                          </p:stCondLst>
                                        </p:cTn>
                                        <p:tgtEl>
                                          <p:spTgt spid="22">
                                            <p:txEl>
                                              <p:pRg st="0" end="0"/>
                                            </p:txEl>
                                          </p:spTgt>
                                        </p:tgtEl>
                                      </p:cBhvr>
                                      <p:to x="100000" y="100000"/>
                                    </p:animScale>
                                    <p:animScale>
                                      <p:cBhvr>
                                        <p:cTn id="67" dur="26">
                                          <p:stCondLst>
                                            <p:cond delay="1312"/>
                                          </p:stCondLst>
                                        </p:cTn>
                                        <p:tgtEl>
                                          <p:spTgt spid="22">
                                            <p:txEl>
                                              <p:pRg st="0" end="0"/>
                                            </p:txEl>
                                          </p:spTgt>
                                        </p:tgtEl>
                                      </p:cBhvr>
                                      <p:to x="100000" y="80000"/>
                                    </p:animScale>
                                    <p:animScale>
                                      <p:cBhvr>
                                        <p:cTn id="68" dur="166" decel="50000">
                                          <p:stCondLst>
                                            <p:cond delay="1338"/>
                                          </p:stCondLst>
                                        </p:cTn>
                                        <p:tgtEl>
                                          <p:spTgt spid="22">
                                            <p:txEl>
                                              <p:pRg st="0" end="0"/>
                                            </p:txEl>
                                          </p:spTgt>
                                        </p:tgtEl>
                                      </p:cBhvr>
                                      <p:to x="100000" y="100000"/>
                                    </p:animScale>
                                    <p:animScale>
                                      <p:cBhvr>
                                        <p:cTn id="69" dur="26">
                                          <p:stCondLst>
                                            <p:cond delay="1642"/>
                                          </p:stCondLst>
                                        </p:cTn>
                                        <p:tgtEl>
                                          <p:spTgt spid="22">
                                            <p:txEl>
                                              <p:pRg st="0" end="0"/>
                                            </p:txEl>
                                          </p:spTgt>
                                        </p:tgtEl>
                                      </p:cBhvr>
                                      <p:to x="100000" y="90000"/>
                                    </p:animScale>
                                    <p:animScale>
                                      <p:cBhvr>
                                        <p:cTn id="70" dur="166" decel="50000">
                                          <p:stCondLst>
                                            <p:cond delay="1668"/>
                                          </p:stCondLst>
                                        </p:cTn>
                                        <p:tgtEl>
                                          <p:spTgt spid="22">
                                            <p:txEl>
                                              <p:pRg st="0" end="0"/>
                                            </p:txEl>
                                          </p:spTgt>
                                        </p:tgtEl>
                                      </p:cBhvr>
                                      <p:to x="100000" y="100000"/>
                                    </p:animScale>
                                    <p:animScale>
                                      <p:cBhvr>
                                        <p:cTn id="71" dur="26">
                                          <p:stCondLst>
                                            <p:cond delay="1808"/>
                                          </p:stCondLst>
                                        </p:cTn>
                                        <p:tgtEl>
                                          <p:spTgt spid="22">
                                            <p:txEl>
                                              <p:pRg st="0" end="0"/>
                                            </p:txEl>
                                          </p:spTgt>
                                        </p:tgtEl>
                                      </p:cBhvr>
                                      <p:to x="100000" y="95000"/>
                                    </p:animScale>
                                    <p:animScale>
                                      <p:cBhvr>
                                        <p:cTn id="72" dur="166" decel="50000">
                                          <p:stCondLst>
                                            <p:cond delay="1834"/>
                                          </p:stCondLst>
                                        </p:cTn>
                                        <p:tgtEl>
                                          <p:spTgt spid="22">
                                            <p:txEl>
                                              <p:pRg st="0" end="0"/>
                                            </p:txEl>
                                          </p:spTgt>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8">
                                            <p:txEl>
                                              <p:pRg st="0" end="0"/>
                                            </p:txEl>
                                          </p:spTgt>
                                        </p:tgtEl>
                                        <p:attrNameLst>
                                          <p:attrName>style.visibility</p:attrName>
                                        </p:attrNameLst>
                                      </p:cBhvr>
                                      <p:to>
                                        <p:strVal val="visible"/>
                                      </p:to>
                                    </p:set>
                                    <p:anim calcmode="lin" valueType="num">
                                      <p:cBhvr additive="base">
                                        <p:cTn id="7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2" grpId="0"/>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9884" y="3718772"/>
            <a:ext cx="3352800" cy="646331"/>
          </a:xfrm>
          <a:prstGeom prst="rect">
            <a:avLst/>
          </a:prstGeom>
          <a:solidFill>
            <a:srgbClr val="FFC000"/>
          </a:solidFill>
        </p:spPr>
        <p:txBody>
          <a:bodyPr wrap="square" rtlCol="1">
            <a:spAutoFit/>
          </a:bodyPr>
          <a:lstStyle/>
          <a:p>
            <a:pPr algn="ctr"/>
            <a:r>
              <a:rPr lang="ar-SA" sz="3600" b="1" dirty="0" smtClean="0">
                <a:cs typeface="Akhbar MT" pitchFamily="2" charset="-78"/>
              </a:rPr>
              <a:t>المنهج التجريبي</a:t>
            </a:r>
            <a:endParaRPr lang="ar-SA" sz="3600" b="1" dirty="0">
              <a:cs typeface="Akhbar MT" pitchFamily="2" charset="-78"/>
            </a:endParaRPr>
          </a:p>
        </p:txBody>
      </p:sp>
      <p:sp>
        <p:nvSpPr>
          <p:cNvPr id="7" name="TextBox 6"/>
          <p:cNvSpPr txBox="1"/>
          <p:nvPr/>
        </p:nvSpPr>
        <p:spPr>
          <a:xfrm>
            <a:off x="5623024" y="3718773"/>
            <a:ext cx="3352800" cy="646331"/>
          </a:xfrm>
          <a:prstGeom prst="rect">
            <a:avLst/>
          </a:prstGeom>
          <a:solidFill>
            <a:srgbClr val="92D050"/>
          </a:solidFill>
        </p:spPr>
        <p:txBody>
          <a:bodyPr wrap="square" rtlCol="1">
            <a:spAutoFit/>
          </a:bodyPr>
          <a:lstStyle/>
          <a:p>
            <a:pPr algn="ctr"/>
            <a:r>
              <a:rPr lang="ar-SA" sz="3600" b="1" dirty="0" smtClean="0">
                <a:cs typeface="Akhbar MT" pitchFamily="2" charset="-78"/>
              </a:rPr>
              <a:t>المنهج الوصفي</a:t>
            </a:r>
            <a:endParaRPr lang="ar-SA" sz="3600" b="1" dirty="0">
              <a:cs typeface="Akhbar MT" pitchFamily="2" charset="-78"/>
            </a:endParaRPr>
          </a:p>
        </p:txBody>
      </p:sp>
      <p:sp>
        <p:nvSpPr>
          <p:cNvPr id="10" name="TextBox 9"/>
          <p:cNvSpPr txBox="1"/>
          <p:nvPr/>
        </p:nvSpPr>
        <p:spPr>
          <a:xfrm>
            <a:off x="2094632" y="1970497"/>
            <a:ext cx="5184576" cy="584775"/>
          </a:xfrm>
          <a:prstGeom prst="rect">
            <a:avLst/>
          </a:prstGeom>
          <a:noFill/>
        </p:spPr>
        <p:txBody>
          <a:bodyPr wrap="square" rtlCol="1">
            <a:spAutoFit/>
          </a:bodyPr>
          <a:lstStyle/>
          <a:p>
            <a:r>
              <a:rPr lang="ar-SA" sz="3200" dirty="0" smtClean="0">
                <a:solidFill>
                  <a:srgbClr val="0070C0"/>
                </a:solidFill>
                <a:latin typeface="Andalus" panose="02020603050405020304" pitchFamily="18" charset="-78"/>
                <a:cs typeface="Andalus" panose="02020603050405020304" pitchFamily="18" charset="-78"/>
              </a:rPr>
              <a:t>هناك العديد من المناهج، نفرق بين:</a:t>
            </a:r>
            <a:endParaRPr lang="ar-SA" sz="3200" dirty="0">
              <a:solidFill>
                <a:srgbClr val="0070C0"/>
              </a:solidFill>
              <a:latin typeface="Andalus" panose="02020603050405020304" pitchFamily="18" charset="-78"/>
              <a:cs typeface="Andalus" panose="02020603050405020304" pitchFamily="18" charset="-78"/>
            </a:endParaRPr>
          </a:p>
        </p:txBody>
      </p:sp>
      <p:sp>
        <p:nvSpPr>
          <p:cNvPr id="11" name="Flowchart: Terminator 10"/>
          <p:cNvSpPr/>
          <p:nvPr/>
        </p:nvSpPr>
        <p:spPr>
          <a:xfrm>
            <a:off x="2634692" y="1065655"/>
            <a:ext cx="4536504" cy="704616"/>
          </a:xfrm>
          <a:prstGeom prst="flowChartTerminator">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3600" dirty="0">
                <a:solidFill>
                  <a:schemeClr val="tx1"/>
                </a:solidFill>
                <a:cs typeface="Akhbar MT" pitchFamily="2" charset="-78"/>
              </a:rPr>
              <a:t>أنوع المناهج </a:t>
            </a:r>
          </a:p>
        </p:txBody>
      </p:sp>
      <p:sp>
        <p:nvSpPr>
          <p:cNvPr id="12" name="Bent Arrow 11"/>
          <p:cNvSpPr/>
          <p:nvPr/>
        </p:nvSpPr>
        <p:spPr>
          <a:xfrm rot="10800000">
            <a:off x="4182864" y="2555272"/>
            <a:ext cx="720080" cy="1733185"/>
          </a:xfrm>
          <a:prstGeom prst="bentArrow">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solidFill>
                <a:schemeClr val="tx1"/>
              </a:solidFill>
            </a:endParaRPr>
          </a:p>
        </p:txBody>
      </p:sp>
      <p:sp>
        <p:nvSpPr>
          <p:cNvPr id="13" name="Bent Arrow 12"/>
          <p:cNvSpPr/>
          <p:nvPr/>
        </p:nvSpPr>
        <p:spPr>
          <a:xfrm rot="10800000" flipH="1">
            <a:off x="4974952" y="2555272"/>
            <a:ext cx="648072" cy="1733185"/>
          </a:xfrm>
          <a:prstGeom prst="bentArrow">
            <a:avLst/>
          </a:prstGeom>
          <a:solidFill>
            <a:schemeClr val="tx1">
              <a:lumMod val="75000"/>
              <a:lumOff val="25000"/>
            </a:schemeClr>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solidFill>
                <a:schemeClr val="tx1"/>
              </a:solidFill>
            </a:endParaRPr>
          </a:p>
        </p:txBody>
      </p:sp>
      <p:sp>
        <p:nvSpPr>
          <p:cNvPr id="8" name="Slide Number Placeholder 2"/>
          <p:cNvSpPr>
            <a:spLocks noGrp="1"/>
          </p:cNvSpPr>
          <p:nvPr>
            <p:ph type="sldNum" sz="quarter" idx="10"/>
          </p:nvPr>
        </p:nvSpPr>
        <p:spPr>
          <a:xfrm>
            <a:off x="4974456" y="6356350"/>
            <a:ext cx="482600" cy="365125"/>
          </a:xfrm>
        </p:spPr>
        <p:txBody>
          <a:bodyPr/>
          <a:lstStyle/>
          <a:p>
            <a:pPr>
              <a:defRPr/>
            </a:pPr>
            <a:r>
              <a:rPr lang="ar-SA" dirty="0" smtClean="0"/>
              <a:t>5</a:t>
            </a:r>
            <a:endParaRPr lang="en-US" dirty="0"/>
          </a:p>
        </p:txBody>
      </p:sp>
    </p:spTree>
    <p:extLst>
      <p:ext uri="{BB962C8B-B14F-4D97-AF65-F5344CB8AC3E}">
        <p14:creationId xmlns:p14="http://schemas.microsoft.com/office/powerpoint/2010/main" val="428443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80">
                                          <p:stCondLst>
                                            <p:cond delay="0"/>
                                          </p:stCondLst>
                                        </p:cTn>
                                        <p:tgtEl>
                                          <p:spTgt spid="13"/>
                                        </p:tgtEl>
                                      </p:cBhvr>
                                    </p:animEffect>
                                    <p:anim calcmode="lin" valueType="num">
                                      <p:cBhvr>
                                        <p:cTn id="33"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8" dur="26">
                                          <p:stCondLst>
                                            <p:cond delay="650"/>
                                          </p:stCondLst>
                                        </p:cTn>
                                        <p:tgtEl>
                                          <p:spTgt spid="13"/>
                                        </p:tgtEl>
                                      </p:cBhvr>
                                      <p:to x="100000" y="60000"/>
                                    </p:animScale>
                                    <p:animScale>
                                      <p:cBhvr>
                                        <p:cTn id="39" dur="166" decel="50000">
                                          <p:stCondLst>
                                            <p:cond delay="676"/>
                                          </p:stCondLst>
                                        </p:cTn>
                                        <p:tgtEl>
                                          <p:spTgt spid="13"/>
                                        </p:tgtEl>
                                      </p:cBhvr>
                                      <p:to x="100000" y="100000"/>
                                    </p:animScale>
                                    <p:animScale>
                                      <p:cBhvr>
                                        <p:cTn id="40" dur="26">
                                          <p:stCondLst>
                                            <p:cond delay="1312"/>
                                          </p:stCondLst>
                                        </p:cTn>
                                        <p:tgtEl>
                                          <p:spTgt spid="13"/>
                                        </p:tgtEl>
                                      </p:cBhvr>
                                      <p:to x="100000" y="80000"/>
                                    </p:animScale>
                                    <p:animScale>
                                      <p:cBhvr>
                                        <p:cTn id="41" dur="166" decel="50000">
                                          <p:stCondLst>
                                            <p:cond delay="1338"/>
                                          </p:stCondLst>
                                        </p:cTn>
                                        <p:tgtEl>
                                          <p:spTgt spid="13"/>
                                        </p:tgtEl>
                                      </p:cBhvr>
                                      <p:to x="100000" y="100000"/>
                                    </p:animScale>
                                    <p:animScale>
                                      <p:cBhvr>
                                        <p:cTn id="42" dur="26">
                                          <p:stCondLst>
                                            <p:cond delay="1642"/>
                                          </p:stCondLst>
                                        </p:cTn>
                                        <p:tgtEl>
                                          <p:spTgt spid="13"/>
                                        </p:tgtEl>
                                      </p:cBhvr>
                                      <p:to x="100000" y="90000"/>
                                    </p:animScale>
                                    <p:animScale>
                                      <p:cBhvr>
                                        <p:cTn id="43" dur="166" decel="50000">
                                          <p:stCondLst>
                                            <p:cond delay="1668"/>
                                          </p:stCondLst>
                                        </p:cTn>
                                        <p:tgtEl>
                                          <p:spTgt spid="13"/>
                                        </p:tgtEl>
                                      </p:cBhvr>
                                      <p:to x="100000" y="100000"/>
                                    </p:animScale>
                                    <p:animScale>
                                      <p:cBhvr>
                                        <p:cTn id="44" dur="26">
                                          <p:stCondLst>
                                            <p:cond delay="1808"/>
                                          </p:stCondLst>
                                        </p:cTn>
                                        <p:tgtEl>
                                          <p:spTgt spid="13"/>
                                        </p:tgtEl>
                                      </p:cBhvr>
                                      <p:to x="100000" y="95000"/>
                                    </p:animScale>
                                    <p:animScale>
                                      <p:cBhvr>
                                        <p:cTn id="45" dur="166" decel="50000">
                                          <p:stCondLst>
                                            <p:cond delay="1834"/>
                                          </p:stCondLst>
                                        </p:cTn>
                                        <p:tgtEl>
                                          <p:spTgt spid="13"/>
                                        </p:tgtEl>
                                      </p:cBhvr>
                                      <p:to x="100000" y="100000"/>
                                    </p:animScale>
                                  </p:childTnLst>
                                </p:cTn>
                              </p:par>
                              <p:par>
                                <p:cTn id="46" presetID="26" presetClass="entr" presetSubtype="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down)">
                                      <p:cBhvr>
                                        <p:cTn id="48" dur="580">
                                          <p:stCondLst>
                                            <p:cond delay="0"/>
                                          </p:stCondLst>
                                        </p:cTn>
                                        <p:tgtEl>
                                          <p:spTgt spid="7"/>
                                        </p:tgtEl>
                                      </p:cBhvr>
                                    </p:animEffect>
                                    <p:anim calcmode="lin" valueType="num">
                                      <p:cBhvr>
                                        <p:cTn id="4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4" dur="26">
                                          <p:stCondLst>
                                            <p:cond delay="650"/>
                                          </p:stCondLst>
                                        </p:cTn>
                                        <p:tgtEl>
                                          <p:spTgt spid="7"/>
                                        </p:tgtEl>
                                      </p:cBhvr>
                                      <p:to x="100000" y="60000"/>
                                    </p:animScale>
                                    <p:animScale>
                                      <p:cBhvr>
                                        <p:cTn id="55" dur="166" decel="50000">
                                          <p:stCondLst>
                                            <p:cond delay="676"/>
                                          </p:stCondLst>
                                        </p:cTn>
                                        <p:tgtEl>
                                          <p:spTgt spid="7"/>
                                        </p:tgtEl>
                                      </p:cBhvr>
                                      <p:to x="100000" y="100000"/>
                                    </p:animScale>
                                    <p:animScale>
                                      <p:cBhvr>
                                        <p:cTn id="56" dur="26">
                                          <p:stCondLst>
                                            <p:cond delay="1312"/>
                                          </p:stCondLst>
                                        </p:cTn>
                                        <p:tgtEl>
                                          <p:spTgt spid="7"/>
                                        </p:tgtEl>
                                      </p:cBhvr>
                                      <p:to x="100000" y="80000"/>
                                    </p:animScale>
                                    <p:animScale>
                                      <p:cBhvr>
                                        <p:cTn id="57" dur="166" decel="50000">
                                          <p:stCondLst>
                                            <p:cond delay="1338"/>
                                          </p:stCondLst>
                                        </p:cTn>
                                        <p:tgtEl>
                                          <p:spTgt spid="7"/>
                                        </p:tgtEl>
                                      </p:cBhvr>
                                      <p:to x="100000" y="100000"/>
                                    </p:animScale>
                                    <p:animScale>
                                      <p:cBhvr>
                                        <p:cTn id="58" dur="26">
                                          <p:stCondLst>
                                            <p:cond delay="1642"/>
                                          </p:stCondLst>
                                        </p:cTn>
                                        <p:tgtEl>
                                          <p:spTgt spid="7"/>
                                        </p:tgtEl>
                                      </p:cBhvr>
                                      <p:to x="100000" y="90000"/>
                                    </p:animScale>
                                    <p:animScale>
                                      <p:cBhvr>
                                        <p:cTn id="59" dur="166" decel="50000">
                                          <p:stCondLst>
                                            <p:cond delay="1668"/>
                                          </p:stCondLst>
                                        </p:cTn>
                                        <p:tgtEl>
                                          <p:spTgt spid="7"/>
                                        </p:tgtEl>
                                      </p:cBhvr>
                                      <p:to x="100000" y="100000"/>
                                    </p:animScale>
                                    <p:animScale>
                                      <p:cBhvr>
                                        <p:cTn id="60" dur="26">
                                          <p:stCondLst>
                                            <p:cond delay="1808"/>
                                          </p:stCondLst>
                                        </p:cTn>
                                        <p:tgtEl>
                                          <p:spTgt spid="7"/>
                                        </p:tgtEl>
                                      </p:cBhvr>
                                      <p:to x="100000" y="95000"/>
                                    </p:animScale>
                                    <p:animScale>
                                      <p:cBhvr>
                                        <p:cTn id="61" dur="166" decel="50000">
                                          <p:stCondLst>
                                            <p:cond delay="1834"/>
                                          </p:stCondLst>
                                        </p:cTn>
                                        <p:tgtEl>
                                          <p:spTgt spid="7"/>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fill="hold"/>
                                        <p:tgtEl>
                                          <p:spTgt spid="12"/>
                                        </p:tgtEl>
                                        <p:attrNameLst>
                                          <p:attrName>ppt_x</p:attrName>
                                        </p:attrNameLst>
                                      </p:cBhvr>
                                      <p:tavLst>
                                        <p:tav tm="0">
                                          <p:val>
                                            <p:strVal val="#ppt_x"/>
                                          </p:val>
                                        </p:tav>
                                        <p:tav tm="100000">
                                          <p:val>
                                            <p:strVal val="#ppt_x"/>
                                          </p:val>
                                        </p:tav>
                                      </p:tavLst>
                                    </p:anim>
                                    <p:anim calcmode="lin" valueType="num">
                                      <p:cBhvr additive="base">
                                        <p:cTn id="67" dur="500" fill="hold"/>
                                        <p:tgtEl>
                                          <p:spTgt spid="12"/>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2"/>
                                        </p:tgtEl>
                                        <p:attrNameLst>
                                          <p:attrName>style.visibility</p:attrName>
                                        </p:attrNameLst>
                                      </p:cBhvr>
                                      <p:to>
                                        <p:strVal val="visible"/>
                                      </p:to>
                                    </p:set>
                                    <p:anim calcmode="lin" valueType="num">
                                      <p:cBhvr additive="base">
                                        <p:cTn id="70" dur="500" fill="hold"/>
                                        <p:tgtEl>
                                          <p:spTgt spid="2"/>
                                        </p:tgtEl>
                                        <p:attrNameLst>
                                          <p:attrName>ppt_x</p:attrName>
                                        </p:attrNameLst>
                                      </p:cBhvr>
                                      <p:tavLst>
                                        <p:tav tm="0">
                                          <p:val>
                                            <p:strVal val="#ppt_x"/>
                                          </p:val>
                                        </p:tav>
                                        <p:tav tm="100000">
                                          <p:val>
                                            <p:strVal val="#ppt_x"/>
                                          </p:val>
                                        </p:tav>
                                      </p:tavLst>
                                    </p:anim>
                                    <p:anim calcmode="lin" valueType="num">
                                      <p:cBhvr additive="base">
                                        <p:cTn id="7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04528" y="2276872"/>
            <a:ext cx="6264696" cy="138499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marL="457200" indent="-457200" algn="just">
              <a:buFont typeface="Wingdings" panose="05000000000000000000" pitchFamily="2" charset="2"/>
              <a:buChar char="q"/>
            </a:pPr>
            <a:r>
              <a:rPr lang="ar-SA" sz="2800" dirty="0" smtClean="0">
                <a:solidFill>
                  <a:srgbClr val="0070C0"/>
                </a:solidFill>
                <a:latin typeface="Andalus" panose="02020603050405020304" pitchFamily="18" charset="-78"/>
                <a:cs typeface="Andalus" panose="02020603050405020304" pitchFamily="18" charset="-78"/>
              </a:rPr>
              <a:t>"محاولة الوصول إلى المعرفة الدقيقة والتفصيلية لعناصر مشكلة أو ظاهرة قائمة من أجل الوصول إلى فهم أفضل وأدق". </a:t>
            </a:r>
            <a:endParaRPr lang="ar-SA" sz="2800" dirty="0">
              <a:solidFill>
                <a:srgbClr val="0070C0"/>
              </a:solidFill>
              <a:latin typeface="Andalus" panose="02020603050405020304" pitchFamily="18" charset="-78"/>
              <a:cs typeface="Andalus" panose="02020603050405020304" pitchFamily="18" charset="-78"/>
            </a:endParaRPr>
          </a:p>
        </p:txBody>
      </p:sp>
      <p:sp>
        <p:nvSpPr>
          <p:cNvPr id="4" name="TextBox 3"/>
          <p:cNvSpPr txBox="1"/>
          <p:nvPr/>
        </p:nvSpPr>
        <p:spPr>
          <a:xfrm>
            <a:off x="488504" y="4221088"/>
            <a:ext cx="8951829" cy="1384995"/>
          </a:xfrm>
          <a:prstGeom prst="rect">
            <a:avLst/>
          </a:prstGeom>
          <a:noFill/>
        </p:spPr>
        <p:txBody>
          <a:bodyPr wrap="square" rtlCol="1">
            <a:spAutoFit/>
          </a:bodyPr>
          <a:lstStyle/>
          <a:p>
            <a:pPr marL="457200" indent="-457200" algn="just">
              <a:buFont typeface="Wingdings" panose="05000000000000000000" pitchFamily="2" charset="2"/>
              <a:buChar char="ü"/>
            </a:pPr>
            <a:r>
              <a:rPr lang="ar-SA" sz="2800" dirty="0">
                <a:latin typeface="Andalus" panose="02020603050405020304" pitchFamily="18" charset="-78"/>
                <a:cs typeface="Andalus" panose="02020603050405020304" pitchFamily="18" charset="-78"/>
              </a:rPr>
              <a:t>يهدف هذا المنهج الوصفي إلى توفير البيانات والحقائق عن المشكلة موضوع البحث </a:t>
            </a:r>
            <a:r>
              <a:rPr lang="ar-SA" sz="2800" dirty="0" smtClean="0">
                <a:latin typeface="Andalus" panose="02020603050405020304" pitchFamily="18" charset="-78"/>
                <a:cs typeface="Andalus" panose="02020603050405020304" pitchFamily="18" charset="-78"/>
              </a:rPr>
              <a:t>لتفسيرها وهذا ما يميزه عن المنهج التاريخي الذي يكتفي بسرد الأحداث و الوقائع التاريخية وتطورها عبر الزمن (ص 122).</a:t>
            </a:r>
            <a:endParaRPr lang="ar-SA" sz="2800" dirty="0">
              <a:latin typeface="Andalus" panose="02020603050405020304" pitchFamily="18" charset="-78"/>
              <a:cs typeface="Andalus" panose="02020603050405020304" pitchFamily="18" charset="-78"/>
            </a:endParaRPr>
          </a:p>
        </p:txBody>
      </p:sp>
      <p:sp>
        <p:nvSpPr>
          <p:cNvPr id="6" name="TextBox 5"/>
          <p:cNvSpPr txBox="1"/>
          <p:nvPr/>
        </p:nvSpPr>
        <p:spPr>
          <a:xfrm>
            <a:off x="5817096" y="391106"/>
            <a:ext cx="3352800" cy="646331"/>
          </a:xfrm>
          <a:prstGeom prst="rect">
            <a:avLst/>
          </a:prstGeom>
          <a:solidFill>
            <a:srgbClr val="92D050"/>
          </a:solidFill>
        </p:spPr>
        <p:txBody>
          <a:bodyPr wrap="square" rtlCol="1">
            <a:spAutoFit/>
          </a:bodyPr>
          <a:lstStyle/>
          <a:p>
            <a:pPr algn="ctr"/>
            <a:r>
              <a:rPr lang="ar-SA" sz="3600" b="1" dirty="0" smtClean="0">
                <a:cs typeface="Akhbar MT" pitchFamily="2" charset="-78"/>
              </a:rPr>
              <a:t>المنهج الوصفي</a:t>
            </a:r>
            <a:endParaRPr lang="ar-SA" sz="3600" b="1" dirty="0">
              <a:cs typeface="Akhbar MT" pitchFamily="2" charset="-78"/>
            </a:endParaRPr>
          </a:p>
        </p:txBody>
      </p:sp>
      <p:sp>
        <p:nvSpPr>
          <p:cNvPr id="7" name="Rectangle 6"/>
          <p:cNvSpPr/>
          <p:nvPr/>
        </p:nvSpPr>
        <p:spPr>
          <a:xfrm>
            <a:off x="4736976" y="1340768"/>
            <a:ext cx="4432920" cy="523220"/>
          </a:xfrm>
          <a:prstGeom prst="rect">
            <a:avLst/>
          </a:prstGeom>
        </p:spPr>
        <p:txBody>
          <a:bodyPr wrap="square">
            <a:spAutoFit/>
          </a:bodyPr>
          <a:lstStyle/>
          <a:p>
            <a:r>
              <a:rPr lang="ar-SA" sz="2800" b="1" dirty="0" smtClean="0">
                <a:solidFill>
                  <a:srgbClr val="C00000"/>
                </a:solidFill>
                <a:latin typeface="Andalus" panose="02020603050405020304" pitchFamily="18" charset="-78"/>
                <a:cs typeface="Andalus" panose="02020603050405020304" pitchFamily="18" charset="-78"/>
              </a:rPr>
              <a:t>1. يعرف </a:t>
            </a:r>
            <a:r>
              <a:rPr lang="ar-SA" sz="2800" b="1" dirty="0">
                <a:solidFill>
                  <a:srgbClr val="C00000"/>
                </a:solidFill>
                <a:latin typeface="Andalus" panose="02020603050405020304" pitchFamily="18" charset="-78"/>
                <a:cs typeface="Andalus" panose="02020603050405020304" pitchFamily="18" charset="-78"/>
              </a:rPr>
              <a:t>المنهج الوصفي على </a:t>
            </a:r>
            <a:r>
              <a:rPr lang="ar-SA" sz="2800" b="1" dirty="0" smtClean="0">
                <a:solidFill>
                  <a:srgbClr val="C00000"/>
                </a:solidFill>
                <a:latin typeface="Andalus" panose="02020603050405020304" pitchFamily="18" charset="-78"/>
                <a:cs typeface="Andalus" panose="02020603050405020304" pitchFamily="18" charset="-78"/>
              </a:rPr>
              <a:t>أنه :  </a:t>
            </a:r>
            <a:endParaRPr lang="ar-SA" sz="2800" b="1" dirty="0">
              <a:solidFill>
                <a:srgbClr val="C00000"/>
              </a:solidFill>
            </a:endParaRPr>
          </a:p>
        </p:txBody>
      </p:sp>
      <p:sp>
        <p:nvSpPr>
          <p:cNvPr id="8" name="Bent Arrow 7"/>
          <p:cNvSpPr/>
          <p:nvPr/>
        </p:nvSpPr>
        <p:spPr>
          <a:xfrm rot="10800000">
            <a:off x="7113240" y="1863988"/>
            <a:ext cx="616496" cy="1023411"/>
          </a:xfrm>
          <a:prstGeom prst="ben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9" name="Slide Number Placeholder 2"/>
          <p:cNvSpPr>
            <a:spLocks noGrp="1"/>
          </p:cNvSpPr>
          <p:nvPr>
            <p:ph type="sldNum" sz="quarter" idx="10"/>
          </p:nvPr>
        </p:nvSpPr>
        <p:spPr>
          <a:xfrm>
            <a:off x="4974456" y="6356350"/>
            <a:ext cx="482600" cy="365125"/>
          </a:xfrm>
        </p:spPr>
        <p:txBody>
          <a:bodyPr/>
          <a:lstStyle/>
          <a:p>
            <a:pPr>
              <a:defRPr/>
            </a:pPr>
            <a:r>
              <a:rPr lang="ar-SA" dirty="0" smtClean="0"/>
              <a:t>6</a:t>
            </a:r>
            <a:endParaRPr lang="en-US" dirty="0"/>
          </a:p>
        </p:txBody>
      </p:sp>
    </p:spTree>
    <p:extLst>
      <p:ext uri="{BB962C8B-B14F-4D97-AF65-F5344CB8AC3E}">
        <p14:creationId xmlns:p14="http://schemas.microsoft.com/office/powerpoint/2010/main" val="282646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additive="base">
                                        <p:cTn id="57" dur="500" fill="hold"/>
                                        <p:tgtEl>
                                          <p:spTgt spid="3"/>
                                        </p:tgtEl>
                                        <p:attrNameLst>
                                          <p:attrName>ppt_x</p:attrName>
                                        </p:attrNameLst>
                                      </p:cBhvr>
                                      <p:tavLst>
                                        <p:tav tm="0">
                                          <p:val>
                                            <p:strVal val="#ppt_x"/>
                                          </p:val>
                                        </p:tav>
                                        <p:tav tm="100000">
                                          <p:val>
                                            <p:strVal val="#ppt_x"/>
                                          </p:val>
                                        </p:tav>
                                      </p:tavLst>
                                    </p:anim>
                                    <p:anim calcmode="lin" valueType="num">
                                      <p:cBhvr additive="base">
                                        <p:cTn id="5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down)">
                                      <p:cBhvr>
                                        <p:cTn id="63" dur="580">
                                          <p:stCondLst>
                                            <p:cond delay="0"/>
                                          </p:stCondLst>
                                        </p:cTn>
                                        <p:tgtEl>
                                          <p:spTgt spid="4"/>
                                        </p:tgtEl>
                                      </p:cBhvr>
                                    </p:animEffect>
                                    <p:anim calcmode="lin" valueType="num">
                                      <p:cBhvr>
                                        <p:cTn id="6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69" dur="26">
                                          <p:stCondLst>
                                            <p:cond delay="650"/>
                                          </p:stCondLst>
                                        </p:cTn>
                                        <p:tgtEl>
                                          <p:spTgt spid="4"/>
                                        </p:tgtEl>
                                      </p:cBhvr>
                                      <p:to x="100000" y="60000"/>
                                    </p:animScale>
                                    <p:animScale>
                                      <p:cBhvr>
                                        <p:cTn id="70" dur="166" decel="50000">
                                          <p:stCondLst>
                                            <p:cond delay="676"/>
                                          </p:stCondLst>
                                        </p:cTn>
                                        <p:tgtEl>
                                          <p:spTgt spid="4"/>
                                        </p:tgtEl>
                                      </p:cBhvr>
                                      <p:to x="100000" y="100000"/>
                                    </p:animScale>
                                    <p:animScale>
                                      <p:cBhvr>
                                        <p:cTn id="71" dur="26">
                                          <p:stCondLst>
                                            <p:cond delay="1312"/>
                                          </p:stCondLst>
                                        </p:cTn>
                                        <p:tgtEl>
                                          <p:spTgt spid="4"/>
                                        </p:tgtEl>
                                      </p:cBhvr>
                                      <p:to x="100000" y="80000"/>
                                    </p:animScale>
                                    <p:animScale>
                                      <p:cBhvr>
                                        <p:cTn id="72" dur="166" decel="50000">
                                          <p:stCondLst>
                                            <p:cond delay="1338"/>
                                          </p:stCondLst>
                                        </p:cTn>
                                        <p:tgtEl>
                                          <p:spTgt spid="4"/>
                                        </p:tgtEl>
                                      </p:cBhvr>
                                      <p:to x="100000" y="100000"/>
                                    </p:animScale>
                                    <p:animScale>
                                      <p:cBhvr>
                                        <p:cTn id="73" dur="26">
                                          <p:stCondLst>
                                            <p:cond delay="1642"/>
                                          </p:stCondLst>
                                        </p:cTn>
                                        <p:tgtEl>
                                          <p:spTgt spid="4"/>
                                        </p:tgtEl>
                                      </p:cBhvr>
                                      <p:to x="100000" y="90000"/>
                                    </p:animScale>
                                    <p:animScale>
                                      <p:cBhvr>
                                        <p:cTn id="74" dur="166" decel="50000">
                                          <p:stCondLst>
                                            <p:cond delay="1668"/>
                                          </p:stCondLst>
                                        </p:cTn>
                                        <p:tgtEl>
                                          <p:spTgt spid="4"/>
                                        </p:tgtEl>
                                      </p:cBhvr>
                                      <p:to x="100000" y="100000"/>
                                    </p:animScale>
                                    <p:animScale>
                                      <p:cBhvr>
                                        <p:cTn id="75" dur="26">
                                          <p:stCondLst>
                                            <p:cond delay="1808"/>
                                          </p:stCondLst>
                                        </p:cTn>
                                        <p:tgtEl>
                                          <p:spTgt spid="4"/>
                                        </p:tgtEl>
                                      </p:cBhvr>
                                      <p:to x="100000" y="95000"/>
                                    </p:animScale>
                                    <p:animScale>
                                      <p:cBhvr>
                                        <p:cTn id="7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animBg="1"/>
      <p:bldP spid="7"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4488" y="1052736"/>
            <a:ext cx="8887544" cy="830997"/>
          </a:xfrm>
          <a:prstGeom prst="rect">
            <a:avLst/>
          </a:prstGeom>
          <a:noFill/>
        </p:spPr>
        <p:txBody>
          <a:bodyPr wrap="square" rtlCol="1">
            <a:spAutoFit/>
          </a:bodyPr>
          <a:lstStyle/>
          <a:p>
            <a:pPr marL="457200" indent="-457200" algn="just">
              <a:buFont typeface="Wingdings" panose="05000000000000000000" pitchFamily="2" charset="2"/>
              <a:buChar char="ü"/>
            </a:pPr>
            <a:r>
              <a:rPr lang="ar-SA" sz="2400" b="1" dirty="0" smtClean="0">
                <a:solidFill>
                  <a:srgbClr val="013E36"/>
                </a:solidFill>
                <a:latin typeface="Arabic Transparent" panose="020B0604020202020204" pitchFamily="34" charset="0"/>
                <a:cs typeface="Arabic Transparent" panose="020B0604020202020204" pitchFamily="34" charset="0"/>
              </a:rPr>
              <a:t>لا يتمثل المنهج الوصفي في عملية الوصف وحدها لأن هذه الأخيرة لا تعطي تفسيرا للأشياء ولا تكشف عن قانون علمي.</a:t>
            </a:r>
            <a:endParaRPr lang="ar-SA" sz="2400" b="1" dirty="0">
              <a:solidFill>
                <a:srgbClr val="013E36"/>
              </a:solidFill>
              <a:latin typeface="Arabic Transparent" panose="020B0604020202020204" pitchFamily="34" charset="0"/>
              <a:cs typeface="Arabic Transparent" panose="020B0604020202020204" pitchFamily="34" charset="0"/>
            </a:endParaRPr>
          </a:p>
        </p:txBody>
      </p:sp>
      <p:sp>
        <p:nvSpPr>
          <p:cNvPr id="4" name="TextBox 3"/>
          <p:cNvSpPr txBox="1"/>
          <p:nvPr/>
        </p:nvSpPr>
        <p:spPr>
          <a:xfrm>
            <a:off x="584093" y="2276872"/>
            <a:ext cx="8655496" cy="830997"/>
          </a:xfrm>
          <a:prstGeom prst="rect">
            <a:avLst/>
          </a:prstGeom>
          <a:noFill/>
        </p:spPr>
        <p:txBody>
          <a:bodyPr wrap="square" rtlCol="1">
            <a:spAutoFit/>
          </a:bodyPr>
          <a:lstStyle/>
          <a:p>
            <a:pPr marL="457200" indent="-457200" algn="just">
              <a:buFont typeface="Wingdings" panose="05000000000000000000" pitchFamily="2" charset="2"/>
              <a:buChar char="ü"/>
            </a:pPr>
            <a:r>
              <a:rPr lang="ar-SA" sz="2400" b="1" dirty="0">
                <a:solidFill>
                  <a:srgbClr val="013E36"/>
                </a:solidFill>
                <a:latin typeface="Arabic Transparent" panose="020B0604020202020204" pitchFamily="34" charset="0"/>
                <a:cs typeface="Arabic Transparent" panose="020B0604020202020204" pitchFamily="34" charset="0"/>
              </a:rPr>
              <a:t>لذا فإن المنهج الوصفي يتضمن أيضا تفسير الظواهر حتى يؤدي وظيفته </a:t>
            </a:r>
            <a:r>
              <a:rPr lang="ar-SA" sz="2400" b="1" dirty="0" smtClean="0">
                <a:solidFill>
                  <a:srgbClr val="013E36"/>
                </a:solidFill>
                <a:latin typeface="Arabic Transparent" panose="020B0604020202020204" pitchFamily="34" charset="0"/>
                <a:cs typeface="Arabic Transparent" panose="020B0604020202020204" pitchFamily="34" charset="0"/>
              </a:rPr>
              <a:t>العلمية وبالتالي الوقوف على القوانين الداخلية التي تحكمها. </a:t>
            </a:r>
            <a:endParaRPr lang="ar-SA" sz="2400" b="1" dirty="0">
              <a:solidFill>
                <a:srgbClr val="013E36"/>
              </a:solidFill>
              <a:latin typeface="Arabic Transparent" panose="020B0604020202020204" pitchFamily="34" charset="0"/>
              <a:cs typeface="Arabic Transparent" panose="020B0604020202020204" pitchFamily="34" charset="0"/>
            </a:endParaRPr>
          </a:p>
        </p:txBody>
      </p:sp>
      <p:sp>
        <p:nvSpPr>
          <p:cNvPr id="5" name="TextBox 4"/>
          <p:cNvSpPr txBox="1"/>
          <p:nvPr/>
        </p:nvSpPr>
        <p:spPr>
          <a:xfrm>
            <a:off x="374925" y="3478395"/>
            <a:ext cx="8864664" cy="830997"/>
          </a:xfrm>
          <a:prstGeom prst="rect">
            <a:avLst/>
          </a:prstGeom>
          <a:noFill/>
        </p:spPr>
        <p:txBody>
          <a:bodyPr wrap="square" rtlCol="1">
            <a:spAutoFit/>
          </a:bodyPr>
          <a:lstStyle/>
          <a:p>
            <a:pPr marL="457200" indent="-457200" algn="just">
              <a:buFont typeface="Wingdings" panose="05000000000000000000" pitchFamily="2" charset="2"/>
              <a:buChar char="ü"/>
            </a:pPr>
            <a:r>
              <a:rPr lang="ar-SA" sz="2400" b="1" dirty="0">
                <a:solidFill>
                  <a:srgbClr val="013E36"/>
                </a:solidFill>
                <a:latin typeface="Arabic Transparent" panose="020B0604020202020204" pitchFamily="34" charset="0"/>
                <a:cs typeface="Arabic Transparent" panose="020B0604020202020204" pitchFamily="34" charset="0"/>
              </a:rPr>
              <a:t>الوصف العلمي للظواهر أمر ضروري قبل البدء في تحليل تلك </a:t>
            </a:r>
            <a:r>
              <a:rPr lang="ar-SA" sz="2400" b="1" dirty="0" smtClean="0">
                <a:solidFill>
                  <a:srgbClr val="013E36"/>
                </a:solidFill>
                <a:latin typeface="Arabic Transparent" panose="020B0604020202020204" pitchFamily="34" charset="0"/>
                <a:cs typeface="Arabic Transparent" panose="020B0604020202020204" pitchFamily="34" charset="0"/>
              </a:rPr>
              <a:t>الظواهر، اذا المنهج الوصفي يتضمن التحليل.</a:t>
            </a:r>
            <a:endParaRPr lang="ar-SA" sz="2400" b="1" dirty="0">
              <a:solidFill>
                <a:srgbClr val="013E36"/>
              </a:solidFill>
              <a:latin typeface="Arabic Transparent" panose="020B0604020202020204" pitchFamily="34" charset="0"/>
              <a:cs typeface="Arabic Transparent" panose="020B0604020202020204" pitchFamily="34" charset="0"/>
            </a:endParaRPr>
          </a:p>
        </p:txBody>
      </p:sp>
      <p:sp>
        <p:nvSpPr>
          <p:cNvPr id="6" name="Slide Number Placeholder 2"/>
          <p:cNvSpPr>
            <a:spLocks noGrp="1"/>
          </p:cNvSpPr>
          <p:nvPr>
            <p:ph type="sldNum" sz="quarter" idx="10"/>
          </p:nvPr>
        </p:nvSpPr>
        <p:spPr>
          <a:xfrm>
            <a:off x="4974456" y="6356350"/>
            <a:ext cx="482600" cy="365125"/>
          </a:xfrm>
        </p:spPr>
        <p:txBody>
          <a:bodyPr/>
          <a:lstStyle/>
          <a:p>
            <a:pPr>
              <a:defRPr/>
            </a:pPr>
            <a:r>
              <a:rPr lang="ar-SA" dirty="0" smtClean="0"/>
              <a:t>7</a:t>
            </a:r>
            <a:endParaRPr lang="en-US" dirty="0"/>
          </a:p>
        </p:txBody>
      </p:sp>
    </p:spTree>
    <p:extLst>
      <p:ext uri="{BB962C8B-B14F-4D97-AF65-F5344CB8AC3E}">
        <p14:creationId xmlns:p14="http://schemas.microsoft.com/office/powerpoint/2010/main" val="31164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down)">
                                      <p:cBhvr>
                                        <p:cTn id="43" dur="580">
                                          <p:stCondLst>
                                            <p:cond delay="0"/>
                                          </p:stCondLst>
                                        </p:cTn>
                                        <p:tgtEl>
                                          <p:spTgt spid="5"/>
                                        </p:tgtEl>
                                      </p:cBhvr>
                                    </p:animEffect>
                                    <p:anim calcmode="lin" valueType="num">
                                      <p:cBhvr>
                                        <p:cTn id="4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9" dur="26">
                                          <p:stCondLst>
                                            <p:cond delay="650"/>
                                          </p:stCondLst>
                                        </p:cTn>
                                        <p:tgtEl>
                                          <p:spTgt spid="5"/>
                                        </p:tgtEl>
                                      </p:cBhvr>
                                      <p:to x="100000" y="60000"/>
                                    </p:animScale>
                                    <p:animScale>
                                      <p:cBhvr>
                                        <p:cTn id="50" dur="166" decel="50000">
                                          <p:stCondLst>
                                            <p:cond delay="676"/>
                                          </p:stCondLst>
                                        </p:cTn>
                                        <p:tgtEl>
                                          <p:spTgt spid="5"/>
                                        </p:tgtEl>
                                      </p:cBhvr>
                                      <p:to x="100000" y="100000"/>
                                    </p:animScale>
                                    <p:animScale>
                                      <p:cBhvr>
                                        <p:cTn id="51" dur="26">
                                          <p:stCondLst>
                                            <p:cond delay="1312"/>
                                          </p:stCondLst>
                                        </p:cTn>
                                        <p:tgtEl>
                                          <p:spTgt spid="5"/>
                                        </p:tgtEl>
                                      </p:cBhvr>
                                      <p:to x="100000" y="80000"/>
                                    </p:animScale>
                                    <p:animScale>
                                      <p:cBhvr>
                                        <p:cTn id="52" dur="166" decel="50000">
                                          <p:stCondLst>
                                            <p:cond delay="1338"/>
                                          </p:stCondLst>
                                        </p:cTn>
                                        <p:tgtEl>
                                          <p:spTgt spid="5"/>
                                        </p:tgtEl>
                                      </p:cBhvr>
                                      <p:to x="100000" y="100000"/>
                                    </p:animScale>
                                    <p:animScale>
                                      <p:cBhvr>
                                        <p:cTn id="53" dur="26">
                                          <p:stCondLst>
                                            <p:cond delay="1642"/>
                                          </p:stCondLst>
                                        </p:cTn>
                                        <p:tgtEl>
                                          <p:spTgt spid="5"/>
                                        </p:tgtEl>
                                      </p:cBhvr>
                                      <p:to x="100000" y="90000"/>
                                    </p:animScale>
                                    <p:animScale>
                                      <p:cBhvr>
                                        <p:cTn id="54" dur="166" decel="50000">
                                          <p:stCondLst>
                                            <p:cond delay="1668"/>
                                          </p:stCondLst>
                                        </p:cTn>
                                        <p:tgtEl>
                                          <p:spTgt spid="5"/>
                                        </p:tgtEl>
                                      </p:cBhvr>
                                      <p:to x="100000" y="100000"/>
                                    </p:animScale>
                                    <p:animScale>
                                      <p:cBhvr>
                                        <p:cTn id="55" dur="26">
                                          <p:stCondLst>
                                            <p:cond delay="1808"/>
                                          </p:stCondLst>
                                        </p:cTn>
                                        <p:tgtEl>
                                          <p:spTgt spid="5"/>
                                        </p:tgtEl>
                                      </p:cBhvr>
                                      <p:to x="100000" y="95000"/>
                                    </p:animScale>
                                    <p:animScale>
                                      <p:cBhvr>
                                        <p:cTn id="5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4488" y="908720"/>
            <a:ext cx="8807896" cy="830997"/>
          </a:xfrm>
          <a:prstGeom prst="rect">
            <a:avLst/>
          </a:prstGeom>
          <a:noFill/>
        </p:spPr>
        <p:txBody>
          <a:bodyPr wrap="square" rtlCol="1">
            <a:spAutoFit/>
          </a:bodyPr>
          <a:lstStyle/>
          <a:p>
            <a:pPr marL="457200" indent="-457200">
              <a:buFont typeface="Wingdings" panose="05000000000000000000" pitchFamily="2" charset="2"/>
              <a:buChar char="ü"/>
            </a:pPr>
            <a:r>
              <a:rPr lang="ar-SA" sz="2400" b="1" dirty="0" smtClean="0">
                <a:solidFill>
                  <a:srgbClr val="013E36"/>
                </a:solidFill>
                <a:latin typeface="Arabic Transparent" panose="020B0604020202020204" pitchFamily="34" charset="0"/>
                <a:cs typeface="Arabic Transparent" panose="020B0604020202020204" pitchFamily="34" charset="0"/>
              </a:rPr>
              <a:t>يسمح المنهج الوصفي بتقريب الباحث من الواقع أو الظاهرة التي يدرسها </a:t>
            </a:r>
            <a:r>
              <a:rPr lang="ar-SA" sz="2400" b="1" dirty="0">
                <a:solidFill>
                  <a:srgbClr val="013E36"/>
                </a:solidFill>
                <a:latin typeface="Arabic Transparent" panose="020B0604020202020204" pitchFamily="34" charset="0"/>
                <a:cs typeface="Arabic Transparent" panose="020B0604020202020204" pitchFamily="34" charset="0"/>
              </a:rPr>
              <a:t>حيث </a:t>
            </a:r>
            <a:r>
              <a:rPr lang="ar-SA" sz="2400" b="1" dirty="0" smtClean="0">
                <a:solidFill>
                  <a:srgbClr val="013E36"/>
                </a:solidFill>
                <a:latin typeface="Arabic Transparent" panose="020B0604020202020204" pitchFamily="34" charset="0"/>
                <a:cs typeface="Arabic Transparent" panose="020B0604020202020204" pitchFamily="34" charset="0"/>
              </a:rPr>
              <a:t>يدرسها ويحاول شرحها كما هي  </a:t>
            </a:r>
            <a:r>
              <a:rPr lang="ar-SA" sz="2400" b="1" dirty="0">
                <a:solidFill>
                  <a:srgbClr val="013E36"/>
                </a:solidFill>
                <a:latin typeface="Arabic Transparent" panose="020B0604020202020204" pitchFamily="34" charset="0"/>
                <a:cs typeface="Arabic Transparent" panose="020B0604020202020204" pitchFamily="34" charset="0"/>
              </a:rPr>
              <a:t>بشكل </a:t>
            </a:r>
            <a:r>
              <a:rPr lang="ar-SA" sz="2400" b="1" dirty="0" smtClean="0">
                <a:solidFill>
                  <a:srgbClr val="013E36"/>
                </a:solidFill>
                <a:latin typeface="Arabic Transparent" panose="020B0604020202020204" pitchFamily="34" charset="0"/>
                <a:cs typeface="Arabic Transparent" panose="020B0604020202020204" pitchFamily="34" charset="0"/>
              </a:rPr>
              <a:t>دقيق</a:t>
            </a:r>
            <a:endParaRPr lang="ar-SA" sz="3200" dirty="0"/>
          </a:p>
        </p:txBody>
      </p:sp>
      <p:sp>
        <p:nvSpPr>
          <p:cNvPr id="5" name="TextBox 4"/>
          <p:cNvSpPr txBox="1"/>
          <p:nvPr/>
        </p:nvSpPr>
        <p:spPr>
          <a:xfrm>
            <a:off x="2144688" y="2387206"/>
            <a:ext cx="6172200" cy="461665"/>
          </a:xfrm>
          <a:prstGeom prst="rect">
            <a:avLst/>
          </a:prstGeom>
          <a:solidFill>
            <a:schemeClr val="accent6">
              <a:lumMod val="90000"/>
            </a:schemeClr>
          </a:solidFill>
        </p:spPr>
        <p:txBody>
          <a:bodyPr wrap="square" rtlCol="1">
            <a:spAutoFit/>
          </a:bodyPr>
          <a:lstStyle/>
          <a:p>
            <a:pPr algn="ctr"/>
            <a:r>
              <a:rPr lang="ar-SA" sz="2400" b="1" dirty="0" smtClean="0">
                <a:solidFill>
                  <a:srgbClr val="013E36"/>
                </a:solidFill>
                <a:latin typeface="Arabic Transparent" panose="020B0604020202020204" pitchFamily="34" charset="0"/>
                <a:cs typeface="Arabic Transparent" panose="020B0604020202020204" pitchFamily="34" charset="0"/>
              </a:rPr>
              <a:t>يمكن تطبيق هذا المنهج على الظواهر الإنسانية</a:t>
            </a:r>
            <a:endParaRPr lang="ar-SA" sz="2400" b="1" dirty="0">
              <a:solidFill>
                <a:srgbClr val="013E36"/>
              </a:solidFill>
              <a:latin typeface="Arabic Transparent" panose="020B0604020202020204" pitchFamily="34" charset="0"/>
              <a:cs typeface="Arabic Transparent" panose="020B0604020202020204" pitchFamily="34" charset="0"/>
            </a:endParaRPr>
          </a:p>
        </p:txBody>
      </p:sp>
      <p:sp>
        <p:nvSpPr>
          <p:cNvPr id="8" name="TextBox 7"/>
          <p:cNvSpPr txBox="1"/>
          <p:nvPr/>
        </p:nvSpPr>
        <p:spPr>
          <a:xfrm>
            <a:off x="492858" y="3834915"/>
            <a:ext cx="4953000" cy="461665"/>
          </a:xfrm>
          <a:prstGeom prst="rect">
            <a:avLst/>
          </a:prstGeom>
          <a:noFill/>
        </p:spPr>
        <p:txBody>
          <a:bodyPr wrap="square" rtlCol="1">
            <a:spAutoFit/>
          </a:bodyPr>
          <a:lstStyle/>
          <a:p>
            <a:pPr marL="342900" indent="-342900">
              <a:buFont typeface="Wingdings" panose="05000000000000000000" pitchFamily="2" charset="2"/>
              <a:buChar char="§"/>
            </a:pPr>
            <a:r>
              <a:rPr lang="ar-SA" sz="2400" b="1" dirty="0" smtClean="0">
                <a:solidFill>
                  <a:srgbClr val="013E36"/>
                </a:solidFill>
                <a:latin typeface="Arabic Transparent" panose="020B0604020202020204" pitchFamily="34" charset="0"/>
                <a:cs typeface="Arabic Transparent" panose="020B0604020202020204" pitchFamily="34" charset="0"/>
              </a:rPr>
              <a:t>جمع البيانات والمعلومات المتوفرة</a:t>
            </a:r>
            <a:endParaRPr lang="ar-SA" sz="2400" b="1" dirty="0">
              <a:solidFill>
                <a:srgbClr val="013E36"/>
              </a:solidFill>
              <a:latin typeface="Arabic Transparent" panose="020B0604020202020204" pitchFamily="34" charset="0"/>
              <a:cs typeface="Arabic Transparent" panose="020B0604020202020204" pitchFamily="34" charset="0"/>
            </a:endParaRPr>
          </a:p>
        </p:txBody>
      </p:sp>
      <p:sp>
        <p:nvSpPr>
          <p:cNvPr id="9" name="TextBox 8"/>
          <p:cNvSpPr txBox="1"/>
          <p:nvPr/>
        </p:nvSpPr>
        <p:spPr>
          <a:xfrm>
            <a:off x="508098" y="4419690"/>
            <a:ext cx="4953000" cy="461665"/>
          </a:xfrm>
          <a:prstGeom prst="rect">
            <a:avLst/>
          </a:prstGeom>
          <a:noFill/>
        </p:spPr>
        <p:txBody>
          <a:bodyPr wrap="square" rtlCol="1">
            <a:spAutoFit/>
          </a:bodyPr>
          <a:lstStyle/>
          <a:p>
            <a:pPr marL="342900" indent="-342900">
              <a:buFont typeface="Wingdings" panose="05000000000000000000" pitchFamily="2" charset="2"/>
              <a:buChar char="§"/>
            </a:pPr>
            <a:r>
              <a:rPr lang="ar-SA" sz="2400" b="1" dirty="0" smtClean="0">
                <a:solidFill>
                  <a:srgbClr val="013E36"/>
                </a:solidFill>
                <a:latin typeface="Arabic Transparent" panose="020B0604020202020204" pitchFamily="34" charset="0"/>
                <a:cs typeface="Arabic Transparent" panose="020B0604020202020204" pitchFamily="34" charset="0"/>
              </a:rPr>
              <a:t>الإحاطة بالأدوات القياسية المختلفة</a:t>
            </a:r>
            <a:endParaRPr lang="ar-SA" sz="2400" b="1" dirty="0">
              <a:solidFill>
                <a:srgbClr val="013E36"/>
              </a:solidFill>
              <a:latin typeface="Arabic Transparent" panose="020B0604020202020204" pitchFamily="34" charset="0"/>
              <a:cs typeface="Arabic Transparent" panose="020B0604020202020204" pitchFamily="34" charset="0"/>
            </a:endParaRPr>
          </a:p>
        </p:txBody>
      </p:sp>
      <p:sp>
        <p:nvSpPr>
          <p:cNvPr id="10" name="TextBox 9"/>
          <p:cNvSpPr txBox="1"/>
          <p:nvPr/>
        </p:nvSpPr>
        <p:spPr>
          <a:xfrm>
            <a:off x="488504" y="5004465"/>
            <a:ext cx="4953000" cy="461665"/>
          </a:xfrm>
          <a:prstGeom prst="rect">
            <a:avLst/>
          </a:prstGeom>
          <a:noFill/>
        </p:spPr>
        <p:txBody>
          <a:bodyPr wrap="square" rtlCol="1">
            <a:spAutoFit/>
          </a:bodyPr>
          <a:lstStyle/>
          <a:p>
            <a:pPr marL="342900" indent="-342900">
              <a:buFont typeface="Wingdings" panose="05000000000000000000" pitchFamily="2" charset="2"/>
              <a:buChar char="§"/>
            </a:pPr>
            <a:r>
              <a:rPr lang="ar-SA" sz="2400" b="1" dirty="0" smtClean="0">
                <a:solidFill>
                  <a:srgbClr val="013E36"/>
                </a:solidFill>
                <a:latin typeface="Arabic Transparent" panose="020B0604020202020204" pitchFamily="34" charset="0"/>
                <a:cs typeface="Arabic Transparent" panose="020B0604020202020204" pitchFamily="34" charset="0"/>
              </a:rPr>
              <a:t>المعرفة المسبقة حول الظاهرة</a:t>
            </a:r>
            <a:endParaRPr lang="ar-SA" sz="2400" b="1" dirty="0">
              <a:solidFill>
                <a:srgbClr val="013E36"/>
              </a:solidFill>
              <a:latin typeface="Arabic Transparent" panose="020B0604020202020204" pitchFamily="34" charset="0"/>
              <a:cs typeface="Arabic Transparent" panose="020B0604020202020204" pitchFamily="34" charset="0"/>
            </a:endParaRPr>
          </a:p>
        </p:txBody>
      </p:sp>
      <p:sp>
        <p:nvSpPr>
          <p:cNvPr id="11" name="TextBox 10"/>
          <p:cNvSpPr txBox="1"/>
          <p:nvPr/>
        </p:nvSpPr>
        <p:spPr>
          <a:xfrm>
            <a:off x="6321152" y="4193462"/>
            <a:ext cx="3333800" cy="461665"/>
          </a:xfrm>
          <a:prstGeom prst="rect">
            <a:avLst/>
          </a:prstGeom>
          <a:solidFill>
            <a:schemeClr val="accent5">
              <a:lumMod val="60000"/>
              <a:lumOff val="40000"/>
            </a:schemeClr>
          </a:solidFill>
        </p:spPr>
        <p:txBody>
          <a:bodyPr wrap="square" rtlCol="1">
            <a:spAutoFit/>
          </a:bodyPr>
          <a:lstStyle/>
          <a:p>
            <a:pPr algn="ctr"/>
            <a:r>
              <a:rPr lang="ar-SA" sz="2400" dirty="0" smtClean="0">
                <a:solidFill>
                  <a:srgbClr val="0070C0"/>
                </a:solidFill>
                <a:latin typeface="Arabic Transparent" panose="020B0604020202020204" pitchFamily="34" charset="0"/>
                <a:cs typeface="Arabic Transparent" panose="020B0604020202020204" pitchFamily="34" charset="0"/>
              </a:rPr>
              <a:t>تطبيق المنهج الوصفي يتطلب:</a:t>
            </a:r>
            <a:endParaRPr lang="ar-SA" sz="2400" dirty="0">
              <a:solidFill>
                <a:srgbClr val="0070C0"/>
              </a:solidFill>
              <a:latin typeface="Arabic Transparent" panose="020B0604020202020204" pitchFamily="34" charset="0"/>
              <a:cs typeface="Arabic Transparent" panose="020B0604020202020204" pitchFamily="34" charset="0"/>
            </a:endParaRPr>
          </a:p>
        </p:txBody>
      </p:sp>
      <p:sp>
        <p:nvSpPr>
          <p:cNvPr id="6" name="Right Arrow 5"/>
          <p:cNvSpPr/>
          <p:nvPr/>
        </p:nvSpPr>
        <p:spPr>
          <a:xfrm rot="10800000">
            <a:off x="5587853" y="4188400"/>
            <a:ext cx="576064"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Slide Number Placeholder 2"/>
          <p:cNvSpPr>
            <a:spLocks noGrp="1"/>
          </p:cNvSpPr>
          <p:nvPr>
            <p:ph type="sldNum" sz="quarter" idx="10"/>
          </p:nvPr>
        </p:nvSpPr>
        <p:spPr>
          <a:xfrm>
            <a:off x="4974456" y="6356350"/>
            <a:ext cx="482600" cy="365125"/>
          </a:xfrm>
        </p:spPr>
        <p:txBody>
          <a:bodyPr/>
          <a:lstStyle/>
          <a:p>
            <a:pPr>
              <a:defRPr/>
            </a:pPr>
            <a:r>
              <a:rPr lang="ar-SA" dirty="0" smtClean="0"/>
              <a:t>8</a:t>
            </a:r>
            <a:endParaRPr lang="en-US" dirty="0"/>
          </a:p>
        </p:txBody>
      </p:sp>
    </p:spTree>
    <p:extLst>
      <p:ext uri="{BB962C8B-B14F-4D97-AF65-F5344CB8AC3E}">
        <p14:creationId xmlns:p14="http://schemas.microsoft.com/office/powerpoint/2010/main" val="3617705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ppt_x"/>
                                          </p:val>
                                        </p:tav>
                                        <p:tav tm="100000">
                                          <p:val>
                                            <p:strVal val="#ppt_x"/>
                                          </p:val>
                                        </p:tav>
                                      </p:tavLst>
                                    </p:anim>
                                    <p:anim calcmode="lin" valueType="num">
                                      <p:cBhvr additive="base">
                                        <p:cTn id="46" dur="500" fill="hold"/>
                                        <p:tgtEl>
                                          <p:spTgt spid="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ppt_x"/>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8" grpId="0"/>
      <p:bldP spid="9" grpId="0"/>
      <p:bldP spid="10" grpId="0"/>
      <p:bldP spid="11"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9024" y="545812"/>
            <a:ext cx="4089276" cy="584775"/>
          </a:xfrm>
          <a:prstGeom prst="rect">
            <a:avLst/>
          </a:prstGeom>
        </p:spPr>
        <p:txBody>
          <a:bodyPr wrap="square">
            <a:spAutoFit/>
          </a:bodyPr>
          <a:lstStyle>
            <a:defPPr>
              <a:defRPr lang="en-US"/>
            </a:defPPr>
            <a:lvl1pPr>
              <a:defRPr sz="2800" b="1">
                <a:solidFill>
                  <a:srgbClr val="C00000"/>
                </a:solidFill>
                <a:latin typeface="Andalus" panose="02020603050405020304" pitchFamily="18" charset="-78"/>
                <a:cs typeface="Andalus" panose="02020603050405020304" pitchFamily="18" charset="-78"/>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a:defRPr>
                <a:solidFill>
                  <a:schemeClr val="tx1"/>
                </a:solidFill>
                <a:latin typeface="Arial" pitchFamily="34" charset="0"/>
                <a:cs typeface="Arial" pitchFamily="34" charset="0"/>
              </a:defRPr>
            </a:lvl6pPr>
            <a:lvl7pPr>
              <a:defRPr>
                <a:solidFill>
                  <a:schemeClr val="tx1"/>
                </a:solidFill>
                <a:latin typeface="Arial" pitchFamily="34" charset="0"/>
                <a:cs typeface="Arial" pitchFamily="34" charset="0"/>
              </a:defRPr>
            </a:lvl7pPr>
            <a:lvl8pPr>
              <a:defRPr>
                <a:solidFill>
                  <a:schemeClr val="tx1"/>
                </a:solidFill>
                <a:latin typeface="Arial" pitchFamily="34" charset="0"/>
                <a:cs typeface="Arial" pitchFamily="34" charset="0"/>
              </a:defRPr>
            </a:lvl8pPr>
            <a:lvl9pPr>
              <a:defRPr>
                <a:solidFill>
                  <a:schemeClr val="tx1"/>
                </a:solidFill>
                <a:latin typeface="Arial" pitchFamily="34" charset="0"/>
                <a:cs typeface="Arial" pitchFamily="34" charset="0"/>
              </a:defRPr>
            </a:lvl9pPr>
          </a:lstStyle>
          <a:p>
            <a:r>
              <a:rPr lang="ar-SA" sz="3200" dirty="0"/>
              <a:t>2. أنماط البحوث الوصفية</a:t>
            </a:r>
          </a:p>
        </p:txBody>
      </p:sp>
      <p:sp>
        <p:nvSpPr>
          <p:cNvPr id="3" name="TextBox 2"/>
          <p:cNvSpPr txBox="1"/>
          <p:nvPr/>
        </p:nvSpPr>
        <p:spPr>
          <a:xfrm>
            <a:off x="2667000" y="1295400"/>
            <a:ext cx="6877594" cy="584775"/>
          </a:xfrm>
          <a:prstGeom prst="rect">
            <a:avLst/>
          </a:prstGeom>
          <a:noFill/>
        </p:spPr>
        <p:txBody>
          <a:bodyPr wrap="square" rtlCol="1">
            <a:spAutoFit/>
          </a:bodyPr>
          <a:lstStyle/>
          <a:p>
            <a:r>
              <a:rPr lang="ar-SA" sz="3200" dirty="0" smtClean="0"/>
              <a:t>يمكن حصر أنماط البحث الوصفي فيما يلي:</a:t>
            </a:r>
            <a:endParaRPr lang="ar-SA" sz="3200" dirty="0"/>
          </a:p>
        </p:txBody>
      </p:sp>
      <p:sp>
        <p:nvSpPr>
          <p:cNvPr id="4" name="TextBox 3"/>
          <p:cNvSpPr txBox="1"/>
          <p:nvPr/>
        </p:nvSpPr>
        <p:spPr>
          <a:xfrm>
            <a:off x="7360840" y="2284488"/>
            <a:ext cx="1912640" cy="461665"/>
          </a:xfrm>
          <a:prstGeom prst="rect">
            <a:avLst/>
          </a:prstGeom>
          <a:solidFill>
            <a:schemeClr val="accent1">
              <a:lumMod val="60000"/>
              <a:lumOff val="40000"/>
            </a:schemeClr>
          </a:solidFill>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400" b="1" dirty="0" smtClean="0">
                <a:latin typeface="Arabic Transparent" panose="020B0604020202020204" pitchFamily="34" charset="0"/>
                <a:cs typeface="Arabic Transparent" panose="020B0604020202020204" pitchFamily="34" charset="0"/>
              </a:rPr>
              <a:t>المسح</a:t>
            </a:r>
            <a:endParaRPr lang="ar-SA" sz="3200" b="1" dirty="0">
              <a:latin typeface="Arabic Transparent" panose="020B0604020202020204" pitchFamily="34" charset="0"/>
              <a:cs typeface="Arabic Transparent" panose="020B0604020202020204" pitchFamily="34" charset="0"/>
            </a:endParaRPr>
          </a:p>
        </p:txBody>
      </p:sp>
      <p:sp>
        <p:nvSpPr>
          <p:cNvPr id="5" name="TextBox 4"/>
          <p:cNvSpPr txBox="1"/>
          <p:nvPr/>
        </p:nvSpPr>
        <p:spPr>
          <a:xfrm>
            <a:off x="5889104" y="3163471"/>
            <a:ext cx="336478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marL="457200" indent="-457200">
              <a:buFont typeface="Arial" panose="020B0604020202020204" pitchFamily="34" charset="0"/>
              <a:buChar char="•"/>
            </a:pPr>
            <a:r>
              <a:rPr lang="ar-SA" sz="2400" dirty="0" smtClean="0">
                <a:solidFill>
                  <a:srgbClr val="013E36"/>
                </a:solidFill>
                <a:latin typeface="Arabic Transparent" panose="020B0604020202020204" pitchFamily="34" charset="0"/>
                <a:cs typeface="Arabic Transparent" panose="020B0604020202020204" pitchFamily="34" charset="0"/>
              </a:rPr>
              <a:t>المسح الاجتماعي</a:t>
            </a:r>
            <a:endParaRPr lang="ar-SA" sz="2400" dirty="0">
              <a:solidFill>
                <a:srgbClr val="013E36"/>
              </a:solidFill>
              <a:latin typeface="Arabic Transparent" panose="020B0604020202020204" pitchFamily="34" charset="0"/>
              <a:cs typeface="Arabic Transparent" panose="020B0604020202020204" pitchFamily="34" charset="0"/>
            </a:endParaRPr>
          </a:p>
        </p:txBody>
      </p:sp>
      <p:sp>
        <p:nvSpPr>
          <p:cNvPr id="6" name="TextBox 5"/>
          <p:cNvSpPr txBox="1"/>
          <p:nvPr/>
        </p:nvSpPr>
        <p:spPr>
          <a:xfrm>
            <a:off x="5889104" y="3785483"/>
            <a:ext cx="336478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marL="457200" indent="-457200">
              <a:buFont typeface="Arial" panose="020B0604020202020204" pitchFamily="34" charset="0"/>
              <a:buChar char="•"/>
            </a:pPr>
            <a:r>
              <a:rPr lang="ar-SA" sz="2400" dirty="0" smtClean="0">
                <a:solidFill>
                  <a:srgbClr val="013E36"/>
                </a:solidFill>
                <a:latin typeface="Arabic Transparent" panose="020B0604020202020204" pitchFamily="34" charset="0"/>
                <a:cs typeface="Arabic Transparent" panose="020B0604020202020204" pitchFamily="34" charset="0"/>
              </a:rPr>
              <a:t>مسح الرأي العام</a:t>
            </a:r>
            <a:endParaRPr lang="ar-SA" sz="2400" dirty="0">
              <a:solidFill>
                <a:srgbClr val="013E36"/>
              </a:solidFill>
              <a:latin typeface="Arabic Transparent" panose="020B0604020202020204" pitchFamily="34" charset="0"/>
              <a:cs typeface="Arabic Transparent" panose="020B0604020202020204" pitchFamily="34" charset="0"/>
            </a:endParaRPr>
          </a:p>
        </p:txBody>
      </p:sp>
      <p:sp>
        <p:nvSpPr>
          <p:cNvPr id="7" name="TextBox 6"/>
          <p:cNvSpPr txBox="1"/>
          <p:nvPr/>
        </p:nvSpPr>
        <p:spPr>
          <a:xfrm>
            <a:off x="5908698" y="4407495"/>
            <a:ext cx="336478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marL="457200" indent="-457200">
              <a:buFont typeface="Arial" panose="020B0604020202020204" pitchFamily="34" charset="0"/>
              <a:buChar char="•"/>
            </a:pPr>
            <a:r>
              <a:rPr lang="ar-SA" sz="2400" dirty="0" smtClean="0">
                <a:solidFill>
                  <a:srgbClr val="013E36"/>
                </a:solidFill>
                <a:latin typeface="Arabic Transparent" panose="020B0604020202020204" pitchFamily="34" charset="0"/>
                <a:cs typeface="Arabic Transparent" panose="020B0604020202020204" pitchFamily="34" charset="0"/>
              </a:rPr>
              <a:t>تحليل العمل</a:t>
            </a:r>
            <a:endParaRPr lang="ar-SA" sz="2400" dirty="0">
              <a:solidFill>
                <a:srgbClr val="013E36"/>
              </a:solidFill>
              <a:latin typeface="Arabic Transparent" panose="020B0604020202020204" pitchFamily="34" charset="0"/>
              <a:cs typeface="Arabic Transparent" panose="020B0604020202020204" pitchFamily="34" charset="0"/>
            </a:endParaRPr>
          </a:p>
        </p:txBody>
      </p:sp>
      <p:sp>
        <p:nvSpPr>
          <p:cNvPr id="8" name="Bent-Up Arrow 7"/>
          <p:cNvSpPr/>
          <p:nvPr/>
        </p:nvSpPr>
        <p:spPr>
          <a:xfrm rot="10800000">
            <a:off x="6695846" y="2472113"/>
            <a:ext cx="504056" cy="56989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Flowchart: Terminator 8"/>
          <p:cNvSpPr/>
          <p:nvPr/>
        </p:nvSpPr>
        <p:spPr>
          <a:xfrm>
            <a:off x="5084275" y="1928083"/>
            <a:ext cx="72008" cy="4176464"/>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TextBox 9"/>
          <p:cNvSpPr txBox="1"/>
          <p:nvPr/>
        </p:nvSpPr>
        <p:spPr>
          <a:xfrm>
            <a:off x="5908698" y="5029507"/>
            <a:ext cx="336478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pPr marL="457200" indent="-457200">
              <a:buFont typeface="Arial" panose="020B0604020202020204" pitchFamily="34" charset="0"/>
              <a:buChar char="•"/>
            </a:pPr>
            <a:r>
              <a:rPr lang="ar-SA" sz="2400" dirty="0" smtClean="0">
                <a:solidFill>
                  <a:srgbClr val="013E36"/>
                </a:solidFill>
                <a:latin typeface="Arabic Transparent" panose="020B0604020202020204" pitchFamily="34" charset="0"/>
                <a:cs typeface="Arabic Transparent" panose="020B0604020202020204" pitchFamily="34" charset="0"/>
              </a:rPr>
              <a:t>تحليل المحتوى أو المضمون</a:t>
            </a:r>
            <a:endParaRPr lang="ar-SA" sz="2400" dirty="0">
              <a:solidFill>
                <a:srgbClr val="013E36"/>
              </a:solidFill>
              <a:latin typeface="Arabic Transparent" panose="020B0604020202020204" pitchFamily="34" charset="0"/>
              <a:cs typeface="Arabic Transparent" panose="020B0604020202020204" pitchFamily="34" charset="0"/>
            </a:endParaRPr>
          </a:p>
        </p:txBody>
      </p:sp>
      <p:sp>
        <p:nvSpPr>
          <p:cNvPr id="11" name="TextBox 10"/>
          <p:cNvSpPr txBox="1"/>
          <p:nvPr/>
        </p:nvSpPr>
        <p:spPr>
          <a:xfrm>
            <a:off x="729423" y="2353161"/>
            <a:ext cx="3890398" cy="461665"/>
          </a:xfrm>
          <a:prstGeom prst="rect">
            <a:avLst/>
          </a:prstGeom>
          <a:solidFill>
            <a:schemeClr val="accent6">
              <a:lumMod val="90000"/>
            </a:schemeClr>
          </a:solidFill>
          <a:ln>
            <a:solidFill>
              <a:srgbClr val="FF3300"/>
            </a:solidFill>
          </a:ln>
        </p:spPr>
        <p:style>
          <a:lnRef idx="2">
            <a:schemeClr val="accent1"/>
          </a:lnRef>
          <a:fillRef idx="1">
            <a:schemeClr val="lt1"/>
          </a:fillRef>
          <a:effectRef idx="0">
            <a:schemeClr val="accent1"/>
          </a:effectRef>
          <a:fontRef idx="minor">
            <a:schemeClr val="dk1"/>
          </a:fontRef>
        </p:style>
        <p:txBody>
          <a:bodyPr wrap="square" rtlCol="1">
            <a:spAutoFit/>
          </a:bodyPr>
          <a:lstStyle/>
          <a:p>
            <a:pPr algn="ctr"/>
            <a:r>
              <a:rPr lang="ar-SA" sz="2400" b="1" dirty="0" smtClean="0">
                <a:latin typeface="Arabic Transparent" panose="020B0604020202020204" pitchFamily="34" charset="0"/>
                <a:cs typeface="Arabic Transparent" panose="020B0604020202020204" pitchFamily="34" charset="0"/>
              </a:rPr>
              <a:t>دراسة الروابط والعلاقات</a:t>
            </a:r>
            <a:endParaRPr lang="ar-SA" sz="2400" b="1" dirty="0">
              <a:latin typeface="Arabic Transparent" panose="020B0604020202020204" pitchFamily="34" charset="0"/>
              <a:cs typeface="Arabic Transparent" panose="020B0604020202020204" pitchFamily="34" charset="0"/>
            </a:endParaRPr>
          </a:p>
        </p:txBody>
      </p:sp>
      <p:sp>
        <p:nvSpPr>
          <p:cNvPr id="12" name="TextBox 11"/>
          <p:cNvSpPr txBox="1"/>
          <p:nvPr/>
        </p:nvSpPr>
        <p:spPr>
          <a:xfrm>
            <a:off x="729423" y="3154079"/>
            <a:ext cx="3364782" cy="461665"/>
          </a:xfrm>
          <a:prstGeom prst="rect">
            <a:avLst/>
          </a:prstGeom>
          <a:ln>
            <a:solidFill>
              <a:srgbClr val="00B0F0"/>
            </a:solidFill>
          </a:ln>
        </p:spPr>
        <p:style>
          <a:lnRef idx="2">
            <a:schemeClr val="accent1"/>
          </a:lnRef>
          <a:fillRef idx="1">
            <a:schemeClr val="lt1"/>
          </a:fillRef>
          <a:effectRef idx="0">
            <a:schemeClr val="accent1"/>
          </a:effectRef>
          <a:fontRef idx="minor">
            <a:schemeClr val="dk1"/>
          </a:fontRef>
        </p:style>
        <p:txBody>
          <a:bodyPr wrap="square" rtlCol="1">
            <a:spAutoFit/>
          </a:bodyPr>
          <a:lstStyle/>
          <a:p>
            <a:pPr marL="457200" indent="-457200">
              <a:buFont typeface="Arial" panose="020B0604020202020204" pitchFamily="34" charset="0"/>
              <a:buChar char="•"/>
            </a:pPr>
            <a:r>
              <a:rPr lang="ar-SA" sz="2400" dirty="0" smtClean="0">
                <a:solidFill>
                  <a:srgbClr val="013E36"/>
                </a:solidFill>
                <a:latin typeface="Arabic Transparent" panose="020B0604020202020204" pitchFamily="34" charset="0"/>
                <a:cs typeface="Arabic Transparent" panose="020B0604020202020204" pitchFamily="34" charset="0"/>
              </a:rPr>
              <a:t>دراسة الحالة</a:t>
            </a:r>
            <a:endParaRPr lang="ar-SA" sz="2400" dirty="0">
              <a:solidFill>
                <a:srgbClr val="013E36"/>
              </a:solidFill>
              <a:latin typeface="Arabic Transparent" panose="020B0604020202020204" pitchFamily="34" charset="0"/>
              <a:cs typeface="Arabic Transparent" panose="020B0604020202020204" pitchFamily="34" charset="0"/>
            </a:endParaRPr>
          </a:p>
        </p:txBody>
      </p:sp>
      <p:sp>
        <p:nvSpPr>
          <p:cNvPr id="13" name="TextBox 12"/>
          <p:cNvSpPr txBox="1"/>
          <p:nvPr/>
        </p:nvSpPr>
        <p:spPr>
          <a:xfrm>
            <a:off x="729423" y="5023382"/>
            <a:ext cx="3364782" cy="461665"/>
          </a:xfrm>
          <a:prstGeom prst="rect">
            <a:avLst/>
          </a:prstGeom>
          <a:ln>
            <a:solidFill>
              <a:srgbClr val="FF3300"/>
            </a:solidFill>
          </a:ln>
        </p:spPr>
        <p:style>
          <a:lnRef idx="2">
            <a:schemeClr val="accent1"/>
          </a:lnRef>
          <a:fillRef idx="1">
            <a:schemeClr val="lt1"/>
          </a:fillRef>
          <a:effectRef idx="0">
            <a:schemeClr val="accent1"/>
          </a:effectRef>
          <a:fontRef idx="minor">
            <a:schemeClr val="dk1"/>
          </a:fontRef>
        </p:style>
        <p:txBody>
          <a:bodyPr wrap="square" rtlCol="1">
            <a:spAutoFit/>
          </a:bodyPr>
          <a:lstStyle/>
          <a:p>
            <a:pPr marL="457200" indent="-457200">
              <a:buFont typeface="Arial" panose="020B0604020202020204" pitchFamily="34" charset="0"/>
              <a:buChar char="•"/>
            </a:pPr>
            <a:r>
              <a:rPr lang="ar-SA" sz="2400" dirty="0" smtClean="0">
                <a:solidFill>
                  <a:srgbClr val="013E36"/>
                </a:solidFill>
                <a:latin typeface="Arabic Transparent" panose="020B0604020202020204" pitchFamily="34" charset="0"/>
                <a:cs typeface="Arabic Transparent" panose="020B0604020202020204" pitchFamily="34" charset="0"/>
              </a:rPr>
              <a:t>الدراسة العلمية</a:t>
            </a:r>
            <a:endParaRPr lang="ar-SA" sz="2400" dirty="0">
              <a:solidFill>
                <a:srgbClr val="013E36"/>
              </a:solidFill>
              <a:latin typeface="Arabic Transparent" panose="020B0604020202020204" pitchFamily="34" charset="0"/>
              <a:cs typeface="Arabic Transparent" panose="020B0604020202020204" pitchFamily="34" charset="0"/>
            </a:endParaRPr>
          </a:p>
        </p:txBody>
      </p:sp>
      <p:sp>
        <p:nvSpPr>
          <p:cNvPr id="15" name="Bent-Up Arrow 14"/>
          <p:cNvSpPr/>
          <p:nvPr/>
        </p:nvSpPr>
        <p:spPr>
          <a:xfrm rot="16200000" flipH="1">
            <a:off x="3175291" y="3943053"/>
            <a:ext cx="2462636" cy="426424"/>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Bent-Up Arrow 15"/>
          <p:cNvSpPr/>
          <p:nvPr/>
        </p:nvSpPr>
        <p:spPr>
          <a:xfrm rot="16200000" flipH="1">
            <a:off x="3976147" y="3043006"/>
            <a:ext cx="590860" cy="354739"/>
          </a:xfrm>
          <a:prstGeom prst="bentUp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Slide Number Placeholder 2"/>
          <p:cNvSpPr>
            <a:spLocks noGrp="1"/>
          </p:cNvSpPr>
          <p:nvPr>
            <p:ph type="sldNum" sz="quarter" idx="10"/>
          </p:nvPr>
        </p:nvSpPr>
        <p:spPr>
          <a:xfrm>
            <a:off x="4974456" y="6356350"/>
            <a:ext cx="482600" cy="365125"/>
          </a:xfrm>
        </p:spPr>
        <p:txBody>
          <a:bodyPr/>
          <a:lstStyle/>
          <a:p>
            <a:pPr>
              <a:defRPr/>
            </a:pPr>
            <a:r>
              <a:rPr lang="ar-SA" dirty="0" smtClean="0"/>
              <a:t>9</a:t>
            </a:r>
            <a:endParaRPr lang="en-US" dirty="0"/>
          </a:p>
        </p:txBody>
      </p:sp>
    </p:spTree>
    <p:extLst>
      <p:ext uri="{BB962C8B-B14F-4D97-AF65-F5344CB8AC3E}">
        <p14:creationId xmlns:p14="http://schemas.microsoft.com/office/powerpoint/2010/main" val="215811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down)">
                                      <p:cBhvr>
                                        <p:cTn id="41" dur="580">
                                          <p:stCondLst>
                                            <p:cond delay="0"/>
                                          </p:stCondLst>
                                        </p:cTn>
                                        <p:tgtEl>
                                          <p:spTgt spid="4"/>
                                        </p:tgtEl>
                                      </p:cBhvr>
                                    </p:animEffect>
                                    <p:anim calcmode="lin" valueType="num">
                                      <p:cBhvr>
                                        <p:cTn id="4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7" dur="26">
                                          <p:stCondLst>
                                            <p:cond delay="650"/>
                                          </p:stCondLst>
                                        </p:cTn>
                                        <p:tgtEl>
                                          <p:spTgt spid="4"/>
                                        </p:tgtEl>
                                      </p:cBhvr>
                                      <p:to x="100000" y="60000"/>
                                    </p:animScale>
                                    <p:animScale>
                                      <p:cBhvr>
                                        <p:cTn id="48" dur="166" decel="50000">
                                          <p:stCondLst>
                                            <p:cond delay="676"/>
                                          </p:stCondLst>
                                        </p:cTn>
                                        <p:tgtEl>
                                          <p:spTgt spid="4"/>
                                        </p:tgtEl>
                                      </p:cBhvr>
                                      <p:to x="100000" y="100000"/>
                                    </p:animScale>
                                    <p:animScale>
                                      <p:cBhvr>
                                        <p:cTn id="49" dur="26">
                                          <p:stCondLst>
                                            <p:cond delay="1312"/>
                                          </p:stCondLst>
                                        </p:cTn>
                                        <p:tgtEl>
                                          <p:spTgt spid="4"/>
                                        </p:tgtEl>
                                      </p:cBhvr>
                                      <p:to x="100000" y="80000"/>
                                    </p:animScale>
                                    <p:animScale>
                                      <p:cBhvr>
                                        <p:cTn id="50" dur="166" decel="50000">
                                          <p:stCondLst>
                                            <p:cond delay="1338"/>
                                          </p:stCondLst>
                                        </p:cTn>
                                        <p:tgtEl>
                                          <p:spTgt spid="4"/>
                                        </p:tgtEl>
                                      </p:cBhvr>
                                      <p:to x="100000" y="100000"/>
                                    </p:animScale>
                                    <p:animScale>
                                      <p:cBhvr>
                                        <p:cTn id="51" dur="26">
                                          <p:stCondLst>
                                            <p:cond delay="1642"/>
                                          </p:stCondLst>
                                        </p:cTn>
                                        <p:tgtEl>
                                          <p:spTgt spid="4"/>
                                        </p:tgtEl>
                                      </p:cBhvr>
                                      <p:to x="100000" y="90000"/>
                                    </p:animScale>
                                    <p:animScale>
                                      <p:cBhvr>
                                        <p:cTn id="52" dur="166" decel="50000">
                                          <p:stCondLst>
                                            <p:cond delay="1668"/>
                                          </p:stCondLst>
                                        </p:cTn>
                                        <p:tgtEl>
                                          <p:spTgt spid="4"/>
                                        </p:tgtEl>
                                      </p:cBhvr>
                                      <p:to x="100000" y="100000"/>
                                    </p:animScale>
                                    <p:animScale>
                                      <p:cBhvr>
                                        <p:cTn id="53" dur="26">
                                          <p:stCondLst>
                                            <p:cond delay="1808"/>
                                          </p:stCondLst>
                                        </p:cTn>
                                        <p:tgtEl>
                                          <p:spTgt spid="4"/>
                                        </p:tgtEl>
                                      </p:cBhvr>
                                      <p:to x="100000" y="95000"/>
                                    </p:animScale>
                                    <p:animScale>
                                      <p:cBhvr>
                                        <p:cTn id="54" dur="166" decel="50000">
                                          <p:stCondLst>
                                            <p:cond delay="1834"/>
                                          </p:stCondLst>
                                        </p:cTn>
                                        <p:tgtEl>
                                          <p:spTgt spid="4"/>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down)">
                                      <p:cBhvr>
                                        <p:cTn id="57" dur="580">
                                          <p:stCondLst>
                                            <p:cond delay="0"/>
                                          </p:stCondLst>
                                        </p:cTn>
                                        <p:tgtEl>
                                          <p:spTgt spid="8"/>
                                        </p:tgtEl>
                                      </p:cBhvr>
                                    </p:animEffect>
                                    <p:anim calcmode="lin" valueType="num">
                                      <p:cBhvr>
                                        <p:cTn id="5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3" dur="26">
                                          <p:stCondLst>
                                            <p:cond delay="650"/>
                                          </p:stCondLst>
                                        </p:cTn>
                                        <p:tgtEl>
                                          <p:spTgt spid="8"/>
                                        </p:tgtEl>
                                      </p:cBhvr>
                                      <p:to x="100000" y="60000"/>
                                    </p:animScale>
                                    <p:animScale>
                                      <p:cBhvr>
                                        <p:cTn id="64" dur="166" decel="50000">
                                          <p:stCondLst>
                                            <p:cond delay="676"/>
                                          </p:stCondLst>
                                        </p:cTn>
                                        <p:tgtEl>
                                          <p:spTgt spid="8"/>
                                        </p:tgtEl>
                                      </p:cBhvr>
                                      <p:to x="100000" y="100000"/>
                                    </p:animScale>
                                    <p:animScale>
                                      <p:cBhvr>
                                        <p:cTn id="65" dur="26">
                                          <p:stCondLst>
                                            <p:cond delay="1312"/>
                                          </p:stCondLst>
                                        </p:cTn>
                                        <p:tgtEl>
                                          <p:spTgt spid="8"/>
                                        </p:tgtEl>
                                      </p:cBhvr>
                                      <p:to x="100000" y="80000"/>
                                    </p:animScale>
                                    <p:animScale>
                                      <p:cBhvr>
                                        <p:cTn id="66" dur="166" decel="50000">
                                          <p:stCondLst>
                                            <p:cond delay="1338"/>
                                          </p:stCondLst>
                                        </p:cTn>
                                        <p:tgtEl>
                                          <p:spTgt spid="8"/>
                                        </p:tgtEl>
                                      </p:cBhvr>
                                      <p:to x="100000" y="100000"/>
                                    </p:animScale>
                                    <p:animScale>
                                      <p:cBhvr>
                                        <p:cTn id="67" dur="26">
                                          <p:stCondLst>
                                            <p:cond delay="1642"/>
                                          </p:stCondLst>
                                        </p:cTn>
                                        <p:tgtEl>
                                          <p:spTgt spid="8"/>
                                        </p:tgtEl>
                                      </p:cBhvr>
                                      <p:to x="100000" y="90000"/>
                                    </p:animScale>
                                    <p:animScale>
                                      <p:cBhvr>
                                        <p:cTn id="68" dur="166" decel="50000">
                                          <p:stCondLst>
                                            <p:cond delay="1668"/>
                                          </p:stCondLst>
                                        </p:cTn>
                                        <p:tgtEl>
                                          <p:spTgt spid="8"/>
                                        </p:tgtEl>
                                      </p:cBhvr>
                                      <p:to x="100000" y="100000"/>
                                    </p:animScale>
                                    <p:animScale>
                                      <p:cBhvr>
                                        <p:cTn id="69" dur="26">
                                          <p:stCondLst>
                                            <p:cond delay="1808"/>
                                          </p:stCondLst>
                                        </p:cTn>
                                        <p:tgtEl>
                                          <p:spTgt spid="8"/>
                                        </p:tgtEl>
                                      </p:cBhvr>
                                      <p:to x="100000" y="95000"/>
                                    </p:animScale>
                                    <p:animScale>
                                      <p:cBhvr>
                                        <p:cTn id="70" dur="166" decel="50000">
                                          <p:stCondLst>
                                            <p:cond delay="1834"/>
                                          </p:stCondLst>
                                        </p:cTn>
                                        <p:tgtEl>
                                          <p:spTgt spid="8"/>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wipe(down)">
                                      <p:cBhvr>
                                        <p:cTn id="73" dur="580">
                                          <p:stCondLst>
                                            <p:cond delay="0"/>
                                          </p:stCondLst>
                                        </p:cTn>
                                        <p:tgtEl>
                                          <p:spTgt spid="5"/>
                                        </p:tgtEl>
                                      </p:cBhvr>
                                    </p:animEffect>
                                    <p:anim calcmode="lin" valueType="num">
                                      <p:cBhvr>
                                        <p:cTn id="7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79" dur="26">
                                          <p:stCondLst>
                                            <p:cond delay="650"/>
                                          </p:stCondLst>
                                        </p:cTn>
                                        <p:tgtEl>
                                          <p:spTgt spid="5"/>
                                        </p:tgtEl>
                                      </p:cBhvr>
                                      <p:to x="100000" y="60000"/>
                                    </p:animScale>
                                    <p:animScale>
                                      <p:cBhvr>
                                        <p:cTn id="80" dur="166" decel="50000">
                                          <p:stCondLst>
                                            <p:cond delay="676"/>
                                          </p:stCondLst>
                                        </p:cTn>
                                        <p:tgtEl>
                                          <p:spTgt spid="5"/>
                                        </p:tgtEl>
                                      </p:cBhvr>
                                      <p:to x="100000" y="100000"/>
                                    </p:animScale>
                                    <p:animScale>
                                      <p:cBhvr>
                                        <p:cTn id="81" dur="26">
                                          <p:stCondLst>
                                            <p:cond delay="1312"/>
                                          </p:stCondLst>
                                        </p:cTn>
                                        <p:tgtEl>
                                          <p:spTgt spid="5"/>
                                        </p:tgtEl>
                                      </p:cBhvr>
                                      <p:to x="100000" y="80000"/>
                                    </p:animScale>
                                    <p:animScale>
                                      <p:cBhvr>
                                        <p:cTn id="82" dur="166" decel="50000">
                                          <p:stCondLst>
                                            <p:cond delay="1338"/>
                                          </p:stCondLst>
                                        </p:cTn>
                                        <p:tgtEl>
                                          <p:spTgt spid="5"/>
                                        </p:tgtEl>
                                      </p:cBhvr>
                                      <p:to x="100000" y="100000"/>
                                    </p:animScale>
                                    <p:animScale>
                                      <p:cBhvr>
                                        <p:cTn id="83" dur="26">
                                          <p:stCondLst>
                                            <p:cond delay="1642"/>
                                          </p:stCondLst>
                                        </p:cTn>
                                        <p:tgtEl>
                                          <p:spTgt spid="5"/>
                                        </p:tgtEl>
                                      </p:cBhvr>
                                      <p:to x="100000" y="90000"/>
                                    </p:animScale>
                                    <p:animScale>
                                      <p:cBhvr>
                                        <p:cTn id="84" dur="166" decel="50000">
                                          <p:stCondLst>
                                            <p:cond delay="1668"/>
                                          </p:stCondLst>
                                        </p:cTn>
                                        <p:tgtEl>
                                          <p:spTgt spid="5"/>
                                        </p:tgtEl>
                                      </p:cBhvr>
                                      <p:to x="100000" y="100000"/>
                                    </p:animScale>
                                    <p:animScale>
                                      <p:cBhvr>
                                        <p:cTn id="85" dur="26">
                                          <p:stCondLst>
                                            <p:cond delay="1808"/>
                                          </p:stCondLst>
                                        </p:cTn>
                                        <p:tgtEl>
                                          <p:spTgt spid="5"/>
                                        </p:tgtEl>
                                      </p:cBhvr>
                                      <p:to x="100000" y="95000"/>
                                    </p:animScale>
                                    <p:animScale>
                                      <p:cBhvr>
                                        <p:cTn id="86" dur="166" decel="50000">
                                          <p:stCondLst>
                                            <p:cond delay="1834"/>
                                          </p:stCondLst>
                                        </p:cTn>
                                        <p:tgtEl>
                                          <p:spTgt spid="5"/>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6"/>
                                        </p:tgtEl>
                                        <p:attrNameLst>
                                          <p:attrName>style.visibility</p:attrName>
                                        </p:attrNameLst>
                                      </p:cBhvr>
                                      <p:to>
                                        <p:strVal val="visible"/>
                                      </p:to>
                                    </p:set>
                                    <p:animEffect transition="in" filter="wipe(down)">
                                      <p:cBhvr>
                                        <p:cTn id="89" dur="580">
                                          <p:stCondLst>
                                            <p:cond delay="0"/>
                                          </p:stCondLst>
                                        </p:cTn>
                                        <p:tgtEl>
                                          <p:spTgt spid="6"/>
                                        </p:tgtEl>
                                      </p:cBhvr>
                                    </p:animEffect>
                                    <p:anim calcmode="lin" valueType="num">
                                      <p:cBhvr>
                                        <p:cTn id="9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95" dur="26">
                                          <p:stCondLst>
                                            <p:cond delay="650"/>
                                          </p:stCondLst>
                                        </p:cTn>
                                        <p:tgtEl>
                                          <p:spTgt spid="6"/>
                                        </p:tgtEl>
                                      </p:cBhvr>
                                      <p:to x="100000" y="60000"/>
                                    </p:animScale>
                                    <p:animScale>
                                      <p:cBhvr>
                                        <p:cTn id="96" dur="166" decel="50000">
                                          <p:stCondLst>
                                            <p:cond delay="676"/>
                                          </p:stCondLst>
                                        </p:cTn>
                                        <p:tgtEl>
                                          <p:spTgt spid="6"/>
                                        </p:tgtEl>
                                      </p:cBhvr>
                                      <p:to x="100000" y="100000"/>
                                    </p:animScale>
                                    <p:animScale>
                                      <p:cBhvr>
                                        <p:cTn id="97" dur="26">
                                          <p:stCondLst>
                                            <p:cond delay="1312"/>
                                          </p:stCondLst>
                                        </p:cTn>
                                        <p:tgtEl>
                                          <p:spTgt spid="6"/>
                                        </p:tgtEl>
                                      </p:cBhvr>
                                      <p:to x="100000" y="80000"/>
                                    </p:animScale>
                                    <p:animScale>
                                      <p:cBhvr>
                                        <p:cTn id="98" dur="166" decel="50000">
                                          <p:stCondLst>
                                            <p:cond delay="1338"/>
                                          </p:stCondLst>
                                        </p:cTn>
                                        <p:tgtEl>
                                          <p:spTgt spid="6"/>
                                        </p:tgtEl>
                                      </p:cBhvr>
                                      <p:to x="100000" y="100000"/>
                                    </p:animScale>
                                    <p:animScale>
                                      <p:cBhvr>
                                        <p:cTn id="99" dur="26">
                                          <p:stCondLst>
                                            <p:cond delay="1642"/>
                                          </p:stCondLst>
                                        </p:cTn>
                                        <p:tgtEl>
                                          <p:spTgt spid="6"/>
                                        </p:tgtEl>
                                      </p:cBhvr>
                                      <p:to x="100000" y="90000"/>
                                    </p:animScale>
                                    <p:animScale>
                                      <p:cBhvr>
                                        <p:cTn id="100" dur="166" decel="50000">
                                          <p:stCondLst>
                                            <p:cond delay="1668"/>
                                          </p:stCondLst>
                                        </p:cTn>
                                        <p:tgtEl>
                                          <p:spTgt spid="6"/>
                                        </p:tgtEl>
                                      </p:cBhvr>
                                      <p:to x="100000" y="100000"/>
                                    </p:animScale>
                                    <p:animScale>
                                      <p:cBhvr>
                                        <p:cTn id="101" dur="26">
                                          <p:stCondLst>
                                            <p:cond delay="1808"/>
                                          </p:stCondLst>
                                        </p:cTn>
                                        <p:tgtEl>
                                          <p:spTgt spid="6"/>
                                        </p:tgtEl>
                                      </p:cBhvr>
                                      <p:to x="100000" y="95000"/>
                                    </p:animScale>
                                    <p:animScale>
                                      <p:cBhvr>
                                        <p:cTn id="102" dur="166" decel="50000">
                                          <p:stCondLst>
                                            <p:cond delay="1834"/>
                                          </p:stCondLst>
                                        </p:cTn>
                                        <p:tgtEl>
                                          <p:spTgt spid="6"/>
                                        </p:tgtEl>
                                      </p:cBhvr>
                                      <p:to x="100000" y="100000"/>
                                    </p:animScale>
                                  </p:childTnLst>
                                </p:cTn>
                              </p:par>
                              <p:par>
                                <p:cTn id="103" presetID="26" presetClass="entr" presetSubtype="0" fill="hold" grpId="0" nodeType="withEffect">
                                  <p:stCondLst>
                                    <p:cond delay="0"/>
                                  </p:stCondLst>
                                  <p:childTnLst>
                                    <p:set>
                                      <p:cBhvr>
                                        <p:cTn id="104" dur="1" fill="hold">
                                          <p:stCondLst>
                                            <p:cond delay="0"/>
                                          </p:stCondLst>
                                        </p:cTn>
                                        <p:tgtEl>
                                          <p:spTgt spid="7"/>
                                        </p:tgtEl>
                                        <p:attrNameLst>
                                          <p:attrName>style.visibility</p:attrName>
                                        </p:attrNameLst>
                                      </p:cBhvr>
                                      <p:to>
                                        <p:strVal val="visible"/>
                                      </p:to>
                                    </p:set>
                                    <p:animEffect transition="in" filter="wipe(down)">
                                      <p:cBhvr>
                                        <p:cTn id="105" dur="580">
                                          <p:stCondLst>
                                            <p:cond delay="0"/>
                                          </p:stCondLst>
                                        </p:cTn>
                                        <p:tgtEl>
                                          <p:spTgt spid="7"/>
                                        </p:tgtEl>
                                      </p:cBhvr>
                                    </p:animEffect>
                                    <p:anim calcmode="lin" valueType="num">
                                      <p:cBhvr>
                                        <p:cTn id="10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11" dur="26">
                                          <p:stCondLst>
                                            <p:cond delay="650"/>
                                          </p:stCondLst>
                                        </p:cTn>
                                        <p:tgtEl>
                                          <p:spTgt spid="7"/>
                                        </p:tgtEl>
                                      </p:cBhvr>
                                      <p:to x="100000" y="60000"/>
                                    </p:animScale>
                                    <p:animScale>
                                      <p:cBhvr>
                                        <p:cTn id="112" dur="166" decel="50000">
                                          <p:stCondLst>
                                            <p:cond delay="676"/>
                                          </p:stCondLst>
                                        </p:cTn>
                                        <p:tgtEl>
                                          <p:spTgt spid="7"/>
                                        </p:tgtEl>
                                      </p:cBhvr>
                                      <p:to x="100000" y="100000"/>
                                    </p:animScale>
                                    <p:animScale>
                                      <p:cBhvr>
                                        <p:cTn id="113" dur="26">
                                          <p:stCondLst>
                                            <p:cond delay="1312"/>
                                          </p:stCondLst>
                                        </p:cTn>
                                        <p:tgtEl>
                                          <p:spTgt spid="7"/>
                                        </p:tgtEl>
                                      </p:cBhvr>
                                      <p:to x="100000" y="80000"/>
                                    </p:animScale>
                                    <p:animScale>
                                      <p:cBhvr>
                                        <p:cTn id="114" dur="166" decel="50000">
                                          <p:stCondLst>
                                            <p:cond delay="1338"/>
                                          </p:stCondLst>
                                        </p:cTn>
                                        <p:tgtEl>
                                          <p:spTgt spid="7"/>
                                        </p:tgtEl>
                                      </p:cBhvr>
                                      <p:to x="100000" y="100000"/>
                                    </p:animScale>
                                    <p:animScale>
                                      <p:cBhvr>
                                        <p:cTn id="115" dur="26">
                                          <p:stCondLst>
                                            <p:cond delay="1642"/>
                                          </p:stCondLst>
                                        </p:cTn>
                                        <p:tgtEl>
                                          <p:spTgt spid="7"/>
                                        </p:tgtEl>
                                      </p:cBhvr>
                                      <p:to x="100000" y="90000"/>
                                    </p:animScale>
                                    <p:animScale>
                                      <p:cBhvr>
                                        <p:cTn id="116" dur="166" decel="50000">
                                          <p:stCondLst>
                                            <p:cond delay="1668"/>
                                          </p:stCondLst>
                                        </p:cTn>
                                        <p:tgtEl>
                                          <p:spTgt spid="7"/>
                                        </p:tgtEl>
                                      </p:cBhvr>
                                      <p:to x="100000" y="100000"/>
                                    </p:animScale>
                                    <p:animScale>
                                      <p:cBhvr>
                                        <p:cTn id="117" dur="26">
                                          <p:stCondLst>
                                            <p:cond delay="1808"/>
                                          </p:stCondLst>
                                        </p:cTn>
                                        <p:tgtEl>
                                          <p:spTgt spid="7"/>
                                        </p:tgtEl>
                                      </p:cBhvr>
                                      <p:to x="100000" y="95000"/>
                                    </p:animScale>
                                    <p:animScale>
                                      <p:cBhvr>
                                        <p:cTn id="118" dur="166" decel="50000">
                                          <p:stCondLst>
                                            <p:cond delay="1834"/>
                                          </p:stCondLst>
                                        </p:cTn>
                                        <p:tgtEl>
                                          <p:spTgt spid="7"/>
                                        </p:tgtEl>
                                      </p:cBhvr>
                                      <p:to x="100000" y="100000"/>
                                    </p:animScale>
                                  </p:childTnLst>
                                </p:cTn>
                              </p:par>
                              <p:par>
                                <p:cTn id="119" presetID="26" presetClass="entr" presetSubtype="0" fill="hold" grpId="0" nodeType="withEffect">
                                  <p:stCondLst>
                                    <p:cond delay="0"/>
                                  </p:stCondLst>
                                  <p:childTnLst>
                                    <p:set>
                                      <p:cBhvr>
                                        <p:cTn id="120" dur="1" fill="hold">
                                          <p:stCondLst>
                                            <p:cond delay="0"/>
                                          </p:stCondLst>
                                        </p:cTn>
                                        <p:tgtEl>
                                          <p:spTgt spid="10"/>
                                        </p:tgtEl>
                                        <p:attrNameLst>
                                          <p:attrName>style.visibility</p:attrName>
                                        </p:attrNameLst>
                                      </p:cBhvr>
                                      <p:to>
                                        <p:strVal val="visible"/>
                                      </p:to>
                                    </p:set>
                                    <p:animEffect transition="in" filter="wipe(down)">
                                      <p:cBhvr>
                                        <p:cTn id="121" dur="580">
                                          <p:stCondLst>
                                            <p:cond delay="0"/>
                                          </p:stCondLst>
                                        </p:cTn>
                                        <p:tgtEl>
                                          <p:spTgt spid="10"/>
                                        </p:tgtEl>
                                      </p:cBhvr>
                                    </p:animEffect>
                                    <p:anim calcmode="lin" valueType="num">
                                      <p:cBhvr>
                                        <p:cTn id="12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27" dur="26">
                                          <p:stCondLst>
                                            <p:cond delay="650"/>
                                          </p:stCondLst>
                                        </p:cTn>
                                        <p:tgtEl>
                                          <p:spTgt spid="10"/>
                                        </p:tgtEl>
                                      </p:cBhvr>
                                      <p:to x="100000" y="60000"/>
                                    </p:animScale>
                                    <p:animScale>
                                      <p:cBhvr>
                                        <p:cTn id="128" dur="166" decel="50000">
                                          <p:stCondLst>
                                            <p:cond delay="676"/>
                                          </p:stCondLst>
                                        </p:cTn>
                                        <p:tgtEl>
                                          <p:spTgt spid="10"/>
                                        </p:tgtEl>
                                      </p:cBhvr>
                                      <p:to x="100000" y="100000"/>
                                    </p:animScale>
                                    <p:animScale>
                                      <p:cBhvr>
                                        <p:cTn id="129" dur="26">
                                          <p:stCondLst>
                                            <p:cond delay="1312"/>
                                          </p:stCondLst>
                                        </p:cTn>
                                        <p:tgtEl>
                                          <p:spTgt spid="10"/>
                                        </p:tgtEl>
                                      </p:cBhvr>
                                      <p:to x="100000" y="80000"/>
                                    </p:animScale>
                                    <p:animScale>
                                      <p:cBhvr>
                                        <p:cTn id="130" dur="166" decel="50000">
                                          <p:stCondLst>
                                            <p:cond delay="1338"/>
                                          </p:stCondLst>
                                        </p:cTn>
                                        <p:tgtEl>
                                          <p:spTgt spid="10"/>
                                        </p:tgtEl>
                                      </p:cBhvr>
                                      <p:to x="100000" y="100000"/>
                                    </p:animScale>
                                    <p:animScale>
                                      <p:cBhvr>
                                        <p:cTn id="131" dur="26">
                                          <p:stCondLst>
                                            <p:cond delay="1642"/>
                                          </p:stCondLst>
                                        </p:cTn>
                                        <p:tgtEl>
                                          <p:spTgt spid="10"/>
                                        </p:tgtEl>
                                      </p:cBhvr>
                                      <p:to x="100000" y="90000"/>
                                    </p:animScale>
                                    <p:animScale>
                                      <p:cBhvr>
                                        <p:cTn id="132" dur="166" decel="50000">
                                          <p:stCondLst>
                                            <p:cond delay="1668"/>
                                          </p:stCondLst>
                                        </p:cTn>
                                        <p:tgtEl>
                                          <p:spTgt spid="10"/>
                                        </p:tgtEl>
                                      </p:cBhvr>
                                      <p:to x="100000" y="100000"/>
                                    </p:animScale>
                                    <p:animScale>
                                      <p:cBhvr>
                                        <p:cTn id="133" dur="26">
                                          <p:stCondLst>
                                            <p:cond delay="1808"/>
                                          </p:stCondLst>
                                        </p:cTn>
                                        <p:tgtEl>
                                          <p:spTgt spid="10"/>
                                        </p:tgtEl>
                                      </p:cBhvr>
                                      <p:to x="100000" y="95000"/>
                                    </p:animScale>
                                    <p:animScale>
                                      <p:cBhvr>
                                        <p:cTn id="134" dur="166" decel="50000">
                                          <p:stCondLst>
                                            <p:cond delay="1834"/>
                                          </p:stCondLst>
                                        </p:cTn>
                                        <p:tgtEl>
                                          <p:spTgt spid="10"/>
                                        </p:tgtEl>
                                      </p:cBhvr>
                                      <p:to x="100000" y="100000"/>
                                    </p:animScale>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9"/>
                                        </p:tgtEl>
                                        <p:attrNameLst>
                                          <p:attrName>style.visibility</p:attrName>
                                        </p:attrNameLst>
                                      </p:cBhvr>
                                      <p:to>
                                        <p:strVal val="visible"/>
                                      </p:to>
                                    </p:set>
                                    <p:anim calcmode="lin" valueType="num">
                                      <p:cBhvr additive="base">
                                        <p:cTn id="139" dur="500" fill="hold"/>
                                        <p:tgtEl>
                                          <p:spTgt spid="9"/>
                                        </p:tgtEl>
                                        <p:attrNameLst>
                                          <p:attrName>ppt_x</p:attrName>
                                        </p:attrNameLst>
                                      </p:cBhvr>
                                      <p:tavLst>
                                        <p:tav tm="0">
                                          <p:val>
                                            <p:strVal val="#ppt_x"/>
                                          </p:val>
                                        </p:tav>
                                        <p:tav tm="100000">
                                          <p:val>
                                            <p:strVal val="#ppt_x"/>
                                          </p:val>
                                        </p:tav>
                                      </p:tavLst>
                                    </p:anim>
                                    <p:anim calcmode="lin" valueType="num">
                                      <p:cBhvr additive="base">
                                        <p:cTn id="140" dur="500" fill="hold"/>
                                        <p:tgtEl>
                                          <p:spTgt spid="9"/>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11"/>
                                        </p:tgtEl>
                                        <p:attrNameLst>
                                          <p:attrName>style.visibility</p:attrName>
                                        </p:attrNameLst>
                                      </p:cBhvr>
                                      <p:to>
                                        <p:strVal val="visible"/>
                                      </p:to>
                                    </p:set>
                                    <p:anim calcmode="lin" valueType="num">
                                      <p:cBhvr additive="base">
                                        <p:cTn id="143" dur="500" fill="hold"/>
                                        <p:tgtEl>
                                          <p:spTgt spid="11"/>
                                        </p:tgtEl>
                                        <p:attrNameLst>
                                          <p:attrName>ppt_x</p:attrName>
                                        </p:attrNameLst>
                                      </p:cBhvr>
                                      <p:tavLst>
                                        <p:tav tm="0">
                                          <p:val>
                                            <p:strVal val="#ppt_x"/>
                                          </p:val>
                                        </p:tav>
                                        <p:tav tm="100000">
                                          <p:val>
                                            <p:strVal val="#ppt_x"/>
                                          </p:val>
                                        </p:tav>
                                      </p:tavLst>
                                    </p:anim>
                                    <p:anim calcmode="lin" valueType="num">
                                      <p:cBhvr additive="base">
                                        <p:cTn id="144" dur="500" fill="hold"/>
                                        <p:tgtEl>
                                          <p:spTgt spid="11"/>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16"/>
                                        </p:tgtEl>
                                        <p:attrNameLst>
                                          <p:attrName>style.visibility</p:attrName>
                                        </p:attrNameLst>
                                      </p:cBhvr>
                                      <p:to>
                                        <p:strVal val="visible"/>
                                      </p:to>
                                    </p:set>
                                    <p:anim calcmode="lin" valueType="num">
                                      <p:cBhvr additive="base">
                                        <p:cTn id="147" dur="500" fill="hold"/>
                                        <p:tgtEl>
                                          <p:spTgt spid="16"/>
                                        </p:tgtEl>
                                        <p:attrNameLst>
                                          <p:attrName>ppt_x</p:attrName>
                                        </p:attrNameLst>
                                      </p:cBhvr>
                                      <p:tavLst>
                                        <p:tav tm="0">
                                          <p:val>
                                            <p:strVal val="#ppt_x"/>
                                          </p:val>
                                        </p:tav>
                                        <p:tav tm="100000">
                                          <p:val>
                                            <p:strVal val="#ppt_x"/>
                                          </p:val>
                                        </p:tav>
                                      </p:tavLst>
                                    </p:anim>
                                    <p:anim calcmode="lin" valueType="num">
                                      <p:cBhvr additive="base">
                                        <p:cTn id="148" dur="500" fill="hold"/>
                                        <p:tgtEl>
                                          <p:spTgt spid="16"/>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12"/>
                                        </p:tgtEl>
                                        <p:attrNameLst>
                                          <p:attrName>style.visibility</p:attrName>
                                        </p:attrNameLst>
                                      </p:cBhvr>
                                      <p:to>
                                        <p:strVal val="visible"/>
                                      </p:to>
                                    </p:set>
                                    <p:anim calcmode="lin" valueType="num">
                                      <p:cBhvr additive="base">
                                        <p:cTn id="151" dur="500" fill="hold"/>
                                        <p:tgtEl>
                                          <p:spTgt spid="12"/>
                                        </p:tgtEl>
                                        <p:attrNameLst>
                                          <p:attrName>ppt_x</p:attrName>
                                        </p:attrNameLst>
                                      </p:cBhvr>
                                      <p:tavLst>
                                        <p:tav tm="0">
                                          <p:val>
                                            <p:strVal val="#ppt_x"/>
                                          </p:val>
                                        </p:tav>
                                        <p:tav tm="100000">
                                          <p:val>
                                            <p:strVal val="#ppt_x"/>
                                          </p:val>
                                        </p:tav>
                                      </p:tavLst>
                                    </p:anim>
                                    <p:anim calcmode="lin" valueType="num">
                                      <p:cBhvr additive="base">
                                        <p:cTn id="152" dur="500" fill="hold"/>
                                        <p:tgtEl>
                                          <p:spTgt spid="12"/>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15"/>
                                        </p:tgtEl>
                                        <p:attrNameLst>
                                          <p:attrName>style.visibility</p:attrName>
                                        </p:attrNameLst>
                                      </p:cBhvr>
                                      <p:to>
                                        <p:strVal val="visible"/>
                                      </p:to>
                                    </p:set>
                                    <p:anim calcmode="lin" valueType="num">
                                      <p:cBhvr additive="base">
                                        <p:cTn id="155" dur="500" fill="hold"/>
                                        <p:tgtEl>
                                          <p:spTgt spid="15"/>
                                        </p:tgtEl>
                                        <p:attrNameLst>
                                          <p:attrName>ppt_x</p:attrName>
                                        </p:attrNameLst>
                                      </p:cBhvr>
                                      <p:tavLst>
                                        <p:tav tm="0">
                                          <p:val>
                                            <p:strVal val="#ppt_x"/>
                                          </p:val>
                                        </p:tav>
                                        <p:tav tm="100000">
                                          <p:val>
                                            <p:strVal val="#ppt_x"/>
                                          </p:val>
                                        </p:tav>
                                      </p:tavLst>
                                    </p:anim>
                                    <p:anim calcmode="lin" valueType="num">
                                      <p:cBhvr additive="base">
                                        <p:cTn id="156" dur="500" fill="hold"/>
                                        <p:tgtEl>
                                          <p:spTgt spid="15"/>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13"/>
                                        </p:tgtEl>
                                        <p:attrNameLst>
                                          <p:attrName>style.visibility</p:attrName>
                                        </p:attrNameLst>
                                      </p:cBhvr>
                                      <p:to>
                                        <p:strVal val="visible"/>
                                      </p:to>
                                    </p:set>
                                    <p:anim calcmode="lin" valueType="num">
                                      <p:cBhvr additive="base">
                                        <p:cTn id="159" dur="500" fill="hold"/>
                                        <p:tgtEl>
                                          <p:spTgt spid="13"/>
                                        </p:tgtEl>
                                        <p:attrNameLst>
                                          <p:attrName>ppt_x</p:attrName>
                                        </p:attrNameLst>
                                      </p:cBhvr>
                                      <p:tavLst>
                                        <p:tav tm="0">
                                          <p:val>
                                            <p:strVal val="#ppt_x"/>
                                          </p:val>
                                        </p:tav>
                                        <p:tav tm="100000">
                                          <p:val>
                                            <p:strVal val="#ppt_x"/>
                                          </p:val>
                                        </p:tav>
                                      </p:tavLst>
                                    </p:anim>
                                    <p:anim calcmode="lin" valueType="num">
                                      <p:cBhvr additive="base">
                                        <p:cTn id="16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0472" y="692696"/>
            <a:ext cx="9025408" cy="707886"/>
          </a:xfrm>
          <a:prstGeom prst="rect">
            <a:avLst/>
          </a:prstGeom>
          <a:solidFill>
            <a:schemeClr val="accent3">
              <a:lumMod val="60000"/>
              <a:lumOff val="40000"/>
            </a:schemeClr>
          </a:solidFill>
        </p:spPr>
        <p:style>
          <a:lnRef idx="2">
            <a:schemeClr val="accent1"/>
          </a:lnRef>
          <a:fillRef idx="1">
            <a:schemeClr val="lt1"/>
          </a:fillRef>
          <a:effectRef idx="0">
            <a:schemeClr val="accent1"/>
          </a:effectRef>
          <a:fontRef idx="minor">
            <a:schemeClr val="dk1"/>
          </a:fontRef>
        </p:style>
        <p:txBody>
          <a:bodyPr wrap="square" rtlCol="1">
            <a:spAutoFit/>
          </a:bodyPr>
          <a:lstStyle/>
          <a:p>
            <a:r>
              <a:rPr lang="ar-SA" sz="4000" b="1" dirty="0" smtClean="0">
                <a:solidFill>
                  <a:srgbClr val="C00000"/>
                </a:solidFill>
                <a:cs typeface="Akhbar MT" pitchFamily="2" charset="-78"/>
              </a:rPr>
              <a:t>المسح : </a:t>
            </a:r>
            <a:r>
              <a:rPr lang="ar-SA" sz="3600" dirty="0">
                <a:cs typeface="Akhbar MT" pitchFamily="2" charset="-78"/>
              </a:rPr>
              <a:t>يعتبر المسح واحدا من المناهج الأساسية في البحوث الوصفية</a:t>
            </a:r>
            <a:r>
              <a:rPr lang="ar-SA" sz="3600" dirty="0" smtClean="0">
                <a:cs typeface="Akhbar MT" pitchFamily="2" charset="-78"/>
              </a:rPr>
              <a:t>.</a:t>
            </a:r>
            <a:endParaRPr lang="ar-SA" sz="3600" dirty="0">
              <a:cs typeface="Akhbar MT" pitchFamily="2" charset="-78"/>
            </a:endParaRPr>
          </a:p>
        </p:txBody>
      </p:sp>
      <p:sp>
        <p:nvSpPr>
          <p:cNvPr id="4" name="TextBox 3"/>
          <p:cNvSpPr txBox="1"/>
          <p:nvPr/>
        </p:nvSpPr>
        <p:spPr>
          <a:xfrm>
            <a:off x="200472" y="2708920"/>
            <a:ext cx="6595864" cy="1569660"/>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just"/>
            <a:r>
              <a:rPr lang="ar-SA" sz="3200" b="1" dirty="0" smtClean="0">
                <a:solidFill>
                  <a:srgbClr val="C00000"/>
                </a:solidFill>
                <a:cs typeface="Akhbar MT" pitchFamily="2" charset="-78"/>
              </a:rPr>
              <a:t>يهتم المسح بدراسة الظروف الاجتماعية والسياسية والاقتصادية وغيرها من مجتمع معين قصد تجميع الحقائق واستخلاص النتائج اللازمة لحل مشكلة المجتمع</a:t>
            </a:r>
            <a:endParaRPr lang="ar-SA" sz="3200" b="1" dirty="0">
              <a:solidFill>
                <a:srgbClr val="C00000"/>
              </a:solidFill>
              <a:cs typeface="Akhbar MT" pitchFamily="2" charset="-78"/>
            </a:endParaRPr>
          </a:p>
        </p:txBody>
      </p:sp>
      <p:sp>
        <p:nvSpPr>
          <p:cNvPr id="5" name="Bent Arrow 4"/>
          <p:cNvSpPr/>
          <p:nvPr/>
        </p:nvSpPr>
        <p:spPr>
          <a:xfrm rot="10800000">
            <a:off x="7185248" y="1628800"/>
            <a:ext cx="1440160" cy="1728192"/>
          </a:xfrm>
          <a:prstGeom prst="ben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72224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5608" y="764704"/>
            <a:ext cx="9146976" cy="584775"/>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wrap="square" rtlCol="1">
            <a:spAutoFit/>
          </a:bodyPr>
          <a:lstStyle>
            <a:defPPr>
              <a:defRPr lang="en-US"/>
            </a:defPPr>
            <a:lvl1pPr>
              <a:defRPr sz="4000" b="1">
                <a:solidFill>
                  <a:srgbClr val="C00000"/>
                </a:solidFill>
                <a:latin typeface="+mn-lt"/>
                <a:cs typeface="Akhbar MT" pitchFamily="2" charset="-78"/>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571500" indent="-571500">
              <a:buFont typeface="Wingdings" panose="05000000000000000000" pitchFamily="2" charset="2"/>
              <a:buChar char="ü"/>
            </a:pPr>
            <a:r>
              <a:rPr lang="ar-SA" sz="3200" dirty="0">
                <a:solidFill>
                  <a:srgbClr val="009900"/>
                </a:solidFill>
              </a:rPr>
              <a:t>يعتمد المسح على جمع البيانات والحقائق من أكبر عدد ممكن من الحالات.</a:t>
            </a:r>
          </a:p>
        </p:txBody>
      </p:sp>
      <p:sp>
        <p:nvSpPr>
          <p:cNvPr id="3" name="TextBox 2"/>
          <p:cNvSpPr txBox="1"/>
          <p:nvPr/>
        </p:nvSpPr>
        <p:spPr>
          <a:xfrm>
            <a:off x="1238245" y="1652064"/>
            <a:ext cx="8134339" cy="584775"/>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wrap="square" rtlCol="1">
            <a:spAutoFit/>
          </a:bodyPr>
          <a:lstStyle>
            <a:defPPr>
              <a:defRPr lang="en-US"/>
            </a:defPPr>
            <a:lvl1pPr marL="571500" indent="-571500">
              <a:buFont typeface="Wingdings" panose="05000000000000000000" pitchFamily="2" charset="2"/>
              <a:buChar char="ü"/>
              <a:defRPr sz="3200" b="1">
                <a:solidFill>
                  <a:srgbClr val="009900"/>
                </a:solidFill>
                <a:cs typeface="Akhbar MT" pitchFamily="2" charset="-78"/>
              </a:defRPr>
            </a:lvl1pPr>
          </a:lstStyle>
          <a:p>
            <a:r>
              <a:rPr lang="ar-SA" dirty="0"/>
              <a:t>تمكن هذه البيانات والمعلومات من صياغة مبادئ عامة في المعرفة. </a:t>
            </a:r>
          </a:p>
        </p:txBody>
      </p:sp>
      <p:sp>
        <p:nvSpPr>
          <p:cNvPr id="4" name="TextBox 3"/>
          <p:cNvSpPr txBox="1"/>
          <p:nvPr/>
        </p:nvSpPr>
        <p:spPr>
          <a:xfrm>
            <a:off x="476256" y="2996952"/>
            <a:ext cx="8896328"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defPPr>
              <a:defRPr lang="en-US"/>
            </a:defPPr>
            <a:lvl1pPr>
              <a:defRPr sz="4000" b="1">
                <a:solidFill>
                  <a:srgbClr val="C00000"/>
                </a:solidFill>
                <a:latin typeface="+mn-lt"/>
                <a:cs typeface="Akhbar MT" pitchFamily="2" charset="-78"/>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algn="just"/>
            <a:r>
              <a:rPr lang="ar-SA" sz="3200" dirty="0"/>
              <a:t>المسح </a:t>
            </a:r>
            <a:r>
              <a:rPr lang="ar-SA" sz="3200" dirty="0" smtClean="0"/>
              <a:t>الاجتماعي: </a:t>
            </a:r>
            <a:r>
              <a:rPr lang="ar-SA" sz="3200" dirty="0" smtClean="0">
                <a:solidFill>
                  <a:srgbClr val="013E36"/>
                </a:solidFill>
              </a:rPr>
              <a:t>هي </a:t>
            </a:r>
            <a:r>
              <a:rPr lang="ar-SA" sz="3200" dirty="0">
                <a:solidFill>
                  <a:srgbClr val="013E36"/>
                </a:solidFill>
              </a:rPr>
              <a:t>الدراسة العلمية الدقيقة لظروف مجتمع معين بهدف اتخاذ الإجراءات من أحل معالجة هذه الظاهرة</a:t>
            </a:r>
            <a:r>
              <a:rPr lang="ar-SA" sz="3200" dirty="0" smtClean="0">
                <a:solidFill>
                  <a:srgbClr val="013E36"/>
                </a:solidFill>
              </a:rPr>
              <a:t>.</a:t>
            </a:r>
            <a:endParaRPr lang="ar-SA" sz="3200" dirty="0">
              <a:solidFill>
                <a:srgbClr val="013E36"/>
              </a:solidFill>
            </a:endParaRPr>
          </a:p>
        </p:txBody>
      </p:sp>
    </p:spTree>
    <p:extLst>
      <p:ext uri="{BB962C8B-B14F-4D97-AF65-F5344CB8AC3E}">
        <p14:creationId xmlns:p14="http://schemas.microsoft.com/office/powerpoint/2010/main" val="270562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80">
                                          <p:stCondLst>
                                            <p:cond delay="0"/>
                                          </p:stCondLst>
                                        </p:cTn>
                                        <p:tgtEl>
                                          <p:spTgt spid="4"/>
                                        </p:tgtEl>
                                      </p:cBhvr>
                                    </p:animEffect>
                                    <p:anim calcmode="lin" valueType="num">
                                      <p:cBhvr>
                                        <p:cTn id="2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5" dur="26">
                                          <p:stCondLst>
                                            <p:cond delay="650"/>
                                          </p:stCondLst>
                                        </p:cTn>
                                        <p:tgtEl>
                                          <p:spTgt spid="4"/>
                                        </p:tgtEl>
                                      </p:cBhvr>
                                      <p:to x="100000" y="60000"/>
                                    </p:animScale>
                                    <p:animScale>
                                      <p:cBhvr>
                                        <p:cTn id="26" dur="166" decel="50000">
                                          <p:stCondLst>
                                            <p:cond delay="676"/>
                                          </p:stCondLst>
                                        </p:cTn>
                                        <p:tgtEl>
                                          <p:spTgt spid="4"/>
                                        </p:tgtEl>
                                      </p:cBhvr>
                                      <p:to x="100000" y="100000"/>
                                    </p:animScale>
                                    <p:animScale>
                                      <p:cBhvr>
                                        <p:cTn id="27" dur="26">
                                          <p:stCondLst>
                                            <p:cond delay="1312"/>
                                          </p:stCondLst>
                                        </p:cTn>
                                        <p:tgtEl>
                                          <p:spTgt spid="4"/>
                                        </p:tgtEl>
                                      </p:cBhvr>
                                      <p:to x="100000" y="80000"/>
                                    </p:animScale>
                                    <p:animScale>
                                      <p:cBhvr>
                                        <p:cTn id="28" dur="166" decel="50000">
                                          <p:stCondLst>
                                            <p:cond delay="1338"/>
                                          </p:stCondLst>
                                        </p:cTn>
                                        <p:tgtEl>
                                          <p:spTgt spid="4"/>
                                        </p:tgtEl>
                                      </p:cBhvr>
                                      <p:to x="100000" y="100000"/>
                                    </p:animScale>
                                    <p:animScale>
                                      <p:cBhvr>
                                        <p:cTn id="29" dur="26">
                                          <p:stCondLst>
                                            <p:cond delay="1642"/>
                                          </p:stCondLst>
                                        </p:cTn>
                                        <p:tgtEl>
                                          <p:spTgt spid="4"/>
                                        </p:tgtEl>
                                      </p:cBhvr>
                                      <p:to x="100000" y="90000"/>
                                    </p:animScale>
                                    <p:animScale>
                                      <p:cBhvr>
                                        <p:cTn id="30" dur="166" decel="50000">
                                          <p:stCondLst>
                                            <p:cond delay="1668"/>
                                          </p:stCondLst>
                                        </p:cTn>
                                        <p:tgtEl>
                                          <p:spTgt spid="4"/>
                                        </p:tgtEl>
                                      </p:cBhvr>
                                      <p:to x="100000" y="100000"/>
                                    </p:animScale>
                                    <p:animScale>
                                      <p:cBhvr>
                                        <p:cTn id="31" dur="26">
                                          <p:stCondLst>
                                            <p:cond delay="1808"/>
                                          </p:stCondLst>
                                        </p:cTn>
                                        <p:tgtEl>
                                          <p:spTgt spid="4"/>
                                        </p:tgtEl>
                                      </p:cBhvr>
                                      <p:to x="100000" y="95000"/>
                                    </p:animScale>
                                    <p:animScale>
                                      <p:cBhvr>
                                        <p:cTn id="3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560" y="2276872"/>
            <a:ext cx="9670341" cy="584775"/>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rtlCol="1">
            <a:spAutoFit/>
          </a:bodyPr>
          <a:lstStyle>
            <a:defPPr>
              <a:defRPr lang="en-US"/>
            </a:defPPr>
            <a:lvl1pPr>
              <a:defRPr sz="4000" b="1">
                <a:solidFill>
                  <a:srgbClr val="C00000"/>
                </a:solidFill>
                <a:latin typeface="+mn-lt"/>
                <a:cs typeface="Akhbar MT" pitchFamily="2" charset="-78"/>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514350" indent="-514350">
              <a:buFont typeface="Wingdings" panose="05000000000000000000" pitchFamily="2" charset="2"/>
              <a:buChar char="ü"/>
            </a:pPr>
            <a:r>
              <a:rPr lang="ar-SA" sz="3200" dirty="0">
                <a:solidFill>
                  <a:srgbClr val="013E36"/>
                </a:solidFill>
              </a:rPr>
              <a:t>مسح الرأي العام </a:t>
            </a:r>
            <a:r>
              <a:rPr lang="ar-SA" sz="3200" dirty="0" smtClean="0">
                <a:solidFill>
                  <a:srgbClr val="013E36"/>
                </a:solidFill>
              </a:rPr>
              <a:t>:</a:t>
            </a:r>
            <a:r>
              <a:rPr lang="ar-SA" sz="3200" dirty="0">
                <a:solidFill>
                  <a:srgbClr val="013E36"/>
                </a:solidFill>
              </a:rPr>
              <a:t>يكشف هذا النوع من المسح على رأي الجمهور في موضوع </a:t>
            </a:r>
            <a:r>
              <a:rPr lang="ar-SA" sz="3200" dirty="0" smtClean="0">
                <a:solidFill>
                  <a:srgbClr val="013E36"/>
                </a:solidFill>
              </a:rPr>
              <a:t>معين</a:t>
            </a:r>
            <a:endParaRPr lang="ar-SA" sz="3200" dirty="0">
              <a:solidFill>
                <a:srgbClr val="013E36"/>
              </a:solidFill>
            </a:endParaRPr>
          </a:p>
        </p:txBody>
      </p:sp>
      <p:sp>
        <p:nvSpPr>
          <p:cNvPr id="4" name="TextBox 3"/>
          <p:cNvSpPr txBox="1"/>
          <p:nvPr/>
        </p:nvSpPr>
        <p:spPr>
          <a:xfrm>
            <a:off x="272480" y="620688"/>
            <a:ext cx="9035407" cy="1077218"/>
          </a:xfrm>
          <a:prstGeom prst="rect">
            <a:avLst/>
          </a:prstGeom>
          <a:ln/>
        </p:spPr>
        <p:style>
          <a:lnRef idx="2">
            <a:schemeClr val="accent6"/>
          </a:lnRef>
          <a:fillRef idx="1">
            <a:schemeClr val="lt1"/>
          </a:fillRef>
          <a:effectRef idx="0">
            <a:schemeClr val="accent6"/>
          </a:effectRef>
          <a:fontRef idx="minor">
            <a:schemeClr val="dk1"/>
          </a:fontRef>
        </p:style>
        <p:txBody>
          <a:bodyPr wrap="square" rtlCol="1">
            <a:spAutoFit/>
          </a:bodyPr>
          <a:lstStyle>
            <a:defPPr>
              <a:defRPr lang="en-US"/>
            </a:defPPr>
            <a:lvl1pPr marL="571500" indent="-571500">
              <a:buFont typeface="Wingdings" panose="05000000000000000000" pitchFamily="2" charset="2"/>
              <a:buChar char="ü"/>
              <a:defRPr sz="3200" b="1">
                <a:solidFill>
                  <a:srgbClr val="009900"/>
                </a:solidFill>
                <a:cs typeface="Akhbar MT" pitchFamily="2" charset="-78"/>
              </a:defRPr>
            </a:lvl1pPr>
          </a:lstStyle>
          <a:p>
            <a:r>
              <a:rPr lang="ar-SA" dirty="0">
                <a:solidFill>
                  <a:srgbClr val="C00000"/>
                </a:solidFill>
              </a:rPr>
              <a:t>مسح الرأي العام </a:t>
            </a:r>
            <a:r>
              <a:rPr lang="ar-SA" dirty="0" smtClean="0">
                <a:solidFill>
                  <a:srgbClr val="C00000"/>
                </a:solidFill>
              </a:rPr>
              <a:t>: </a:t>
            </a:r>
            <a:r>
              <a:rPr lang="ar-SA" dirty="0" smtClean="0">
                <a:solidFill>
                  <a:srgbClr val="013E36"/>
                </a:solidFill>
              </a:rPr>
              <a:t>هو </a:t>
            </a:r>
            <a:r>
              <a:rPr lang="ar-SA" dirty="0">
                <a:solidFill>
                  <a:srgbClr val="013E36"/>
                </a:solidFill>
              </a:rPr>
              <a:t>عملية منظمة للتعرف على آراء واتجاهات مجموعة من الناس بخصوص ظاهرة معينة أو حالة </a:t>
            </a:r>
            <a:r>
              <a:rPr lang="ar-SA" dirty="0" smtClean="0">
                <a:solidFill>
                  <a:srgbClr val="013E36"/>
                </a:solidFill>
              </a:rPr>
              <a:t>معينة.</a:t>
            </a:r>
            <a:endParaRPr lang="ar-SA" dirty="0">
              <a:solidFill>
                <a:srgbClr val="013E36"/>
              </a:solidFill>
            </a:endParaRPr>
          </a:p>
        </p:txBody>
      </p:sp>
      <p:sp>
        <p:nvSpPr>
          <p:cNvPr id="5" name="TextBox 4"/>
          <p:cNvSpPr txBox="1"/>
          <p:nvPr/>
        </p:nvSpPr>
        <p:spPr>
          <a:xfrm>
            <a:off x="254643" y="3645024"/>
            <a:ext cx="9174143" cy="1077218"/>
          </a:xfrm>
          <a:prstGeom prst="rect">
            <a:avLst/>
          </a:prstGeom>
          <a:ln/>
        </p:spPr>
        <p:style>
          <a:lnRef idx="2">
            <a:schemeClr val="accent6"/>
          </a:lnRef>
          <a:fillRef idx="1">
            <a:schemeClr val="lt1"/>
          </a:fillRef>
          <a:effectRef idx="0">
            <a:schemeClr val="accent6"/>
          </a:effectRef>
          <a:fontRef idx="minor">
            <a:schemeClr val="dk1"/>
          </a:fontRef>
        </p:style>
        <p:txBody>
          <a:bodyPr wrap="square" rtlCol="1">
            <a:spAutoFit/>
          </a:bodyPr>
          <a:lstStyle>
            <a:defPPr>
              <a:defRPr lang="en-US"/>
            </a:defPPr>
            <a:lvl1pPr marL="571500" indent="-571500">
              <a:buFont typeface="Wingdings" panose="05000000000000000000" pitchFamily="2" charset="2"/>
              <a:buChar char="ü"/>
              <a:defRPr sz="3200" b="1">
                <a:solidFill>
                  <a:srgbClr val="C00000"/>
                </a:solidFill>
                <a:cs typeface="Akhbar MT" pitchFamily="2" charset="-78"/>
              </a:defRPr>
            </a:lvl1pPr>
          </a:lstStyle>
          <a:p>
            <a:pPr algn="just"/>
            <a:r>
              <a:rPr lang="ar-SA" dirty="0"/>
              <a:t>تحليل </a:t>
            </a:r>
            <a:r>
              <a:rPr lang="ar-SA" dirty="0" smtClean="0"/>
              <a:t>المضمون: </a:t>
            </a:r>
            <a:r>
              <a:rPr lang="ar-SA" dirty="0">
                <a:solidFill>
                  <a:srgbClr val="013E36"/>
                </a:solidFill>
              </a:rPr>
              <a:t>يعتمد تحليل المضمون على البيانات الثانوية على عكس المسح الي يعتمد على البيانات </a:t>
            </a:r>
            <a:r>
              <a:rPr lang="ar-SA" dirty="0" smtClean="0">
                <a:solidFill>
                  <a:srgbClr val="013E36"/>
                </a:solidFill>
              </a:rPr>
              <a:t>الأولية</a:t>
            </a:r>
            <a:endParaRPr lang="ar-SA" dirty="0">
              <a:solidFill>
                <a:srgbClr val="013E36"/>
              </a:solidFill>
            </a:endParaRPr>
          </a:p>
        </p:txBody>
      </p:sp>
    </p:spTree>
    <p:extLst>
      <p:ext uri="{BB962C8B-B14F-4D97-AF65-F5344CB8AC3E}">
        <p14:creationId xmlns:p14="http://schemas.microsoft.com/office/powerpoint/2010/main" val="161961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80">
                                          <p:stCondLst>
                                            <p:cond delay="0"/>
                                          </p:stCondLst>
                                        </p:cTn>
                                        <p:tgtEl>
                                          <p:spTgt spid="2"/>
                                        </p:tgtEl>
                                      </p:cBhvr>
                                    </p:animEffect>
                                    <p:anim calcmode="lin" valueType="num">
                                      <p:cBhvr>
                                        <p:cTn id="2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gtEl>
                                      </p:cBhvr>
                                      <p:to x="100000" y="60000"/>
                                    </p:animScale>
                                    <p:animScale>
                                      <p:cBhvr>
                                        <p:cTn id="32" dur="166" decel="50000">
                                          <p:stCondLst>
                                            <p:cond delay="676"/>
                                          </p:stCondLst>
                                        </p:cTn>
                                        <p:tgtEl>
                                          <p:spTgt spid="2"/>
                                        </p:tgtEl>
                                      </p:cBhvr>
                                      <p:to x="100000" y="100000"/>
                                    </p:animScale>
                                    <p:animScale>
                                      <p:cBhvr>
                                        <p:cTn id="33" dur="26">
                                          <p:stCondLst>
                                            <p:cond delay="1312"/>
                                          </p:stCondLst>
                                        </p:cTn>
                                        <p:tgtEl>
                                          <p:spTgt spid="2"/>
                                        </p:tgtEl>
                                      </p:cBhvr>
                                      <p:to x="100000" y="80000"/>
                                    </p:animScale>
                                    <p:animScale>
                                      <p:cBhvr>
                                        <p:cTn id="34" dur="166" decel="50000">
                                          <p:stCondLst>
                                            <p:cond delay="1338"/>
                                          </p:stCondLst>
                                        </p:cTn>
                                        <p:tgtEl>
                                          <p:spTgt spid="2"/>
                                        </p:tgtEl>
                                      </p:cBhvr>
                                      <p:to x="100000" y="100000"/>
                                    </p:animScale>
                                    <p:animScale>
                                      <p:cBhvr>
                                        <p:cTn id="35" dur="26">
                                          <p:stCondLst>
                                            <p:cond delay="1642"/>
                                          </p:stCondLst>
                                        </p:cTn>
                                        <p:tgtEl>
                                          <p:spTgt spid="2"/>
                                        </p:tgtEl>
                                      </p:cBhvr>
                                      <p:to x="100000" y="90000"/>
                                    </p:animScale>
                                    <p:animScale>
                                      <p:cBhvr>
                                        <p:cTn id="36" dur="166" decel="50000">
                                          <p:stCondLst>
                                            <p:cond delay="1668"/>
                                          </p:stCondLst>
                                        </p:cTn>
                                        <p:tgtEl>
                                          <p:spTgt spid="2"/>
                                        </p:tgtEl>
                                      </p:cBhvr>
                                      <p:to x="100000" y="100000"/>
                                    </p:animScale>
                                    <p:animScale>
                                      <p:cBhvr>
                                        <p:cTn id="37" dur="26">
                                          <p:stCondLst>
                                            <p:cond delay="1808"/>
                                          </p:stCondLst>
                                        </p:cTn>
                                        <p:tgtEl>
                                          <p:spTgt spid="2"/>
                                        </p:tgtEl>
                                      </p:cBhvr>
                                      <p:to x="100000" y="95000"/>
                                    </p:animScale>
                                    <p:animScale>
                                      <p:cBhvr>
                                        <p:cTn id="38" dur="166" decel="50000">
                                          <p:stCondLst>
                                            <p:cond delay="1834"/>
                                          </p:stCondLst>
                                        </p:cTn>
                                        <p:tgtEl>
                                          <p:spTgt spid="2"/>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29064" y="764704"/>
            <a:ext cx="3657600" cy="584775"/>
          </a:xfrm>
          <a:prstGeom prst="rect">
            <a:avLst/>
          </a:prstGeom>
          <a:solidFill>
            <a:srgbClr val="FF3300"/>
          </a:solidFill>
          <a:ln/>
        </p:spPr>
        <p:style>
          <a:lnRef idx="2">
            <a:schemeClr val="accent6"/>
          </a:lnRef>
          <a:fillRef idx="1">
            <a:schemeClr val="lt1"/>
          </a:fillRef>
          <a:effectRef idx="0">
            <a:schemeClr val="accent6"/>
          </a:effectRef>
          <a:fontRef idx="minor">
            <a:schemeClr val="dk1"/>
          </a:fontRef>
        </p:style>
        <p:txBody>
          <a:bodyPr wrap="square" rtlCol="1">
            <a:spAutoFit/>
          </a:bodyPr>
          <a:lstStyle>
            <a:defPPr>
              <a:defRPr lang="en-US"/>
            </a:defPPr>
            <a:lvl1pPr marL="571500" indent="-571500">
              <a:buFont typeface="Wingdings" panose="05000000000000000000" pitchFamily="2" charset="2"/>
              <a:buChar char="ü"/>
              <a:defRPr sz="3200" b="1">
                <a:solidFill>
                  <a:srgbClr val="C00000"/>
                </a:solidFill>
                <a:cs typeface="Akhbar MT" pitchFamily="2" charset="-78"/>
              </a:defRPr>
            </a:lvl1pPr>
          </a:lstStyle>
          <a:p>
            <a:r>
              <a:rPr lang="ar-SA" dirty="0">
                <a:solidFill>
                  <a:srgbClr val="013E36"/>
                </a:solidFill>
              </a:rPr>
              <a:t>دراسة الروابط والعلاقات</a:t>
            </a:r>
          </a:p>
        </p:txBody>
      </p:sp>
      <p:sp>
        <p:nvSpPr>
          <p:cNvPr id="5" name="TextBox 4"/>
          <p:cNvSpPr txBox="1"/>
          <p:nvPr/>
        </p:nvSpPr>
        <p:spPr>
          <a:xfrm>
            <a:off x="128464" y="1628800"/>
            <a:ext cx="9058200" cy="1077218"/>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wrap="square" rtlCol="1">
            <a:spAutoFit/>
          </a:bodyPr>
          <a:lstStyle>
            <a:defPPr>
              <a:defRPr lang="en-US"/>
            </a:defPPr>
            <a:lvl1pPr marL="571500" indent="-571500">
              <a:buFont typeface="Wingdings" panose="05000000000000000000" pitchFamily="2" charset="2"/>
              <a:buChar char="ü"/>
              <a:defRPr sz="3200" b="1">
                <a:solidFill>
                  <a:srgbClr val="009900"/>
                </a:solidFill>
                <a:cs typeface="Akhbar MT" pitchFamily="2" charset="-78"/>
              </a:defRPr>
            </a:lvl1pPr>
          </a:lstStyle>
          <a:p>
            <a:r>
              <a:rPr lang="ar-SA" dirty="0"/>
              <a:t>على عكس المسح الذي يكتفي بجمع البيانات قصد الوصف فإن دراسات الروابط والعلاقات تقوم أيضا بدراسة وتحليل العلاقات التي تربط بين الظواهر</a:t>
            </a:r>
          </a:p>
        </p:txBody>
      </p:sp>
      <p:sp>
        <p:nvSpPr>
          <p:cNvPr id="6" name="TextBox 5"/>
          <p:cNvSpPr txBox="1"/>
          <p:nvPr/>
        </p:nvSpPr>
        <p:spPr>
          <a:xfrm>
            <a:off x="1928664" y="3403365"/>
            <a:ext cx="4825008"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b="1" dirty="0" smtClean="0">
                <a:solidFill>
                  <a:srgbClr val="D9791B"/>
                </a:solidFill>
                <a:cs typeface="Akhbar MT" pitchFamily="2" charset="-78"/>
              </a:rPr>
              <a:t>تقسم دراسة الروابط والعلاقات إلى :</a:t>
            </a:r>
            <a:endParaRPr lang="ar-SA" sz="3200" b="1" dirty="0">
              <a:solidFill>
                <a:srgbClr val="D9791B"/>
              </a:solidFill>
              <a:cs typeface="Akhbar MT" pitchFamily="2" charset="-78"/>
            </a:endParaRPr>
          </a:p>
        </p:txBody>
      </p:sp>
      <p:sp>
        <p:nvSpPr>
          <p:cNvPr id="7" name="Bent Arrow 6"/>
          <p:cNvSpPr/>
          <p:nvPr/>
        </p:nvSpPr>
        <p:spPr>
          <a:xfrm flipH="1" flipV="1">
            <a:off x="987766" y="4133967"/>
            <a:ext cx="1881795" cy="1103039"/>
          </a:xfrm>
          <a:prstGeom prst="ben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335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9640" y="980728"/>
            <a:ext cx="9221913" cy="1077218"/>
          </a:xfrm>
          <a:prstGeom prst="rect">
            <a:avLst/>
          </a:prstGeom>
          <a:ln/>
        </p:spPr>
        <p:style>
          <a:lnRef idx="2">
            <a:schemeClr val="accent6"/>
          </a:lnRef>
          <a:fillRef idx="1">
            <a:schemeClr val="lt1"/>
          </a:fillRef>
          <a:effectRef idx="0">
            <a:schemeClr val="accent6"/>
          </a:effectRef>
          <a:fontRef idx="minor">
            <a:schemeClr val="dk1"/>
          </a:fontRef>
        </p:style>
        <p:txBody>
          <a:bodyPr wrap="square" rtlCol="1">
            <a:spAutoFit/>
          </a:bodyPr>
          <a:lstStyle>
            <a:defPPr>
              <a:defRPr lang="en-US"/>
            </a:defPPr>
            <a:lvl1pPr marL="571500" indent="-571500">
              <a:buFont typeface="Wingdings" panose="05000000000000000000" pitchFamily="2" charset="2"/>
              <a:buChar char="ü"/>
              <a:defRPr sz="3200" b="1">
                <a:solidFill>
                  <a:srgbClr val="C00000"/>
                </a:solidFill>
                <a:cs typeface="Akhbar MT" pitchFamily="2" charset="-78"/>
              </a:defRPr>
            </a:lvl1pPr>
          </a:lstStyle>
          <a:p>
            <a:pPr algn="just"/>
            <a:r>
              <a:rPr lang="ar-SA" dirty="0"/>
              <a:t>دراسات الحالة : </a:t>
            </a:r>
            <a:r>
              <a:rPr lang="ar-SA" dirty="0">
                <a:solidFill>
                  <a:srgbClr val="013E36"/>
                </a:solidFill>
              </a:rPr>
              <a:t>وهي تلك التي تركز على دراسة حالة واحدة قائمة بحد ذاتها تتعلق بفرد أو جماعة أو مؤسسة</a:t>
            </a:r>
          </a:p>
        </p:txBody>
      </p:sp>
      <p:sp>
        <p:nvSpPr>
          <p:cNvPr id="4" name="TextBox 3"/>
          <p:cNvSpPr txBox="1"/>
          <p:nvPr/>
        </p:nvSpPr>
        <p:spPr>
          <a:xfrm>
            <a:off x="244414" y="2636912"/>
            <a:ext cx="9172128" cy="954107"/>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wrap="square" rtlCol="1">
            <a:spAutoFit/>
          </a:bodyPr>
          <a:lstStyle>
            <a:defPPr>
              <a:defRPr lang="en-US"/>
            </a:defPPr>
            <a:lvl1pPr marL="571500" indent="-571500">
              <a:buFont typeface="Wingdings" panose="05000000000000000000" pitchFamily="2" charset="2"/>
              <a:buChar char="ü"/>
              <a:defRPr sz="3200" b="1">
                <a:solidFill>
                  <a:srgbClr val="009900"/>
                </a:solidFill>
                <a:cs typeface="Akhbar MT" pitchFamily="2" charset="-78"/>
              </a:defRPr>
            </a:lvl1pPr>
          </a:lstStyle>
          <a:p>
            <a:r>
              <a:rPr lang="ar-SA" sz="2800" dirty="0"/>
              <a:t>يجب الملاحظة أنه لا يمكن تعميم النتائج التي تم التوصل إليه في دراسة الحالة إلا في حالة التطابق مع حالات أخرى.</a:t>
            </a:r>
          </a:p>
        </p:txBody>
      </p:sp>
    </p:spTree>
    <p:extLst>
      <p:ext uri="{BB962C8B-B14F-4D97-AF65-F5344CB8AC3E}">
        <p14:creationId xmlns:p14="http://schemas.microsoft.com/office/powerpoint/2010/main" val="395322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85048" y="1124744"/>
            <a:ext cx="3886200" cy="584775"/>
          </a:xfrm>
          <a:prstGeom prst="rect">
            <a:avLst/>
          </a:prstGeom>
          <a:ln/>
        </p:spPr>
        <p:style>
          <a:lnRef idx="2">
            <a:schemeClr val="accent6"/>
          </a:lnRef>
          <a:fillRef idx="1">
            <a:schemeClr val="lt1"/>
          </a:fillRef>
          <a:effectRef idx="0">
            <a:schemeClr val="accent6"/>
          </a:effectRef>
          <a:fontRef idx="minor">
            <a:schemeClr val="dk1"/>
          </a:fontRef>
        </p:style>
        <p:txBody>
          <a:bodyPr wrap="square" rtlCol="1">
            <a:spAutoFit/>
          </a:bodyPr>
          <a:lstStyle>
            <a:defPPr>
              <a:defRPr lang="en-US"/>
            </a:defPPr>
            <a:lvl1pPr marL="571500" indent="-571500" algn="just">
              <a:buFont typeface="Wingdings" panose="05000000000000000000" pitchFamily="2" charset="2"/>
              <a:buChar char="ü"/>
              <a:defRPr sz="3200" b="1">
                <a:solidFill>
                  <a:srgbClr val="C00000"/>
                </a:solidFill>
                <a:cs typeface="Akhbar MT" pitchFamily="2" charset="-78"/>
              </a:defRPr>
            </a:lvl1pPr>
          </a:lstStyle>
          <a:p>
            <a:r>
              <a:rPr lang="ar-SA" dirty="0"/>
              <a:t>الدراسات العلمية</a:t>
            </a:r>
          </a:p>
        </p:txBody>
      </p:sp>
      <p:sp>
        <p:nvSpPr>
          <p:cNvPr id="3" name="TextBox 2"/>
          <p:cNvSpPr txBox="1"/>
          <p:nvPr/>
        </p:nvSpPr>
        <p:spPr>
          <a:xfrm>
            <a:off x="272480" y="2348880"/>
            <a:ext cx="9123906" cy="156966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wrap="square" rtlCol="1">
            <a:spAutoFit/>
          </a:bodyPr>
          <a:lstStyle>
            <a:defPPr>
              <a:defRPr lang="en-US"/>
            </a:defPPr>
            <a:lvl1pPr marL="571500" indent="-571500" algn="just">
              <a:buFont typeface="Wingdings" panose="05000000000000000000" pitchFamily="2" charset="2"/>
              <a:buChar char="ü"/>
              <a:defRPr sz="3200" b="1">
                <a:solidFill>
                  <a:srgbClr val="C00000"/>
                </a:solidFill>
                <a:cs typeface="Akhbar MT" pitchFamily="2" charset="-78"/>
              </a:defRPr>
            </a:lvl1pPr>
          </a:lstStyle>
          <a:p>
            <a:r>
              <a:rPr lang="ar-SA" dirty="0">
                <a:ln>
                  <a:solidFill>
                    <a:schemeClr val="bg1"/>
                  </a:solidFill>
                </a:ln>
                <a:solidFill>
                  <a:srgbClr val="0070C0"/>
                </a:solidFill>
              </a:rPr>
              <a:t>يعتبر هذا الأسلوب أحد الأنواع المتميزة في إجراء الدراسات خاصة تلك التي تتعدى جمع البيانات حول الظاهرة لتمتد إلى البحث عن أسباب تلك الظاهرة وإجراء المقارنات بين الظواهر.</a:t>
            </a:r>
          </a:p>
        </p:txBody>
      </p:sp>
    </p:spTree>
    <p:extLst>
      <p:ext uri="{BB962C8B-B14F-4D97-AF65-F5344CB8AC3E}">
        <p14:creationId xmlns:p14="http://schemas.microsoft.com/office/powerpoint/2010/main" val="3838481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000"/>
                                        <p:tgtEl>
                                          <p:spTgt spid="3"/>
                                        </p:tgtEl>
                                      </p:cBhvr>
                                    </p:animEffect>
                                    <p:anim calcmode="lin" valueType="num">
                                      <p:cBhvr>
                                        <p:cTn id="26" dur="2000" fill="hold"/>
                                        <p:tgtEl>
                                          <p:spTgt spid="3"/>
                                        </p:tgtEl>
                                        <p:attrNameLst>
                                          <p:attrName>ppt_w</p:attrName>
                                        </p:attrNameLst>
                                      </p:cBhvr>
                                      <p:tavLst>
                                        <p:tav tm="0" fmla="#ppt_w*sin(2.5*pi*$)">
                                          <p:val>
                                            <p:fltVal val="0"/>
                                          </p:val>
                                        </p:tav>
                                        <p:tav tm="100000">
                                          <p:val>
                                            <p:fltVal val="1"/>
                                          </p:val>
                                        </p:tav>
                                      </p:tavLst>
                                    </p:anim>
                                    <p:anim calcmode="lin" valueType="num">
                                      <p:cBhvr>
                                        <p:cTn id="27"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31" y="2166511"/>
            <a:ext cx="9981146" cy="584775"/>
          </a:xfrm>
          <a:prstGeom prst="rect">
            <a:avLst/>
          </a:prstGeom>
          <a:noFill/>
        </p:spPr>
        <p:txBody>
          <a:bodyPr wrap="square" rtlCol="1">
            <a:spAutoFit/>
          </a:bodyPr>
          <a:lstStyle/>
          <a:p>
            <a:pPr marL="457200" indent="-457200">
              <a:buFont typeface="Wingdings" panose="05000000000000000000" pitchFamily="2" charset="2"/>
              <a:buChar char="ü"/>
            </a:pPr>
            <a:r>
              <a:rPr lang="ar-SA" sz="3200" b="1" dirty="0" smtClean="0">
                <a:solidFill>
                  <a:srgbClr val="00263A"/>
                </a:solidFill>
                <a:cs typeface="Akhbar MT" pitchFamily="2" charset="-78"/>
              </a:rPr>
              <a:t>المنهج التجريبي هو الأسلوب الذي تتمثل فيه معالم الطريقة العلمية بالشكل الصحيح</a:t>
            </a:r>
            <a:endParaRPr lang="ar-SA" sz="3200" b="1" dirty="0">
              <a:solidFill>
                <a:srgbClr val="00263A"/>
              </a:solidFill>
              <a:cs typeface="Akhbar MT" pitchFamily="2" charset="-78"/>
            </a:endParaRPr>
          </a:p>
        </p:txBody>
      </p:sp>
      <p:sp>
        <p:nvSpPr>
          <p:cNvPr id="4" name="TextBox 3"/>
          <p:cNvSpPr txBox="1"/>
          <p:nvPr/>
        </p:nvSpPr>
        <p:spPr>
          <a:xfrm>
            <a:off x="283809" y="3543904"/>
            <a:ext cx="9261066" cy="1569660"/>
          </a:xfrm>
          <a:prstGeom prst="rect">
            <a:avLst/>
          </a:prstGeom>
          <a:solidFill>
            <a:schemeClr val="accent2">
              <a:lumMod val="20000"/>
              <a:lumOff val="80000"/>
            </a:schemeClr>
          </a:solidFill>
        </p:spPr>
        <p:txBody>
          <a:bodyPr wrap="square" rtlCol="1">
            <a:spAutoFit/>
          </a:bodyPr>
          <a:lstStyle/>
          <a:p>
            <a:pPr algn="just"/>
            <a:r>
              <a:rPr lang="ar-SA" sz="3200" b="1" dirty="0" smtClean="0">
                <a:cs typeface="Akhbar MT" pitchFamily="2" charset="-78"/>
              </a:rPr>
              <a:t>تقوم المنهج التجريبي على أساس استخدام التجربة في قياس متغيرات الظاهرة. ويتم التحكم بجميع المتغيرات التي تؤثر على ظاهرة معينة أو واقعة معينة باستثناء متغير واحد (التغير التجريبي) من أجل قياس أثره على الظاهرة.</a:t>
            </a:r>
            <a:endParaRPr lang="ar-SA" sz="3200" b="1" dirty="0">
              <a:cs typeface="Akhbar MT" pitchFamily="2" charset="-78"/>
            </a:endParaRPr>
          </a:p>
        </p:txBody>
      </p:sp>
      <p:sp>
        <p:nvSpPr>
          <p:cNvPr id="5" name="TextBox 4"/>
          <p:cNvSpPr txBox="1"/>
          <p:nvPr/>
        </p:nvSpPr>
        <p:spPr>
          <a:xfrm>
            <a:off x="3728864" y="733583"/>
            <a:ext cx="3352800" cy="646331"/>
          </a:xfrm>
          <a:prstGeom prst="rect">
            <a:avLst/>
          </a:prstGeom>
          <a:solidFill>
            <a:srgbClr val="FFC000"/>
          </a:solidFill>
        </p:spPr>
        <p:txBody>
          <a:bodyPr wrap="square" rtlCol="1">
            <a:spAutoFit/>
          </a:bodyPr>
          <a:lstStyle/>
          <a:p>
            <a:pPr algn="ctr"/>
            <a:r>
              <a:rPr lang="ar-SA" sz="3600" b="1" dirty="0" smtClean="0">
                <a:cs typeface="Akhbar MT" pitchFamily="2" charset="-78"/>
              </a:rPr>
              <a:t>المنهج التجريبي</a:t>
            </a:r>
            <a:endParaRPr lang="ar-SA" sz="3600" b="1" dirty="0">
              <a:cs typeface="Akhbar MT" pitchFamily="2" charset="-78"/>
            </a:endParaRPr>
          </a:p>
        </p:txBody>
      </p:sp>
    </p:spTree>
    <p:extLst>
      <p:ext uri="{BB962C8B-B14F-4D97-AF65-F5344CB8AC3E}">
        <p14:creationId xmlns:p14="http://schemas.microsoft.com/office/powerpoint/2010/main" val="2831940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08984" y="980728"/>
            <a:ext cx="4495800" cy="1384995"/>
          </a:xfrm>
          <a:prstGeom prst="rect">
            <a:avLst/>
          </a:prstGeom>
          <a:solidFill>
            <a:schemeClr val="accent3">
              <a:lumMod val="20000"/>
              <a:lumOff val="80000"/>
            </a:schemeClr>
          </a:solidFill>
        </p:spPr>
        <p:txBody>
          <a:bodyPr wrap="square" rtlCol="1">
            <a:spAutoFit/>
          </a:bodyPr>
          <a:lstStyle/>
          <a:p>
            <a:pPr marL="457200" indent="-457200" algn="just">
              <a:buFont typeface="Wingdings" panose="05000000000000000000" pitchFamily="2" charset="2"/>
              <a:buChar char="§"/>
            </a:pPr>
            <a:r>
              <a:rPr lang="ar-SA" sz="2800" b="1" dirty="0" smtClean="0">
                <a:cs typeface="Akhbar MT" pitchFamily="2" charset="-78"/>
              </a:rPr>
              <a:t>يرى كثير من الباحثين أن هذا الأسلوب لا يمكن تطبيقه في العلوم الاجتماعية والإنسانية.</a:t>
            </a:r>
            <a:endParaRPr lang="ar-SA" sz="2800" b="1" dirty="0">
              <a:cs typeface="Akhbar MT" pitchFamily="2" charset="-78"/>
            </a:endParaRPr>
          </a:p>
        </p:txBody>
      </p:sp>
      <p:sp>
        <p:nvSpPr>
          <p:cNvPr id="3" name="TextBox 2"/>
          <p:cNvSpPr txBox="1"/>
          <p:nvPr/>
        </p:nvSpPr>
        <p:spPr>
          <a:xfrm>
            <a:off x="128464" y="3717032"/>
            <a:ext cx="5256584" cy="1569660"/>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pPr marL="457200" indent="-457200">
              <a:buFont typeface="Wingdings" panose="05000000000000000000" pitchFamily="2" charset="2"/>
              <a:buChar char="ü"/>
            </a:pPr>
            <a:r>
              <a:rPr lang="ar-SA" sz="3200" b="1" dirty="0" smtClean="0">
                <a:cs typeface="Akhbar MT" pitchFamily="2" charset="-78"/>
              </a:rPr>
              <a:t>كما يرى بعض منهم أنه رغم صعوبة التطبيق فانه يمكن استعمال هذا الأسلوب في مجال العلوم الاجتماعية والإنسانية.</a:t>
            </a:r>
            <a:endParaRPr lang="ar-SA" sz="3200" b="1" dirty="0">
              <a:cs typeface="Akhbar MT" pitchFamily="2" charset="-78"/>
            </a:endParaRPr>
          </a:p>
        </p:txBody>
      </p:sp>
      <p:sp>
        <p:nvSpPr>
          <p:cNvPr id="4" name="Bent Arrow 3"/>
          <p:cNvSpPr/>
          <p:nvPr/>
        </p:nvSpPr>
        <p:spPr>
          <a:xfrm flipV="1">
            <a:off x="3224808" y="476672"/>
            <a:ext cx="1440160" cy="1601018"/>
          </a:xfrm>
          <a:prstGeom prst="ben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5" name="Bent Arrow 4"/>
          <p:cNvSpPr/>
          <p:nvPr/>
        </p:nvSpPr>
        <p:spPr>
          <a:xfrm rot="10800000">
            <a:off x="5529064" y="3429000"/>
            <a:ext cx="1872208" cy="1656184"/>
          </a:xfrm>
          <a:prstGeom prst="ben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1934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ppt_w</p:attrName>
                                        </p:attrNameLst>
                                      </p:cBhvr>
                                      <p:tavLst>
                                        <p:tav tm="0" fmla="#ppt_w*sin(2.5*pi*$)">
                                          <p:val>
                                            <p:fltVal val="0"/>
                                          </p:val>
                                        </p:tav>
                                        <p:tav tm="100000">
                                          <p:val>
                                            <p:fltVal val="1"/>
                                          </p:val>
                                        </p:tav>
                                      </p:tavLst>
                                    </p:anim>
                                    <p:anim calcmode="lin" valueType="num">
                                      <p:cBhvr>
                                        <p:cTn id="14"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anim calcmode="lin" valueType="num">
                                      <p:cBhvr>
                                        <p:cTn id="20" dur="2000" fill="hold"/>
                                        <p:tgtEl>
                                          <p:spTgt spid="5"/>
                                        </p:tgtEl>
                                        <p:attrNameLst>
                                          <p:attrName>ppt_w</p:attrName>
                                        </p:attrNameLst>
                                      </p:cBhvr>
                                      <p:tavLst>
                                        <p:tav tm="0" fmla="#ppt_w*sin(2.5*pi*$)">
                                          <p:val>
                                            <p:fltVal val="0"/>
                                          </p:val>
                                        </p:tav>
                                        <p:tav tm="100000">
                                          <p:val>
                                            <p:fltVal val="1"/>
                                          </p:val>
                                        </p:tav>
                                      </p:tavLst>
                                    </p:anim>
                                    <p:anim calcmode="lin" valueType="num">
                                      <p:cBhvr>
                                        <p:cTn id="21" dur="2000" fill="hold"/>
                                        <p:tgtEl>
                                          <p:spTgt spid="5"/>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2000"/>
                                        <p:tgtEl>
                                          <p:spTgt spid="3"/>
                                        </p:tgtEl>
                                      </p:cBhvr>
                                    </p:animEffect>
                                    <p:anim calcmode="lin" valueType="num">
                                      <p:cBhvr>
                                        <p:cTn id="25" dur="2000" fill="hold"/>
                                        <p:tgtEl>
                                          <p:spTgt spid="3"/>
                                        </p:tgtEl>
                                        <p:attrNameLst>
                                          <p:attrName>ppt_w</p:attrName>
                                        </p:attrNameLst>
                                      </p:cBhvr>
                                      <p:tavLst>
                                        <p:tav tm="0" fmla="#ppt_w*sin(2.5*pi*$)">
                                          <p:val>
                                            <p:fltVal val="0"/>
                                          </p:val>
                                        </p:tav>
                                        <p:tav tm="100000">
                                          <p:val>
                                            <p:fltVal val="1"/>
                                          </p:val>
                                        </p:tav>
                                      </p:tavLst>
                                    </p:anim>
                                    <p:anim calcmode="lin" valueType="num">
                                      <p:cBhvr>
                                        <p:cTn id="26"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716" y="1385630"/>
            <a:ext cx="8599093" cy="584775"/>
          </a:xfrm>
          <a:prstGeom prst="rect">
            <a:avLst/>
          </a:prstGeom>
          <a:noFill/>
        </p:spPr>
        <p:txBody>
          <a:bodyPr wrap="square" rtlCol="1">
            <a:spAutoFit/>
          </a:bodyPr>
          <a:lstStyle/>
          <a:p>
            <a:pPr marL="457200" indent="-457200" algn="ctr">
              <a:buFont typeface="Wingdings" panose="05000000000000000000" pitchFamily="2" charset="2"/>
              <a:buChar char="§"/>
            </a:pPr>
            <a:r>
              <a:rPr lang="ar-SA" sz="3200" b="1" dirty="0" smtClean="0">
                <a:cs typeface="Akhbar MT" pitchFamily="2" charset="-78"/>
              </a:rPr>
              <a:t>تتمثل خطوات المنهج التجريبي في إجراء البحوث في:</a:t>
            </a:r>
            <a:endParaRPr lang="ar-SA" sz="3200" b="1" dirty="0">
              <a:cs typeface="Akhbar MT" pitchFamily="2" charset="-78"/>
            </a:endParaRPr>
          </a:p>
        </p:txBody>
      </p:sp>
      <p:sp>
        <p:nvSpPr>
          <p:cNvPr id="4" name="TextBox 3"/>
          <p:cNvSpPr txBox="1"/>
          <p:nvPr/>
        </p:nvSpPr>
        <p:spPr>
          <a:xfrm>
            <a:off x="1981198" y="2217917"/>
            <a:ext cx="6942909" cy="584775"/>
          </a:xfrm>
          <a:prstGeom prst="rect">
            <a:avLst/>
          </a:prstGeom>
          <a:solidFill>
            <a:schemeClr val="accent3">
              <a:lumMod val="20000"/>
              <a:lumOff val="80000"/>
            </a:schemeClr>
          </a:solidFill>
        </p:spPr>
        <p:txBody>
          <a:bodyPr wrap="square" rtlCol="1">
            <a:spAutoFit/>
          </a:bodyPr>
          <a:lstStyle/>
          <a:p>
            <a:r>
              <a:rPr lang="ar-SA" sz="3200" b="1" dirty="0" smtClean="0">
                <a:cs typeface="Akhbar MT" pitchFamily="2" charset="-78"/>
              </a:rPr>
              <a:t>1. صياغة مشكلة البحث وتحديد أبعادها</a:t>
            </a:r>
            <a:endParaRPr lang="ar-SA" sz="3200" b="1" dirty="0">
              <a:cs typeface="Akhbar MT" pitchFamily="2" charset="-78"/>
            </a:endParaRPr>
          </a:p>
        </p:txBody>
      </p:sp>
      <p:sp>
        <p:nvSpPr>
          <p:cNvPr id="5" name="TextBox 4"/>
          <p:cNvSpPr txBox="1"/>
          <p:nvPr/>
        </p:nvSpPr>
        <p:spPr>
          <a:xfrm>
            <a:off x="1981198" y="2888016"/>
            <a:ext cx="6942909" cy="584775"/>
          </a:xfrm>
          <a:prstGeom prst="rect">
            <a:avLst/>
          </a:prstGeom>
          <a:solidFill>
            <a:schemeClr val="accent6"/>
          </a:solidFill>
        </p:spPr>
        <p:txBody>
          <a:bodyPr wrap="square" rtlCol="1">
            <a:spAutoFit/>
          </a:bodyPr>
          <a:lstStyle/>
          <a:p>
            <a:r>
              <a:rPr lang="ar-SA" sz="3200" b="1" dirty="0">
                <a:cs typeface="Akhbar MT" pitchFamily="2" charset="-78"/>
              </a:rPr>
              <a:t>2. صياغة فرضيات الدراسة</a:t>
            </a:r>
          </a:p>
        </p:txBody>
      </p:sp>
      <p:sp>
        <p:nvSpPr>
          <p:cNvPr id="6" name="TextBox 5"/>
          <p:cNvSpPr txBox="1"/>
          <p:nvPr/>
        </p:nvSpPr>
        <p:spPr>
          <a:xfrm>
            <a:off x="1981197" y="3558115"/>
            <a:ext cx="6942909" cy="954107"/>
          </a:xfrm>
          <a:prstGeom prst="rect">
            <a:avLst/>
          </a:prstGeom>
          <a:solidFill>
            <a:srgbClr val="FFCC66"/>
          </a:solidFill>
        </p:spPr>
        <p:txBody>
          <a:bodyPr wrap="square" rtlCol="1">
            <a:spAutoFit/>
          </a:bodyPr>
          <a:lstStyle/>
          <a:p>
            <a:r>
              <a:rPr lang="ar-SA" sz="2800" b="1" dirty="0">
                <a:cs typeface="Akhbar MT" pitchFamily="2" charset="-78"/>
              </a:rPr>
              <a:t>3. إعداد تصميم تجريبي يحتوي على العلاقات والمتغيرات المراد استخدامها واختيار عينة الدراسة.</a:t>
            </a:r>
          </a:p>
        </p:txBody>
      </p:sp>
      <p:sp>
        <p:nvSpPr>
          <p:cNvPr id="7" name="TextBox 6"/>
          <p:cNvSpPr txBox="1"/>
          <p:nvPr/>
        </p:nvSpPr>
        <p:spPr>
          <a:xfrm>
            <a:off x="2000894" y="4555343"/>
            <a:ext cx="6942909" cy="523220"/>
          </a:xfrm>
          <a:prstGeom prst="rect">
            <a:avLst/>
          </a:prstGeom>
          <a:solidFill>
            <a:srgbClr val="99FF33"/>
          </a:solidFill>
        </p:spPr>
        <p:txBody>
          <a:bodyPr wrap="square" rtlCol="1">
            <a:spAutoFit/>
          </a:bodyPr>
          <a:lstStyle/>
          <a:p>
            <a:r>
              <a:rPr lang="ar-SA" sz="2800" b="1" dirty="0">
                <a:cs typeface="Akhbar MT" pitchFamily="2" charset="-78"/>
              </a:rPr>
              <a:t>4. تحديد العوامل </a:t>
            </a:r>
            <a:r>
              <a:rPr lang="ar-SA" sz="2800" b="1" dirty="0" smtClean="0">
                <a:solidFill>
                  <a:srgbClr val="C00000"/>
                </a:solidFill>
                <a:cs typeface="Akhbar MT" pitchFamily="2" charset="-78"/>
              </a:rPr>
              <a:t>المستقلة</a:t>
            </a:r>
            <a:r>
              <a:rPr lang="ar-SA" sz="2800" b="1" dirty="0" smtClean="0">
                <a:cs typeface="Akhbar MT" pitchFamily="2" charset="-78"/>
              </a:rPr>
              <a:t> </a:t>
            </a:r>
            <a:r>
              <a:rPr lang="ar-SA" sz="2800" b="1" dirty="0">
                <a:cs typeface="Akhbar MT" pitchFamily="2" charset="-78"/>
              </a:rPr>
              <a:t>التي ينوي الباحث إخضاعها للتجربة</a:t>
            </a:r>
          </a:p>
        </p:txBody>
      </p:sp>
      <p:sp>
        <p:nvSpPr>
          <p:cNvPr id="8" name="Flowchart: Terminator 7"/>
          <p:cNvSpPr/>
          <p:nvPr/>
        </p:nvSpPr>
        <p:spPr>
          <a:xfrm>
            <a:off x="1981198" y="404664"/>
            <a:ext cx="5924130" cy="864096"/>
          </a:xfrm>
          <a:prstGeom prst="flowChartTermina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b="1" dirty="0">
                <a:solidFill>
                  <a:srgbClr val="C00000"/>
                </a:solidFill>
              </a:rPr>
              <a:t>خطوات المنهج التجريبي (ص.135)</a:t>
            </a:r>
          </a:p>
        </p:txBody>
      </p:sp>
      <p:sp>
        <p:nvSpPr>
          <p:cNvPr id="9" name="Down Arrow 8"/>
          <p:cNvSpPr/>
          <p:nvPr/>
        </p:nvSpPr>
        <p:spPr>
          <a:xfrm>
            <a:off x="8193360" y="803027"/>
            <a:ext cx="936104" cy="122413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17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80">
                                          <p:stCondLst>
                                            <p:cond delay="0"/>
                                          </p:stCondLst>
                                        </p:cTn>
                                        <p:tgtEl>
                                          <p:spTgt spid="3"/>
                                        </p:tgtEl>
                                      </p:cBhvr>
                                    </p:animEffect>
                                    <p:anim calcmode="lin" valueType="num">
                                      <p:cBhvr>
                                        <p:cTn id="2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gtEl>
                                      </p:cBhvr>
                                      <p:to x="100000" y="60000"/>
                                    </p:animScale>
                                    <p:animScale>
                                      <p:cBhvr>
                                        <p:cTn id="32" dur="166" decel="50000">
                                          <p:stCondLst>
                                            <p:cond delay="676"/>
                                          </p:stCondLst>
                                        </p:cTn>
                                        <p:tgtEl>
                                          <p:spTgt spid="3"/>
                                        </p:tgtEl>
                                      </p:cBhvr>
                                      <p:to x="100000" y="100000"/>
                                    </p:animScale>
                                    <p:animScale>
                                      <p:cBhvr>
                                        <p:cTn id="33" dur="26">
                                          <p:stCondLst>
                                            <p:cond delay="1312"/>
                                          </p:stCondLst>
                                        </p:cTn>
                                        <p:tgtEl>
                                          <p:spTgt spid="3"/>
                                        </p:tgtEl>
                                      </p:cBhvr>
                                      <p:to x="100000" y="80000"/>
                                    </p:animScale>
                                    <p:animScale>
                                      <p:cBhvr>
                                        <p:cTn id="34" dur="166" decel="50000">
                                          <p:stCondLst>
                                            <p:cond delay="1338"/>
                                          </p:stCondLst>
                                        </p:cTn>
                                        <p:tgtEl>
                                          <p:spTgt spid="3"/>
                                        </p:tgtEl>
                                      </p:cBhvr>
                                      <p:to x="100000" y="100000"/>
                                    </p:animScale>
                                    <p:animScale>
                                      <p:cBhvr>
                                        <p:cTn id="35" dur="26">
                                          <p:stCondLst>
                                            <p:cond delay="1642"/>
                                          </p:stCondLst>
                                        </p:cTn>
                                        <p:tgtEl>
                                          <p:spTgt spid="3"/>
                                        </p:tgtEl>
                                      </p:cBhvr>
                                      <p:to x="100000" y="90000"/>
                                    </p:animScale>
                                    <p:animScale>
                                      <p:cBhvr>
                                        <p:cTn id="36" dur="166" decel="50000">
                                          <p:stCondLst>
                                            <p:cond delay="1668"/>
                                          </p:stCondLst>
                                        </p:cTn>
                                        <p:tgtEl>
                                          <p:spTgt spid="3"/>
                                        </p:tgtEl>
                                      </p:cBhvr>
                                      <p:to x="100000" y="100000"/>
                                    </p:animScale>
                                    <p:animScale>
                                      <p:cBhvr>
                                        <p:cTn id="37" dur="26">
                                          <p:stCondLst>
                                            <p:cond delay="1808"/>
                                          </p:stCondLst>
                                        </p:cTn>
                                        <p:tgtEl>
                                          <p:spTgt spid="3"/>
                                        </p:tgtEl>
                                      </p:cBhvr>
                                      <p:to x="100000" y="95000"/>
                                    </p:animScale>
                                    <p:animScale>
                                      <p:cBhvr>
                                        <p:cTn id="38" dur="166" decel="50000">
                                          <p:stCondLst>
                                            <p:cond delay="1834"/>
                                          </p:stCondLst>
                                        </p:cTn>
                                        <p:tgtEl>
                                          <p:spTgt spid="3"/>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down)">
                                      <p:cBhvr>
                                        <p:cTn id="41" dur="580">
                                          <p:stCondLst>
                                            <p:cond delay="0"/>
                                          </p:stCondLst>
                                        </p:cTn>
                                        <p:tgtEl>
                                          <p:spTgt spid="9"/>
                                        </p:tgtEl>
                                      </p:cBhvr>
                                    </p:animEffect>
                                    <p:anim calcmode="lin" valueType="num">
                                      <p:cBhvr>
                                        <p:cTn id="4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7" dur="26">
                                          <p:stCondLst>
                                            <p:cond delay="650"/>
                                          </p:stCondLst>
                                        </p:cTn>
                                        <p:tgtEl>
                                          <p:spTgt spid="9"/>
                                        </p:tgtEl>
                                      </p:cBhvr>
                                      <p:to x="100000" y="60000"/>
                                    </p:animScale>
                                    <p:animScale>
                                      <p:cBhvr>
                                        <p:cTn id="48" dur="166" decel="50000">
                                          <p:stCondLst>
                                            <p:cond delay="676"/>
                                          </p:stCondLst>
                                        </p:cTn>
                                        <p:tgtEl>
                                          <p:spTgt spid="9"/>
                                        </p:tgtEl>
                                      </p:cBhvr>
                                      <p:to x="100000" y="100000"/>
                                    </p:animScale>
                                    <p:animScale>
                                      <p:cBhvr>
                                        <p:cTn id="49" dur="26">
                                          <p:stCondLst>
                                            <p:cond delay="1312"/>
                                          </p:stCondLst>
                                        </p:cTn>
                                        <p:tgtEl>
                                          <p:spTgt spid="9"/>
                                        </p:tgtEl>
                                      </p:cBhvr>
                                      <p:to x="100000" y="80000"/>
                                    </p:animScale>
                                    <p:animScale>
                                      <p:cBhvr>
                                        <p:cTn id="50" dur="166" decel="50000">
                                          <p:stCondLst>
                                            <p:cond delay="1338"/>
                                          </p:stCondLst>
                                        </p:cTn>
                                        <p:tgtEl>
                                          <p:spTgt spid="9"/>
                                        </p:tgtEl>
                                      </p:cBhvr>
                                      <p:to x="100000" y="100000"/>
                                    </p:animScale>
                                    <p:animScale>
                                      <p:cBhvr>
                                        <p:cTn id="51" dur="26">
                                          <p:stCondLst>
                                            <p:cond delay="1642"/>
                                          </p:stCondLst>
                                        </p:cTn>
                                        <p:tgtEl>
                                          <p:spTgt spid="9"/>
                                        </p:tgtEl>
                                      </p:cBhvr>
                                      <p:to x="100000" y="90000"/>
                                    </p:animScale>
                                    <p:animScale>
                                      <p:cBhvr>
                                        <p:cTn id="52" dur="166" decel="50000">
                                          <p:stCondLst>
                                            <p:cond delay="1668"/>
                                          </p:stCondLst>
                                        </p:cTn>
                                        <p:tgtEl>
                                          <p:spTgt spid="9"/>
                                        </p:tgtEl>
                                      </p:cBhvr>
                                      <p:to x="100000" y="100000"/>
                                    </p:animScale>
                                    <p:animScale>
                                      <p:cBhvr>
                                        <p:cTn id="53" dur="26">
                                          <p:stCondLst>
                                            <p:cond delay="1808"/>
                                          </p:stCondLst>
                                        </p:cTn>
                                        <p:tgtEl>
                                          <p:spTgt spid="9"/>
                                        </p:tgtEl>
                                      </p:cBhvr>
                                      <p:to x="100000" y="95000"/>
                                    </p:animScale>
                                    <p:animScale>
                                      <p:cBhvr>
                                        <p:cTn id="54" dur="166" decel="50000">
                                          <p:stCondLst>
                                            <p:cond delay="1834"/>
                                          </p:stCondLst>
                                        </p:cTn>
                                        <p:tgtEl>
                                          <p:spTgt spid="9"/>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ppt_x"/>
                                          </p:val>
                                        </p:tav>
                                        <p:tav tm="100000">
                                          <p:val>
                                            <p:strVal val="#ppt_x"/>
                                          </p:val>
                                        </p:tav>
                                      </p:tavLst>
                                    </p:anim>
                                    <p:anim calcmode="lin" valueType="num">
                                      <p:cBhvr additive="base">
                                        <p:cTn id="68" dur="500" fill="hold"/>
                                        <p:tgtEl>
                                          <p:spTgt spid="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68325" y="1218147"/>
            <a:ext cx="6400800" cy="954107"/>
          </a:xfrm>
          <a:prstGeom prst="rect">
            <a:avLst/>
          </a:prstGeom>
          <a:solidFill>
            <a:schemeClr val="accent1">
              <a:lumMod val="20000"/>
              <a:lumOff val="80000"/>
            </a:schemeClr>
          </a:solidFill>
        </p:spPr>
        <p:txBody>
          <a:bodyPr wrap="square" rtlCol="1">
            <a:spAutoFit/>
          </a:bodyPr>
          <a:lstStyle/>
          <a:p>
            <a:r>
              <a:rPr lang="ar-SA" sz="2800" b="1" dirty="0">
                <a:cs typeface="Akhbar MT" pitchFamily="2" charset="-78"/>
              </a:rPr>
              <a:t>5. تحدد الوسائل التي من خلالها يمكن قياس نتائج التجربة والتأكد من صحتها</a:t>
            </a:r>
          </a:p>
        </p:txBody>
      </p:sp>
      <p:sp>
        <p:nvSpPr>
          <p:cNvPr id="3" name="TextBox 2"/>
          <p:cNvSpPr txBox="1"/>
          <p:nvPr/>
        </p:nvSpPr>
        <p:spPr>
          <a:xfrm>
            <a:off x="1856656" y="2236277"/>
            <a:ext cx="6400800" cy="954107"/>
          </a:xfrm>
          <a:prstGeom prst="rect">
            <a:avLst/>
          </a:prstGeom>
          <a:solidFill>
            <a:srgbClr val="FFC000"/>
          </a:solidFill>
        </p:spPr>
        <p:txBody>
          <a:bodyPr wrap="square" rtlCol="1">
            <a:spAutoFit/>
          </a:bodyPr>
          <a:lstStyle/>
          <a:p>
            <a:r>
              <a:rPr lang="ar-SA" sz="2800" b="1" dirty="0">
                <a:cs typeface="Akhbar MT" pitchFamily="2" charset="-78"/>
              </a:rPr>
              <a:t>6. إجراء الاختبارات الأولية بهدف تحديد مواطن </a:t>
            </a:r>
            <a:r>
              <a:rPr lang="ar-SA" sz="2800" b="1" dirty="0">
                <a:cs typeface="Akhbar MT" pitchFamily="2" charset="-78"/>
              </a:rPr>
              <a:t>الضعف </a:t>
            </a:r>
            <a:r>
              <a:rPr lang="ar-SA" sz="2800" b="1" dirty="0">
                <a:cs typeface="Akhbar MT" pitchFamily="2" charset="-78"/>
              </a:rPr>
              <a:t>في الفرضيات المصاغة</a:t>
            </a:r>
          </a:p>
        </p:txBody>
      </p:sp>
      <p:sp>
        <p:nvSpPr>
          <p:cNvPr id="4" name="TextBox 3"/>
          <p:cNvSpPr txBox="1"/>
          <p:nvPr/>
        </p:nvSpPr>
        <p:spPr>
          <a:xfrm>
            <a:off x="1856656" y="3264977"/>
            <a:ext cx="6400800" cy="584775"/>
          </a:xfrm>
          <a:prstGeom prst="rect">
            <a:avLst/>
          </a:prstGeom>
          <a:solidFill>
            <a:srgbClr val="00B0F0"/>
          </a:solidFill>
        </p:spPr>
        <p:txBody>
          <a:bodyPr wrap="square" rtlCol="1">
            <a:spAutoFit/>
          </a:bodyPr>
          <a:lstStyle/>
          <a:p>
            <a:r>
              <a:rPr lang="ar-SA" sz="3200" b="1" dirty="0">
                <a:cs typeface="Akhbar MT" pitchFamily="2" charset="-78"/>
              </a:rPr>
              <a:t>7. تحديد مكان وموعد وزمان إجراء التجربة</a:t>
            </a:r>
          </a:p>
        </p:txBody>
      </p:sp>
      <p:sp>
        <p:nvSpPr>
          <p:cNvPr id="5" name="TextBox 4"/>
          <p:cNvSpPr txBox="1"/>
          <p:nvPr/>
        </p:nvSpPr>
        <p:spPr>
          <a:xfrm>
            <a:off x="1868325" y="3924345"/>
            <a:ext cx="6400800" cy="584775"/>
          </a:xfrm>
          <a:prstGeom prst="rect">
            <a:avLst/>
          </a:prstGeom>
          <a:solidFill>
            <a:srgbClr val="FFFF00"/>
          </a:solidFill>
        </p:spPr>
        <p:txBody>
          <a:bodyPr wrap="square" rtlCol="1">
            <a:spAutoFit/>
          </a:bodyPr>
          <a:lstStyle/>
          <a:p>
            <a:r>
              <a:rPr lang="ar-SA" sz="3200" b="1" dirty="0">
                <a:cs typeface="Akhbar MT" pitchFamily="2" charset="-78"/>
              </a:rPr>
              <a:t>8. التأكد من مدى الثقة بالنتائج التي تم التوصل إليها</a:t>
            </a:r>
          </a:p>
        </p:txBody>
      </p:sp>
    </p:spTree>
    <p:extLst>
      <p:ext uri="{BB962C8B-B14F-4D97-AF65-F5344CB8AC3E}">
        <p14:creationId xmlns:p14="http://schemas.microsoft.com/office/powerpoint/2010/main" val="81282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103810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2385</TotalTime>
  <Words>794</Words>
  <Application>Microsoft Office PowerPoint</Application>
  <PresentationFormat>A4 Paper (210x297 mm)</PresentationFormat>
  <Paragraphs>100</Paragraphs>
  <Slides>20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ae_AlMateen</vt:lpstr>
      <vt:lpstr>Akhbar MT</vt:lpstr>
      <vt:lpstr>Andalus</vt:lpstr>
      <vt:lpstr>Arabic Transparent</vt:lpstr>
      <vt:lpstr>Arial</vt:lpstr>
      <vt:lpstr>AYM Wadiy S_U normal.</vt:lpstr>
      <vt:lpstr>Calibri</vt:lpstr>
      <vt:lpstr>Times New Roman</vt:lpstr>
      <vt:lpstr>Wingdings</vt:lpstr>
      <vt:lpstr>Office Theme</vt:lpstr>
      <vt:lpstr>PowerPoint Presentation</vt:lpstr>
      <vt:lpstr>أنواع مناهج البحث</vt:lpstr>
      <vt:lpstr>محاور و أهداف المحاضرة</vt:lpstr>
      <vt:lpstr>مقدمة : ما المقصود بالمنهج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13</cp:lastModifiedBy>
  <cp:revision>65</cp:revision>
  <cp:lastPrinted>2015-09-20T13:24:00Z</cp:lastPrinted>
  <dcterms:created xsi:type="dcterms:W3CDTF">2015-09-03T07:07:53Z</dcterms:created>
  <dcterms:modified xsi:type="dcterms:W3CDTF">2015-09-21T09:49:57Z</dcterms:modified>
</cp:coreProperties>
</file>