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10" r:id="rId3"/>
    <p:sldId id="335" r:id="rId4"/>
    <p:sldId id="334" r:id="rId5"/>
    <p:sldId id="311" r:id="rId6"/>
    <p:sldId id="319" r:id="rId7"/>
    <p:sldId id="343" r:id="rId8"/>
    <p:sldId id="341" r:id="rId9"/>
    <p:sldId id="342" r:id="rId10"/>
    <p:sldId id="344" r:id="rId11"/>
    <p:sldId id="345" r:id="rId12"/>
    <p:sldId id="346" r:id="rId13"/>
    <p:sldId id="348" r:id="rId14"/>
    <p:sldId id="350" r:id="rId15"/>
    <p:sldId id="349" r:id="rId16"/>
    <p:sldId id="351" r:id="rId17"/>
    <p:sldId id="352" r:id="rId18"/>
    <p:sldId id="353" r:id="rId19"/>
    <p:sldId id="354" r:id="rId20"/>
    <p:sldId id="355" r:id="rId21"/>
    <p:sldId id="340"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E36"/>
    <a:srgbClr val="FF3300"/>
    <a:srgbClr val="AB1A25"/>
    <a:srgbClr val="3B84AF"/>
    <a:srgbClr val="D9791B"/>
    <a:srgbClr val="009900"/>
    <a:srgbClr val="AD9968"/>
    <a:srgbClr val="00263A"/>
    <a:srgbClr val="70925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4" autoAdjust="0"/>
  </p:normalViewPr>
  <p:slideViewPr>
    <p:cSldViewPr>
      <p:cViewPr varScale="1">
        <p:scale>
          <a:sx n="113" d="100"/>
          <a:sy n="113" d="100"/>
        </p:scale>
        <p:origin x="1182" y="84"/>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10/13/2015</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val="216128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val="1213935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val="2307601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val="4153329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val="2103001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val="994557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val="1849220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val="4274703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val="2031217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val="701245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val="2292346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val="3382570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val="1325280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val="236168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val="3351248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val="4234564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AD9968"/>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AD9968"/>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013E36"/>
                </a:solidFill>
              </a:defRPr>
            </a:lvl1pPr>
            <a:lvl2pPr algn="r">
              <a:buFont typeface="Arial" pitchFamily="34" charset="0"/>
              <a:buNone/>
              <a:defRPr>
                <a:solidFill>
                  <a:srgbClr val="013E36"/>
                </a:solidFill>
              </a:defRPr>
            </a:lvl2pPr>
            <a:lvl3pPr algn="r">
              <a:buFont typeface="Arial" pitchFamily="34" charset="0"/>
              <a:buNone/>
              <a:defRPr>
                <a:solidFill>
                  <a:srgbClr val="013E36"/>
                </a:solidFill>
              </a:defRPr>
            </a:lvl3pPr>
            <a:lvl4pPr algn="r">
              <a:buFont typeface="Arial" pitchFamily="34" charset="0"/>
              <a:buNone/>
              <a:defRPr>
                <a:solidFill>
                  <a:srgbClr val="013E36"/>
                </a:solidFill>
              </a:defRPr>
            </a:lvl4pPr>
            <a:lvl5pPr algn="r">
              <a:buFont typeface="Arial" pitchFamily="34" charset="0"/>
              <a:buNone/>
              <a:defRPr>
                <a:solidFill>
                  <a:srgbClr val="013E3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AD9968"/>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10"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1"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
        <p:nvSpPr>
          <p:cNvPr id="6"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solidFill>
                  <a:schemeClr val="bg1"/>
                </a:solidFill>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11" name="Rectangle 9"/>
          <p:cNvSpPr/>
          <p:nvPr userDrawn="1"/>
        </p:nvSpPr>
        <p:spPr>
          <a:xfrm>
            <a:off x="9424988" y="280988"/>
            <a:ext cx="304800" cy="1090612"/>
          </a:xfrm>
          <a:prstGeom prst="rect">
            <a:avLst/>
          </a:prstGeom>
          <a:solidFill>
            <a:srgbClr val="D979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12" name="Rectangle 12"/>
          <p:cNvSpPr/>
          <p:nvPr userDrawn="1"/>
        </p:nvSpPr>
        <p:spPr>
          <a:xfrm>
            <a:off x="9424988" y="0"/>
            <a:ext cx="304800" cy="301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1" eaLnBrk="1" fontAlgn="base" hangingPunct="1">
        <a:spcBef>
          <a:spcPct val="0"/>
        </a:spcBef>
        <a:spcAft>
          <a:spcPct val="0"/>
        </a:spcAft>
        <a:defRPr sz="4400" kern="120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rgbClr val="013E36"/>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rgbClr val="013E36"/>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rgbClr val="013E36"/>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rgbClr val="013E36"/>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7384"/>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013E36"/>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013E36"/>
                </a:solidFill>
                <a:latin typeface="Calibri" pitchFamily="34" charset="0"/>
              </a:rPr>
              <a:t>عمادة التعلم الإلكتروني والتعليم عن بعد</a:t>
            </a:r>
            <a:endParaRPr lang="en-US" sz="2400" b="1" dirty="0">
              <a:solidFill>
                <a:srgbClr val="013E36"/>
              </a:solidFill>
              <a:latin typeface="Calibri" pitchFamily="34" charset="0"/>
            </a:endParaRPr>
          </a:p>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800"/>
            <a:ext cx="5099050" cy="2590800"/>
          </a:xfrm>
          <a:prstGeom prst="rect">
            <a:avLst/>
          </a:prstGeom>
          <a:noFill/>
          <a:ln w="9525">
            <a:noFill/>
            <a:miter lim="800000"/>
            <a:headEnd/>
            <a:tailEnd/>
          </a:ln>
        </p:spPr>
        <p:txBody>
          <a:bodyPr anchor="ctr"/>
          <a:lstStyle/>
          <a:p>
            <a:pPr algn="ctr"/>
            <a:r>
              <a:rPr lang="ar-EG" sz="3700" b="1" dirty="0">
                <a:solidFill>
                  <a:srgbClr val="AD9968"/>
                </a:solidFill>
                <a:latin typeface="AYM Wadiy S_U normal."/>
                <a:cs typeface="Times New Roman" pitchFamily="18" charset="0"/>
              </a:rPr>
              <a:t>اسم </a:t>
            </a:r>
            <a:r>
              <a:rPr lang="ar-EG" sz="3700" b="1" dirty="0" smtClean="0">
                <a:solidFill>
                  <a:srgbClr val="AD9968"/>
                </a:solidFill>
                <a:latin typeface="AYM Wadiy S_U normal."/>
                <a:cs typeface="Times New Roman" pitchFamily="18" charset="0"/>
              </a:rPr>
              <a:t>المقرر</a:t>
            </a:r>
            <a:endParaRPr lang="ar-SA" sz="3700" b="1" dirty="0" smtClean="0">
              <a:solidFill>
                <a:srgbClr val="AD9968"/>
              </a:solidFill>
              <a:latin typeface="AYM Wadiy S_U normal."/>
              <a:cs typeface="Times New Roman" pitchFamily="18" charset="0"/>
            </a:endParaRPr>
          </a:p>
          <a:p>
            <a:pPr algn="ctr"/>
            <a:r>
              <a:rPr lang="ar-SA" sz="2800" b="1" dirty="0" smtClean="0">
                <a:latin typeface="Calibri" pitchFamily="34" charset="0"/>
                <a:cs typeface="Times New Roman" pitchFamily="18" charset="0"/>
              </a:rPr>
              <a:t>بحوث الأعمال</a:t>
            </a:r>
          </a:p>
          <a:p>
            <a:pPr algn="ctr" rtl="0"/>
            <a:r>
              <a:rPr lang="en-US" sz="2800" b="1" dirty="0" smtClean="0">
                <a:latin typeface="Calibri" pitchFamily="34" charset="0"/>
                <a:cs typeface="Times New Roman" pitchFamily="18" charset="0"/>
              </a:rPr>
              <a:t>Business research</a:t>
            </a:r>
          </a:p>
          <a:p>
            <a:pPr algn="ctr"/>
            <a:r>
              <a:rPr lang="ar-SA" sz="3700" b="1" dirty="0">
                <a:solidFill>
                  <a:srgbClr val="AD9968"/>
                </a:solidFill>
                <a:latin typeface="AYM Wadiy S_U normal."/>
                <a:cs typeface="Times New Roman" pitchFamily="18" charset="0"/>
              </a:rPr>
              <a:t>استاذ المقرر</a:t>
            </a:r>
          </a:p>
          <a:p>
            <a:pPr algn="ctr"/>
            <a:r>
              <a:rPr lang="ar-SA" sz="2800" b="1" dirty="0" smtClean="0">
                <a:latin typeface="Calibri" pitchFamily="34" charset="0"/>
                <a:cs typeface="Times New Roman" pitchFamily="18" charset="0"/>
              </a:rPr>
              <a:t>د/ فاتح دبلة</a:t>
            </a:r>
            <a:endParaRPr lang="en-US" sz="2800" b="1" dirty="0">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5"/>
          <p:cNvSpPr txBox="1">
            <a:spLocks/>
          </p:cNvSpPr>
          <p:nvPr/>
        </p:nvSpPr>
        <p:spPr bwMode="auto">
          <a:xfrm>
            <a:off x="2144688" y="2420888"/>
            <a:ext cx="5472608" cy="8640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r>
              <a:rPr lang="ar-SA"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rPr>
              <a:t>المحاضرة السابعة</a:t>
            </a:r>
          </a:p>
          <a:p>
            <a:pPr rtl="1" eaLnBrk="1" fontAlgn="auto" hangingPunct="1">
              <a:spcBef>
                <a:spcPct val="0"/>
              </a:spcBef>
              <a:spcAft>
                <a:spcPts val="0"/>
              </a:spcAft>
              <a:defRPr/>
            </a:pPr>
            <a:endParaRPr lang="en-US" sz="4000" b="1" spc="50" dirty="0" smtClean="0">
              <a:ln w="11430"/>
              <a:solidFill>
                <a:srgbClr val="013E36"/>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
        <p:nvSpPr>
          <p:cNvPr id="2" name="Rectangle 1"/>
          <p:cNvSpPr/>
          <p:nvPr/>
        </p:nvSpPr>
        <p:spPr>
          <a:xfrm>
            <a:off x="3511064" y="4293096"/>
            <a:ext cx="2739853" cy="461665"/>
          </a:xfrm>
          <a:prstGeom prst="rect">
            <a:avLst/>
          </a:prstGeom>
        </p:spPr>
        <p:txBody>
          <a:bodyPr wrap="none">
            <a:spAutoFit/>
          </a:bodyPr>
          <a:lstStyle/>
          <a:p>
            <a:r>
              <a:rPr lang="ar-SA" sz="2400" b="1" dirty="0">
                <a:cs typeface="Akhbar MT" pitchFamily="2" charset="-78"/>
              </a:rPr>
              <a:t>(الكتاب </a:t>
            </a:r>
            <a:r>
              <a:rPr lang="ar-SA" sz="2400" b="1" dirty="0" smtClean="0">
                <a:cs typeface="Akhbar MT" pitchFamily="2" charset="-78"/>
              </a:rPr>
              <a:t>المقرر ص </a:t>
            </a:r>
            <a:r>
              <a:rPr lang="ar-SA" b="1" dirty="0" smtClean="0">
                <a:cs typeface="Akhbar MT" pitchFamily="2" charset="-78"/>
              </a:rPr>
              <a:t>173- 203</a:t>
            </a:r>
            <a:r>
              <a:rPr lang="ar-SA" sz="2400" b="1" dirty="0" smtClean="0">
                <a:cs typeface="Akhbar MT" pitchFamily="2" charset="-78"/>
              </a:rPr>
              <a:t>)</a:t>
            </a:r>
            <a:endParaRPr lang="ar-SA" dirty="0"/>
          </a:p>
        </p:txBody>
      </p:sp>
      <p:sp>
        <p:nvSpPr>
          <p:cNvPr id="8" name="Title 4"/>
          <p:cNvSpPr>
            <a:spLocks noGrp="1"/>
          </p:cNvSpPr>
          <p:nvPr>
            <p:ph type="ctrTitle"/>
          </p:nvPr>
        </p:nvSpPr>
        <p:spPr>
          <a:xfrm>
            <a:off x="512824" y="3377638"/>
            <a:ext cx="8736334" cy="767358"/>
          </a:xfrm>
        </p:spPr>
        <p:txBody>
          <a:bodyPr/>
          <a:lstStyle/>
          <a:p>
            <a:r>
              <a:rPr lang="ar-SA" b="1" dirty="0" smtClean="0">
                <a:solidFill>
                  <a:srgbClr val="013E36"/>
                </a:solidFill>
              </a:rPr>
              <a:t>عناصر تصميم البحث </a:t>
            </a:r>
            <a:r>
              <a:rPr lang="ar-SA" sz="4000" b="1" dirty="0" smtClean="0">
                <a:solidFill>
                  <a:srgbClr val="013E36"/>
                </a:solidFill>
              </a:rPr>
              <a:t> </a:t>
            </a:r>
            <a:endParaRPr lang="ar-SA" b="1" dirty="0">
              <a:solidFill>
                <a:srgbClr val="013E36"/>
              </a:solidFill>
            </a:endParaRPr>
          </a:p>
        </p:txBody>
      </p:sp>
    </p:spTree>
    <p:extLst>
      <p:ext uri="{BB962C8B-B14F-4D97-AF65-F5344CB8AC3E}">
        <p14:creationId xmlns:p14="http://schemas.microsoft.com/office/powerpoint/2010/main" val="32723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80">
                                          <p:stCondLst>
                                            <p:cond delay="0"/>
                                          </p:stCondLst>
                                        </p:cTn>
                                        <p:tgtEl>
                                          <p:spTgt spid="8"/>
                                        </p:tgtEl>
                                      </p:cBhvr>
                                    </p:animEffect>
                                    <p:anim calcmode="lin" valueType="num">
                                      <p:cBhvr>
                                        <p:cTn id="1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9" dur="26">
                                          <p:stCondLst>
                                            <p:cond delay="650"/>
                                          </p:stCondLst>
                                        </p:cTn>
                                        <p:tgtEl>
                                          <p:spTgt spid="8"/>
                                        </p:tgtEl>
                                      </p:cBhvr>
                                      <p:to x="100000" y="60000"/>
                                    </p:animScale>
                                    <p:animScale>
                                      <p:cBhvr>
                                        <p:cTn id="20" dur="166" decel="50000">
                                          <p:stCondLst>
                                            <p:cond delay="676"/>
                                          </p:stCondLst>
                                        </p:cTn>
                                        <p:tgtEl>
                                          <p:spTgt spid="8"/>
                                        </p:tgtEl>
                                      </p:cBhvr>
                                      <p:to x="100000" y="100000"/>
                                    </p:animScale>
                                    <p:animScale>
                                      <p:cBhvr>
                                        <p:cTn id="21" dur="26">
                                          <p:stCondLst>
                                            <p:cond delay="1312"/>
                                          </p:stCondLst>
                                        </p:cTn>
                                        <p:tgtEl>
                                          <p:spTgt spid="8"/>
                                        </p:tgtEl>
                                      </p:cBhvr>
                                      <p:to x="100000" y="80000"/>
                                    </p:animScale>
                                    <p:animScale>
                                      <p:cBhvr>
                                        <p:cTn id="22" dur="166" decel="50000">
                                          <p:stCondLst>
                                            <p:cond delay="1338"/>
                                          </p:stCondLst>
                                        </p:cTn>
                                        <p:tgtEl>
                                          <p:spTgt spid="8"/>
                                        </p:tgtEl>
                                      </p:cBhvr>
                                      <p:to x="100000" y="100000"/>
                                    </p:animScale>
                                    <p:animScale>
                                      <p:cBhvr>
                                        <p:cTn id="23" dur="26">
                                          <p:stCondLst>
                                            <p:cond delay="1642"/>
                                          </p:stCondLst>
                                        </p:cTn>
                                        <p:tgtEl>
                                          <p:spTgt spid="8"/>
                                        </p:tgtEl>
                                      </p:cBhvr>
                                      <p:to x="100000" y="90000"/>
                                    </p:animScale>
                                    <p:animScale>
                                      <p:cBhvr>
                                        <p:cTn id="24" dur="166" decel="50000">
                                          <p:stCondLst>
                                            <p:cond delay="1668"/>
                                          </p:stCondLst>
                                        </p:cTn>
                                        <p:tgtEl>
                                          <p:spTgt spid="8"/>
                                        </p:tgtEl>
                                      </p:cBhvr>
                                      <p:to x="100000" y="100000"/>
                                    </p:animScale>
                                    <p:animScale>
                                      <p:cBhvr>
                                        <p:cTn id="25" dur="26">
                                          <p:stCondLst>
                                            <p:cond delay="1808"/>
                                          </p:stCondLst>
                                        </p:cTn>
                                        <p:tgtEl>
                                          <p:spTgt spid="8"/>
                                        </p:tgtEl>
                                      </p:cBhvr>
                                      <p:to x="100000" y="95000"/>
                                    </p:animScale>
                                    <p:animScale>
                                      <p:cBhvr>
                                        <p:cTn id="26" dur="166" decel="50000">
                                          <p:stCondLst>
                                            <p:cond delay="1834"/>
                                          </p:stCondLst>
                                        </p:cTn>
                                        <p:tgtEl>
                                          <p:spTgt spid="8"/>
                                        </p:tgtEl>
                                      </p:cBhvr>
                                      <p:to x="100000" y="100000"/>
                                    </p:animScale>
                                  </p:childTnLst>
                                </p:cTn>
                              </p:par>
                              <p:par>
                                <p:cTn id="27" presetID="26"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80">
                                          <p:stCondLst>
                                            <p:cond delay="0"/>
                                          </p:stCondLst>
                                        </p:cTn>
                                        <p:tgtEl>
                                          <p:spTgt spid="2"/>
                                        </p:tgtEl>
                                      </p:cBhvr>
                                    </p:animEffect>
                                    <p:anim calcmode="lin" valueType="num">
                                      <p:cBhvr>
                                        <p:cTn id="3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5" dur="26">
                                          <p:stCondLst>
                                            <p:cond delay="650"/>
                                          </p:stCondLst>
                                        </p:cTn>
                                        <p:tgtEl>
                                          <p:spTgt spid="2"/>
                                        </p:tgtEl>
                                      </p:cBhvr>
                                      <p:to x="100000" y="60000"/>
                                    </p:animScale>
                                    <p:animScale>
                                      <p:cBhvr>
                                        <p:cTn id="36" dur="166" decel="50000">
                                          <p:stCondLst>
                                            <p:cond delay="676"/>
                                          </p:stCondLst>
                                        </p:cTn>
                                        <p:tgtEl>
                                          <p:spTgt spid="2"/>
                                        </p:tgtEl>
                                      </p:cBhvr>
                                      <p:to x="100000" y="100000"/>
                                    </p:animScale>
                                    <p:animScale>
                                      <p:cBhvr>
                                        <p:cTn id="37" dur="26">
                                          <p:stCondLst>
                                            <p:cond delay="1312"/>
                                          </p:stCondLst>
                                        </p:cTn>
                                        <p:tgtEl>
                                          <p:spTgt spid="2"/>
                                        </p:tgtEl>
                                      </p:cBhvr>
                                      <p:to x="100000" y="80000"/>
                                    </p:animScale>
                                    <p:animScale>
                                      <p:cBhvr>
                                        <p:cTn id="38" dur="166" decel="50000">
                                          <p:stCondLst>
                                            <p:cond delay="1338"/>
                                          </p:stCondLst>
                                        </p:cTn>
                                        <p:tgtEl>
                                          <p:spTgt spid="2"/>
                                        </p:tgtEl>
                                      </p:cBhvr>
                                      <p:to x="100000" y="100000"/>
                                    </p:animScale>
                                    <p:animScale>
                                      <p:cBhvr>
                                        <p:cTn id="39" dur="26">
                                          <p:stCondLst>
                                            <p:cond delay="1642"/>
                                          </p:stCondLst>
                                        </p:cTn>
                                        <p:tgtEl>
                                          <p:spTgt spid="2"/>
                                        </p:tgtEl>
                                      </p:cBhvr>
                                      <p:to x="100000" y="90000"/>
                                    </p:animScale>
                                    <p:animScale>
                                      <p:cBhvr>
                                        <p:cTn id="40" dur="166" decel="50000">
                                          <p:stCondLst>
                                            <p:cond delay="1668"/>
                                          </p:stCondLst>
                                        </p:cTn>
                                        <p:tgtEl>
                                          <p:spTgt spid="2"/>
                                        </p:tgtEl>
                                      </p:cBhvr>
                                      <p:to x="100000" y="100000"/>
                                    </p:animScale>
                                    <p:animScale>
                                      <p:cBhvr>
                                        <p:cTn id="41" dur="26">
                                          <p:stCondLst>
                                            <p:cond delay="1808"/>
                                          </p:stCondLst>
                                        </p:cTn>
                                        <p:tgtEl>
                                          <p:spTgt spid="2"/>
                                        </p:tgtEl>
                                      </p:cBhvr>
                                      <p:to x="100000" y="95000"/>
                                    </p:animScale>
                                    <p:animScale>
                                      <p:cBhvr>
                                        <p:cTn id="4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71500" indent="-571500">
              <a:buFont typeface="Wingdings" panose="05000000000000000000" pitchFamily="2" charset="2"/>
              <a:buChar char="§"/>
            </a:pPr>
            <a:r>
              <a:rPr lang="ar-SA" sz="4000" b="1" dirty="0">
                <a:solidFill>
                  <a:srgbClr val="013E36"/>
                </a:solidFill>
              </a:rPr>
              <a:t>محاور و أهداف المحاضرة</a:t>
            </a:r>
            <a:endParaRPr lang="en-US" sz="4000" b="1" dirty="0">
              <a:solidFill>
                <a:srgbClr val="013E36"/>
              </a:solidFill>
            </a:endParaRPr>
          </a:p>
        </p:txBody>
      </p:sp>
      <p:sp>
        <p:nvSpPr>
          <p:cNvPr id="2" name="Slide Number Placeholder 1"/>
          <p:cNvSpPr>
            <a:spLocks noGrp="1"/>
          </p:cNvSpPr>
          <p:nvPr>
            <p:ph type="sldNum" sz="quarter" idx="10"/>
          </p:nvPr>
        </p:nvSpPr>
        <p:spPr>
          <a:xfrm>
            <a:off x="4974456" y="6356350"/>
            <a:ext cx="482600" cy="365125"/>
          </a:xfrm>
          <a:prstGeom prst="rect">
            <a:avLst/>
          </a:prstGeom>
        </p:spPr>
        <p:txBody>
          <a:bodyPr/>
          <a:lstStyle/>
          <a:p>
            <a:pPr>
              <a:defRPr/>
            </a:pPr>
            <a:fld id="{7B8EA862-7DD5-4A06-BDE1-DB7EC5FAA60C}" type="slidenum">
              <a:rPr lang="ar-SA" smtClean="0"/>
              <a:pPr>
                <a:defRPr/>
              </a:pPr>
              <a:t>3</a:t>
            </a:fld>
            <a:endParaRPr lang="en-US" dirty="0"/>
          </a:p>
        </p:txBody>
      </p:sp>
      <p:sp>
        <p:nvSpPr>
          <p:cNvPr id="7" name="Title 1"/>
          <p:cNvSpPr txBox="1">
            <a:spLocks/>
          </p:cNvSpPr>
          <p:nvPr/>
        </p:nvSpPr>
        <p:spPr bwMode="auto">
          <a:xfrm>
            <a:off x="5532403" y="2931560"/>
            <a:ext cx="3884458" cy="107350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cs typeface="Akhbar MT" pitchFamily="2" charset="-78"/>
              </a:rPr>
              <a:t>أنواع البحوث</a:t>
            </a:r>
          </a:p>
          <a:p>
            <a:pPr marL="342900" indent="-342900" algn="just">
              <a:buFont typeface="+mj-lt"/>
              <a:buAutoNum type="arabicPeriod"/>
            </a:pPr>
            <a:r>
              <a:rPr lang="ar-SA" altLang="en-US" sz="1800" b="1" dirty="0" smtClean="0">
                <a:solidFill>
                  <a:srgbClr val="013E36"/>
                </a:solidFill>
                <a:cs typeface="Akhbar MT" pitchFamily="2" charset="-78"/>
              </a:rPr>
              <a:t>مدى تدخل الباحث في الدراسة</a:t>
            </a:r>
          </a:p>
          <a:p>
            <a:pPr marL="342900" indent="-342900" algn="just">
              <a:buFont typeface="+mj-lt"/>
              <a:buAutoNum type="arabicPeriod"/>
            </a:pPr>
            <a:r>
              <a:rPr lang="ar-SA" altLang="en-US" sz="1800" b="1" dirty="0" smtClean="0">
                <a:solidFill>
                  <a:srgbClr val="013E36"/>
                </a:solidFill>
                <a:cs typeface="Akhbar MT" pitchFamily="2" charset="-78"/>
              </a:rPr>
              <a:t>بيئة الدراسة</a:t>
            </a:r>
            <a:endParaRPr lang="ar-SA" altLang="en-US" sz="1800" b="1" dirty="0">
              <a:solidFill>
                <a:srgbClr val="013E36"/>
              </a:solidFill>
              <a:cs typeface="Akhbar MT" pitchFamily="2" charset="-78"/>
            </a:endParaRPr>
          </a:p>
        </p:txBody>
      </p:sp>
      <p:sp>
        <p:nvSpPr>
          <p:cNvPr id="11" name="Title 1"/>
          <p:cNvSpPr txBox="1">
            <a:spLocks/>
          </p:cNvSpPr>
          <p:nvPr/>
        </p:nvSpPr>
        <p:spPr bwMode="auto">
          <a:xfrm>
            <a:off x="6249144" y="1693032"/>
            <a:ext cx="2592686" cy="360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AB1A25"/>
                </a:solidFill>
              </a:rPr>
              <a:t>محاور المحاضرة</a:t>
            </a:r>
            <a:endParaRPr lang="en-US" sz="2800" b="1" dirty="0">
              <a:solidFill>
                <a:srgbClr val="AB1A25"/>
              </a:solidFill>
            </a:endParaRPr>
          </a:p>
        </p:txBody>
      </p:sp>
      <p:sp>
        <p:nvSpPr>
          <p:cNvPr id="13" name="Diagonal Stripe 12"/>
          <p:cNvSpPr/>
          <p:nvPr/>
        </p:nvSpPr>
        <p:spPr>
          <a:xfrm rot="21438118">
            <a:off x="5014464" y="1435631"/>
            <a:ext cx="166103" cy="3503570"/>
          </a:xfrm>
          <a:prstGeom prst="diagStrip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solidFill>
                <a:schemeClr val="tx1"/>
              </a:solidFill>
            </a:endParaRPr>
          </a:p>
        </p:txBody>
      </p:sp>
      <p:sp>
        <p:nvSpPr>
          <p:cNvPr id="14" name="Right Arrow 13"/>
          <p:cNvSpPr/>
          <p:nvPr/>
        </p:nvSpPr>
        <p:spPr>
          <a:xfrm rot="5400000">
            <a:off x="7376008" y="2107664"/>
            <a:ext cx="638536" cy="972307"/>
          </a:xfrm>
          <a:prstGeom prst="righ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15" name="Title 1"/>
          <p:cNvSpPr txBox="1">
            <a:spLocks/>
          </p:cNvSpPr>
          <p:nvPr/>
        </p:nvSpPr>
        <p:spPr bwMode="auto">
          <a:xfrm>
            <a:off x="1521376" y="1628800"/>
            <a:ext cx="2592686" cy="36004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2800" b="1" dirty="0" smtClean="0">
                <a:solidFill>
                  <a:srgbClr val="3B84AF"/>
                </a:solidFill>
              </a:rPr>
              <a:t>أهداف المحاضرة</a:t>
            </a:r>
            <a:endParaRPr lang="en-US" sz="2800" b="1" dirty="0">
              <a:solidFill>
                <a:srgbClr val="3B84AF"/>
              </a:solidFill>
            </a:endParaRPr>
          </a:p>
        </p:txBody>
      </p:sp>
      <p:sp>
        <p:nvSpPr>
          <p:cNvPr id="16" name="Title 1"/>
          <p:cNvSpPr txBox="1">
            <a:spLocks/>
          </p:cNvSpPr>
          <p:nvPr/>
        </p:nvSpPr>
        <p:spPr bwMode="auto">
          <a:xfrm>
            <a:off x="793285" y="2931560"/>
            <a:ext cx="3884458" cy="1073504"/>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mj-lt"/>
              <a:buAutoNum type="arabicPeriod"/>
            </a:pPr>
            <a:r>
              <a:rPr lang="ar-SA" sz="1800" b="1" dirty="0" smtClean="0">
                <a:solidFill>
                  <a:srgbClr val="013E36"/>
                </a:solidFill>
                <a:cs typeface="Akhbar MT" pitchFamily="2" charset="-78"/>
              </a:rPr>
              <a:t>فهم مختلف الجوانب الخاصة بتصميم الدراسة</a:t>
            </a:r>
          </a:p>
          <a:p>
            <a:pPr marL="342900" indent="-342900" algn="just">
              <a:buFont typeface="+mj-lt"/>
              <a:buAutoNum type="arabicPeriod"/>
            </a:pPr>
            <a:r>
              <a:rPr lang="ar-SA" sz="1800" b="1" dirty="0" smtClean="0">
                <a:solidFill>
                  <a:srgbClr val="013E36"/>
                </a:solidFill>
                <a:cs typeface="Akhbar MT" pitchFamily="2" charset="-78"/>
              </a:rPr>
              <a:t>تحديد مجالات الدراسة و الأهداف</a:t>
            </a:r>
          </a:p>
          <a:p>
            <a:pPr marL="342900" indent="-342900" algn="just">
              <a:buFont typeface="+mj-lt"/>
              <a:buAutoNum type="arabicPeriod"/>
            </a:pPr>
            <a:r>
              <a:rPr lang="ar-SA" sz="1800" b="1" dirty="0" smtClean="0">
                <a:solidFill>
                  <a:srgbClr val="013E36"/>
                </a:solidFill>
                <a:cs typeface="Akhbar MT" pitchFamily="2" charset="-78"/>
              </a:rPr>
              <a:t>تحديد نوع الدراسة</a:t>
            </a:r>
          </a:p>
        </p:txBody>
      </p:sp>
      <p:sp>
        <p:nvSpPr>
          <p:cNvPr id="17" name="Right Arrow 16"/>
          <p:cNvSpPr/>
          <p:nvPr/>
        </p:nvSpPr>
        <p:spPr>
          <a:xfrm rot="5400000">
            <a:off x="2401130" y="2014752"/>
            <a:ext cx="638536" cy="972307"/>
          </a:xfrm>
          <a:prstGeom prst="rightArrow">
            <a:avLst/>
          </a:prstGeom>
        </p:spPr>
        <p:style>
          <a:lnRef idx="2">
            <a:schemeClr val="accent3"/>
          </a:lnRef>
          <a:fillRef idx="1">
            <a:schemeClr val="lt1"/>
          </a:fillRef>
          <a:effectRef idx="0">
            <a:schemeClr val="accent3"/>
          </a:effectRef>
          <a:fontRef idx="minor">
            <a:schemeClr val="dk1"/>
          </a:fontRef>
        </p:style>
        <p:txBody>
          <a:bodyPr rtlCol="1" anchor="ctr"/>
          <a:lstStyle/>
          <a:p>
            <a:pPr algn="ctr"/>
            <a:endParaRPr lang="ar-SA"/>
          </a:p>
        </p:txBody>
      </p:sp>
    </p:spTree>
    <p:extLst>
      <p:ext uri="{BB962C8B-B14F-4D97-AF65-F5344CB8AC3E}">
        <p14:creationId xmlns:p14="http://schemas.microsoft.com/office/powerpoint/2010/main" val="39713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80">
                                          <p:stCondLst>
                                            <p:cond delay="0"/>
                                          </p:stCondLst>
                                        </p:cTn>
                                        <p:tgtEl>
                                          <p:spTgt spid="15"/>
                                        </p:tgtEl>
                                      </p:cBhvr>
                                    </p:animEffect>
                                    <p:anim calcmode="lin" valueType="num">
                                      <p:cBhvr>
                                        <p:cTn id="4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7" dur="26">
                                          <p:stCondLst>
                                            <p:cond delay="650"/>
                                          </p:stCondLst>
                                        </p:cTn>
                                        <p:tgtEl>
                                          <p:spTgt spid="15"/>
                                        </p:tgtEl>
                                      </p:cBhvr>
                                      <p:to x="100000" y="60000"/>
                                    </p:animScale>
                                    <p:animScale>
                                      <p:cBhvr>
                                        <p:cTn id="48" dur="166" decel="50000">
                                          <p:stCondLst>
                                            <p:cond delay="676"/>
                                          </p:stCondLst>
                                        </p:cTn>
                                        <p:tgtEl>
                                          <p:spTgt spid="15"/>
                                        </p:tgtEl>
                                      </p:cBhvr>
                                      <p:to x="100000" y="100000"/>
                                    </p:animScale>
                                    <p:animScale>
                                      <p:cBhvr>
                                        <p:cTn id="49" dur="26">
                                          <p:stCondLst>
                                            <p:cond delay="1312"/>
                                          </p:stCondLst>
                                        </p:cTn>
                                        <p:tgtEl>
                                          <p:spTgt spid="15"/>
                                        </p:tgtEl>
                                      </p:cBhvr>
                                      <p:to x="100000" y="80000"/>
                                    </p:animScale>
                                    <p:animScale>
                                      <p:cBhvr>
                                        <p:cTn id="50" dur="166" decel="50000">
                                          <p:stCondLst>
                                            <p:cond delay="1338"/>
                                          </p:stCondLst>
                                        </p:cTn>
                                        <p:tgtEl>
                                          <p:spTgt spid="15"/>
                                        </p:tgtEl>
                                      </p:cBhvr>
                                      <p:to x="100000" y="100000"/>
                                    </p:animScale>
                                    <p:animScale>
                                      <p:cBhvr>
                                        <p:cTn id="51" dur="26">
                                          <p:stCondLst>
                                            <p:cond delay="1642"/>
                                          </p:stCondLst>
                                        </p:cTn>
                                        <p:tgtEl>
                                          <p:spTgt spid="15"/>
                                        </p:tgtEl>
                                      </p:cBhvr>
                                      <p:to x="100000" y="90000"/>
                                    </p:animScale>
                                    <p:animScale>
                                      <p:cBhvr>
                                        <p:cTn id="52" dur="166" decel="50000">
                                          <p:stCondLst>
                                            <p:cond delay="1668"/>
                                          </p:stCondLst>
                                        </p:cTn>
                                        <p:tgtEl>
                                          <p:spTgt spid="15"/>
                                        </p:tgtEl>
                                      </p:cBhvr>
                                      <p:to x="100000" y="100000"/>
                                    </p:animScale>
                                    <p:animScale>
                                      <p:cBhvr>
                                        <p:cTn id="53" dur="26">
                                          <p:stCondLst>
                                            <p:cond delay="1808"/>
                                          </p:stCondLst>
                                        </p:cTn>
                                        <p:tgtEl>
                                          <p:spTgt spid="15"/>
                                        </p:tgtEl>
                                      </p:cBhvr>
                                      <p:to x="100000" y="95000"/>
                                    </p:animScale>
                                    <p:animScale>
                                      <p:cBhvr>
                                        <p:cTn id="54" dur="166" decel="50000">
                                          <p:stCondLst>
                                            <p:cond delay="1834"/>
                                          </p:stCondLst>
                                        </p:cTn>
                                        <p:tgtEl>
                                          <p:spTgt spid="15"/>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580">
                                          <p:stCondLst>
                                            <p:cond delay="0"/>
                                          </p:stCondLst>
                                        </p:cTn>
                                        <p:tgtEl>
                                          <p:spTgt spid="13"/>
                                        </p:tgtEl>
                                      </p:cBhvr>
                                    </p:animEffect>
                                    <p:anim calcmode="lin" valueType="num">
                                      <p:cBhvr>
                                        <p:cTn id="5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3" dur="26">
                                          <p:stCondLst>
                                            <p:cond delay="650"/>
                                          </p:stCondLst>
                                        </p:cTn>
                                        <p:tgtEl>
                                          <p:spTgt spid="13"/>
                                        </p:tgtEl>
                                      </p:cBhvr>
                                      <p:to x="100000" y="60000"/>
                                    </p:animScale>
                                    <p:animScale>
                                      <p:cBhvr>
                                        <p:cTn id="64" dur="166" decel="50000">
                                          <p:stCondLst>
                                            <p:cond delay="676"/>
                                          </p:stCondLst>
                                        </p:cTn>
                                        <p:tgtEl>
                                          <p:spTgt spid="13"/>
                                        </p:tgtEl>
                                      </p:cBhvr>
                                      <p:to x="100000" y="100000"/>
                                    </p:animScale>
                                    <p:animScale>
                                      <p:cBhvr>
                                        <p:cTn id="65" dur="26">
                                          <p:stCondLst>
                                            <p:cond delay="1312"/>
                                          </p:stCondLst>
                                        </p:cTn>
                                        <p:tgtEl>
                                          <p:spTgt spid="13"/>
                                        </p:tgtEl>
                                      </p:cBhvr>
                                      <p:to x="100000" y="80000"/>
                                    </p:animScale>
                                    <p:animScale>
                                      <p:cBhvr>
                                        <p:cTn id="66" dur="166" decel="50000">
                                          <p:stCondLst>
                                            <p:cond delay="1338"/>
                                          </p:stCondLst>
                                        </p:cTn>
                                        <p:tgtEl>
                                          <p:spTgt spid="13"/>
                                        </p:tgtEl>
                                      </p:cBhvr>
                                      <p:to x="100000" y="100000"/>
                                    </p:animScale>
                                    <p:animScale>
                                      <p:cBhvr>
                                        <p:cTn id="67" dur="26">
                                          <p:stCondLst>
                                            <p:cond delay="1642"/>
                                          </p:stCondLst>
                                        </p:cTn>
                                        <p:tgtEl>
                                          <p:spTgt spid="13"/>
                                        </p:tgtEl>
                                      </p:cBhvr>
                                      <p:to x="100000" y="90000"/>
                                    </p:animScale>
                                    <p:animScale>
                                      <p:cBhvr>
                                        <p:cTn id="68" dur="166" decel="50000">
                                          <p:stCondLst>
                                            <p:cond delay="1668"/>
                                          </p:stCondLst>
                                        </p:cTn>
                                        <p:tgtEl>
                                          <p:spTgt spid="13"/>
                                        </p:tgtEl>
                                      </p:cBhvr>
                                      <p:to x="100000" y="100000"/>
                                    </p:animScale>
                                    <p:animScale>
                                      <p:cBhvr>
                                        <p:cTn id="69" dur="26">
                                          <p:stCondLst>
                                            <p:cond delay="1808"/>
                                          </p:stCondLst>
                                        </p:cTn>
                                        <p:tgtEl>
                                          <p:spTgt spid="13"/>
                                        </p:tgtEl>
                                      </p:cBhvr>
                                      <p:to x="100000" y="95000"/>
                                    </p:animScale>
                                    <p:animScale>
                                      <p:cBhvr>
                                        <p:cTn id="70" dur="166" decel="50000">
                                          <p:stCondLst>
                                            <p:cond delay="1834"/>
                                          </p:stCondLst>
                                        </p:cTn>
                                        <p:tgtEl>
                                          <p:spTgt spid="13"/>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down)">
                                      <p:cBhvr>
                                        <p:cTn id="75" dur="580">
                                          <p:stCondLst>
                                            <p:cond delay="0"/>
                                          </p:stCondLst>
                                        </p:cTn>
                                        <p:tgtEl>
                                          <p:spTgt spid="14"/>
                                        </p:tgtEl>
                                      </p:cBhvr>
                                    </p:animEffect>
                                    <p:anim calcmode="lin" valueType="num">
                                      <p:cBhvr>
                                        <p:cTn id="7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1" dur="26">
                                          <p:stCondLst>
                                            <p:cond delay="650"/>
                                          </p:stCondLst>
                                        </p:cTn>
                                        <p:tgtEl>
                                          <p:spTgt spid="14"/>
                                        </p:tgtEl>
                                      </p:cBhvr>
                                      <p:to x="100000" y="60000"/>
                                    </p:animScale>
                                    <p:animScale>
                                      <p:cBhvr>
                                        <p:cTn id="82" dur="166" decel="50000">
                                          <p:stCondLst>
                                            <p:cond delay="676"/>
                                          </p:stCondLst>
                                        </p:cTn>
                                        <p:tgtEl>
                                          <p:spTgt spid="14"/>
                                        </p:tgtEl>
                                      </p:cBhvr>
                                      <p:to x="100000" y="100000"/>
                                    </p:animScale>
                                    <p:animScale>
                                      <p:cBhvr>
                                        <p:cTn id="83" dur="26">
                                          <p:stCondLst>
                                            <p:cond delay="1312"/>
                                          </p:stCondLst>
                                        </p:cTn>
                                        <p:tgtEl>
                                          <p:spTgt spid="14"/>
                                        </p:tgtEl>
                                      </p:cBhvr>
                                      <p:to x="100000" y="80000"/>
                                    </p:animScale>
                                    <p:animScale>
                                      <p:cBhvr>
                                        <p:cTn id="84" dur="166" decel="50000">
                                          <p:stCondLst>
                                            <p:cond delay="1338"/>
                                          </p:stCondLst>
                                        </p:cTn>
                                        <p:tgtEl>
                                          <p:spTgt spid="14"/>
                                        </p:tgtEl>
                                      </p:cBhvr>
                                      <p:to x="100000" y="100000"/>
                                    </p:animScale>
                                    <p:animScale>
                                      <p:cBhvr>
                                        <p:cTn id="85" dur="26">
                                          <p:stCondLst>
                                            <p:cond delay="1642"/>
                                          </p:stCondLst>
                                        </p:cTn>
                                        <p:tgtEl>
                                          <p:spTgt spid="14"/>
                                        </p:tgtEl>
                                      </p:cBhvr>
                                      <p:to x="100000" y="90000"/>
                                    </p:animScale>
                                    <p:animScale>
                                      <p:cBhvr>
                                        <p:cTn id="86" dur="166" decel="50000">
                                          <p:stCondLst>
                                            <p:cond delay="1668"/>
                                          </p:stCondLst>
                                        </p:cTn>
                                        <p:tgtEl>
                                          <p:spTgt spid="14"/>
                                        </p:tgtEl>
                                      </p:cBhvr>
                                      <p:to x="100000" y="100000"/>
                                    </p:animScale>
                                    <p:animScale>
                                      <p:cBhvr>
                                        <p:cTn id="87" dur="26">
                                          <p:stCondLst>
                                            <p:cond delay="1808"/>
                                          </p:stCondLst>
                                        </p:cTn>
                                        <p:tgtEl>
                                          <p:spTgt spid="14"/>
                                        </p:tgtEl>
                                      </p:cBhvr>
                                      <p:to x="100000" y="95000"/>
                                    </p:animScale>
                                    <p:animScale>
                                      <p:cBhvr>
                                        <p:cTn id="88" dur="166" decel="50000">
                                          <p:stCondLst>
                                            <p:cond delay="1834"/>
                                          </p:stCondLst>
                                        </p:cTn>
                                        <p:tgtEl>
                                          <p:spTgt spid="14"/>
                                        </p:tgtEl>
                                      </p:cBhvr>
                                      <p:to x="100000" y="100000"/>
                                    </p:animScale>
                                  </p:childTnLst>
                                </p:cTn>
                              </p:par>
                              <p:par>
                                <p:cTn id="89" presetID="26" presetClass="entr" presetSubtype="0"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down)">
                                      <p:cBhvr>
                                        <p:cTn id="91" dur="580">
                                          <p:stCondLst>
                                            <p:cond delay="0"/>
                                          </p:stCondLst>
                                        </p:cTn>
                                        <p:tgtEl>
                                          <p:spTgt spid="7"/>
                                        </p:tgtEl>
                                      </p:cBhvr>
                                    </p:animEffect>
                                    <p:anim calcmode="lin" valueType="num">
                                      <p:cBhvr>
                                        <p:cTn id="9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97" dur="26">
                                          <p:stCondLst>
                                            <p:cond delay="650"/>
                                          </p:stCondLst>
                                        </p:cTn>
                                        <p:tgtEl>
                                          <p:spTgt spid="7"/>
                                        </p:tgtEl>
                                      </p:cBhvr>
                                      <p:to x="100000" y="60000"/>
                                    </p:animScale>
                                    <p:animScale>
                                      <p:cBhvr>
                                        <p:cTn id="98" dur="166" decel="50000">
                                          <p:stCondLst>
                                            <p:cond delay="676"/>
                                          </p:stCondLst>
                                        </p:cTn>
                                        <p:tgtEl>
                                          <p:spTgt spid="7"/>
                                        </p:tgtEl>
                                      </p:cBhvr>
                                      <p:to x="100000" y="100000"/>
                                    </p:animScale>
                                    <p:animScale>
                                      <p:cBhvr>
                                        <p:cTn id="99" dur="26">
                                          <p:stCondLst>
                                            <p:cond delay="1312"/>
                                          </p:stCondLst>
                                        </p:cTn>
                                        <p:tgtEl>
                                          <p:spTgt spid="7"/>
                                        </p:tgtEl>
                                      </p:cBhvr>
                                      <p:to x="100000" y="80000"/>
                                    </p:animScale>
                                    <p:animScale>
                                      <p:cBhvr>
                                        <p:cTn id="100" dur="166" decel="50000">
                                          <p:stCondLst>
                                            <p:cond delay="1338"/>
                                          </p:stCondLst>
                                        </p:cTn>
                                        <p:tgtEl>
                                          <p:spTgt spid="7"/>
                                        </p:tgtEl>
                                      </p:cBhvr>
                                      <p:to x="100000" y="100000"/>
                                    </p:animScale>
                                    <p:animScale>
                                      <p:cBhvr>
                                        <p:cTn id="101" dur="26">
                                          <p:stCondLst>
                                            <p:cond delay="1642"/>
                                          </p:stCondLst>
                                        </p:cTn>
                                        <p:tgtEl>
                                          <p:spTgt spid="7"/>
                                        </p:tgtEl>
                                      </p:cBhvr>
                                      <p:to x="100000" y="90000"/>
                                    </p:animScale>
                                    <p:animScale>
                                      <p:cBhvr>
                                        <p:cTn id="102" dur="166" decel="50000">
                                          <p:stCondLst>
                                            <p:cond delay="1668"/>
                                          </p:stCondLst>
                                        </p:cTn>
                                        <p:tgtEl>
                                          <p:spTgt spid="7"/>
                                        </p:tgtEl>
                                      </p:cBhvr>
                                      <p:to x="100000" y="100000"/>
                                    </p:animScale>
                                    <p:animScale>
                                      <p:cBhvr>
                                        <p:cTn id="103" dur="26">
                                          <p:stCondLst>
                                            <p:cond delay="1808"/>
                                          </p:stCondLst>
                                        </p:cTn>
                                        <p:tgtEl>
                                          <p:spTgt spid="7"/>
                                        </p:tgtEl>
                                      </p:cBhvr>
                                      <p:to x="100000" y="95000"/>
                                    </p:animScale>
                                    <p:animScale>
                                      <p:cBhvr>
                                        <p:cTn id="104" dur="166" decel="50000">
                                          <p:stCondLst>
                                            <p:cond delay="1834"/>
                                          </p:stCondLst>
                                        </p:cTn>
                                        <p:tgtEl>
                                          <p:spTgt spid="7"/>
                                        </p:tgtEl>
                                      </p:cBhvr>
                                      <p:to x="100000" y="100000"/>
                                    </p:animScale>
                                  </p:childTnLst>
                                </p:cTn>
                              </p:par>
                              <p:par>
                                <p:cTn id="105" presetID="26"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wipe(down)">
                                      <p:cBhvr>
                                        <p:cTn id="107" dur="580">
                                          <p:stCondLst>
                                            <p:cond delay="0"/>
                                          </p:stCondLst>
                                        </p:cTn>
                                        <p:tgtEl>
                                          <p:spTgt spid="17"/>
                                        </p:tgtEl>
                                      </p:cBhvr>
                                    </p:animEffect>
                                    <p:anim calcmode="lin" valueType="num">
                                      <p:cBhvr>
                                        <p:cTn id="10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13" dur="26">
                                          <p:stCondLst>
                                            <p:cond delay="650"/>
                                          </p:stCondLst>
                                        </p:cTn>
                                        <p:tgtEl>
                                          <p:spTgt spid="17"/>
                                        </p:tgtEl>
                                      </p:cBhvr>
                                      <p:to x="100000" y="60000"/>
                                    </p:animScale>
                                    <p:animScale>
                                      <p:cBhvr>
                                        <p:cTn id="114" dur="166" decel="50000">
                                          <p:stCondLst>
                                            <p:cond delay="676"/>
                                          </p:stCondLst>
                                        </p:cTn>
                                        <p:tgtEl>
                                          <p:spTgt spid="17"/>
                                        </p:tgtEl>
                                      </p:cBhvr>
                                      <p:to x="100000" y="100000"/>
                                    </p:animScale>
                                    <p:animScale>
                                      <p:cBhvr>
                                        <p:cTn id="115" dur="26">
                                          <p:stCondLst>
                                            <p:cond delay="1312"/>
                                          </p:stCondLst>
                                        </p:cTn>
                                        <p:tgtEl>
                                          <p:spTgt spid="17"/>
                                        </p:tgtEl>
                                      </p:cBhvr>
                                      <p:to x="100000" y="80000"/>
                                    </p:animScale>
                                    <p:animScale>
                                      <p:cBhvr>
                                        <p:cTn id="116" dur="166" decel="50000">
                                          <p:stCondLst>
                                            <p:cond delay="1338"/>
                                          </p:stCondLst>
                                        </p:cTn>
                                        <p:tgtEl>
                                          <p:spTgt spid="17"/>
                                        </p:tgtEl>
                                      </p:cBhvr>
                                      <p:to x="100000" y="100000"/>
                                    </p:animScale>
                                    <p:animScale>
                                      <p:cBhvr>
                                        <p:cTn id="117" dur="26">
                                          <p:stCondLst>
                                            <p:cond delay="1642"/>
                                          </p:stCondLst>
                                        </p:cTn>
                                        <p:tgtEl>
                                          <p:spTgt spid="17"/>
                                        </p:tgtEl>
                                      </p:cBhvr>
                                      <p:to x="100000" y="90000"/>
                                    </p:animScale>
                                    <p:animScale>
                                      <p:cBhvr>
                                        <p:cTn id="118" dur="166" decel="50000">
                                          <p:stCondLst>
                                            <p:cond delay="1668"/>
                                          </p:stCondLst>
                                        </p:cTn>
                                        <p:tgtEl>
                                          <p:spTgt spid="17"/>
                                        </p:tgtEl>
                                      </p:cBhvr>
                                      <p:to x="100000" y="100000"/>
                                    </p:animScale>
                                    <p:animScale>
                                      <p:cBhvr>
                                        <p:cTn id="119" dur="26">
                                          <p:stCondLst>
                                            <p:cond delay="1808"/>
                                          </p:stCondLst>
                                        </p:cTn>
                                        <p:tgtEl>
                                          <p:spTgt spid="17"/>
                                        </p:tgtEl>
                                      </p:cBhvr>
                                      <p:to x="100000" y="95000"/>
                                    </p:animScale>
                                    <p:animScale>
                                      <p:cBhvr>
                                        <p:cTn id="120" dur="166" decel="50000">
                                          <p:stCondLst>
                                            <p:cond delay="1834"/>
                                          </p:stCondLst>
                                        </p:cTn>
                                        <p:tgtEl>
                                          <p:spTgt spid="17"/>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6"/>
                                        </p:tgtEl>
                                        <p:attrNameLst>
                                          <p:attrName>style.visibility</p:attrName>
                                        </p:attrNameLst>
                                      </p:cBhvr>
                                      <p:to>
                                        <p:strVal val="visible"/>
                                      </p:to>
                                    </p:set>
                                    <p:animEffect transition="in" filter="wipe(down)">
                                      <p:cBhvr>
                                        <p:cTn id="123" dur="580">
                                          <p:stCondLst>
                                            <p:cond delay="0"/>
                                          </p:stCondLst>
                                        </p:cTn>
                                        <p:tgtEl>
                                          <p:spTgt spid="16"/>
                                        </p:tgtEl>
                                      </p:cBhvr>
                                    </p:animEffect>
                                    <p:anim calcmode="lin" valueType="num">
                                      <p:cBhvr>
                                        <p:cTn id="12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9" dur="26">
                                          <p:stCondLst>
                                            <p:cond delay="650"/>
                                          </p:stCondLst>
                                        </p:cTn>
                                        <p:tgtEl>
                                          <p:spTgt spid="16"/>
                                        </p:tgtEl>
                                      </p:cBhvr>
                                      <p:to x="100000" y="60000"/>
                                    </p:animScale>
                                    <p:animScale>
                                      <p:cBhvr>
                                        <p:cTn id="130" dur="166" decel="50000">
                                          <p:stCondLst>
                                            <p:cond delay="676"/>
                                          </p:stCondLst>
                                        </p:cTn>
                                        <p:tgtEl>
                                          <p:spTgt spid="16"/>
                                        </p:tgtEl>
                                      </p:cBhvr>
                                      <p:to x="100000" y="100000"/>
                                    </p:animScale>
                                    <p:animScale>
                                      <p:cBhvr>
                                        <p:cTn id="131" dur="26">
                                          <p:stCondLst>
                                            <p:cond delay="1312"/>
                                          </p:stCondLst>
                                        </p:cTn>
                                        <p:tgtEl>
                                          <p:spTgt spid="16"/>
                                        </p:tgtEl>
                                      </p:cBhvr>
                                      <p:to x="100000" y="80000"/>
                                    </p:animScale>
                                    <p:animScale>
                                      <p:cBhvr>
                                        <p:cTn id="132" dur="166" decel="50000">
                                          <p:stCondLst>
                                            <p:cond delay="1338"/>
                                          </p:stCondLst>
                                        </p:cTn>
                                        <p:tgtEl>
                                          <p:spTgt spid="16"/>
                                        </p:tgtEl>
                                      </p:cBhvr>
                                      <p:to x="100000" y="100000"/>
                                    </p:animScale>
                                    <p:animScale>
                                      <p:cBhvr>
                                        <p:cTn id="133" dur="26">
                                          <p:stCondLst>
                                            <p:cond delay="1642"/>
                                          </p:stCondLst>
                                        </p:cTn>
                                        <p:tgtEl>
                                          <p:spTgt spid="16"/>
                                        </p:tgtEl>
                                      </p:cBhvr>
                                      <p:to x="100000" y="90000"/>
                                    </p:animScale>
                                    <p:animScale>
                                      <p:cBhvr>
                                        <p:cTn id="134" dur="166" decel="50000">
                                          <p:stCondLst>
                                            <p:cond delay="1668"/>
                                          </p:stCondLst>
                                        </p:cTn>
                                        <p:tgtEl>
                                          <p:spTgt spid="16"/>
                                        </p:tgtEl>
                                      </p:cBhvr>
                                      <p:to x="100000" y="100000"/>
                                    </p:animScale>
                                    <p:animScale>
                                      <p:cBhvr>
                                        <p:cTn id="135" dur="26">
                                          <p:stCondLst>
                                            <p:cond delay="1808"/>
                                          </p:stCondLst>
                                        </p:cTn>
                                        <p:tgtEl>
                                          <p:spTgt spid="16"/>
                                        </p:tgtEl>
                                      </p:cBhvr>
                                      <p:to x="100000" y="95000"/>
                                    </p:animScale>
                                    <p:animScale>
                                      <p:cBhvr>
                                        <p:cTn id="136"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صر نائب لرقم الشريحة 3"/>
          <p:cNvSpPr>
            <a:spLocks noGrp="1"/>
          </p:cNvSpPr>
          <p:nvPr>
            <p:ph type="sldNum" sz="quarter" idx="4294967295"/>
          </p:nvPr>
        </p:nvSpPr>
        <p:spPr bwMode="auto">
          <a:xfrm>
            <a:off x="2324100" y="6149975"/>
            <a:ext cx="527050" cy="336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spcBef>
                <a:spcPct val="20000"/>
              </a:spcBef>
              <a:buFont typeface="Arial" panose="020B0604020202020204" pitchFamily="34" charset="0"/>
              <a:buChar char="•"/>
              <a:defRPr sz="2954">
                <a:solidFill>
                  <a:schemeClr val="tx1"/>
                </a:solidFill>
                <a:latin typeface="Calibri" panose="020F0502020204030204" pitchFamily="34" charset="0"/>
                <a:cs typeface="Arial" panose="020B0604020202020204" pitchFamily="34" charset="0"/>
              </a:defRPr>
            </a:lvl1pPr>
            <a:lvl2pPr marL="685817" indent="-263776" algn="r">
              <a:spcBef>
                <a:spcPct val="20000"/>
              </a:spcBef>
              <a:buFont typeface="Arial" panose="020B0604020202020204" pitchFamily="34" charset="0"/>
              <a:buChar char="–"/>
              <a:defRPr sz="2585">
                <a:solidFill>
                  <a:schemeClr val="tx1"/>
                </a:solidFill>
                <a:latin typeface="Calibri" panose="020F0502020204030204" pitchFamily="34" charset="0"/>
                <a:cs typeface="Arial" panose="020B0604020202020204" pitchFamily="34" charset="0"/>
              </a:defRPr>
            </a:lvl2pPr>
            <a:lvl3pPr marL="1055103" indent="-211021" algn="r">
              <a:spcBef>
                <a:spcPct val="20000"/>
              </a:spcBef>
              <a:buFont typeface="Arial" panose="020B0604020202020204" pitchFamily="34" charset="0"/>
              <a:buChar char="•"/>
              <a:defRPr sz="2215">
                <a:solidFill>
                  <a:schemeClr val="tx1"/>
                </a:solidFill>
                <a:latin typeface="Calibri" panose="020F0502020204030204" pitchFamily="34" charset="0"/>
                <a:cs typeface="Arial" panose="020B0604020202020204" pitchFamily="34" charset="0"/>
              </a:defRPr>
            </a:lvl3pPr>
            <a:lvl4pPr marL="1477145"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4pPr>
            <a:lvl5pPr marL="1899186" indent="-211021" algn="r">
              <a:spcBef>
                <a:spcPct val="20000"/>
              </a:spcBef>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5pPr>
            <a:lvl6pPr marL="2321227"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6pPr>
            <a:lvl7pPr marL="2743269"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7pPr>
            <a:lvl8pPr marL="3165310"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8pPr>
            <a:lvl9pPr marL="3587351" indent="-211021" rtl="0" eaLnBrk="0" fontAlgn="base" hangingPunct="0">
              <a:spcBef>
                <a:spcPct val="20000"/>
              </a:spcBef>
              <a:spcAft>
                <a:spcPct val="0"/>
              </a:spcAft>
              <a:buFont typeface="Arial" panose="020B0604020202020204" pitchFamily="34" charset="0"/>
              <a:buChar char="»"/>
              <a:defRPr sz="1846">
                <a:solidFill>
                  <a:schemeClr val="tx1"/>
                </a:solidFill>
                <a:latin typeface="Calibri" panose="020F0502020204030204" pitchFamily="34" charset="0"/>
                <a:cs typeface="Arial" panose="020B0604020202020204" pitchFamily="34" charset="0"/>
              </a:defRPr>
            </a:lvl9pPr>
          </a:lstStyle>
          <a:p>
            <a:pPr>
              <a:spcBef>
                <a:spcPct val="0"/>
              </a:spcBef>
              <a:buFontTx/>
              <a:buNone/>
              <a:defRPr/>
            </a:pPr>
            <a:fld id="{1CA375F7-40A8-4967-814C-B8ADDFED29A8}" type="slidenum">
              <a:rPr lang="ar-SA" altLang="en-US" sz="1108">
                <a:solidFill>
                  <a:schemeClr val="bg1"/>
                </a:solidFill>
              </a:rPr>
              <a:pPr>
                <a:spcBef>
                  <a:spcPct val="0"/>
                </a:spcBef>
                <a:buFontTx/>
                <a:buNone/>
                <a:defRPr/>
              </a:pPr>
              <a:t>4</a:t>
            </a:fld>
            <a:endParaRPr lang="en-US" altLang="en-US" sz="1108">
              <a:solidFill>
                <a:schemeClr val="bg1"/>
              </a:solidFill>
            </a:endParaRPr>
          </a:p>
        </p:txBody>
      </p:sp>
      <p:sp>
        <p:nvSpPr>
          <p:cNvPr id="18435" name="مربع نص 5"/>
          <p:cNvSpPr txBox="1">
            <a:spLocks noChangeArrowheads="1"/>
          </p:cNvSpPr>
          <p:nvPr/>
        </p:nvSpPr>
        <p:spPr bwMode="auto">
          <a:xfrm>
            <a:off x="560512" y="2204864"/>
            <a:ext cx="8606059" cy="1200329"/>
          </a:xfrm>
          <a:prstGeom prst="rect">
            <a:avLst/>
          </a:prstGeom>
          <a:ln>
            <a:solidFill>
              <a:schemeClr val="accent6">
                <a:lumMod val="50000"/>
              </a:schemeClr>
            </a:solidFill>
          </a:ln>
          <a:extLst/>
        </p:spPr>
        <p:style>
          <a:lnRef idx="2">
            <a:schemeClr val="accent6"/>
          </a:lnRef>
          <a:fillRef idx="1">
            <a:schemeClr val="lt1"/>
          </a:fillRef>
          <a:effectRef idx="0">
            <a:schemeClr val="accent6"/>
          </a:effectRef>
          <a:fontRef idx="minor">
            <a:schemeClr val="dk1"/>
          </a:fontRef>
        </p:style>
        <p:txBody>
          <a:bodyPr wrap="square">
            <a:spAutoFit/>
          </a:bodyPr>
          <a:lstStyle>
            <a:lvl1pPr algn="r">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marL="342900" indent="-342900" algn="just">
              <a:spcBef>
                <a:spcPct val="0"/>
              </a:spcBef>
              <a:buFont typeface="Wingdings" panose="05000000000000000000" pitchFamily="2" charset="2"/>
              <a:buChar char="ü"/>
              <a:defRPr/>
            </a:pPr>
            <a:r>
              <a:rPr lang="ar-SA" altLang="en-US" sz="2400" b="1" dirty="0" smtClean="0">
                <a:solidFill>
                  <a:srgbClr val="013E36"/>
                </a:solidFill>
                <a:latin typeface="Arial" panose="020B0604020202020204" pitchFamily="34" charset="0"/>
                <a:cs typeface="Arabic Transparent" panose="020B0604020202020204" pitchFamily="34" charset="0"/>
              </a:rPr>
              <a:t>يتعلق تصميم البحث بتحديد مختلف عناصره، كتلك المتعلقة بأهداف الدراسة (استكشاف أو وصف أو اختبار للفروض) وبمكان الدراسة ونوعها و بمدى تدخل الباحث في اجرائها و مدتها وبوحدة التحليل كذلك. </a:t>
            </a:r>
            <a:endParaRPr lang="ar-SA" altLang="en-US" sz="2400" dirty="0">
              <a:solidFill>
                <a:srgbClr val="013E36"/>
              </a:solidFill>
              <a:latin typeface="Arial" panose="020B0604020202020204" pitchFamily="34" charset="0"/>
              <a:cs typeface="Arabic Transparent" panose="020B0604020202020204" pitchFamily="34" charset="0"/>
            </a:endParaRPr>
          </a:p>
        </p:txBody>
      </p:sp>
      <p:sp>
        <p:nvSpPr>
          <p:cNvPr id="12" name="Title 1"/>
          <p:cNvSpPr>
            <a:spLocks noGrp="1"/>
          </p:cNvSpPr>
          <p:nvPr>
            <p:ph type="title"/>
          </p:nvPr>
        </p:nvSpPr>
        <p:spPr>
          <a:xfrm>
            <a:off x="6537176" y="415267"/>
            <a:ext cx="2218656" cy="1028345"/>
          </a:xfrm>
        </p:spPr>
        <p:txBody>
          <a:bodyPr/>
          <a:lstStyle/>
          <a:p>
            <a:pPr marL="571500" indent="-571500">
              <a:buFont typeface="Arial" panose="020B0604020202020204" pitchFamily="34" charset="0"/>
              <a:buChar char="•"/>
            </a:pPr>
            <a:r>
              <a:rPr lang="ar-SA" sz="4000" b="1" dirty="0" smtClean="0">
                <a:solidFill>
                  <a:srgbClr val="013E36"/>
                </a:solidFill>
              </a:rPr>
              <a:t>مقدمة :</a:t>
            </a:r>
            <a:endParaRPr lang="en-US" sz="4000" b="1" dirty="0">
              <a:solidFill>
                <a:srgbClr val="013E36"/>
              </a:solidFill>
            </a:endParaRPr>
          </a:p>
        </p:txBody>
      </p:sp>
      <p:sp>
        <p:nvSpPr>
          <p:cNvPr id="20" name="Right Arrow 19"/>
          <p:cNvSpPr/>
          <p:nvPr/>
        </p:nvSpPr>
        <p:spPr>
          <a:xfrm rot="5400000">
            <a:off x="8767762" y="542345"/>
            <a:ext cx="777875" cy="536575"/>
          </a:xfrm>
          <a:prstGeom prst="right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SA">
              <a:solidFill>
                <a:srgbClr val="00B050"/>
              </a:solidFill>
            </a:endParaRPr>
          </a:p>
        </p:txBody>
      </p:sp>
      <p:sp>
        <p:nvSpPr>
          <p:cNvPr id="21" name="Slide Number Placeholder 2"/>
          <p:cNvSpPr>
            <a:spLocks noGrp="1"/>
          </p:cNvSpPr>
          <p:nvPr>
            <p:ph type="sldNum" sz="quarter" idx="10"/>
          </p:nvPr>
        </p:nvSpPr>
        <p:spPr>
          <a:xfrm>
            <a:off x="4974456" y="6356350"/>
            <a:ext cx="482600" cy="365125"/>
          </a:xfrm>
        </p:spPr>
        <p:txBody>
          <a:bodyPr/>
          <a:lstStyle/>
          <a:p>
            <a:pPr>
              <a:defRPr/>
            </a:pPr>
            <a:r>
              <a:rPr lang="ar-SA" dirty="0" smtClean="0"/>
              <a:t>3</a:t>
            </a:r>
            <a:endParaRPr lang="en-US" dirty="0"/>
          </a:p>
        </p:txBody>
      </p:sp>
    </p:spTree>
    <p:extLst>
      <p:ext uri="{BB962C8B-B14F-4D97-AF65-F5344CB8AC3E}">
        <p14:creationId xmlns:p14="http://schemas.microsoft.com/office/powerpoint/2010/main" val="40499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80">
                                          <p:stCondLst>
                                            <p:cond delay="0"/>
                                          </p:stCondLst>
                                        </p:cTn>
                                        <p:tgtEl>
                                          <p:spTgt spid="20"/>
                                        </p:tgtEl>
                                      </p:cBhvr>
                                    </p:animEffect>
                                    <p:anim calcmode="lin" valueType="num">
                                      <p:cBhvr>
                                        <p:cTn id="24"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
                                        </p:tgtEl>
                                      </p:cBhvr>
                                      <p:to x="100000" y="60000"/>
                                    </p:animScale>
                                    <p:animScale>
                                      <p:cBhvr>
                                        <p:cTn id="30" dur="166" decel="50000">
                                          <p:stCondLst>
                                            <p:cond delay="676"/>
                                          </p:stCondLst>
                                        </p:cTn>
                                        <p:tgtEl>
                                          <p:spTgt spid="20"/>
                                        </p:tgtEl>
                                      </p:cBhvr>
                                      <p:to x="100000" y="100000"/>
                                    </p:animScale>
                                    <p:animScale>
                                      <p:cBhvr>
                                        <p:cTn id="31" dur="26">
                                          <p:stCondLst>
                                            <p:cond delay="1312"/>
                                          </p:stCondLst>
                                        </p:cTn>
                                        <p:tgtEl>
                                          <p:spTgt spid="20"/>
                                        </p:tgtEl>
                                      </p:cBhvr>
                                      <p:to x="100000" y="80000"/>
                                    </p:animScale>
                                    <p:animScale>
                                      <p:cBhvr>
                                        <p:cTn id="32" dur="166" decel="50000">
                                          <p:stCondLst>
                                            <p:cond delay="1338"/>
                                          </p:stCondLst>
                                        </p:cTn>
                                        <p:tgtEl>
                                          <p:spTgt spid="20"/>
                                        </p:tgtEl>
                                      </p:cBhvr>
                                      <p:to x="100000" y="100000"/>
                                    </p:animScale>
                                    <p:animScale>
                                      <p:cBhvr>
                                        <p:cTn id="33" dur="26">
                                          <p:stCondLst>
                                            <p:cond delay="1642"/>
                                          </p:stCondLst>
                                        </p:cTn>
                                        <p:tgtEl>
                                          <p:spTgt spid="20"/>
                                        </p:tgtEl>
                                      </p:cBhvr>
                                      <p:to x="100000" y="90000"/>
                                    </p:animScale>
                                    <p:animScale>
                                      <p:cBhvr>
                                        <p:cTn id="34" dur="166" decel="50000">
                                          <p:stCondLst>
                                            <p:cond delay="1668"/>
                                          </p:stCondLst>
                                        </p:cTn>
                                        <p:tgtEl>
                                          <p:spTgt spid="20"/>
                                        </p:tgtEl>
                                      </p:cBhvr>
                                      <p:to x="100000" y="100000"/>
                                    </p:animScale>
                                    <p:animScale>
                                      <p:cBhvr>
                                        <p:cTn id="35" dur="26">
                                          <p:stCondLst>
                                            <p:cond delay="1808"/>
                                          </p:stCondLst>
                                        </p:cTn>
                                        <p:tgtEl>
                                          <p:spTgt spid="20"/>
                                        </p:tgtEl>
                                      </p:cBhvr>
                                      <p:to x="100000" y="95000"/>
                                    </p:animScale>
                                    <p:animScale>
                                      <p:cBhvr>
                                        <p:cTn id="36" dur="166" decel="50000">
                                          <p:stCondLst>
                                            <p:cond delay="1834"/>
                                          </p:stCondLst>
                                        </p:cTn>
                                        <p:tgtEl>
                                          <p:spTgt spid="2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435"/>
                                        </p:tgtEl>
                                        <p:attrNameLst>
                                          <p:attrName>style.visibility</p:attrName>
                                        </p:attrNameLst>
                                      </p:cBhvr>
                                      <p:to>
                                        <p:strVal val="visible"/>
                                      </p:to>
                                    </p:set>
                                    <p:anim calcmode="lin" valueType="num">
                                      <p:cBhvr additive="base">
                                        <p:cTn id="41" dur="500" fill="hold"/>
                                        <p:tgtEl>
                                          <p:spTgt spid="18435"/>
                                        </p:tgtEl>
                                        <p:attrNameLst>
                                          <p:attrName>ppt_x</p:attrName>
                                        </p:attrNameLst>
                                      </p:cBhvr>
                                      <p:tavLst>
                                        <p:tav tm="0">
                                          <p:val>
                                            <p:strVal val="#ppt_x"/>
                                          </p:val>
                                        </p:tav>
                                        <p:tav tm="100000">
                                          <p:val>
                                            <p:strVal val="#ppt_x"/>
                                          </p:val>
                                        </p:tav>
                                      </p:tavLst>
                                    </p:anim>
                                    <p:anim calcmode="lin" valueType="num">
                                      <p:cBhvr additive="base">
                                        <p:cTn id="42" dur="500" fill="hold"/>
                                        <p:tgtEl>
                                          <p:spTgt spid="184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2"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5</a:t>
            </a:fld>
            <a:endParaRPr lang="en-US" sz="1200"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188708420"/>
              </p:ext>
            </p:extLst>
          </p:nvPr>
        </p:nvGraphicFramePr>
        <p:xfrm>
          <a:off x="237087" y="202311"/>
          <a:ext cx="9361040" cy="5775155"/>
        </p:xfrm>
        <a:graphic>
          <a:graphicData uri="http://schemas.openxmlformats.org/drawingml/2006/table">
            <a:tbl>
              <a:tblPr rtl="1" firstRow="1" bandRow="1">
                <a:tableStyleId>{5C22544A-7EE6-4342-B048-85BDC9FD1C3A}</a:tableStyleId>
              </a:tblPr>
              <a:tblGrid>
                <a:gridCol w="9361040"/>
              </a:tblGrid>
              <a:tr h="5775155">
                <a:tc>
                  <a:txBody>
                    <a:bodyPr/>
                    <a:lstStyle/>
                    <a:p>
                      <a:pPr rtl="1"/>
                      <a:endParaRPr lang="ar-SA" dirty="0"/>
                    </a:p>
                  </a:txBody>
                  <a:tcPr>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639878101"/>
              </p:ext>
            </p:extLst>
          </p:nvPr>
        </p:nvGraphicFramePr>
        <p:xfrm>
          <a:off x="7206045" y="466199"/>
          <a:ext cx="1779308" cy="1102360"/>
        </p:xfrm>
        <a:graphic>
          <a:graphicData uri="http://schemas.openxmlformats.org/drawingml/2006/table">
            <a:tbl>
              <a:tblPr rtl="1" firstRow="1" bandRow="1">
                <a:tableStyleId>{5940675A-B579-460E-94D1-54222C63F5DA}</a:tableStyleId>
              </a:tblPr>
              <a:tblGrid>
                <a:gridCol w="1779308"/>
              </a:tblGrid>
              <a:tr h="370840">
                <a:tc>
                  <a:txBody>
                    <a:bodyPr/>
                    <a:lstStyle/>
                    <a:p>
                      <a:pPr algn="ctr" rtl="1"/>
                      <a:r>
                        <a:rPr lang="ar-SA" sz="1400" b="1" dirty="0" smtClean="0"/>
                        <a:t>هدف الدراسة</a:t>
                      </a:r>
                      <a:endParaRPr lang="ar-SA" sz="1400" b="1" dirty="0">
                        <a:solidFill>
                          <a:srgbClr val="013E36"/>
                        </a:solidFill>
                      </a:endParaRPr>
                    </a:p>
                  </a:txBody>
                  <a:tcPr/>
                </a:tc>
              </a:tr>
              <a:tr h="370840">
                <a:tc>
                  <a:txBody>
                    <a:bodyPr/>
                    <a:lstStyle/>
                    <a:p>
                      <a:pPr marL="285750" indent="-285750" rtl="1">
                        <a:buFont typeface="Calibri" panose="020F0502020204030204" pitchFamily="34" charset="0"/>
                        <a:buChar char="₋"/>
                      </a:pPr>
                      <a:r>
                        <a:rPr lang="ar-SA" sz="1400" dirty="0" smtClean="0"/>
                        <a:t>استكشاف</a:t>
                      </a:r>
                    </a:p>
                    <a:p>
                      <a:pPr marL="285750" indent="-285750" rtl="1">
                        <a:buFont typeface="Calibri" panose="020F0502020204030204" pitchFamily="34" charset="0"/>
                        <a:buChar char="₋"/>
                      </a:pPr>
                      <a:r>
                        <a:rPr lang="ar-SA" sz="1400" dirty="0" smtClean="0"/>
                        <a:t>وصف</a:t>
                      </a:r>
                    </a:p>
                    <a:p>
                      <a:pPr marL="285750" indent="-285750" rtl="1">
                        <a:buFont typeface="Calibri" panose="020F0502020204030204" pitchFamily="34" charset="0"/>
                        <a:buChar char="₋"/>
                      </a:pPr>
                      <a:r>
                        <a:rPr lang="ar-SA" sz="1400" dirty="0" smtClean="0"/>
                        <a:t>اختبار صحة الفروض</a:t>
                      </a:r>
                      <a:endParaRPr lang="ar-SA" sz="1400"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989313299"/>
              </p:ext>
            </p:extLst>
          </p:nvPr>
        </p:nvGraphicFramePr>
        <p:xfrm>
          <a:off x="5961112" y="476672"/>
          <a:ext cx="1141760" cy="1742440"/>
        </p:xfrm>
        <a:graphic>
          <a:graphicData uri="http://schemas.openxmlformats.org/drawingml/2006/table">
            <a:tbl>
              <a:tblPr rtl="1" firstRow="1" bandRow="1">
                <a:tableStyleId>{5940675A-B579-460E-94D1-54222C63F5DA}</a:tableStyleId>
              </a:tblPr>
              <a:tblGrid>
                <a:gridCol w="1141760"/>
              </a:tblGrid>
              <a:tr h="370840">
                <a:tc>
                  <a:txBody>
                    <a:bodyPr/>
                    <a:lstStyle/>
                    <a:p>
                      <a:pPr algn="ctr" rtl="1"/>
                      <a:r>
                        <a:rPr lang="ar-SA" sz="1400" b="1" dirty="0" smtClean="0"/>
                        <a:t>نوع الدراسة </a:t>
                      </a:r>
                      <a:endParaRPr lang="ar-SA" sz="1400" b="1" dirty="0">
                        <a:solidFill>
                          <a:srgbClr val="013E36"/>
                        </a:solidFill>
                      </a:endParaRPr>
                    </a:p>
                  </a:txBody>
                  <a:tcPr/>
                </a:tc>
              </a:tr>
              <a:tr h="370840">
                <a:tc>
                  <a:txBody>
                    <a:bodyPr/>
                    <a:lstStyle/>
                    <a:p>
                      <a:pPr marL="285750" indent="-285750" rtl="1">
                        <a:buFont typeface="Calibri" panose="020F0502020204030204" pitchFamily="34" charset="0"/>
                        <a:buChar char="₋"/>
                      </a:pPr>
                      <a:r>
                        <a:rPr lang="ar-SA" sz="1400" dirty="0" smtClean="0"/>
                        <a:t>بناء علاقة سبية</a:t>
                      </a:r>
                    </a:p>
                    <a:p>
                      <a:pPr marL="285750" indent="-285750" rtl="1">
                        <a:buFont typeface="Calibri" panose="020F0502020204030204" pitchFamily="34" charset="0"/>
                        <a:buChar char="₋"/>
                      </a:pPr>
                      <a:r>
                        <a:rPr lang="ar-SA" sz="1400" dirty="0" smtClean="0"/>
                        <a:t>ارتباط</a:t>
                      </a:r>
                    </a:p>
                    <a:p>
                      <a:pPr marL="285750" indent="-285750" rtl="1">
                        <a:buFont typeface="Calibri" panose="020F0502020204030204" pitchFamily="34" charset="0"/>
                        <a:buChar char="₋"/>
                      </a:pPr>
                      <a:r>
                        <a:rPr lang="ar-SA" sz="1400" dirty="0" smtClean="0"/>
                        <a:t>فروق بين الجماعات</a:t>
                      </a:r>
                    </a:p>
                    <a:p>
                      <a:pPr marL="285750" indent="-285750" rtl="1">
                        <a:buFont typeface="Calibri" panose="020F0502020204030204" pitchFamily="34" charset="0"/>
                        <a:buChar char="₋"/>
                      </a:pPr>
                      <a:r>
                        <a:rPr lang="ar-SA" sz="1400" dirty="0" smtClean="0"/>
                        <a:t>ترتيب....</a:t>
                      </a:r>
                      <a:endParaRPr lang="ar-SA" sz="1400" dirty="0"/>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045082400"/>
              </p:ext>
            </p:extLst>
          </p:nvPr>
        </p:nvGraphicFramePr>
        <p:xfrm>
          <a:off x="4598007" y="496144"/>
          <a:ext cx="1275681" cy="2175128"/>
        </p:xfrm>
        <a:graphic>
          <a:graphicData uri="http://schemas.openxmlformats.org/drawingml/2006/table">
            <a:tbl>
              <a:tblPr rtl="1" firstRow="1" bandRow="1">
                <a:tableStyleId>{5940675A-B579-460E-94D1-54222C63F5DA}</a:tableStyleId>
              </a:tblPr>
              <a:tblGrid>
                <a:gridCol w="1275681"/>
              </a:tblGrid>
              <a:tr h="315236">
                <a:tc>
                  <a:txBody>
                    <a:bodyPr/>
                    <a:lstStyle/>
                    <a:p>
                      <a:pPr algn="ctr" rtl="1"/>
                      <a:r>
                        <a:rPr lang="ar-SA" sz="1400" b="1" dirty="0" smtClean="0"/>
                        <a:t>مدى تدخل الباحث</a:t>
                      </a:r>
                      <a:endParaRPr lang="ar-SA" sz="1400" b="1" dirty="0">
                        <a:solidFill>
                          <a:srgbClr val="013E36"/>
                        </a:solidFill>
                      </a:endParaRPr>
                    </a:p>
                  </a:txBody>
                  <a:tcPr/>
                </a:tc>
              </a:tr>
              <a:tr h="1859892">
                <a:tc>
                  <a:txBody>
                    <a:bodyPr/>
                    <a:lstStyle/>
                    <a:p>
                      <a:pPr marL="285750" indent="-285750" rtl="1">
                        <a:buFont typeface="Calibri" panose="020F0502020204030204" pitchFamily="34" charset="0"/>
                        <a:buChar char="₋"/>
                      </a:pPr>
                      <a:r>
                        <a:rPr lang="ar-SA" sz="1400" b="1" u="sng" dirty="0" smtClean="0"/>
                        <a:t>حد أدنى: </a:t>
                      </a:r>
                      <a:r>
                        <a:rPr lang="ar-SA" sz="1400" dirty="0" smtClean="0"/>
                        <a:t>دراسة الأحداث كما هي</a:t>
                      </a:r>
                    </a:p>
                    <a:p>
                      <a:pPr marL="285750" indent="-285750" rtl="1">
                        <a:buFont typeface="Calibri" panose="020F0502020204030204" pitchFamily="34" charset="0"/>
                        <a:buChar char="₋"/>
                      </a:pPr>
                      <a:r>
                        <a:rPr lang="ar-SA" sz="1400" b="1" u="sng" dirty="0" smtClean="0"/>
                        <a:t>تدخل مقصود: </a:t>
                      </a:r>
                      <a:r>
                        <a:rPr lang="ar-SA" sz="1400" dirty="0" smtClean="0"/>
                        <a:t>السيطرة أو محاكاة الأحداث</a:t>
                      </a:r>
                      <a:endParaRPr lang="ar-SA" sz="1400" dirty="0"/>
                    </a:p>
                  </a:txBody>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5096782"/>
              </p:ext>
            </p:extLst>
          </p:nvPr>
        </p:nvGraphicFramePr>
        <p:xfrm>
          <a:off x="3225824" y="476672"/>
          <a:ext cx="1303512" cy="1526456"/>
        </p:xfrm>
        <a:graphic>
          <a:graphicData uri="http://schemas.openxmlformats.org/drawingml/2006/table">
            <a:tbl>
              <a:tblPr rtl="1" firstRow="1" bandRow="1">
                <a:tableStyleId>{5940675A-B579-460E-94D1-54222C63F5DA}</a:tableStyleId>
              </a:tblPr>
              <a:tblGrid>
                <a:gridCol w="1303512"/>
              </a:tblGrid>
              <a:tr h="636750">
                <a:tc>
                  <a:txBody>
                    <a:bodyPr/>
                    <a:lstStyle/>
                    <a:p>
                      <a:pPr algn="ctr" rtl="1"/>
                      <a:endParaRPr lang="ar-SA" sz="1400" b="1" dirty="0" smtClean="0"/>
                    </a:p>
                    <a:p>
                      <a:pPr algn="ctr" rtl="1"/>
                      <a:r>
                        <a:rPr lang="ar-SA" sz="1400" b="1" dirty="0" smtClean="0"/>
                        <a:t>التخطيط للدراسة</a:t>
                      </a:r>
                      <a:endParaRPr lang="ar-SA" sz="1400" b="1" dirty="0">
                        <a:solidFill>
                          <a:srgbClr val="013E36"/>
                        </a:solidFill>
                      </a:endParaRPr>
                    </a:p>
                  </a:txBody>
                  <a:tcPr/>
                </a:tc>
              </a:tr>
              <a:tr h="889706">
                <a:tc>
                  <a:txBody>
                    <a:bodyPr/>
                    <a:lstStyle/>
                    <a:p>
                      <a:pPr marL="285750" indent="-285750" rtl="1">
                        <a:buFont typeface="Calibri" panose="020F0502020204030204" pitchFamily="34" charset="0"/>
                        <a:buChar char="₋"/>
                      </a:pPr>
                      <a:r>
                        <a:rPr lang="ar-SA" sz="1400" dirty="0" smtClean="0"/>
                        <a:t>مخططة </a:t>
                      </a:r>
                    </a:p>
                    <a:p>
                      <a:pPr marL="285750" indent="-285750" rtl="1">
                        <a:buFont typeface="Calibri" panose="020F0502020204030204" pitchFamily="34" charset="0"/>
                        <a:buChar char="₋"/>
                      </a:pPr>
                      <a:r>
                        <a:rPr lang="ar-SA" sz="1400" dirty="0" smtClean="0"/>
                        <a:t>غير مخططة</a:t>
                      </a:r>
                      <a:endParaRPr lang="ar-SA" sz="1400" dirty="0"/>
                    </a:p>
                  </a:txBody>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470786782"/>
              </p:ext>
            </p:extLst>
          </p:nvPr>
        </p:nvGraphicFramePr>
        <p:xfrm>
          <a:off x="1625955" y="496144"/>
          <a:ext cx="1457896" cy="1529080"/>
        </p:xfrm>
        <a:graphic>
          <a:graphicData uri="http://schemas.openxmlformats.org/drawingml/2006/table">
            <a:tbl>
              <a:tblPr rtl="1" firstRow="1" bandRow="1">
                <a:tableStyleId>{5940675A-B579-460E-94D1-54222C63F5DA}</a:tableStyleId>
              </a:tblPr>
              <a:tblGrid>
                <a:gridCol w="1457896"/>
              </a:tblGrid>
              <a:tr h="370840">
                <a:tc>
                  <a:txBody>
                    <a:bodyPr/>
                    <a:lstStyle/>
                    <a:p>
                      <a:pPr algn="ctr" rtl="1"/>
                      <a:r>
                        <a:rPr lang="ar-SA" sz="1400" b="1" dirty="0" smtClean="0">
                          <a:solidFill>
                            <a:schemeClr val="tx1"/>
                          </a:solidFill>
                        </a:rPr>
                        <a:t>المقاييس</a:t>
                      </a:r>
                      <a:r>
                        <a:rPr lang="ar-SA" sz="1400" b="1" baseline="0" dirty="0" smtClean="0">
                          <a:solidFill>
                            <a:schemeClr val="tx1"/>
                          </a:solidFill>
                        </a:rPr>
                        <a:t> و القياس</a:t>
                      </a:r>
                      <a:endParaRPr lang="ar-SA" sz="1400" b="1" dirty="0">
                        <a:solidFill>
                          <a:srgbClr val="013E36"/>
                        </a:solidFill>
                      </a:endParaRPr>
                    </a:p>
                  </a:txBody>
                  <a:tcPr>
                    <a:solidFill>
                      <a:srgbClr val="00B0F0"/>
                    </a:solidFill>
                  </a:tcPr>
                </a:tc>
              </a:tr>
              <a:tr h="370840">
                <a:tc>
                  <a:txBody>
                    <a:bodyPr/>
                    <a:lstStyle/>
                    <a:p>
                      <a:pPr marL="285750" indent="-285750" rtl="1">
                        <a:buFont typeface="Calibri" panose="020F0502020204030204" pitchFamily="34" charset="0"/>
                        <a:buChar char="₋"/>
                      </a:pPr>
                      <a:r>
                        <a:rPr lang="ar-SA" sz="1400" dirty="0" smtClean="0"/>
                        <a:t>التعريف الاجرائي</a:t>
                      </a:r>
                    </a:p>
                    <a:p>
                      <a:pPr marL="285750" indent="-285750" rtl="1">
                        <a:buFont typeface="Calibri" panose="020F0502020204030204" pitchFamily="34" charset="0"/>
                        <a:buChar char="₋"/>
                      </a:pPr>
                      <a:r>
                        <a:rPr lang="ar-SA" sz="1400" dirty="0" smtClean="0"/>
                        <a:t>القياس</a:t>
                      </a:r>
                    </a:p>
                    <a:p>
                      <a:pPr marL="285750" indent="-285750" rtl="1">
                        <a:buFont typeface="Calibri" panose="020F0502020204030204" pitchFamily="34" charset="0"/>
                        <a:buChar char="₋"/>
                      </a:pPr>
                      <a:r>
                        <a:rPr lang="ar-SA" sz="1400" dirty="0" smtClean="0"/>
                        <a:t>التصنيف</a:t>
                      </a:r>
                    </a:p>
                    <a:p>
                      <a:pPr marL="285750" indent="-285750" rtl="1">
                        <a:buFont typeface="Calibri" panose="020F0502020204030204" pitchFamily="34" charset="0"/>
                        <a:buChar char="₋"/>
                      </a:pPr>
                      <a:r>
                        <a:rPr lang="ar-SA" sz="1400" dirty="0" smtClean="0"/>
                        <a:t>الترميز</a:t>
                      </a:r>
                      <a:endParaRPr lang="ar-SA" sz="1400" dirty="0"/>
                    </a:p>
                  </a:txBody>
                  <a:tcPr>
                    <a:solidFill>
                      <a:srgbClr val="00B0F0"/>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800936160"/>
              </p:ext>
            </p:extLst>
          </p:nvPr>
        </p:nvGraphicFramePr>
        <p:xfrm>
          <a:off x="1822940" y="4073351"/>
          <a:ext cx="1693762" cy="1315720"/>
        </p:xfrm>
        <a:graphic>
          <a:graphicData uri="http://schemas.openxmlformats.org/drawingml/2006/table">
            <a:tbl>
              <a:tblPr rtl="1" firstRow="1" bandRow="1">
                <a:tableStyleId>{5940675A-B579-460E-94D1-54222C63F5DA}</a:tableStyleId>
              </a:tblPr>
              <a:tblGrid>
                <a:gridCol w="1693762"/>
              </a:tblGrid>
              <a:tr h="370840">
                <a:tc>
                  <a:txBody>
                    <a:bodyPr/>
                    <a:lstStyle/>
                    <a:p>
                      <a:pPr algn="ctr" rtl="1"/>
                      <a:r>
                        <a:rPr lang="ar-SA" sz="1400" b="1" dirty="0" smtClean="0"/>
                        <a:t>طرق جمع البيانات</a:t>
                      </a:r>
                      <a:endParaRPr lang="ar-SA" sz="1400" b="1" dirty="0">
                        <a:solidFill>
                          <a:srgbClr val="013E36"/>
                        </a:solidFill>
                      </a:endParaRPr>
                    </a:p>
                  </a:txBody>
                  <a:tcPr>
                    <a:solidFill>
                      <a:srgbClr val="00B0F0"/>
                    </a:solidFill>
                  </a:tcPr>
                </a:tc>
              </a:tr>
              <a:tr h="370840">
                <a:tc>
                  <a:txBody>
                    <a:bodyPr/>
                    <a:lstStyle/>
                    <a:p>
                      <a:pPr marL="285750" indent="-285750" rtl="1">
                        <a:buFont typeface="Calibri" panose="020F0502020204030204" pitchFamily="34" charset="0"/>
                        <a:buChar char="₋"/>
                      </a:pPr>
                      <a:r>
                        <a:rPr lang="ar-SA" sz="1400" dirty="0" smtClean="0"/>
                        <a:t>الملاحظة</a:t>
                      </a:r>
                    </a:p>
                    <a:p>
                      <a:pPr marL="285750" indent="-285750" rtl="1">
                        <a:buFont typeface="Calibri" panose="020F0502020204030204" pitchFamily="34" charset="0"/>
                        <a:buChar char="₋"/>
                      </a:pPr>
                      <a:r>
                        <a:rPr lang="ar-SA" sz="1400" dirty="0" smtClean="0"/>
                        <a:t>المقابلات</a:t>
                      </a:r>
                    </a:p>
                    <a:p>
                      <a:pPr marL="285750" indent="-285750" rtl="1">
                        <a:buFont typeface="Calibri" panose="020F0502020204030204" pitchFamily="34" charset="0"/>
                        <a:buChar char="₋"/>
                      </a:pPr>
                      <a:r>
                        <a:rPr lang="ar-SA" sz="1400" dirty="0" smtClean="0"/>
                        <a:t>الاستقصاءات</a:t>
                      </a:r>
                    </a:p>
                    <a:p>
                      <a:pPr marL="285750" indent="-285750" rtl="1">
                        <a:buFont typeface="Calibri" panose="020F0502020204030204" pitchFamily="34" charset="0"/>
                        <a:buChar char="₋"/>
                      </a:pPr>
                      <a:r>
                        <a:rPr lang="ar-SA" sz="1400" dirty="0" smtClean="0"/>
                        <a:t>القياسات الفعلية</a:t>
                      </a:r>
                      <a:endParaRPr lang="ar-SA" sz="1400" dirty="0"/>
                    </a:p>
                  </a:txBody>
                  <a:tcPr>
                    <a:solidFill>
                      <a:srgbClr val="00B0F0"/>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713971327"/>
              </p:ext>
            </p:extLst>
          </p:nvPr>
        </p:nvGraphicFramePr>
        <p:xfrm>
          <a:off x="3958456" y="4062925"/>
          <a:ext cx="2002656" cy="1315720"/>
        </p:xfrm>
        <a:graphic>
          <a:graphicData uri="http://schemas.openxmlformats.org/drawingml/2006/table">
            <a:tbl>
              <a:tblPr rtl="1" firstRow="1" bandRow="1">
                <a:tableStyleId>{5940675A-B579-460E-94D1-54222C63F5DA}</a:tableStyleId>
              </a:tblPr>
              <a:tblGrid>
                <a:gridCol w="2002656"/>
              </a:tblGrid>
              <a:tr h="370840">
                <a:tc>
                  <a:txBody>
                    <a:bodyPr/>
                    <a:lstStyle/>
                    <a:p>
                      <a:pPr algn="ctr" rtl="1"/>
                      <a:r>
                        <a:rPr lang="ar-SA" sz="1400" b="1" dirty="0" smtClean="0"/>
                        <a:t>المدى الزمني</a:t>
                      </a:r>
                      <a:endParaRPr lang="ar-SA" sz="1400" b="1" dirty="0">
                        <a:solidFill>
                          <a:srgbClr val="013E36"/>
                        </a:solidFill>
                      </a:endParaRPr>
                    </a:p>
                  </a:txBody>
                  <a:tcPr/>
                </a:tc>
              </a:tr>
              <a:tr h="370840">
                <a:tc>
                  <a:txBody>
                    <a:bodyPr/>
                    <a:lstStyle/>
                    <a:p>
                      <a:pPr marL="285750" indent="-285750" rtl="1">
                        <a:buFont typeface="Calibri" panose="020F0502020204030204" pitchFamily="34" charset="0"/>
                        <a:buChar char="₋"/>
                      </a:pPr>
                      <a:r>
                        <a:rPr lang="ar-SA" sz="1400" dirty="0" smtClean="0"/>
                        <a:t>الدراسة المقطعية (مرة واحدة في وقت واحد)</a:t>
                      </a:r>
                    </a:p>
                    <a:p>
                      <a:pPr marL="285750" indent="-285750" rtl="1">
                        <a:buFont typeface="Calibri" panose="020F0502020204030204" pitchFamily="34" charset="0"/>
                        <a:buChar char="₋"/>
                      </a:pPr>
                      <a:r>
                        <a:rPr lang="ar-SA" sz="1400" dirty="0" smtClean="0"/>
                        <a:t>عدة مرات متتالية مع فاصل زمني</a:t>
                      </a:r>
                      <a:endParaRPr lang="ar-SA" sz="1400" dirty="0"/>
                    </a:p>
                  </a:txBody>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000523509"/>
              </p:ext>
            </p:extLst>
          </p:nvPr>
        </p:nvGraphicFramePr>
        <p:xfrm>
          <a:off x="6090757" y="4062925"/>
          <a:ext cx="1141760" cy="1742440"/>
        </p:xfrm>
        <a:graphic>
          <a:graphicData uri="http://schemas.openxmlformats.org/drawingml/2006/table">
            <a:tbl>
              <a:tblPr rtl="1" firstRow="1" bandRow="1">
                <a:tableStyleId>{5940675A-B579-460E-94D1-54222C63F5DA}</a:tableStyleId>
              </a:tblPr>
              <a:tblGrid>
                <a:gridCol w="1141760"/>
              </a:tblGrid>
              <a:tr h="370840">
                <a:tc>
                  <a:txBody>
                    <a:bodyPr/>
                    <a:lstStyle/>
                    <a:p>
                      <a:pPr algn="ctr" rtl="1"/>
                      <a:r>
                        <a:rPr lang="ar-SA" sz="1400" b="1" dirty="0" smtClean="0"/>
                        <a:t>تصمم العينات</a:t>
                      </a:r>
                      <a:endParaRPr lang="ar-SA" sz="1400" b="1" dirty="0">
                        <a:solidFill>
                          <a:srgbClr val="013E36"/>
                        </a:solidFill>
                      </a:endParaRPr>
                    </a:p>
                  </a:txBody>
                  <a:tcPr>
                    <a:solidFill>
                      <a:srgbClr val="00B0F0"/>
                    </a:solidFill>
                  </a:tcPr>
                </a:tc>
              </a:tr>
              <a:tr h="370840">
                <a:tc>
                  <a:txBody>
                    <a:bodyPr/>
                    <a:lstStyle/>
                    <a:p>
                      <a:pPr marL="285750" indent="-285750" algn="r" rtl="1">
                        <a:buFont typeface="Calibri" panose="020F0502020204030204" pitchFamily="34" charset="0"/>
                        <a:buChar char="₋"/>
                      </a:pPr>
                      <a:r>
                        <a:rPr lang="ar-SA" sz="1400" dirty="0" smtClean="0"/>
                        <a:t>عينات احتمالية</a:t>
                      </a:r>
                      <a:r>
                        <a:rPr lang="ar-SA" sz="1400" baseline="0" dirty="0" smtClean="0"/>
                        <a:t> أو غير احتمالية</a:t>
                      </a:r>
                    </a:p>
                    <a:p>
                      <a:pPr marL="285750" indent="-285750" algn="r" rtl="1">
                        <a:buFont typeface="Calibri" panose="020F0502020204030204" pitchFamily="34" charset="0"/>
                        <a:buChar char="₋"/>
                      </a:pPr>
                      <a:r>
                        <a:rPr lang="ar-SA" sz="1400" baseline="0" dirty="0" smtClean="0"/>
                        <a:t>حجم العينة (</a:t>
                      </a:r>
                      <a:r>
                        <a:rPr lang="fr-FR" sz="1400" baseline="0" dirty="0" smtClean="0"/>
                        <a:t>n</a:t>
                      </a:r>
                      <a:r>
                        <a:rPr lang="ar-SA" sz="1400" baseline="0" dirty="0" smtClean="0"/>
                        <a:t>)</a:t>
                      </a:r>
                      <a:endParaRPr lang="ar-SA" sz="1400" dirty="0"/>
                    </a:p>
                  </a:txBody>
                  <a:tcPr>
                    <a:solidFill>
                      <a:srgbClr val="00B0F0"/>
                    </a:solid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995198220"/>
              </p:ext>
            </p:extLst>
          </p:nvPr>
        </p:nvGraphicFramePr>
        <p:xfrm>
          <a:off x="7298004" y="4073351"/>
          <a:ext cx="1584176" cy="1249680"/>
        </p:xfrm>
        <a:graphic>
          <a:graphicData uri="http://schemas.openxmlformats.org/drawingml/2006/table">
            <a:tbl>
              <a:tblPr rtl="1" firstRow="1" bandRow="1">
                <a:tableStyleId>{5940675A-B579-460E-94D1-54222C63F5DA}</a:tableStyleId>
              </a:tblPr>
              <a:tblGrid>
                <a:gridCol w="1584176"/>
              </a:tblGrid>
              <a:tr h="518160">
                <a:tc>
                  <a:txBody>
                    <a:bodyPr/>
                    <a:lstStyle/>
                    <a:p>
                      <a:pPr algn="ctr" rtl="1"/>
                      <a:r>
                        <a:rPr lang="ar-SA" sz="1400" b="1" dirty="0" smtClean="0">
                          <a:solidFill>
                            <a:schemeClr val="tx1"/>
                          </a:solidFill>
                        </a:rPr>
                        <a:t>وحدة التحليل</a:t>
                      </a:r>
                    </a:p>
                    <a:p>
                      <a:pPr algn="ctr" rtl="1"/>
                      <a:r>
                        <a:rPr lang="ar-SA" sz="1400" b="1" dirty="0" smtClean="0">
                          <a:solidFill>
                            <a:schemeClr val="tx1"/>
                          </a:solidFill>
                        </a:rPr>
                        <a:t>(مجتمع الدراسة)</a:t>
                      </a:r>
                      <a:endParaRPr lang="ar-SA" sz="1400" b="1" dirty="0">
                        <a:solidFill>
                          <a:schemeClr val="tx1"/>
                        </a:solidFill>
                      </a:endParaRPr>
                    </a:p>
                  </a:txBody>
                  <a:tcPr/>
                </a:tc>
              </a:tr>
              <a:tr h="370840">
                <a:tc>
                  <a:txBody>
                    <a:bodyPr/>
                    <a:lstStyle/>
                    <a:p>
                      <a:pPr marL="285750" indent="-285750" rtl="1">
                        <a:buFont typeface="Calibri" panose="020F0502020204030204" pitchFamily="34" charset="0"/>
                        <a:buChar char="₋"/>
                      </a:pPr>
                      <a:r>
                        <a:rPr lang="ar-SA" sz="1400" dirty="0" smtClean="0"/>
                        <a:t>أفراد، أزواج، مجموعات، منظما...</a:t>
                      </a:r>
                      <a:endParaRPr lang="ar-SA" sz="1400" dirty="0"/>
                    </a:p>
                  </a:txBody>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670371254"/>
              </p:ext>
            </p:extLst>
          </p:nvPr>
        </p:nvGraphicFramePr>
        <p:xfrm>
          <a:off x="8825535" y="2420888"/>
          <a:ext cx="781720" cy="1296144"/>
        </p:xfrm>
        <a:graphic>
          <a:graphicData uri="http://schemas.openxmlformats.org/drawingml/2006/table">
            <a:tbl>
              <a:tblPr rtl="1" firstRow="1" bandRow="1">
                <a:tableStyleId>{638B1855-1B75-4FBE-930C-398BA8C253C6}</a:tableStyleId>
              </a:tblPr>
              <a:tblGrid>
                <a:gridCol w="781720"/>
              </a:tblGrid>
              <a:tr h="1296144">
                <a:tc>
                  <a:txBody>
                    <a:bodyPr/>
                    <a:lstStyle/>
                    <a:p>
                      <a:pPr algn="ctr" rtl="1"/>
                      <a:endParaRPr lang="ar-SA" dirty="0" smtClean="0"/>
                    </a:p>
                    <a:p>
                      <a:pPr algn="ctr" rtl="1"/>
                      <a:r>
                        <a:rPr lang="ar-SA" dirty="0" smtClean="0">
                          <a:solidFill>
                            <a:srgbClr val="013E36"/>
                          </a:solidFill>
                        </a:rPr>
                        <a:t>مشكلة</a:t>
                      </a:r>
                      <a:r>
                        <a:rPr lang="ar-SA" baseline="0" dirty="0" smtClean="0">
                          <a:solidFill>
                            <a:srgbClr val="013E36"/>
                          </a:solidFill>
                        </a:rPr>
                        <a:t> الدراسة </a:t>
                      </a:r>
                      <a:endParaRPr lang="ar-SA" b="1" dirty="0">
                        <a:solidFill>
                          <a:srgbClr val="013E36"/>
                        </a:solidFill>
                      </a:endParaRPr>
                    </a:p>
                  </a:txBody>
                  <a:tcPr>
                    <a:solidFill>
                      <a:srgbClr val="FF3300"/>
                    </a:solid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573756571"/>
              </p:ext>
            </p:extLst>
          </p:nvPr>
        </p:nvGraphicFramePr>
        <p:xfrm>
          <a:off x="702262" y="1330032"/>
          <a:ext cx="781720" cy="3505200"/>
        </p:xfrm>
        <a:graphic>
          <a:graphicData uri="http://schemas.openxmlformats.org/drawingml/2006/table">
            <a:tbl>
              <a:tblPr rtl="1" firstRow="1" bandRow="1">
                <a:tableStyleId>{5940675A-B579-460E-94D1-54222C63F5DA}</a:tableStyleId>
              </a:tblPr>
              <a:tblGrid>
                <a:gridCol w="781720"/>
              </a:tblGrid>
              <a:tr h="3497478">
                <a:tc>
                  <a:txBody>
                    <a:bodyPr/>
                    <a:lstStyle/>
                    <a:p>
                      <a:pPr algn="ctr" rtl="1"/>
                      <a:r>
                        <a:rPr lang="ar-SA" sz="1600" b="1" dirty="0" smtClean="0"/>
                        <a:t>تحليل البيانات</a:t>
                      </a:r>
                    </a:p>
                    <a:p>
                      <a:pPr algn="ctr" rtl="1"/>
                      <a:r>
                        <a:rPr lang="ar-SA" sz="1600" b="1" dirty="0" smtClean="0"/>
                        <a:t>(1)</a:t>
                      </a:r>
                    </a:p>
                    <a:p>
                      <a:pPr algn="ctr" rtl="1"/>
                      <a:r>
                        <a:rPr lang="ar-SA" sz="1600" b="1" dirty="0" smtClean="0"/>
                        <a:t>التعرف على</a:t>
                      </a:r>
                      <a:r>
                        <a:rPr lang="ar-SA" sz="1600" b="1" baseline="0" dirty="0" smtClean="0"/>
                        <a:t> </a:t>
                      </a:r>
                      <a:r>
                        <a:rPr lang="ar-SA" sz="1600" b="1" dirty="0" smtClean="0"/>
                        <a:t>البيانات</a:t>
                      </a:r>
                    </a:p>
                    <a:p>
                      <a:pPr algn="ctr" rtl="1"/>
                      <a:r>
                        <a:rPr lang="ar-SA" sz="1600" b="1" dirty="0" smtClean="0"/>
                        <a:t>(2)</a:t>
                      </a:r>
                    </a:p>
                    <a:p>
                      <a:pPr algn="ctr" rtl="1"/>
                      <a:r>
                        <a:rPr lang="ar-SA" sz="1600" b="1" dirty="0" smtClean="0"/>
                        <a:t>التحقق من جودة البيانات</a:t>
                      </a:r>
                    </a:p>
                    <a:p>
                      <a:pPr algn="ctr" rtl="1"/>
                      <a:r>
                        <a:rPr lang="ar-SA" sz="1600" b="1" dirty="0" smtClean="0"/>
                        <a:t>(3)</a:t>
                      </a:r>
                    </a:p>
                    <a:p>
                      <a:pPr algn="ctr" rtl="1"/>
                      <a:r>
                        <a:rPr lang="ar-SA" sz="1600" b="1" dirty="0" smtClean="0"/>
                        <a:t>اختبار صحة الفروض</a:t>
                      </a:r>
                      <a:endParaRPr lang="ar-SA" sz="1600" b="1" dirty="0"/>
                    </a:p>
                  </a:txBody>
                  <a:tcPr>
                    <a:solidFill>
                      <a:srgbClr val="FFFF00"/>
                    </a:solidFill>
                  </a:tcPr>
                </a:tc>
              </a:tr>
            </a:tbl>
          </a:graphicData>
        </a:graphic>
      </p:graphicFrame>
      <p:cxnSp>
        <p:nvCxnSpPr>
          <p:cNvPr id="21" name="Straight Connector 20"/>
          <p:cNvCxnSpPr>
            <a:stCxn id="19" idx="3"/>
          </p:cNvCxnSpPr>
          <p:nvPr/>
        </p:nvCxnSpPr>
        <p:spPr>
          <a:xfrm flipV="1">
            <a:off x="1483982" y="3055188"/>
            <a:ext cx="7398943" cy="2744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7799866" y="1568559"/>
            <a:ext cx="33454" cy="249436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658106" y="2219112"/>
            <a:ext cx="3531" cy="18438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361301" y="2671272"/>
            <a:ext cx="28931" cy="139165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660600" y="2005750"/>
            <a:ext cx="0" cy="205717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944888" y="2003128"/>
            <a:ext cx="13568" cy="106583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52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80">
                                          <p:stCondLst>
                                            <p:cond delay="0"/>
                                          </p:stCondLst>
                                        </p:cTn>
                                        <p:tgtEl>
                                          <p:spTgt spid="19"/>
                                        </p:tgtEl>
                                      </p:cBhvr>
                                    </p:animEffect>
                                    <p:anim calcmode="lin" valueType="num">
                                      <p:cBhvr>
                                        <p:cTn id="2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9" dur="26">
                                          <p:stCondLst>
                                            <p:cond delay="650"/>
                                          </p:stCondLst>
                                        </p:cTn>
                                        <p:tgtEl>
                                          <p:spTgt spid="19"/>
                                        </p:tgtEl>
                                      </p:cBhvr>
                                      <p:to x="100000" y="60000"/>
                                    </p:animScale>
                                    <p:animScale>
                                      <p:cBhvr>
                                        <p:cTn id="30" dur="166" decel="50000">
                                          <p:stCondLst>
                                            <p:cond delay="676"/>
                                          </p:stCondLst>
                                        </p:cTn>
                                        <p:tgtEl>
                                          <p:spTgt spid="19"/>
                                        </p:tgtEl>
                                      </p:cBhvr>
                                      <p:to x="100000" y="100000"/>
                                    </p:animScale>
                                    <p:animScale>
                                      <p:cBhvr>
                                        <p:cTn id="31" dur="26">
                                          <p:stCondLst>
                                            <p:cond delay="1312"/>
                                          </p:stCondLst>
                                        </p:cTn>
                                        <p:tgtEl>
                                          <p:spTgt spid="19"/>
                                        </p:tgtEl>
                                      </p:cBhvr>
                                      <p:to x="100000" y="80000"/>
                                    </p:animScale>
                                    <p:animScale>
                                      <p:cBhvr>
                                        <p:cTn id="32" dur="166" decel="50000">
                                          <p:stCondLst>
                                            <p:cond delay="1338"/>
                                          </p:stCondLst>
                                        </p:cTn>
                                        <p:tgtEl>
                                          <p:spTgt spid="19"/>
                                        </p:tgtEl>
                                      </p:cBhvr>
                                      <p:to x="100000" y="100000"/>
                                    </p:animScale>
                                    <p:animScale>
                                      <p:cBhvr>
                                        <p:cTn id="33" dur="26">
                                          <p:stCondLst>
                                            <p:cond delay="1642"/>
                                          </p:stCondLst>
                                        </p:cTn>
                                        <p:tgtEl>
                                          <p:spTgt spid="19"/>
                                        </p:tgtEl>
                                      </p:cBhvr>
                                      <p:to x="100000" y="90000"/>
                                    </p:animScale>
                                    <p:animScale>
                                      <p:cBhvr>
                                        <p:cTn id="34" dur="166" decel="50000">
                                          <p:stCondLst>
                                            <p:cond delay="1668"/>
                                          </p:stCondLst>
                                        </p:cTn>
                                        <p:tgtEl>
                                          <p:spTgt spid="19"/>
                                        </p:tgtEl>
                                      </p:cBhvr>
                                      <p:to x="100000" y="100000"/>
                                    </p:animScale>
                                    <p:animScale>
                                      <p:cBhvr>
                                        <p:cTn id="35" dur="26">
                                          <p:stCondLst>
                                            <p:cond delay="1808"/>
                                          </p:stCondLst>
                                        </p:cTn>
                                        <p:tgtEl>
                                          <p:spTgt spid="19"/>
                                        </p:tgtEl>
                                      </p:cBhvr>
                                      <p:to x="100000" y="95000"/>
                                    </p:animScale>
                                    <p:animScale>
                                      <p:cBhvr>
                                        <p:cTn id="36" dur="166" decel="50000">
                                          <p:stCondLst>
                                            <p:cond delay="1834"/>
                                          </p:stCondLst>
                                        </p:cTn>
                                        <p:tgtEl>
                                          <p:spTgt spid="19"/>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down)">
                                      <p:cBhvr>
                                        <p:cTn id="41" dur="580">
                                          <p:stCondLst>
                                            <p:cond delay="0"/>
                                          </p:stCondLst>
                                        </p:cTn>
                                        <p:tgtEl>
                                          <p:spTgt spid="21"/>
                                        </p:tgtEl>
                                      </p:cBhvr>
                                    </p:animEffect>
                                    <p:anim calcmode="lin" valueType="num">
                                      <p:cBhvr>
                                        <p:cTn id="4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7" dur="26">
                                          <p:stCondLst>
                                            <p:cond delay="650"/>
                                          </p:stCondLst>
                                        </p:cTn>
                                        <p:tgtEl>
                                          <p:spTgt spid="21"/>
                                        </p:tgtEl>
                                      </p:cBhvr>
                                      <p:to x="100000" y="60000"/>
                                    </p:animScale>
                                    <p:animScale>
                                      <p:cBhvr>
                                        <p:cTn id="48" dur="166" decel="50000">
                                          <p:stCondLst>
                                            <p:cond delay="676"/>
                                          </p:stCondLst>
                                        </p:cTn>
                                        <p:tgtEl>
                                          <p:spTgt spid="21"/>
                                        </p:tgtEl>
                                      </p:cBhvr>
                                      <p:to x="100000" y="100000"/>
                                    </p:animScale>
                                    <p:animScale>
                                      <p:cBhvr>
                                        <p:cTn id="49" dur="26">
                                          <p:stCondLst>
                                            <p:cond delay="1312"/>
                                          </p:stCondLst>
                                        </p:cTn>
                                        <p:tgtEl>
                                          <p:spTgt spid="21"/>
                                        </p:tgtEl>
                                      </p:cBhvr>
                                      <p:to x="100000" y="80000"/>
                                    </p:animScale>
                                    <p:animScale>
                                      <p:cBhvr>
                                        <p:cTn id="50" dur="166" decel="50000">
                                          <p:stCondLst>
                                            <p:cond delay="1338"/>
                                          </p:stCondLst>
                                        </p:cTn>
                                        <p:tgtEl>
                                          <p:spTgt spid="21"/>
                                        </p:tgtEl>
                                      </p:cBhvr>
                                      <p:to x="100000" y="100000"/>
                                    </p:animScale>
                                    <p:animScale>
                                      <p:cBhvr>
                                        <p:cTn id="51" dur="26">
                                          <p:stCondLst>
                                            <p:cond delay="1642"/>
                                          </p:stCondLst>
                                        </p:cTn>
                                        <p:tgtEl>
                                          <p:spTgt spid="21"/>
                                        </p:tgtEl>
                                      </p:cBhvr>
                                      <p:to x="100000" y="90000"/>
                                    </p:animScale>
                                    <p:animScale>
                                      <p:cBhvr>
                                        <p:cTn id="52" dur="166" decel="50000">
                                          <p:stCondLst>
                                            <p:cond delay="1668"/>
                                          </p:stCondLst>
                                        </p:cTn>
                                        <p:tgtEl>
                                          <p:spTgt spid="21"/>
                                        </p:tgtEl>
                                      </p:cBhvr>
                                      <p:to x="100000" y="100000"/>
                                    </p:animScale>
                                    <p:animScale>
                                      <p:cBhvr>
                                        <p:cTn id="53" dur="26">
                                          <p:stCondLst>
                                            <p:cond delay="1808"/>
                                          </p:stCondLst>
                                        </p:cTn>
                                        <p:tgtEl>
                                          <p:spTgt spid="21"/>
                                        </p:tgtEl>
                                      </p:cBhvr>
                                      <p:to x="100000" y="95000"/>
                                    </p:animScale>
                                    <p:animScale>
                                      <p:cBhvr>
                                        <p:cTn id="54" dur="166" decel="50000">
                                          <p:stCondLst>
                                            <p:cond delay="1834"/>
                                          </p:stCondLst>
                                        </p:cTn>
                                        <p:tgtEl>
                                          <p:spTgt spid="21"/>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down)">
                                      <p:cBhvr>
                                        <p:cTn id="57" dur="580">
                                          <p:stCondLst>
                                            <p:cond delay="0"/>
                                          </p:stCondLst>
                                        </p:cTn>
                                        <p:tgtEl>
                                          <p:spTgt spid="22"/>
                                        </p:tgtEl>
                                      </p:cBhvr>
                                    </p:animEffect>
                                    <p:anim calcmode="lin" valueType="num">
                                      <p:cBhvr>
                                        <p:cTn id="5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63" dur="26">
                                          <p:stCondLst>
                                            <p:cond delay="650"/>
                                          </p:stCondLst>
                                        </p:cTn>
                                        <p:tgtEl>
                                          <p:spTgt spid="22"/>
                                        </p:tgtEl>
                                      </p:cBhvr>
                                      <p:to x="100000" y="60000"/>
                                    </p:animScale>
                                    <p:animScale>
                                      <p:cBhvr>
                                        <p:cTn id="64" dur="166" decel="50000">
                                          <p:stCondLst>
                                            <p:cond delay="676"/>
                                          </p:stCondLst>
                                        </p:cTn>
                                        <p:tgtEl>
                                          <p:spTgt spid="22"/>
                                        </p:tgtEl>
                                      </p:cBhvr>
                                      <p:to x="100000" y="100000"/>
                                    </p:animScale>
                                    <p:animScale>
                                      <p:cBhvr>
                                        <p:cTn id="65" dur="26">
                                          <p:stCondLst>
                                            <p:cond delay="1312"/>
                                          </p:stCondLst>
                                        </p:cTn>
                                        <p:tgtEl>
                                          <p:spTgt spid="22"/>
                                        </p:tgtEl>
                                      </p:cBhvr>
                                      <p:to x="100000" y="80000"/>
                                    </p:animScale>
                                    <p:animScale>
                                      <p:cBhvr>
                                        <p:cTn id="66" dur="166" decel="50000">
                                          <p:stCondLst>
                                            <p:cond delay="1338"/>
                                          </p:stCondLst>
                                        </p:cTn>
                                        <p:tgtEl>
                                          <p:spTgt spid="22"/>
                                        </p:tgtEl>
                                      </p:cBhvr>
                                      <p:to x="100000" y="100000"/>
                                    </p:animScale>
                                    <p:animScale>
                                      <p:cBhvr>
                                        <p:cTn id="67" dur="26">
                                          <p:stCondLst>
                                            <p:cond delay="1642"/>
                                          </p:stCondLst>
                                        </p:cTn>
                                        <p:tgtEl>
                                          <p:spTgt spid="22"/>
                                        </p:tgtEl>
                                      </p:cBhvr>
                                      <p:to x="100000" y="90000"/>
                                    </p:animScale>
                                    <p:animScale>
                                      <p:cBhvr>
                                        <p:cTn id="68" dur="166" decel="50000">
                                          <p:stCondLst>
                                            <p:cond delay="1668"/>
                                          </p:stCondLst>
                                        </p:cTn>
                                        <p:tgtEl>
                                          <p:spTgt spid="22"/>
                                        </p:tgtEl>
                                      </p:cBhvr>
                                      <p:to x="100000" y="100000"/>
                                    </p:animScale>
                                    <p:animScale>
                                      <p:cBhvr>
                                        <p:cTn id="69" dur="26">
                                          <p:stCondLst>
                                            <p:cond delay="1808"/>
                                          </p:stCondLst>
                                        </p:cTn>
                                        <p:tgtEl>
                                          <p:spTgt spid="22"/>
                                        </p:tgtEl>
                                      </p:cBhvr>
                                      <p:to x="100000" y="95000"/>
                                    </p:animScale>
                                    <p:animScale>
                                      <p:cBhvr>
                                        <p:cTn id="70" dur="166" decel="50000">
                                          <p:stCondLst>
                                            <p:cond delay="1834"/>
                                          </p:stCondLst>
                                        </p:cTn>
                                        <p:tgtEl>
                                          <p:spTgt spid="22"/>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80">
                                          <p:stCondLst>
                                            <p:cond delay="0"/>
                                          </p:stCondLst>
                                        </p:cTn>
                                        <p:tgtEl>
                                          <p:spTgt spid="9"/>
                                        </p:tgtEl>
                                      </p:cBhvr>
                                    </p:animEffect>
                                    <p:anim calcmode="lin" valueType="num">
                                      <p:cBhvr>
                                        <p:cTn id="7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9" dur="26">
                                          <p:stCondLst>
                                            <p:cond delay="650"/>
                                          </p:stCondLst>
                                        </p:cTn>
                                        <p:tgtEl>
                                          <p:spTgt spid="9"/>
                                        </p:tgtEl>
                                      </p:cBhvr>
                                      <p:to x="100000" y="60000"/>
                                    </p:animScale>
                                    <p:animScale>
                                      <p:cBhvr>
                                        <p:cTn id="80" dur="166" decel="50000">
                                          <p:stCondLst>
                                            <p:cond delay="676"/>
                                          </p:stCondLst>
                                        </p:cTn>
                                        <p:tgtEl>
                                          <p:spTgt spid="9"/>
                                        </p:tgtEl>
                                      </p:cBhvr>
                                      <p:to x="100000" y="100000"/>
                                    </p:animScale>
                                    <p:animScale>
                                      <p:cBhvr>
                                        <p:cTn id="81" dur="26">
                                          <p:stCondLst>
                                            <p:cond delay="1312"/>
                                          </p:stCondLst>
                                        </p:cTn>
                                        <p:tgtEl>
                                          <p:spTgt spid="9"/>
                                        </p:tgtEl>
                                      </p:cBhvr>
                                      <p:to x="100000" y="80000"/>
                                    </p:animScale>
                                    <p:animScale>
                                      <p:cBhvr>
                                        <p:cTn id="82" dur="166" decel="50000">
                                          <p:stCondLst>
                                            <p:cond delay="1338"/>
                                          </p:stCondLst>
                                        </p:cTn>
                                        <p:tgtEl>
                                          <p:spTgt spid="9"/>
                                        </p:tgtEl>
                                      </p:cBhvr>
                                      <p:to x="100000" y="100000"/>
                                    </p:animScale>
                                    <p:animScale>
                                      <p:cBhvr>
                                        <p:cTn id="83" dur="26">
                                          <p:stCondLst>
                                            <p:cond delay="1642"/>
                                          </p:stCondLst>
                                        </p:cTn>
                                        <p:tgtEl>
                                          <p:spTgt spid="9"/>
                                        </p:tgtEl>
                                      </p:cBhvr>
                                      <p:to x="100000" y="90000"/>
                                    </p:animScale>
                                    <p:animScale>
                                      <p:cBhvr>
                                        <p:cTn id="84" dur="166" decel="50000">
                                          <p:stCondLst>
                                            <p:cond delay="1668"/>
                                          </p:stCondLst>
                                        </p:cTn>
                                        <p:tgtEl>
                                          <p:spTgt spid="9"/>
                                        </p:tgtEl>
                                      </p:cBhvr>
                                      <p:to x="100000" y="100000"/>
                                    </p:animScale>
                                    <p:animScale>
                                      <p:cBhvr>
                                        <p:cTn id="85" dur="26">
                                          <p:stCondLst>
                                            <p:cond delay="1808"/>
                                          </p:stCondLst>
                                        </p:cTn>
                                        <p:tgtEl>
                                          <p:spTgt spid="9"/>
                                        </p:tgtEl>
                                      </p:cBhvr>
                                      <p:to x="100000" y="95000"/>
                                    </p:animScale>
                                    <p:animScale>
                                      <p:cBhvr>
                                        <p:cTn id="86" dur="166" decel="50000">
                                          <p:stCondLst>
                                            <p:cond delay="1834"/>
                                          </p:stCondLst>
                                        </p:cTn>
                                        <p:tgtEl>
                                          <p:spTgt spid="9"/>
                                        </p:tgtEl>
                                      </p:cBhvr>
                                      <p:to x="100000" y="100000"/>
                                    </p:animScale>
                                  </p:childTnLst>
                                </p:cTn>
                              </p:par>
                              <p:par>
                                <p:cTn id="87" presetID="26" presetClass="entr" presetSubtype="0"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wipe(down)">
                                      <p:cBhvr>
                                        <p:cTn id="89" dur="580">
                                          <p:stCondLst>
                                            <p:cond delay="0"/>
                                          </p:stCondLst>
                                        </p:cTn>
                                        <p:tgtEl>
                                          <p:spTgt spid="10"/>
                                        </p:tgtEl>
                                      </p:cBhvr>
                                    </p:animEffect>
                                    <p:anim calcmode="lin" valueType="num">
                                      <p:cBhvr>
                                        <p:cTn id="9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95" dur="26">
                                          <p:stCondLst>
                                            <p:cond delay="650"/>
                                          </p:stCondLst>
                                        </p:cTn>
                                        <p:tgtEl>
                                          <p:spTgt spid="10"/>
                                        </p:tgtEl>
                                      </p:cBhvr>
                                      <p:to x="100000" y="60000"/>
                                    </p:animScale>
                                    <p:animScale>
                                      <p:cBhvr>
                                        <p:cTn id="96" dur="166" decel="50000">
                                          <p:stCondLst>
                                            <p:cond delay="676"/>
                                          </p:stCondLst>
                                        </p:cTn>
                                        <p:tgtEl>
                                          <p:spTgt spid="10"/>
                                        </p:tgtEl>
                                      </p:cBhvr>
                                      <p:to x="100000" y="100000"/>
                                    </p:animScale>
                                    <p:animScale>
                                      <p:cBhvr>
                                        <p:cTn id="97" dur="26">
                                          <p:stCondLst>
                                            <p:cond delay="1312"/>
                                          </p:stCondLst>
                                        </p:cTn>
                                        <p:tgtEl>
                                          <p:spTgt spid="10"/>
                                        </p:tgtEl>
                                      </p:cBhvr>
                                      <p:to x="100000" y="80000"/>
                                    </p:animScale>
                                    <p:animScale>
                                      <p:cBhvr>
                                        <p:cTn id="98" dur="166" decel="50000">
                                          <p:stCondLst>
                                            <p:cond delay="1338"/>
                                          </p:stCondLst>
                                        </p:cTn>
                                        <p:tgtEl>
                                          <p:spTgt spid="10"/>
                                        </p:tgtEl>
                                      </p:cBhvr>
                                      <p:to x="100000" y="100000"/>
                                    </p:animScale>
                                    <p:animScale>
                                      <p:cBhvr>
                                        <p:cTn id="99" dur="26">
                                          <p:stCondLst>
                                            <p:cond delay="1642"/>
                                          </p:stCondLst>
                                        </p:cTn>
                                        <p:tgtEl>
                                          <p:spTgt spid="10"/>
                                        </p:tgtEl>
                                      </p:cBhvr>
                                      <p:to x="100000" y="90000"/>
                                    </p:animScale>
                                    <p:animScale>
                                      <p:cBhvr>
                                        <p:cTn id="100" dur="166" decel="50000">
                                          <p:stCondLst>
                                            <p:cond delay="1668"/>
                                          </p:stCondLst>
                                        </p:cTn>
                                        <p:tgtEl>
                                          <p:spTgt spid="10"/>
                                        </p:tgtEl>
                                      </p:cBhvr>
                                      <p:to x="100000" y="100000"/>
                                    </p:animScale>
                                    <p:animScale>
                                      <p:cBhvr>
                                        <p:cTn id="101" dur="26">
                                          <p:stCondLst>
                                            <p:cond delay="1808"/>
                                          </p:stCondLst>
                                        </p:cTn>
                                        <p:tgtEl>
                                          <p:spTgt spid="10"/>
                                        </p:tgtEl>
                                      </p:cBhvr>
                                      <p:to x="100000" y="95000"/>
                                    </p:animScale>
                                    <p:animScale>
                                      <p:cBhvr>
                                        <p:cTn id="102" dur="166" decel="50000">
                                          <p:stCondLst>
                                            <p:cond delay="1834"/>
                                          </p:stCondLst>
                                        </p:cTn>
                                        <p:tgtEl>
                                          <p:spTgt spid="10"/>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down)">
                                      <p:cBhvr>
                                        <p:cTn id="105" dur="580">
                                          <p:stCondLst>
                                            <p:cond delay="0"/>
                                          </p:stCondLst>
                                        </p:cTn>
                                        <p:tgtEl>
                                          <p:spTgt spid="11"/>
                                        </p:tgtEl>
                                      </p:cBhvr>
                                    </p:animEffect>
                                    <p:anim calcmode="lin" valueType="num">
                                      <p:cBhvr>
                                        <p:cTn id="10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11" dur="26">
                                          <p:stCondLst>
                                            <p:cond delay="650"/>
                                          </p:stCondLst>
                                        </p:cTn>
                                        <p:tgtEl>
                                          <p:spTgt spid="11"/>
                                        </p:tgtEl>
                                      </p:cBhvr>
                                      <p:to x="100000" y="60000"/>
                                    </p:animScale>
                                    <p:animScale>
                                      <p:cBhvr>
                                        <p:cTn id="112" dur="166" decel="50000">
                                          <p:stCondLst>
                                            <p:cond delay="676"/>
                                          </p:stCondLst>
                                        </p:cTn>
                                        <p:tgtEl>
                                          <p:spTgt spid="11"/>
                                        </p:tgtEl>
                                      </p:cBhvr>
                                      <p:to x="100000" y="100000"/>
                                    </p:animScale>
                                    <p:animScale>
                                      <p:cBhvr>
                                        <p:cTn id="113" dur="26">
                                          <p:stCondLst>
                                            <p:cond delay="1312"/>
                                          </p:stCondLst>
                                        </p:cTn>
                                        <p:tgtEl>
                                          <p:spTgt spid="11"/>
                                        </p:tgtEl>
                                      </p:cBhvr>
                                      <p:to x="100000" y="80000"/>
                                    </p:animScale>
                                    <p:animScale>
                                      <p:cBhvr>
                                        <p:cTn id="114" dur="166" decel="50000">
                                          <p:stCondLst>
                                            <p:cond delay="1338"/>
                                          </p:stCondLst>
                                        </p:cTn>
                                        <p:tgtEl>
                                          <p:spTgt spid="11"/>
                                        </p:tgtEl>
                                      </p:cBhvr>
                                      <p:to x="100000" y="100000"/>
                                    </p:animScale>
                                    <p:animScale>
                                      <p:cBhvr>
                                        <p:cTn id="115" dur="26">
                                          <p:stCondLst>
                                            <p:cond delay="1642"/>
                                          </p:stCondLst>
                                        </p:cTn>
                                        <p:tgtEl>
                                          <p:spTgt spid="11"/>
                                        </p:tgtEl>
                                      </p:cBhvr>
                                      <p:to x="100000" y="90000"/>
                                    </p:animScale>
                                    <p:animScale>
                                      <p:cBhvr>
                                        <p:cTn id="116" dur="166" decel="50000">
                                          <p:stCondLst>
                                            <p:cond delay="1668"/>
                                          </p:stCondLst>
                                        </p:cTn>
                                        <p:tgtEl>
                                          <p:spTgt spid="11"/>
                                        </p:tgtEl>
                                      </p:cBhvr>
                                      <p:to x="100000" y="100000"/>
                                    </p:animScale>
                                    <p:animScale>
                                      <p:cBhvr>
                                        <p:cTn id="117" dur="26">
                                          <p:stCondLst>
                                            <p:cond delay="1808"/>
                                          </p:stCondLst>
                                        </p:cTn>
                                        <p:tgtEl>
                                          <p:spTgt spid="11"/>
                                        </p:tgtEl>
                                      </p:cBhvr>
                                      <p:to x="100000" y="95000"/>
                                    </p:animScale>
                                    <p:animScale>
                                      <p:cBhvr>
                                        <p:cTn id="118" dur="166" decel="50000">
                                          <p:stCondLst>
                                            <p:cond delay="1834"/>
                                          </p:stCondLst>
                                        </p:cTn>
                                        <p:tgtEl>
                                          <p:spTgt spid="11"/>
                                        </p:tgtEl>
                                      </p:cBhvr>
                                      <p:to x="100000" y="100000"/>
                                    </p:animScale>
                                  </p:childTnLst>
                                </p:cTn>
                              </p:par>
                              <p:par>
                                <p:cTn id="119" presetID="26" presetClass="entr" presetSubtype="0" fill="hold" nodeType="withEffect">
                                  <p:stCondLst>
                                    <p:cond delay="0"/>
                                  </p:stCondLst>
                                  <p:childTnLst>
                                    <p:set>
                                      <p:cBhvr>
                                        <p:cTn id="120" dur="1" fill="hold">
                                          <p:stCondLst>
                                            <p:cond delay="0"/>
                                          </p:stCondLst>
                                        </p:cTn>
                                        <p:tgtEl>
                                          <p:spTgt spid="12"/>
                                        </p:tgtEl>
                                        <p:attrNameLst>
                                          <p:attrName>style.visibility</p:attrName>
                                        </p:attrNameLst>
                                      </p:cBhvr>
                                      <p:to>
                                        <p:strVal val="visible"/>
                                      </p:to>
                                    </p:set>
                                    <p:animEffect transition="in" filter="wipe(down)">
                                      <p:cBhvr>
                                        <p:cTn id="121" dur="580">
                                          <p:stCondLst>
                                            <p:cond delay="0"/>
                                          </p:stCondLst>
                                        </p:cTn>
                                        <p:tgtEl>
                                          <p:spTgt spid="12"/>
                                        </p:tgtEl>
                                      </p:cBhvr>
                                    </p:animEffect>
                                    <p:anim calcmode="lin" valueType="num">
                                      <p:cBhvr>
                                        <p:cTn id="12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27" dur="26">
                                          <p:stCondLst>
                                            <p:cond delay="650"/>
                                          </p:stCondLst>
                                        </p:cTn>
                                        <p:tgtEl>
                                          <p:spTgt spid="12"/>
                                        </p:tgtEl>
                                      </p:cBhvr>
                                      <p:to x="100000" y="60000"/>
                                    </p:animScale>
                                    <p:animScale>
                                      <p:cBhvr>
                                        <p:cTn id="128" dur="166" decel="50000">
                                          <p:stCondLst>
                                            <p:cond delay="676"/>
                                          </p:stCondLst>
                                        </p:cTn>
                                        <p:tgtEl>
                                          <p:spTgt spid="12"/>
                                        </p:tgtEl>
                                      </p:cBhvr>
                                      <p:to x="100000" y="100000"/>
                                    </p:animScale>
                                    <p:animScale>
                                      <p:cBhvr>
                                        <p:cTn id="129" dur="26">
                                          <p:stCondLst>
                                            <p:cond delay="1312"/>
                                          </p:stCondLst>
                                        </p:cTn>
                                        <p:tgtEl>
                                          <p:spTgt spid="12"/>
                                        </p:tgtEl>
                                      </p:cBhvr>
                                      <p:to x="100000" y="80000"/>
                                    </p:animScale>
                                    <p:animScale>
                                      <p:cBhvr>
                                        <p:cTn id="130" dur="166" decel="50000">
                                          <p:stCondLst>
                                            <p:cond delay="1338"/>
                                          </p:stCondLst>
                                        </p:cTn>
                                        <p:tgtEl>
                                          <p:spTgt spid="12"/>
                                        </p:tgtEl>
                                      </p:cBhvr>
                                      <p:to x="100000" y="100000"/>
                                    </p:animScale>
                                    <p:animScale>
                                      <p:cBhvr>
                                        <p:cTn id="131" dur="26">
                                          <p:stCondLst>
                                            <p:cond delay="1642"/>
                                          </p:stCondLst>
                                        </p:cTn>
                                        <p:tgtEl>
                                          <p:spTgt spid="12"/>
                                        </p:tgtEl>
                                      </p:cBhvr>
                                      <p:to x="100000" y="90000"/>
                                    </p:animScale>
                                    <p:animScale>
                                      <p:cBhvr>
                                        <p:cTn id="132" dur="166" decel="50000">
                                          <p:stCondLst>
                                            <p:cond delay="1668"/>
                                          </p:stCondLst>
                                        </p:cTn>
                                        <p:tgtEl>
                                          <p:spTgt spid="12"/>
                                        </p:tgtEl>
                                      </p:cBhvr>
                                      <p:to x="100000" y="100000"/>
                                    </p:animScale>
                                    <p:animScale>
                                      <p:cBhvr>
                                        <p:cTn id="133" dur="26">
                                          <p:stCondLst>
                                            <p:cond delay="1808"/>
                                          </p:stCondLst>
                                        </p:cTn>
                                        <p:tgtEl>
                                          <p:spTgt spid="12"/>
                                        </p:tgtEl>
                                      </p:cBhvr>
                                      <p:to x="100000" y="95000"/>
                                    </p:animScale>
                                    <p:animScale>
                                      <p:cBhvr>
                                        <p:cTn id="134" dur="166" decel="50000">
                                          <p:stCondLst>
                                            <p:cond delay="1834"/>
                                          </p:stCondLst>
                                        </p:cTn>
                                        <p:tgtEl>
                                          <p:spTgt spid="12"/>
                                        </p:tgtEl>
                                      </p:cBhvr>
                                      <p:to x="100000" y="100000"/>
                                    </p:animScale>
                                  </p:childTnLst>
                                </p:cTn>
                              </p:par>
                              <p:par>
                                <p:cTn id="135" presetID="26" presetClass="entr" presetSubtype="0" fill="hold" nodeType="withEffect">
                                  <p:stCondLst>
                                    <p:cond delay="0"/>
                                  </p:stCondLst>
                                  <p:childTnLst>
                                    <p:set>
                                      <p:cBhvr>
                                        <p:cTn id="136" dur="1" fill="hold">
                                          <p:stCondLst>
                                            <p:cond delay="0"/>
                                          </p:stCondLst>
                                        </p:cTn>
                                        <p:tgtEl>
                                          <p:spTgt spid="17"/>
                                        </p:tgtEl>
                                        <p:attrNameLst>
                                          <p:attrName>style.visibility</p:attrName>
                                        </p:attrNameLst>
                                      </p:cBhvr>
                                      <p:to>
                                        <p:strVal val="visible"/>
                                      </p:to>
                                    </p:set>
                                    <p:animEffect transition="in" filter="wipe(down)">
                                      <p:cBhvr>
                                        <p:cTn id="137" dur="580">
                                          <p:stCondLst>
                                            <p:cond delay="0"/>
                                          </p:stCondLst>
                                        </p:cTn>
                                        <p:tgtEl>
                                          <p:spTgt spid="17"/>
                                        </p:tgtEl>
                                      </p:cBhvr>
                                    </p:animEffect>
                                    <p:anim calcmode="lin" valueType="num">
                                      <p:cBhvr>
                                        <p:cTn id="13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43" dur="26">
                                          <p:stCondLst>
                                            <p:cond delay="650"/>
                                          </p:stCondLst>
                                        </p:cTn>
                                        <p:tgtEl>
                                          <p:spTgt spid="17"/>
                                        </p:tgtEl>
                                      </p:cBhvr>
                                      <p:to x="100000" y="60000"/>
                                    </p:animScale>
                                    <p:animScale>
                                      <p:cBhvr>
                                        <p:cTn id="144" dur="166" decel="50000">
                                          <p:stCondLst>
                                            <p:cond delay="676"/>
                                          </p:stCondLst>
                                        </p:cTn>
                                        <p:tgtEl>
                                          <p:spTgt spid="17"/>
                                        </p:tgtEl>
                                      </p:cBhvr>
                                      <p:to x="100000" y="100000"/>
                                    </p:animScale>
                                    <p:animScale>
                                      <p:cBhvr>
                                        <p:cTn id="145" dur="26">
                                          <p:stCondLst>
                                            <p:cond delay="1312"/>
                                          </p:stCondLst>
                                        </p:cTn>
                                        <p:tgtEl>
                                          <p:spTgt spid="17"/>
                                        </p:tgtEl>
                                      </p:cBhvr>
                                      <p:to x="100000" y="80000"/>
                                    </p:animScale>
                                    <p:animScale>
                                      <p:cBhvr>
                                        <p:cTn id="146" dur="166" decel="50000">
                                          <p:stCondLst>
                                            <p:cond delay="1338"/>
                                          </p:stCondLst>
                                        </p:cTn>
                                        <p:tgtEl>
                                          <p:spTgt spid="17"/>
                                        </p:tgtEl>
                                      </p:cBhvr>
                                      <p:to x="100000" y="100000"/>
                                    </p:animScale>
                                    <p:animScale>
                                      <p:cBhvr>
                                        <p:cTn id="147" dur="26">
                                          <p:stCondLst>
                                            <p:cond delay="1642"/>
                                          </p:stCondLst>
                                        </p:cTn>
                                        <p:tgtEl>
                                          <p:spTgt spid="17"/>
                                        </p:tgtEl>
                                      </p:cBhvr>
                                      <p:to x="100000" y="90000"/>
                                    </p:animScale>
                                    <p:animScale>
                                      <p:cBhvr>
                                        <p:cTn id="148" dur="166" decel="50000">
                                          <p:stCondLst>
                                            <p:cond delay="1668"/>
                                          </p:stCondLst>
                                        </p:cTn>
                                        <p:tgtEl>
                                          <p:spTgt spid="17"/>
                                        </p:tgtEl>
                                      </p:cBhvr>
                                      <p:to x="100000" y="100000"/>
                                    </p:animScale>
                                    <p:animScale>
                                      <p:cBhvr>
                                        <p:cTn id="149" dur="26">
                                          <p:stCondLst>
                                            <p:cond delay="1808"/>
                                          </p:stCondLst>
                                        </p:cTn>
                                        <p:tgtEl>
                                          <p:spTgt spid="17"/>
                                        </p:tgtEl>
                                      </p:cBhvr>
                                      <p:to x="100000" y="95000"/>
                                    </p:animScale>
                                    <p:animScale>
                                      <p:cBhvr>
                                        <p:cTn id="150" dur="166" decel="50000">
                                          <p:stCondLst>
                                            <p:cond delay="1834"/>
                                          </p:stCondLst>
                                        </p:cTn>
                                        <p:tgtEl>
                                          <p:spTgt spid="17"/>
                                        </p:tgtEl>
                                      </p:cBhvr>
                                      <p:to x="100000" y="100000"/>
                                    </p:animScale>
                                  </p:childTnLst>
                                </p:cTn>
                              </p:par>
                              <p:par>
                                <p:cTn id="151" presetID="26" presetClass="entr" presetSubtype="0" fill="hold" nodeType="withEffect">
                                  <p:stCondLst>
                                    <p:cond delay="0"/>
                                  </p:stCondLst>
                                  <p:childTnLst>
                                    <p:set>
                                      <p:cBhvr>
                                        <p:cTn id="152" dur="1" fill="hold">
                                          <p:stCondLst>
                                            <p:cond delay="0"/>
                                          </p:stCondLst>
                                        </p:cTn>
                                        <p:tgtEl>
                                          <p:spTgt spid="15"/>
                                        </p:tgtEl>
                                        <p:attrNameLst>
                                          <p:attrName>style.visibility</p:attrName>
                                        </p:attrNameLst>
                                      </p:cBhvr>
                                      <p:to>
                                        <p:strVal val="visible"/>
                                      </p:to>
                                    </p:set>
                                    <p:animEffect transition="in" filter="wipe(down)">
                                      <p:cBhvr>
                                        <p:cTn id="153" dur="580">
                                          <p:stCondLst>
                                            <p:cond delay="0"/>
                                          </p:stCondLst>
                                        </p:cTn>
                                        <p:tgtEl>
                                          <p:spTgt spid="15"/>
                                        </p:tgtEl>
                                      </p:cBhvr>
                                    </p:animEffect>
                                    <p:anim calcmode="lin" valueType="num">
                                      <p:cBhvr>
                                        <p:cTn id="15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5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5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59" dur="26">
                                          <p:stCondLst>
                                            <p:cond delay="650"/>
                                          </p:stCondLst>
                                        </p:cTn>
                                        <p:tgtEl>
                                          <p:spTgt spid="15"/>
                                        </p:tgtEl>
                                      </p:cBhvr>
                                      <p:to x="100000" y="60000"/>
                                    </p:animScale>
                                    <p:animScale>
                                      <p:cBhvr>
                                        <p:cTn id="160" dur="166" decel="50000">
                                          <p:stCondLst>
                                            <p:cond delay="676"/>
                                          </p:stCondLst>
                                        </p:cTn>
                                        <p:tgtEl>
                                          <p:spTgt spid="15"/>
                                        </p:tgtEl>
                                      </p:cBhvr>
                                      <p:to x="100000" y="100000"/>
                                    </p:animScale>
                                    <p:animScale>
                                      <p:cBhvr>
                                        <p:cTn id="161" dur="26">
                                          <p:stCondLst>
                                            <p:cond delay="1312"/>
                                          </p:stCondLst>
                                        </p:cTn>
                                        <p:tgtEl>
                                          <p:spTgt spid="15"/>
                                        </p:tgtEl>
                                      </p:cBhvr>
                                      <p:to x="100000" y="80000"/>
                                    </p:animScale>
                                    <p:animScale>
                                      <p:cBhvr>
                                        <p:cTn id="162" dur="166" decel="50000">
                                          <p:stCondLst>
                                            <p:cond delay="1338"/>
                                          </p:stCondLst>
                                        </p:cTn>
                                        <p:tgtEl>
                                          <p:spTgt spid="15"/>
                                        </p:tgtEl>
                                      </p:cBhvr>
                                      <p:to x="100000" y="100000"/>
                                    </p:animScale>
                                    <p:animScale>
                                      <p:cBhvr>
                                        <p:cTn id="163" dur="26">
                                          <p:stCondLst>
                                            <p:cond delay="1642"/>
                                          </p:stCondLst>
                                        </p:cTn>
                                        <p:tgtEl>
                                          <p:spTgt spid="15"/>
                                        </p:tgtEl>
                                      </p:cBhvr>
                                      <p:to x="100000" y="90000"/>
                                    </p:animScale>
                                    <p:animScale>
                                      <p:cBhvr>
                                        <p:cTn id="164" dur="166" decel="50000">
                                          <p:stCondLst>
                                            <p:cond delay="1668"/>
                                          </p:stCondLst>
                                        </p:cTn>
                                        <p:tgtEl>
                                          <p:spTgt spid="15"/>
                                        </p:tgtEl>
                                      </p:cBhvr>
                                      <p:to x="100000" y="100000"/>
                                    </p:animScale>
                                    <p:animScale>
                                      <p:cBhvr>
                                        <p:cTn id="165" dur="26">
                                          <p:stCondLst>
                                            <p:cond delay="1808"/>
                                          </p:stCondLst>
                                        </p:cTn>
                                        <p:tgtEl>
                                          <p:spTgt spid="15"/>
                                        </p:tgtEl>
                                      </p:cBhvr>
                                      <p:to x="100000" y="95000"/>
                                    </p:animScale>
                                    <p:animScale>
                                      <p:cBhvr>
                                        <p:cTn id="166" dur="166" decel="50000">
                                          <p:stCondLst>
                                            <p:cond delay="1834"/>
                                          </p:stCondLst>
                                        </p:cTn>
                                        <p:tgtEl>
                                          <p:spTgt spid="15"/>
                                        </p:tgtEl>
                                      </p:cBhvr>
                                      <p:to x="100000" y="100000"/>
                                    </p:animScale>
                                  </p:childTnLst>
                                </p:cTn>
                              </p:par>
                              <p:par>
                                <p:cTn id="167" presetID="26" presetClass="entr" presetSubtype="0" fill="hold" nodeType="withEffect">
                                  <p:stCondLst>
                                    <p:cond delay="0"/>
                                  </p:stCondLst>
                                  <p:childTnLst>
                                    <p:set>
                                      <p:cBhvr>
                                        <p:cTn id="168" dur="1" fill="hold">
                                          <p:stCondLst>
                                            <p:cond delay="0"/>
                                          </p:stCondLst>
                                        </p:cTn>
                                        <p:tgtEl>
                                          <p:spTgt spid="26"/>
                                        </p:tgtEl>
                                        <p:attrNameLst>
                                          <p:attrName>style.visibility</p:attrName>
                                        </p:attrNameLst>
                                      </p:cBhvr>
                                      <p:to>
                                        <p:strVal val="visible"/>
                                      </p:to>
                                    </p:set>
                                    <p:animEffect transition="in" filter="wipe(down)">
                                      <p:cBhvr>
                                        <p:cTn id="169" dur="580">
                                          <p:stCondLst>
                                            <p:cond delay="0"/>
                                          </p:stCondLst>
                                        </p:cTn>
                                        <p:tgtEl>
                                          <p:spTgt spid="26"/>
                                        </p:tgtEl>
                                      </p:cBhvr>
                                    </p:animEffect>
                                    <p:anim calcmode="lin" valueType="num">
                                      <p:cBhvr>
                                        <p:cTn id="170"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75" dur="26">
                                          <p:stCondLst>
                                            <p:cond delay="650"/>
                                          </p:stCondLst>
                                        </p:cTn>
                                        <p:tgtEl>
                                          <p:spTgt spid="26"/>
                                        </p:tgtEl>
                                      </p:cBhvr>
                                      <p:to x="100000" y="60000"/>
                                    </p:animScale>
                                    <p:animScale>
                                      <p:cBhvr>
                                        <p:cTn id="176" dur="166" decel="50000">
                                          <p:stCondLst>
                                            <p:cond delay="676"/>
                                          </p:stCondLst>
                                        </p:cTn>
                                        <p:tgtEl>
                                          <p:spTgt spid="26"/>
                                        </p:tgtEl>
                                      </p:cBhvr>
                                      <p:to x="100000" y="100000"/>
                                    </p:animScale>
                                    <p:animScale>
                                      <p:cBhvr>
                                        <p:cTn id="177" dur="26">
                                          <p:stCondLst>
                                            <p:cond delay="1312"/>
                                          </p:stCondLst>
                                        </p:cTn>
                                        <p:tgtEl>
                                          <p:spTgt spid="26"/>
                                        </p:tgtEl>
                                      </p:cBhvr>
                                      <p:to x="100000" y="80000"/>
                                    </p:animScale>
                                    <p:animScale>
                                      <p:cBhvr>
                                        <p:cTn id="178" dur="166" decel="50000">
                                          <p:stCondLst>
                                            <p:cond delay="1338"/>
                                          </p:stCondLst>
                                        </p:cTn>
                                        <p:tgtEl>
                                          <p:spTgt spid="26"/>
                                        </p:tgtEl>
                                      </p:cBhvr>
                                      <p:to x="100000" y="100000"/>
                                    </p:animScale>
                                    <p:animScale>
                                      <p:cBhvr>
                                        <p:cTn id="179" dur="26">
                                          <p:stCondLst>
                                            <p:cond delay="1642"/>
                                          </p:stCondLst>
                                        </p:cTn>
                                        <p:tgtEl>
                                          <p:spTgt spid="26"/>
                                        </p:tgtEl>
                                      </p:cBhvr>
                                      <p:to x="100000" y="90000"/>
                                    </p:animScale>
                                    <p:animScale>
                                      <p:cBhvr>
                                        <p:cTn id="180" dur="166" decel="50000">
                                          <p:stCondLst>
                                            <p:cond delay="1668"/>
                                          </p:stCondLst>
                                        </p:cTn>
                                        <p:tgtEl>
                                          <p:spTgt spid="26"/>
                                        </p:tgtEl>
                                      </p:cBhvr>
                                      <p:to x="100000" y="100000"/>
                                    </p:animScale>
                                    <p:animScale>
                                      <p:cBhvr>
                                        <p:cTn id="181" dur="26">
                                          <p:stCondLst>
                                            <p:cond delay="1808"/>
                                          </p:stCondLst>
                                        </p:cTn>
                                        <p:tgtEl>
                                          <p:spTgt spid="26"/>
                                        </p:tgtEl>
                                      </p:cBhvr>
                                      <p:to x="100000" y="95000"/>
                                    </p:animScale>
                                    <p:animScale>
                                      <p:cBhvr>
                                        <p:cTn id="182" dur="166" decel="50000">
                                          <p:stCondLst>
                                            <p:cond delay="1834"/>
                                          </p:stCondLst>
                                        </p:cTn>
                                        <p:tgtEl>
                                          <p:spTgt spid="26"/>
                                        </p:tgtEl>
                                      </p:cBhvr>
                                      <p:to x="100000" y="100000"/>
                                    </p:animScale>
                                  </p:childTnLst>
                                </p:cTn>
                              </p:par>
                              <p:par>
                                <p:cTn id="183" presetID="26" presetClass="entr" presetSubtype="0" fill="hold" nodeType="withEffect">
                                  <p:stCondLst>
                                    <p:cond delay="0"/>
                                  </p:stCondLst>
                                  <p:childTnLst>
                                    <p:set>
                                      <p:cBhvr>
                                        <p:cTn id="184" dur="1" fill="hold">
                                          <p:stCondLst>
                                            <p:cond delay="0"/>
                                          </p:stCondLst>
                                        </p:cTn>
                                        <p:tgtEl>
                                          <p:spTgt spid="27"/>
                                        </p:tgtEl>
                                        <p:attrNameLst>
                                          <p:attrName>style.visibility</p:attrName>
                                        </p:attrNameLst>
                                      </p:cBhvr>
                                      <p:to>
                                        <p:strVal val="visible"/>
                                      </p:to>
                                    </p:set>
                                    <p:animEffect transition="in" filter="wipe(down)">
                                      <p:cBhvr>
                                        <p:cTn id="185" dur="580">
                                          <p:stCondLst>
                                            <p:cond delay="0"/>
                                          </p:stCondLst>
                                        </p:cTn>
                                        <p:tgtEl>
                                          <p:spTgt spid="27"/>
                                        </p:tgtEl>
                                      </p:cBhvr>
                                    </p:animEffect>
                                    <p:anim calcmode="lin" valueType="num">
                                      <p:cBhvr>
                                        <p:cTn id="186"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87"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88"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89"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90"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91" dur="26">
                                          <p:stCondLst>
                                            <p:cond delay="650"/>
                                          </p:stCondLst>
                                        </p:cTn>
                                        <p:tgtEl>
                                          <p:spTgt spid="27"/>
                                        </p:tgtEl>
                                      </p:cBhvr>
                                      <p:to x="100000" y="60000"/>
                                    </p:animScale>
                                    <p:animScale>
                                      <p:cBhvr>
                                        <p:cTn id="192" dur="166" decel="50000">
                                          <p:stCondLst>
                                            <p:cond delay="676"/>
                                          </p:stCondLst>
                                        </p:cTn>
                                        <p:tgtEl>
                                          <p:spTgt spid="27"/>
                                        </p:tgtEl>
                                      </p:cBhvr>
                                      <p:to x="100000" y="100000"/>
                                    </p:animScale>
                                    <p:animScale>
                                      <p:cBhvr>
                                        <p:cTn id="193" dur="26">
                                          <p:stCondLst>
                                            <p:cond delay="1312"/>
                                          </p:stCondLst>
                                        </p:cTn>
                                        <p:tgtEl>
                                          <p:spTgt spid="27"/>
                                        </p:tgtEl>
                                      </p:cBhvr>
                                      <p:to x="100000" y="80000"/>
                                    </p:animScale>
                                    <p:animScale>
                                      <p:cBhvr>
                                        <p:cTn id="194" dur="166" decel="50000">
                                          <p:stCondLst>
                                            <p:cond delay="1338"/>
                                          </p:stCondLst>
                                        </p:cTn>
                                        <p:tgtEl>
                                          <p:spTgt spid="27"/>
                                        </p:tgtEl>
                                      </p:cBhvr>
                                      <p:to x="100000" y="100000"/>
                                    </p:animScale>
                                    <p:animScale>
                                      <p:cBhvr>
                                        <p:cTn id="195" dur="26">
                                          <p:stCondLst>
                                            <p:cond delay="1642"/>
                                          </p:stCondLst>
                                        </p:cTn>
                                        <p:tgtEl>
                                          <p:spTgt spid="27"/>
                                        </p:tgtEl>
                                      </p:cBhvr>
                                      <p:to x="100000" y="90000"/>
                                    </p:animScale>
                                    <p:animScale>
                                      <p:cBhvr>
                                        <p:cTn id="196" dur="166" decel="50000">
                                          <p:stCondLst>
                                            <p:cond delay="1668"/>
                                          </p:stCondLst>
                                        </p:cTn>
                                        <p:tgtEl>
                                          <p:spTgt spid="27"/>
                                        </p:tgtEl>
                                      </p:cBhvr>
                                      <p:to x="100000" y="100000"/>
                                    </p:animScale>
                                    <p:animScale>
                                      <p:cBhvr>
                                        <p:cTn id="197" dur="26">
                                          <p:stCondLst>
                                            <p:cond delay="1808"/>
                                          </p:stCondLst>
                                        </p:cTn>
                                        <p:tgtEl>
                                          <p:spTgt spid="27"/>
                                        </p:tgtEl>
                                      </p:cBhvr>
                                      <p:to x="100000" y="95000"/>
                                    </p:animScale>
                                    <p:animScale>
                                      <p:cBhvr>
                                        <p:cTn id="198" dur="166" decel="50000">
                                          <p:stCondLst>
                                            <p:cond delay="1834"/>
                                          </p:stCondLst>
                                        </p:cTn>
                                        <p:tgtEl>
                                          <p:spTgt spid="27"/>
                                        </p:tgtEl>
                                      </p:cBhvr>
                                      <p:to x="100000" y="100000"/>
                                    </p:animScale>
                                  </p:childTnLst>
                                </p:cTn>
                              </p:par>
                              <p:par>
                                <p:cTn id="199" presetID="26" presetClass="entr" presetSubtype="0" fill="hold" nodeType="withEffect">
                                  <p:stCondLst>
                                    <p:cond delay="0"/>
                                  </p:stCondLst>
                                  <p:childTnLst>
                                    <p:set>
                                      <p:cBhvr>
                                        <p:cTn id="200" dur="1" fill="hold">
                                          <p:stCondLst>
                                            <p:cond delay="0"/>
                                          </p:stCondLst>
                                        </p:cTn>
                                        <p:tgtEl>
                                          <p:spTgt spid="29"/>
                                        </p:tgtEl>
                                        <p:attrNameLst>
                                          <p:attrName>style.visibility</p:attrName>
                                        </p:attrNameLst>
                                      </p:cBhvr>
                                      <p:to>
                                        <p:strVal val="visible"/>
                                      </p:to>
                                    </p:set>
                                    <p:animEffect transition="in" filter="wipe(down)">
                                      <p:cBhvr>
                                        <p:cTn id="201" dur="580">
                                          <p:stCondLst>
                                            <p:cond delay="0"/>
                                          </p:stCondLst>
                                        </p:cTn>
                                        <p:tgtEl>
                                          <p:spTgt spid="29"/>
                                        </p:tgtEl>
                                      </p:cBhvr>
                                    </p:animEffect>
                                    <p:anim calcmode="lin" valueType="num">
                                      <p:cBhvr>
                                        <p:cTn id="202"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03"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204"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05"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206"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207" dur="26">
                                          <p:stCondLst>
                                            <p:cond delay="650"/>
                                          </p:stCondLst>
                                        </p:cTn>
                                        <p:tgtEl>
                                          <p:spTgt spid="29"/>
                                        </p:tgtEl>
                                      </p:cBhvr>
                                      <p:to x="100000" y="60000"/>
                                    </p:animScale>
                                    <p:animScale>
                                      <p:cBhvr>
                                        <p:cTn id="208" dur="166" decel="50000">
                                          <p:stCondLst>
                                            <p:cond delay="676"/>
                                          </p:stCondLst>
                                        </p:cTn>
                                        <p:tgtEl>
                                          <p:spTgt spid="29"/>
                                        </p:tgtEl>
                                      </p:cBhvr>
                                      <p:to x="100000" y="100000"/>
                                    </p:animScale>
                                    <p:animScale>
                                      <p:cBhvr>
                                        <p:cTn id="209" dur="26">
                                          <p:stCondLst>
                                            <p:cond delay="1312"/>
                                          </p:stCondLst>
                                        </p:cTn>
                                        <p:tgtEl>
                                          <p:spTgt spid="29"/>
                                        </p:tgtEl>
                                      </p:cBhvr>
                                      <p:to x="100000" y="80000"/>
                                    </p:animScale>
                                    <p:animScale>
                                      <p:cBhvr>
                                        <p:cTn id="210" dur="166" decel="50000">
                                          <p:stCondLst>
                                            <p:cond delay="1338"/>
                                          </p:stCondLst>
                                        </p:cTn>
                                        <p:tgtEl>
                                          <p:spTgt spid="29"/>
                                        </p:tgtEl>
                                      </p:cBhvr>
                                      <p:to x="100000" y="100000"/>
                                    </p:animScale>
                                    <p:animScale>
                                      <p:cBhvr>
                                        <p:cTn id="211" dur="26">
                                          <p:stCondLst>
                                            <p:cond delay="1642"/>
                                          </p:stCondLst>
                                        </p:cTn>
                                        <p:tgtEl>
                                          <p:spTgt spid="29"/>
                                        </p:tgtEl>
                                      </p:cBhvr>
                                      <p:to x="100000" y="90000"/>
                                    </p:animScale>
                                    <p:animScale>
                                      <p:cBhvr>
                                        <p:cTn id="212" dur="166" decel="50000">
                                          <p:stCondLst>
                                            <p:cond delay="1668"/>
                                          </p:stCondLst>
                                        </p:cTn>
                                        <p:tgtEl>
                                          <p:spTgt spid="29"/>
                                        </p:tgtEl>
                                      </p:cBhvr>
                                      <p:to x="100000" y="100000"/>
                                    </p:animScale>
                                    <p:animScale>
                                      <p:cBhvr>
                                        <p:cTn id="213" dur="26">
                                          <p:stCondLst>
                                            <p:cond delay="1808"/>
                                          </p:stCondLst>
                                        </p:cTn>
                                        <p:tgtEl>
                                          <p:spTgt spid="29"/>
                                        </p:tgtEl>
                                      </p:cBhvr>
                                      <p:to x="100000" y="95000"/>
                                    </p:animScale>
                                    <p:animScale>
                                      <p:cBhvr>
                                        <p:cTn id="214" dur="166" decel="50000">
                                          <p:stCondLst>
                                            <p:cond delay="1834"/>
                                          </p:stCondLst>
                                        </p:cTn>
                                        <p:tgtEl>
                                          <p:spTgt spid="29"/>
                                        </p:tgtEl>
                                      </p:cBhvr>
                                      <p:to x="100000" y="100000"/>
                                    </p:animScale>
                                  </p:childTnLst>
                                </p:cTn>
                              </p:par>
                            </p:childTnLst>
                          </p:cTn>
                        </p:par>
                      </p:childTnLst>
                    </p:cTn>
                  </p:par>
                  <p:par>
                    <p:cTn id="215" fill="hold">
                      <p:stCondLst>
                        <p:cond delay="indefinite"/>
                      </p:stCondLst>
                      <p:childTnLst>
                        <p:par>
                          <p:cTn id="216" fill="hold">
                            <p:stCondLst>
                              <p:cond delay="0"/>
                            </p:stCondLst>
                            <p:childTnLst>
                              <p:par>
                                <p:cTn id="217" presetID="2" presetClass="entr" presetSubtype="4" fill="hold" nodeType="clickEffect">
                                  <p:stCondLst>
                                    <p:cond delay="0"/>
                                  </p:stCondLst>
                                  <p:childTnLst>
                                    <p:set>
                                      <p:cBhvr>
                                        <p:cTn id="218" dur="1" fill="hold">
                                          <p:stCondLst>
                                            <p:cond delay="0"/>
                                          </p:stCondLst>
                                        </p:cTn>
                                        <p:tgtEl>
                                          <p:spTgt spid="13"/>
                                        </p:tgtEl>
                                        <p:attrNameLst>
                                          <p:attrName>style.visibility</p:attrName>
                                        </p:attrNameLst>
                                      </p:cBhvr>
                                      <p:to>
                                        <p:strVal val="visible"/>
                                      </p:to>
                                    </p:set>
                                    <p:anim calcmode="lin" valueType="num">
                                      <p:cBhvr additive="base">
                                        <p:cTn id="219" dur="500" fill="hold"/>
                                        <p:tgtEl>
                                          <p:spTgt spid="13"/>
                                        </p:tgtEl>
                                        <p:attrNameLst>
                                          <p:attrName>ppt_x</p:attrName>
                                        </p:attrNameLst>
                                      </p:cBhvr>
                                      <p:tavLst>
                                        <p:tav tm="0">
                                          <p:val>
                                            <p:strVal val="#ppt_x"/>
                                          </p:val>
                                        </p:tav>
                                        <p:tav tm="100000">
                                          <p:val>
                                            <p:strVal val="#ppt_x"/>
                                          </p:val>
                                        </p:tav>
                                      </p:tavLst>
                                    </p:anim>
                                    <p:anim calcmode="lin" valueType="num">
                                      <p:cBhvr additive="base">
                                        <p:cTn id="220" dur="500" fill="hold"/>
                                        <p:tgtEl>
                                          <p:spTgt spid="13"/>
                                        </p:tgtEl>
                                        <p:attrNameLst>
                                          <p:attrName>ppt_y</p:attrName>
                                        </p:attrNameLst>
                                      </p:cBhvr>
                                      <p:tavLst>
                                        <p:tav tm="0">
                                          <p:val>
                                            <p:strVal val="1+#ppt_h/2"/>
                                          </p:val>
                                        </p:tav>
                                        <p:tav tm="100000">
                                          <p:val>
                                            <p:strVal val="#ppt_y"/>
                                          </p:val>
                                        </p:tav>
                                      </p:tavLst>
                                    </p:anim>
                                  </p:childTnLst>
                                </p:cTn>
                              </p:par>
                              <p:par>
                                <p:cTn id="221" presetID="2" presetClass="entr" presetSubtype="4" fill="hold" nodeType="withEffect">
                                  <p:stCondLst>
                                    <p:cond delay="0"/>
                                  </p:stCondLst>
                                  <p:childTnLst>
                                    <p:set>
                                      <p:cBhvr>
                                        <p:cTn id="222" dur="1" fill="hold">
                                          <p:stCondLst>
                                            <p:cond delay="0"/>
                                          </p:stCondLst>
                                        </p:cTn>
                                        <p:tgtEl>
                                          <p:spTgt spid="16"/>
                                        </p:tgtEl>
                                        <p:attrNameLst>
                                          <p:attrName>style.visibility</p:attrName>
                                        </p:attrNameLst>
                                      </p:cBhvr>
                                      <p:to>
                                        <p:strVal val="visible"/>
                                      </p:to>
                                    </p:set>
                                    <p:anim calcmode="lin" valueType="num">
                                      <p:cBhvr additive="base">
                                        <p:cTn id="223" dur="500" fill="hold"/>
                                        <p:tgtEl>
                                          <p:spTgt spid="16"/>
                                        </p:tgtEl>
                                        <p:attrNameLst>
                                          <p:attrName>ppt_x</p:attrName>
                                        </p:attrNameLst>
                                      </p:cBhvr>
                                      <p:tavLst>
                                        <p:tav tm="0">
                                          <p:val>
                                            <p:strVal val="#ppt_x"/>
                                          </p:val>
                                        </p:tav>
                                        <p:tav tm="100000">
                                          <p:val>
                                            <p:strVal val="#ppt_x"/>
                                          </p:val>
                                        </p:tav>
                                      </p:tavLst>
                                    </p:anim>
                                    <p:anim calcmode="lin" valueType="num">
                                      <p:cBhvr additive="base">
                                        <p:cTn id="224" dur="500" fill="hold"/>
                                        <p:tgtEl>
                                          <p:spTgt spid="16"/>
                                        </p:tgtEl>
                                        <p:attrNameLst>
                                          <p:attrName>ppt_y</p:attrName>
                                        </p:attrNameLst>
                                      </p:cBhvr>
                                      <p:tavLst>
                                        <p:tav tm="0">
                                          <p:val>
                                            <p:strVal val="1+#ppt_h/2"/>
                                          </p:val>
                                        </p:tav>
                                        <p:tav tm="100000">
                                          <p:val>
                                            <p:strVal val="#ppt_y"/>
                                          </p:val>
                                        </p:tav>
                                      </p:tavLst>
                                    </p:anim>
                                  </p:childTnLst>
                                </p:cTn>
                              </p:par>
                              <p:par>
                                <p:cTn id="225" presetID="2" presetClass="entr" presetSubtype="4" fill="hold" nodeType="withEffect">
                                  <p:stCondLst>
                                    <p:cond delay="0"/>
                                  </p:stCondLst>
                                  <p:childTnLst>
                                    <p:set>
                                      <p:cBhvr>
                                        <p:cTn id="226" dur="1" fill="hold">
                                          <p:stCondLst>
                                            <p:cond delay="0"/>
                                          </p:stCondLst>
                                        </p:cTn>
                                        <p:tgtEl>
                                          <p:spTgt spid="14"/>
                                        </p:tgtEl>
                                        <p:attrNameLst>
                                          <p:attrName>style.visibility</p:attrName>
                                        </p:attrNameLst>
                                      </p:cBhvr>
                                      <p:to>
                                        <p:strVal val="visible"/>
                                      </p:to>
                                    </p:set>
                                    <p:anim calcmode="lin" valueType="num">
                                      <p:cBhvr additive="base">
                                        <p:cTn id="227" dur="500" fill="hold"/>
                                        <p:tgtEl>
                                          <p:spTgt spid="14"/>
                                        </p:tgtEl>
                                        <p:attrNameLst>
                                          <p:attrName>ppt_x</p:attrName>
                                        </p:attrNameLst>
                                      </p:cBhvr>
                                      <p:tavLst>
                                        <p:tav tm="0">
                                          <p:val>
                                            <p:strVal val="#ppt_x"/>
                                          </p:val>
                                        </p:tav>
                                        <p:tav tm="100000">
                                          <p:val>
                                            <p:strVal val="#ppt_x"/>
                                          </p:val>
                                        </p:tav>
                                      </p:tavLst>
                                    </p:anim>
                                    <p:anim calcmode="lin" valueType="num">
                                      <p:cBhvr additive="base">
                                        <p:cTn id="228" dur="500" fill="hold"/>
                                        <p:tgtEl>
                                          <p:spTgt spid="14"/>
                                        </p:tgtEl>
                                        <p:attrNameLst>
                                          <p:attrName>ppt_y</p:attrName>
                                        </p:attrNameLst>
                                      </p:cBhvr>
                                      <p:tavLst>
                                        <p:tav tm="0">
                                          <p:val>
                                            <p:strVal val="1+#ppt_h/2"/>
                                          </p:val>
                                        </p:tav>
                                        <p:tav tm="100000">
                                          <p:val>
                                            <p:strVal val="#ppt_y"/>
                                          </p:val>
                                        </p:tav>
                                      </p:tavLst>
                                    </p:anim>
                                  </p:childTnLst>
                                </p:cTn>
                              </p:par>
                              <p:par>
                                <p:cTn id="229" presetID="2" presetClass="entr" presetSubtype="4" fill="hold" nodeType="withEffect">
                                  <p:stCondLst>
                                    <p:cond delay="0"/>
                                  </p:stCondLst>
                                  <p:childTnLst>
                                    <p:set>
                                      <p:cBhvr>
                                        <p:cTn id="230" dur="1" fill="hold">
                                          <p:stCondLst>
                                            <p:cond delay="0"/>
                                          </p:stCondLst>
                                        </p:cTn>
                                        <p:tgtEl>
                                          <p:spTgt spid="28"/>
                                        </p:tgtEl>
                                        <p:attrNameLst>
                                          <p:attrName>style.visibility</p:attrName>
                                        </p:attrNameLst>
                                      </p:cBhvr>
                                      <p:to>
                                        <p:strVal val="visible"/>
                                      </p:to>
                                    </p:set>
                                    <p:anim calcmode="lin" valueType="num">
                                      <p:cBhvr additive="base">
                                        <p:cTn id="231" dur="500" fill="hold"/>
                                        <p:tgtEl>
                                          <p:spTgt spid="28"/>
                                        </p:tgtEl>
                                        <p:attrNameLst>
                                          <p:attrName>ppt_x</p:attrName>
                                        </p:attrNameLst>
                                      </p:cBhvr>
                                      <p:tavLst>
                                        <p:tav tm="0">
                                          <p:val>
                                            <p:strVal val="#ppt_x"/>
                                          </p:val>
                                        </p:tav>
                                        <p:tav tm="100000">
                                          <p:val>
                                            <p:strVal val="#ppt_x"/>
                                          </p:val>
                                        </p:tav>
                                      </p:tavLst>
                                    </p:anim>
                                    <p:anim calcmode="lin" valueType="num">
                                      <p:cBhvr additive="base">
                                        <p:cTn id="2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6</a:t>
            </a:fld>
            <a:endParaRPr lang="en-US" sz="1200" dirty="0">
              <a:solidFill>
                <a:schemeClr val="bg1"/>
              </a:solidFill>
            </a:endParaRPr>
          </a:p>
        </p:txBody>
      </p:sp>
      <p:sp>
        <p:nvSpPr>
          <p:cNvPr id="5" name="Title 4"/>
          <p:cNvSpPr txBox="1">
            <a:spLocks/>
          </p:cNvSpPr>
          <p:nvPr/>
        </p:nvSpPr>
        <p:spPr bwMode="auto">
          <a:xfrm>
            <a:off x="6177136" y="620688"/>
            <a:ext cx="3139217" cy="648072"/>
          </a:xfrm>
          <a:prstGeom prst="rect">
            <a:avLst/>
          </a:prstGeom>
          <a:solidFill>
            <a:schemeClr val="accent6">
              <a:lumMod val="90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r>
              <a:rPr lang="ar-SA" sz="3600" b="1" dirty="0" smtClean="0">
                <a:solidFill>
                  <a:srgbClr val="013E36"/>
                </a:solidFill>
                <a:cs typeface="Akhbar MT" pitchFamily="2" charset="-78"/>
              </a:rPr>
              <a:t>01. هدف الدراسة </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2" name="Rectangle 1"/>
          <p:cNvSpPr/>
          <p:nvPr/>
        </p:nvSpPr>
        <p:spPr>
          <a:xfrm>
            <a:off x="488504" y="3731548"/>
            <a:ext cx="5313040" cy="1569660"/>
          </a:xfrm>
          <a:prstGeom prst="rect">
            <a:avLst/>
          </a:prstGeom>
          <a:ln w="38100" cmpd="dbl">
            <a:solidFill>
              <a:schemeClr val="tx1"/>
            </a:solidFill>
            <a:prstDash val="sysDash"/>
          </a:ln>
        </p:spPr>
        <p:txBody>
          <a:bodyPr wrap="square">
            <a:spAutoFit/>
          </a:bodyPr>
          <a:lstStyle/>
          <a:p>
            <a:pPr marL="285750" indent="-285750">
              <a:buFont typeface="Calibri" panose="020F0502020204030204" pitchFamily="34" charset="0"/>
              <a:buChar char="₋"/>
            </a:pPr>
            <a:r>
              <a:rPr lang="ar-SA" sz="3200" b="1" dirty="0">
                <a:solidFill>
                  <a:schemeClr val="accent6">
                    <a:lumMod val="75000"/>
                  </a:schemeClr>
                </a:solidFill>
              </a:rPr>
              <a:t>استكشاف</a:t>
            </a:r>
          </a:p>
          <a:p>
            <a:pPr marL="285750" indent="-285750">
              <a:buFont typeface="Calibri" panose="020F0502020204030204" pitchFamily="34" charset="0"/>
              <a:buChar char="₋"/>
            </a:pPr>
            <a:r>
              <a:rPr lang="ar-SA" sz="3200" b="1" dirty="0">
                <a:solidFill>
                  <a:schemeClr val="accent6">
                    <a:lumMod val="75000"/>
                  </a:schemeClr>
                </a:solidFill>
              </a:rPr>
              <a:t>وصف</a:t>
            </a:r>
          </a:p>
          <a:p>
            <a:pPr marL="285750" indent="-285750">
              <a:buFont typeface="Calibri" panose="020F0502020204030204" pitchFamily="34" charset="0"/>
              <a:buChar char="₋"/>
            </a:pPr>
            <a:r>
              <a:rPr lang="ar-SA" sz="3200" b="1" dirty="0">
                <a:solidFill>
                  <a:schemeClr val="accent6">
                    <a:lumMod val="75000"/>
                  </a:schemeClr>
                </a:solidFill>
              </a:rPr>
              <a:t>اختبار صحة الفروض</a:t>
            </a:r>
          </a:p>
        </p:txBody>
      </p:sp>
      <p:sp>
        <p:nvSpPr>
          <p:cNvPr id="3" name="Rectangle 2"/>
          <p:cNvSpPr/>
          <p:nvPr/>
        </p:nvSpPr>
        <p:spPr>
          <a:xfrm>
            <a:off x="4851376" y="1760910"/>
            <a:ext cx="4543231" cy="52322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wrap="none">
            <a:spAutoFit/>
          </a:bodyPr>
          <a:lstStyle/>
          <a:p>
            <a:pPr marL="457200" indent="-457200">
              <a:buFont typeface="Wingdings" panose="05000000000000000000" pitchFamily="2" charset="2"/>
              <a:buChar char="§"/>
            </a:pPr>
            <a:r>
              <a:rPr lang="ar-SA" sz="2800" b="1" dirty="0" smtClean="0">
                <a:solidFill>
                  <a:schemeClr val="accent6">
                    <a:lumMod val="75000"/>
                  </a:schemeClr>
                </a:solidFill>
              </a:rPr>
              <a:t>الهدف من الدراسة قد يكون اما : </a:t>
            </a:r>
            <a:endParaRPr lang="ar-SA" sz="2800" dirty="0"/>
          </a:p>
        </p:txBody>
      </p:sp>
      <p:sp>
        <p:nvSpPr>
          <p:cNvPr id="7" name="Left Arrow Callout 6"/>
          <p:cNvSpPr/>
          <p:nvPr/>
        </p:nvSpPr>
        <p:spPr>
          <a:xfrm>
            <a:off x="6033120" y="2492896"/>
            <a:ext cx="579181" cy="2808312"/>
          </a:xfrm>
          <a:prstGeom prst="leftArrowCallout">
            <a:avLst/>
          </a:prstGeom>
          <a:solidFill>
            <a:schemeClr val="accent6">
              <a:lumMod val="50000"/>
            </a:schemeClr>
          </a:solidFill>
        </p:spPr>
        <p:style>
          <a:lnRef idx="2">
            <a:schemeClr val="accent6"/>
          </a:lnRef>
          <a:fillRef idx="1">
            <a:schemeClr val="lt1"/>
          </a:fillRef>
          <a:effectRef idx="0">
            <a:schemeClr val="accent6"/>
          </a:effectRef>
          <a:fontRef idx="minor">
            <a:schemeClr val="dk1"/>
          </a:fontRef>
        </p:style>
        <p:txBody>
          <a:bodyPr rtlCol="1" anchor="ctr"/>
          <a:lstStyle/>
          <a:p>
            <a:pPr algn="ctr"/>
            <a:endParaRPr lang="ar-SA">
              <a:solidFill>
                <a:schemeClr val="accent6">
                  <a:lumMod val="90000"/>
                </a:schemeClr>
              </a:solidFill>
            </a:endParaRPr>
          </a:p>
        </p:txBody>
      </p:sp>
    </p:spTree>
    <p:extLst>
      <p:ext uri="{BB962C8B-B14F-4D97-AF65-F5344CB8AC3E}">
        <p14:creationId xmlns:p14="http://schemas.microsoft.com/office/powerpoint/2010/main" val="40999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ppt_x"/>
                                          </p:val>
                                        </p:tav>
                                        <p:tav tm="100000">
                                          <p:val>
                                            <p:strVal val="#ppt_x"/>
                                          </p:val>
                                        </p:tav>
                                      </p:tavLst>
                                    </p:anim>
                                    <p:anim calcmode="lin" valueType="num">
                                      <p:cBhvr additive="base">
                                        <p:cTn id="4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7</a:t>
            </a:fld>
            <a:endParaRPr lang="en-US" sz="1200" dirty="0">
              <a:solidFill>
                <a:schemeClr val="bg1"/>
              </a:solidFill>
            </a:endParaRPr>
          </a:p>
        </p:txBody>
      </p:sp>
      <p:sp>
        <p:nvSpPr>
          <p:cNvPr id="6" name="Rectangle 5"/>
          <p:cNvSpPr/>
          <p:nvPr/>
        </p:nvSpPr>
        <p:spPr>
          <a:xfrm>
            <a:off x="4448944" y="567751"/>
            <a:ext cx="4795401" cy="584775"/>
          </a:xfrm>
          <a:prstGeom prst="rect">
            <a:avLst/>
          </a:prstGeom>
          <a:solidFill>
            <a:schemeClr val="accent5">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marL="571500" indent="-571500">
              <a:buFont typeface="Wingdings" panose="05000000000000000000" pitchFamily="2" charset="2"/>
              <a:buChar char="ü"/>
            </a:pPr>
            <a:r>
              <a:rPr lang="ar-SA" sz="3200" b="1" dirty="0" smtClean="0">
                <a:solidFill>
                  <a:schemeClr val="tx1"/>
                </a:solidFill>
                <a:cs typeface="Akhbar MT" pitchFamily="2" charset="-78"/>
              </a:rPr>
              <a:t>البحوث الاستكشافية</a:t>
            </a:r>
            <a:endParaRPr lang="ar-SA" sz="3200" b="1" dirty="0">
              <a:solidFill>
                <a:schemeClr val="tx1"/>
              </a:solidFill>
              <a:cs typeface="Akhbar MT" pitchFamily="2" charset="-78"/>
            </a:endParaRPr>
          </a:p>
        </p:txBody>
      </p:sp>
      <p:sp>
        <p:nvSpPr>
          <p:cNvPr id="10" name="Title 4"/>
          <p:cNvSpPr txBox="1">
            <a:spLocks/>
          </p:cNvSpPr>
          <p:nvPr/>
        </p:nvSpPr>
        <p:spPr bwMode="auto">
          <a:xfrm>
            <a:off x="196859" y="2113463"/>
            <a:ext cx="7518060"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تهدف للتعرف على الواقع كما هو وتحسين فهمنا للظاهرة وجمع معلومات عنها</a:t>
            </a:r>
          </a:p>
        </p:txBody>
      </p:sp>
      <p:sp>
        <p:nvSpPr>
          <p:cNvPr id="11" name="Title 4"/>
          <p:cNvSpPr txBox="1">
            <a:spLocks/>
          </p:cNvSpPr>
          <p:nvPr/>
        </p:nvSpPr>
        <p:spPr bwMode="auto">
          <a:xfrm>
            <a:off x="564959" y="2712348"/>
            <a:ext cx="7171664"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تكون حينما لا  يكون لدينا معلومات كافية عن كيفية حل القضية أو المشكلة</a:t>
            </a:r>
          </a:p>
        </p:txBody>
      </p:sp>
      <p:sp>
        <p:nvSpPr>
          <p:cNvPr id="12" name="Title 4"/>
          <p:cNvSpPr txBox="1">
            <a:spLocks/>
          </p:cNvSpPr>
          <p:nvPr/>
        </p:nvSpPr>
        <p:spPr bwMode="auto">
          <a:xfrm>
            <a:off x="564959" y="3324594"/>
            <a:ext cx="7168051"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عند قلة الدراسات والأبحاث السابقة حول المشكلة المدروسة</a:t>
            </a:r>
          </a:p>
        </p:txBody>
      </p:sp>
      <p:sp>
        <p:nvSpPr>
          <p:cNvPr id="13" name="Title 4"/>
          <p:cNvSpPr txBox="1">
            <a:spLocks/>
          </p:cNvSpPr>
          <p:nvPr/>
        </p:nvSpPr>
        <p:spPr bwMode="auto">
          <a:xfrm>
            <a:off x="1273448" y="3887757"/>
            <a:ext cx="6434327"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تساعدنا في بناء اطار نظري للدراسة</a:t>
            </a:r>
          </a:p>
        </p:txBody>
      </p:sp>
      <p:sp>
        <p:nvSpPr>
          <p:cNvPr id="14" name="Title 4"/>
          <p:cNvSpPr txBox="1">
            <a:spLocks/>
          </p:cNvSpPr>
          <p:nvPr/>
        </p:nvSpPr>
        <p:spPr bwMode="auto">
          <a:xfrm>
            <a:off x="246525" y="4800758"/>
            <a:ext cx="9368399" cy="1151535"/>
          </a:xfrm>
          <a:prstGeom prst="rect">
            <a:avLst/>
          </a:prstGeom>
          <a:solidFill>
            <a:srgbClr val="FFFF00"/>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just"/>
            <a:r>
              <a:rPr lang="ar-SA" sz="2400" b="1" dirty="0" smtClean="0">
                <a:solidFill>
                  <a:srgbClr val="013E36"/>
                </a:solidFill>
                <a:cs typeface="Akhbar MT" pitchFamily="2" charset="-78"/>
              </a:rPr>
              <a:t>مثال: تريد إدارة التسويق الدولي لمنظمة تجارية معرفة ما اذا كانت القيم الثقافية للزبائن في بريطانيا مختلفة</a:t>
            </a:r>
          </a:p>
          <a:p>
            <a:pPr algn="just"/>
            <a:r>
              <a:rPr lang="ar-SA" sz="2400" b="1" dirty="0" smtClean="0">
                <a:solidFill>
                  <a:srgbClr val="013E36"/>
                </a:solidFill>
                <a:cs typeface="Akhbar MT" pitchFamily="2" charset="-78"/>
              </a:rPr>
              <a:t> عن تلك الموجودة في قرية </a:t>
            </a:r>
            <a:r>
              <a:rPr lang="ar-SA" sz="2400" b="1" dirty="0" smtClean="0">
                <a:solidFill>
                  <a:srgbClr val="013E36"/>
                </a:solidFill>
                <a:cs typeface="Akhbar MT" pitchFamily="2" charset="-78"/>
              </a:rPr>
              <a:t>يابانية. </a:t>
            </a:r>
            <a:r>
              <a:rPr lang="ar-SA" sz="2400" b="1" dirty="0" smtClean="0">
                <a:solidFill>
                  <a:srgbClr val="013E36"/>
                </a:solidFill>
                <a:cs typeface="Akhbar MT" pitchFamily="2" charset="-78"/>
              </a:rPr>
              <a:t>وكذلك الحال بالنسبة للكثير من المفاهيم الإدارية المستجدة التي تحتاج الى استكشاف ميداني.  </a:t>
            </a:r>
          </a:p>
        </p:txBody>
      </p:sp>
    </p:spTree>
    <p:extLst>
      <p:ext uri="{BB962C8B-B14F-4D97-AF65-F5344CB8AC3E}">
        <p14:creationId xmlns:p14="http://schemas.microsoft.com/office/powerpoint/2010/main" val="175543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80">
                                          <p:stCondLst>
                                            <p:cond delay="0"/>
                                          </p:stCondLst>
                                        </p:cTn>
                                        <p:tgtEl>
                                          <p:spTgt spid="11"/>
                                        </p:tgtEl>
                                      </p:cBhvr>
                                    </p:animEffect>
                                    <p:anim calcmode="lin" valueType="num">
                                      <p:cBhvr>
                                        <p:cTn id="4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7" dur="26">
                                          <p:stCondLst>
                                            <p:cond delay="650"/>
                                          </p:stCondLst>
                                        </p:cTn>
                                        <p:tgtEl>
                                          <p:spTgt spid="11"/>
                                        </p:tgtEl>
                                      </p:cBhvr>
                                      <p:to x="100000" y="60000"/>
                                    </p:animScale>
                                    <p:animScale>
                                      <p:cBhvr>
                                        <p:cTn id="48" dur="166" decel="50000">
                                          <p:stCondLst>
                                            <p:cond delay="676"/>
                                          </p:stCondLst>
                                        </p:cTn>
                                        <p:tgtEl>
                                          <p:spTgt spid="11"/>
                                        </p:tgtEl>
                                      </p:cBhvr>
                                      <p:to x="100000" y="100000"/>
                                    </p:animScale>
                                    <p:animScale>
                                      <p:cBhvr>
                                        <p:cTn id="49" dur="26">
                                          <p:stCondLst>
                                            <p:cond delay="1312"/>
                                          </p:stCondLst>
                                        </p:cTn>
                                        <p:tgtEl>
                                          <p:spTgt spid="11"/>
                                        </p:tgtEl>
                                      </p:cBhvr>
                                      <p:to x="100000" y="80000"/>
                                    </p:animScale>
                                    <p:animScale>
                                      <p:cBhvr>
                                        <p:cTn id="50" dur="166" decel="50000">
                                          <p:stCondLst>
                                            <p:cond delay="1338"/>
                                          </p:stCondLst>
                                        </p:cTn>
                                        <p:tgtEl>
                                          <p:spTgt spid="11"/>
                                        </p:tgtEl>
                                      </p:cBhvr>
                                      <p:to x="100000" y="100000"/>
                                    </p:animScale>
                                    <p:animScale>
                                      <p:cBhvr>
                                        <p:cTn id="51" dur="26">
                                          <p:stCondLst>
                                            <p:cond delay="1642"/>
                                          </p:stCondLst>
                                        </p:cTn>
                                        <p:tgtEl>
                                          <p:spTgt spid="11"/>
                                        </p:tgtEl>
                                      </p:cBhvr>
                                      <p:to x="100000" y="90000"/>
                                    </p:animScale>
                                    <p:animScale>
                                      <p:cBhvr>
                                        <p:cTn id="52" dur="166" decel="50000">
                                          <p:stCondLst>
                                            <p:cond delay="1668"/>
                                          </p:stCondLst>
                                        </p:cTn>
                                        <p:tgtEl>
                                          <p:spTgt spid="11"/>
                                        </p:tgtEl>
                                      </p:cBhvr>
                                      <p:to x="100000" y="100000"/>
                                    </p:animScale>
                                    <p:animScale>
                                      <p:cBhvr>
                                        <p:cTn id="53" dur="26">
                                          <p:stCondLst>
                                            <p:cond delay="1808"/>
                                          </p:stCondLst>
                                        </p:cTn>
                                        <p:tgtEl>
                                          <p:spTgt spid="11"/>
                                        </p:tgtEl>
                                      </p:cBhvr>
                                      <p:to x="100000" y="95000"/>
                                    </p:animScale>
                                    <p:animScale>
                                      <p:cBhvr>
                                        <p:cTn id="54" dur="166" decel="50000">
                                          <p:stCondLst>
                                            <p:cond delay="1834"/>
                                          </p:stCondLst>
                                        </p:cTn>
                                        <p:tgtEl>
                                          <p:spTgt spid="11"/>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80">
                                          <p:stCondLst>
                                            <p:cond delay="0"/>
                                          </p:stCondLst>
                                        </p:cTn>
                                        <p:tgtEl>
                                          <p:spTgt spid="12"/>
                                        </p:tgtEl>
                                      </p:cBhvr>
                                    </p:animEffect>
                                    <p:anim calcmode="lin" valueType="num">
                                      <p:cBhvr>
                                        <p:cTn id="5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3" dur="26">
                                          <p:stCondLst>
                                            <p:cond delay="650"/>
                                          </p:stCondLst>
                                        </p:cTn>
                                        <p:tgtEl>
                                          <p:spTgt spid="12"/>
                                        </p:tgtEl>
                                      </p:cBhvr>
                                      <p:to x="100000" y="60000"/>
                                    </p:animScale>
                                    <p:animScale>
                                      <p:cBhvr>
                                        <p:cTn id="64" dur="166" decel="50000">
                                          <p:stCondLst>
                                            <p:cond delay="676"/>
                                          </p:stCondLst>
                                        </p:cTn>
                                        <p:tgtEl>
                                          <p:spTgt spid="12"/>
                                        </p:tgtEl>
                                      </p:cBhvr>
                                      <p:to x="100000" y="100000"/>
                                    </p:animScale>
                                    <p:animScale>
                                      <p:cBhvr>
                                        <p:cTn id="65" dur="26">
                                          <p:stCondLst>
                                            <p:cond delay="1312"/>
                                          </p:stCondLst>
                                        </p:cTn>
                                        <p:tgtEl>
                                          <p:spTgt spid="12"/>
                                        </p:tgtEl>
                                      </p:cBhvr>
                                      <p:to x="100000" y="80000"/>
                                    </p:animScale>
                                    <p:animScale>
                                      <p:cBhvr>
                                        <p:cTn id="66" dur="166" decel="50000">
                                          <p:stCondLst>
                                            <p:cond delay="1338"/>
                                          </p:stCondLst>
                                        </p:cTn>
                                        <p:tgtEl>
                                          <p:spTgt spid="12"/>
                                        </p:tgtEl>
                                      </p:cBhvr>
                                      <p:to x="100000" y="100000"/>
                                    </p:animScale>
                                    <p:animScale>
                                      <p:cBhvr>
                                        <p:cTn id="67" dur="26">
                                          <p:stCondLst>
                                            <p:cond delay="1642"/>
                                          </p:stCondLst>
                                        </p:cTn>
                                        <p:tgtEl>
                                          <p:spTgt spid="12"/>
                                        </p:tgtEl>
                                      </p:cBhvr>
                                      <p:to x="100000" y="90000"/>
                                    </p:animScale>
                                    <p:animScale>
                                      <p:cBhvr>
                                        <p:cTn id="68" dur="166" decel="50000">
                                          <p:stCondLst>
                                            <p:cond delay="1668"/>
                                          </p:stCondLst>
                                        </p:cTn>
                                        <p:tgtEl>
                                          <p:spTgt spid="12"/>
                                        </p:tgtEl>
                                      </p:cBhvr>
                                      <p:to x="100000" y="100000"/>
                                    </p:animScale>
                                    <p:animScale>
                                      <p:cBhvr>
                                        <p:cTn id="69" dur="26">
                                          <p:stCondLst>
                                            <p:cond delay="1808"/>
                                          </p:stCondLst>
                                        </p:cTn>
                                        <p:tgtEl>
                                          <p:spTgt spid="12"/>
                                        </p:tgtEl>
                                      </p:cBhvr>
                                      <p:to x="100000" y="95000"/>
                                    </p:animScale>
                                    <p:animScale>
                                      <p:cBhvr>
                                        <p:cTn id="70" dur="166" decel="50000">
                                          <p:stCondLst>
                                            <p:cond delay="1834"/>
                                          </p:stCondLst>
                                        </p:cTn>
                                        <p:tgtEl>
                                          <p:spTgt spid="12"/>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down)">
                                      <p:cBhvr>
                                        <p:cTn id="73" dur="580">
                                          <p:stCondLst>
                                            <p:cond delay="0"/>
                                          </p:stCondLst>
                                        </p:cTn>
                                        <p:tgtEl>
                                          <p:spTgt spid="13"/>
                                        </p:tgtEl>
                                      </p:cBhvr>
                                    </p:animEffect>
                                    <p:anim calcmode="lin" valueType="num">
                                      <p:cBhvr>
                                        <p:cTn id="7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9" dur="26">
                                          <p:stCondLst>
                                            <p:cond delay="650"/>
                                          </p:stCondLst>
                                        </p:cTn>
                                        <p:tgtEl>
                                          <p:spTgt spid="13"/>
                                        </p:tgtEl>
                                      </p:cBhvr>
                                      <p:to x="100000" y="60000"/>
                                    </p:animScale>
                                    <p:animScale>
                                      <p:cBhvr>
                                        <p:cTn id="80" dur="166" decel="50000">
                                          <p:stCondLst>
                                            <p:cond delay="676"/>
                                          </p:stCondLst>
                                        </p:cTn>
                                        <p:tgtEl>
                                          <p:spTgt spid="13"/>
                                        </p:tgtEl>
                                      </p:cBhvr>
                                      <p:to x="100000" y="100000"/>
                                    </p:animScale>
                                    <p:animScale>
                                      <p:cBhvr>
                                        <p:cTn id="81" dur="26">
                                          <p:stCondLst>
                                            <p:cond delay="1312"/>
                                          </p:stCondLst>
                                        </p:cTn>
                                        <p:tgtEl>
                                          <p:spTgt spid="13"/>
                                        </p:tgtEl>
                                      </p:cBhvr>
                                      <p:to x="100000" y="80000"/>
                                    </p:animScale>
                                    <p:animScale>
                                      <p:cBhvr>
                                        <p:cTn id="82" dur="166" decel="50000">
                                          <p:stCondLst>
                                            <p:cond delay="1338"/>
                                          </p:stCondLst>
                                        </p:cTn>
                                        <p:tgtEl>
                                          <p:spTgt spid="13"/>
                                        </p:tgtEl>
                                      </p:cBhvr>
                                      <p:to x="100000" y="100000"/>
                                    </p:animScale>
                                    <p:animScale>
                                      <p:cBhvr>
                                        <p:cTn id="83" dur="26">
                                          <p:stCondLst>
                                            <p:cond delay="1642"/>
                                          </p:stCondLst>
                                        </p:cTn>
                                        <p:tgtEl>
                                          <p:spTgt spid="13"/>
                                        </p:tgtEl>
                                      </p:cBhvr>
                                      <p:to x="100000" y="90000"/>
                                    </p:animScale>
                                    <p:animScale>
                                      <p:cBhvr>
                                        <p:cTn id="84" dur="166" decel="50000">
                                          <p:stCondLst>
                                            <p:cond delay="1668"/>
                                          </p:stCondLst>
                                        </p:cTn>
                                        <p:tgtEl>
                                          <p:spTgt spid="13"/>
                                        </p:tgtEl>
                                      </p:cBhvr>
                                      <p:to x="100000" y="100000"/>
                                    </p:animScale>
                                    <p:animScale>
                                      <p:cBhvr>
                                        <p:cTn id="85" dur="26">
                                          <p:stCondLst>
                                            <p:cond delay="1808"/>
                                          </p:stCondLst>
                                        </p:cTn>
                                        <p:tgtEl>
                                          <p:spTgt spid="13"/>
                                        </p:tgtEl>
                                      </p:cBhvr>
                                      <p:to x="100000" y="95000"/>
                                    </p:animScale>
                                    <p:animScale>
                                      <p:cBhvr>
                                        <p:cTn id="86" dur="166" decel="50000">
                                          <p:stCondLst>
                                            <p:cond delay="1834"/>
                                          </p:stCondLst>
                                        </p:cTn>
                                        <p:tgtEl>
                                          <p:spTgt spid="13"/>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ppt_x"/>
                                          </p:val>
                                        </p:tav>
                                        <p:tav tm="100000">
                                          <p:val>
                                            <p:strVal val="#ppt_x"/>
                                          </p:val>
                                        </p:tav>
                                      </p:tavLst>
                                    </p:anim>
                                    <p:anim calcmode="lin" valueType="num">
                                      <p:cBhvr additive="base">
                                        <p:cTn id="9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8</a:t>
            </a:fld>
            <a:endParaRPr lang="en-US" sz="1200" dirty="0">
              <a:solidFill>
                <a:schemeClr val="bg1"/>
              </a:solidFill>
            </a:endParaRPr>
          </a:p>
        </p:txBody>
      </p:sp>
      <p:sp>
        <p:nvSpPr>
          <p:cNvPr id="15" name="Rectangle 14"/>
          <p:cNvSpPr/>
          <p:nvPr/>
        </p:nvSpPr>
        <p:spPr>
          <a:xfrm>
            <a:off x="390492" y="2852936"/>
            <a:ext cx="9167927" cy="1584176"/>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p>
            <a:pPr algn="just"/>
            <a:r>
              <a:rPr lang="ar-SA" sz="2800" b="1" dirty="0" smtClean="0">
                <a:solidFill>
                  <a:srgbClr val="C00000"/>
                </a:solidFill>
                <a:latin typeface="+mj-lt"/>
                <a:ea typeface="+mj-ea"/>
                <a:cs typeface="Akhbar MT" pitchFamily="2" charset="-78"/>
              </a:rPr>
              <a:t>القيام بالدراسة في مجال ما لأول مرة لا يعني أنها استكشافية بطبيعتها ولكن الدراسة تكون استكشافية اذا كانت المعلومات المتوفرة حولها قليلة أو نادرة واذا  كان الهدف هو الحصول على فهم أعمق.</a:t>
            </a:r>
            <a:endParaRPr lang="ar-SA" sz="2800" b="1" dirty="0">
              <a:solidFill>
                <a:srgbClr val="C00000"/>
              </a:solidFill>
              <a:latin typeface="+mj-lt"/>
              <a:ea typeface="+mj-ea"/>
              <a:cs typeface="Akhbar MT" pitchFamily="2" charset="-78"/>
            </a:endParaRPr>
          </a:p>
        </p:txBody>
      </p:sp>
      <p:sp>
        <p:nvSpPr>
          <p:cNvPr id="2" name="Down Arrow 1"/>
          <p:cNvSpPr/>
          <p:nvPr/>
        </p:nvSpPr>
        <p:spPr>
          <a:xfrm>
            <a:off x="4182367" y="1268760"/>
            <a:ext cx="1584176" cy="158417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75416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9</a:t>
            </a:fld>
            <a:endParaRPr lang="en-US" sz="1200" dirty="0">
              <a:solidFill>
                <a:schemeClr val="bg1"/>
              </a:solidFill>
            </a:endParaRPr>
          </a:p>
        </p:txBody>
      </p:sp>
      <p:sp>
        <p:nvSpPr>
          <p:cNvPr id="6" name="Rectangle 5"/>
          <p:cNvSpPr/>
          <p:nvPr/>
        </p:nvSpPr>
        <p:spPr>
          <a:xfrm>
            <a:off x="5097016" y="620688"/>
            <a:ext cx="4147329" cy="584775"/>
          </a:xfrm>
          <a:prstGeom prst="rect">
            <a:avLst/>
          </a:prstGeom>
          <a:solidFill>
            <a:schemeClr val="accent3">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marL="571500" indent="-571500">
              <a:buFont typeface="Wingdings" panose="05000000000000000000" pitchFamily="2" charset="2"/>
              <a:buChar char="ü"/>
            </a:pPr>
            <a:r>
              <a:rPr lang="ar-SA" sz="3200" b="1" dirty="0" smtClean="0">
                <a:solidFill>
                  <a:schemeClr val="tx1"/>
                </a:solidFill>
                <a:cs typeface="Akhbar MT" pitchFamily="2" charset="-78"/>
              </a:rPr>
              <a:t>البحوث لوصفية </a:t>
            </a:r>
            <a:endParaRPr lang="ar-SA" sz="3200" b="1" dirty="0">
              <a:solidFill>
                <a:schemeClr val="tx1"/>
              </a:solidFill>
              <a:cs typeface="Akhbar MT" pitchFamily="2" charset="-78"/>
            </a:endParaRPr>
          </a:p>
        </p:txBody>
      </p:sp>
      <p:sp>
        <p:nvSpPr>
          <p:cNvPr id="10" name="Title 4"/>
          <p:cNvSpPr txBox="1">
            <a:spLocks/>
          </p:cNvSpPr>
          <p:nvPr/>
        </p:nvSpPr>
        <p:spPr bwMode="auto">
          <a:xfrm>
            <a:off x="346588" y="1556792"/>
            <a:ext cx="7518060"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يتم اجراؤها لوصف خصائص المتغيرات الموجودة في ظروف معينة والتأكد منها.</a:t>
            </a:r>
          </a:p>
        </p:txBody>
      </p:sp>
      <p:sp>
        <p:nvSpPr>
          <p:cNvPr id="11" name="Title 4"/>
          <p:cNvSpPr txBox="1">
            <a:spLocks/>
          </p:cNvSpPr>
          <p:nvPr/>
        </p:nvSpPr>
        <p:spPr bwMode="auto">
          <a:xfrm>
            <a:off x="674728" y="2037850"/>
            <a:ext cx="7171664"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تساعد على فهم خصائص جماعة أو منظمة ما في ظروف معينة</a:t>
            </a:r>
          </a:p>
        </p:txBody>
      </p:sp>
      <p:sp>
        <p:nvSpPr>
          <p:cNvPr id="12" name="Title 4"/>
          <p:cNvSpPr txBox="1">
            <a:spLocks/>
          </p:cNvSpPr>
          <p:nvPr/>
        </p:nvSpPr>
        <p:spPr bwMode="auto">
          <a:xfrm>
            <a:off x="674728" y="2518908"/>
            <a:ext cx="7168051"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تسمح بالتفكير المنتظم حول ظاهرة معينة</a:t>
            </a:r>
          </a:p>
        </p:txBody>
      </p:sp>
      <p:sp>
        <p:nvSpPr>
          <p:cNvPr id="13" name="Title 4"/>
          <p:cNvSpPr txBox="1">
            <a:spLocks/>
          </p:cNvSpPr>
          <p:nvPr/>
        </p:nvSpPr>
        <p:spPr bwMode="auto">
          <a:xfrm>
            <a:off x="1377124" y="2947943"/>
            <a:ext cx="6434327"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تقديم أفكار و تصورات لمزيد من الفحص والبحث</a:t>
            </a:r>
          </a:p>
        </p:txBody>
      </p:sp>
      <p:sp>
        <p:nvSpPr>
          <p:cNvPr id="14" name="Title 4"/>
          <p:cNvSpPr txBox="1">
            <a:spLocks/>
          </p:cNvSpPr>
          <p:nvPr/>
        </p:nvSpPr>
        <p:spPr bwMode="auto">
          <a:xfrm>
            <a:off x="175651" y="4182605"/>
            <a:ext cx="7394955" cy="935086"/>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ü"/>
            </a:pPr>
            <a:r>
              <a:rPr lang="ar-SA" sz="2400" dirty="0" smtClean="0">
                <a:solidFill>
                  <a:srgbClr val="013E36"/>
                </a:solidFill>
                <a:cs typeface="Akhbar MT" pitchFamily="2" charset="-78"/>
              </a:rPr>
              <a:t>عملية وصف أحد الفصول الدراسية عن طريق بيان عدد الطلاب في السنوات الأولى </a:t>
            </a:r>
            <a:r>
              <a:rPr lang="ar-SA" sz="2400" dirty="0" smtClean="0">
                <a:solidFill>
                  <a:srgbClr val="013E36"/>
                </a:solidFill>
                <a:cs typeface="Akhbar MT" pitchFamily="2" charset="-78"/>
              </a:rPr>
              <a:t>    والثالثة </a:t>
            </a:r>
            <a:r>
              <a:rPr lang="ar-SA" sz="2400" dirty="0" smtClean="0">
                <a:solidFill>
                  <a:srgbClr val="013E36"/>
                </a:solidFill>
                <a:cs typeface="Akhbar MT" pitchFamily="2" charset="-78"/>
              </a:rPr>
              <a:t>بالكلية وبيان نوعهم (طلاب </a:t>
            </a:r>
            <a:r>
              <a:rPr lang="ar-SA" sz="2400" dirty="0" smtClean="0">
                <a:solidFill>
                  <a:srgbClr val="013E36"/>
                </a:solidFill>
                <a:cs typeface="Akhbar MT" pitchFamily="2" charset="-78"/>
              </a:rPr>
              <a:t>وطالبات</a:t>
            </a:r>
            <a:r>
              <a:rPr lang="ar-SA" sz="2400" dirty="0" smtClean="0">
                <a:solidFill>
                  <a:srgbClr val="013E36"/>
                </a:solidFill>
                <a:cs typeface="Akhbar MT" pitchFamily="2" charset="-78"/>
              </a:rPr>
              <a:t>) وفئات العمر وعدد </a:t>
            </a:r>
            <a:r>
              <a:rPr lang="ar-SA" sz="2400" dirty="0" err="1" smtClean="0">
                <a:solidFill>
                  <a:srgbClr val="013E36"/>
                </a:solidFill>
                <a:cs typeface="Akhbar MT" pitchFamily="2" charset="-78"/>
              </a:rPr>
              <a:t>الفصولو</a:t>
            </a:r>
            <a:r>
              <a:rPr lang="ar-SA" sz="2400" dirty="0" smtClean="0">
                <a:solidFill>
                  <a:srgbClr val="013E36"/>
                </a:solidFill>
                <a:cs typeface="Akhbar MT" pitchFamily="2" charset="-78"/>
              </a:rPr>
              <a:t> </a:t>
            </a:r>
            <a:r>
              <a:rPr lang="ar-SA" sz="2400" dirty="0" smtClean="0">
                <a:solidFill>
                  <a:srgbClr val="013E36"/>
                </a:solidFill>
                <a:cs typeface="Akhbar MT" pitchFamily="2" charset="-78"/>
              </a:rPr>
              <a:t>التخصصات ......</a:t>
            </a:r>
          </a:p>
        </p:txBody>
      </p:sp>
      <p:sp>
        <p:nvSpPr>
          <p:cNvPr id="3" name="5-Point Star 2"/>
          <p:cNvSpPr/>
          <p:nvPr/>
        </p:nvSpPr>
        <p:spPr>
          <a:xfrm>
            <a:off x="7809507" y="1598295"/>
            <a:ext cx="330905" cy="288032"/>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
        <p:nvSpPr>
          <p:cNvPr id="15" name="5-Point Star 14"/>
          <p:cNvSpPr/>
          <p:nvPr/>
        </p:nvSpPr>
        <p:spPr>
          <a:xfrm>
            <a:off x="7809506" y="2089873"/>
            <a:ext cx="330905" cy="288032"/>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5-Point Star 16"/>
          <p:cNvSpPr/>
          <p:nvPr/>
        </p:nvSpPr>
        <p:spPr>
          <a:xfrm>
            <a:off x="7809505" y="2549413"/>
            <a:ext cx="330905" cy="2880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5-Point Star 17"/>
          <p:cNvSpPr/>
          <p:nvPr/>
        </p:nvSpPr>
        <p:spPr>
          <a:xfrm>
            <a:off x="7797315" y="2971708"/>
            <a:ext cx="330905" cy="288032"/>
          </a:xfrm>
          <a:prstGeom prst="star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7617296" y="3720940"/>
            <a:ext cx="2131333" cy="461665"/>
          </a:xfrm>
          <a:prstGeom prst="rect">
            <a:avLst/>
          </a:prstGeom>
          <a:solidFill>
            <a:schemeClr val="accent3">
              <a:lumMod val="60000"/>
              <a:lumOff val="40000"/>
            </a:schemeClr>
          </a:solidFill>
        </p:spPr>
        <p:txBody>
          <a:bodyPr wrap="square">
            <a:spAutoFit/>
          </a:bodyPr>
          <a:lstStyle/>
          <a:p>
            <a:r>
              <a:rPr lang="ar-SA" sz="2400" b="1" dirty="0">
                <a:solidFill>
                  <a:srgbClr val="013E36"/>
                </a:solidFill>
                <a:cs typeface="Akhbar MT" pitchFamily="2" charset="-78"/>
              </a:rPr>
              <a:t>يعتبر بحثا وصفيا </a:t>
            </a:r>
            <a:r>
              <a:rPr lang="ar-SA" sz="2400" b="1" dirty="0" smtClean="0">
                <a:solidFill>
                  <a:srgbClr val="013E36"/>
                </a:solidFill>
                <a:cs typeface="Akhbar MT" pitchFamily="2" charset="-78"/>
              </a:rPr>
              <a:t>:</a:t>
            </a:r>
            <a:endParaRPr lang="ar-SA" sz="2400" b="1" dirty="0"/>
          </a:p>
        </p:txBody>
      </p:sp>
      <p:sp>
        <p:nvSpPr>
          <p:cNvPr id="19" name="Title 4"/>
          <p:cNvSpPr txBox="1">
            <a:spLocks/>
          </p:cNvSpPr>
          <p:nvPr/>
        </p:nvSpPr>
        <p:spPr bwMode="auto">
          <a:xfrm>
            <a:off x="269048" y="5276827"/>
            <a:ext cx="7208159" cy="593858"/>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ü"/>
            </a:pPr>
            <a:r>
              <a:rPr lang="ar-SA" sz="2400" dirty="0" smtClean="0">
                <a:solidFill>
                  <a:srgbClr val="013E36"/>
                </a:solidFill>
                <a:cs typeface="Akhbar MT" pitchFamily="2" charset="-78"/>
              </a:rPr>
              <a:t>دراسة خصائص المنظمات التي تستخدم نظم الانتاج المرن </a:t>
            </a:r>
          </a:p>
        </p:txBody>
      </p:sp>
    </p:spTree>
    <p:extLst>
      <p:ext uri="{BB962C8B-B14F-4D97-AF65-F5344CB8AC3E}">
        <p14:creationId xmlns:p14="http://schemas.microsoft.com/office/powerpoint/2010/main" val="352850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down)">
                                      <p:cBhvr>
                                        <p:cTn id="56" dur="580">
                                          <p:stCondLst>
                                            <p:cond delay="0"/>
                                          </p:stCondLst>
                                        </p:cTn>
                                        <p:tgtEl>
                                          <p:spTgt spid="7"/>
                                        </p:tgtEl>
                                      </p:cBhvr>
                                    </p:animEffect>
                                    <p:anim calcmode="lin" valueType="num">
                                      <p:cBhvr>
                                        <p:cTn id="5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2" dur="26">
                                          <p:stCondLst>
                                            <p:cond delay="650"/>
                                          </p:stCondLst>
                                        </p:cTn>
                                        <p:tgtEl>
                                          <p:spTgt spid="7"/>
                                        </p:tgtEl>
                                      </p:cBhvr>
                                      <p:to x="100000" y="60000"/>
                                    </p:animScale>
                                    <p:animScale>
                                      <p:cBhvr>
                                        <p:cTn id="63" dur="166" decel="50000">
                                          <p:stCondLst>
                                            <p:cond delay="676"/>
                                          </p:stCondLst>
                                        </p:cTn>
                                        <p:tgtEl>
                                          <p:spTgt spid="7"/>
                                        </p:tgtEl>
                                      </p:cBhvr>
                                      <p:to x="100000" y="100000"/>
                                    </p:animScale>
                                    <p:animScale>
                                      <p:cBhvr>
                                        <p:cTn id="64" dur="26">
                                          <p:stCondLst>
                                            <p:cond delay="1312"/>
                                          </p:stCondLst>
                                        </p:cTn>
                                        <p:tgtEl>
                                          <p:spTgt spid="7"/>
                                        </p:tgtEl>
                                      </p:cBhvr>
                                      <p:to x="100000" y="80000"/>
                                    </p:animScale>
                                    <p:animScale>
                                      <p:cBhvr>
                                        <p:cTn id="65" dur="166" decel="50000">
                                          <p:stCondLst>
                                            <p:cond delay="1338"/>
                                          </p:stCondLst>
                                        </p:cTn>
                                        <p:tgtEl>
                                          <p:spTgt spid="7"/>
                                        </p:tgtEl>
                                      </p:cBhvr>
                                      <p:to x="100000" y="100000"/>
                                    </p:animScale>
                                    <p:animScale>
                                      <p:cBhvr>
                                        <p:cTn id="66" dur="26">
                                          <p:stCondLst>
                                            <p:cond delay="1642"/>
                                          </p:stCondLst>
                                        </p:cTn>
                                        <p:tgtEl>
                                          <p:spTgt spid="7"/>
                                        </p:tgtEl>
                                      </p:cBhvr>
                                      <p:to x="100000" y="90000"/>
                                    </p:animScale>
                                    <p:animScale>
                                      <p:cBhvr>
                                        <p:cTn id="67" dur="166" decel="50000">
                                          <p:stCondLst>
                                            <p:cond delay="1668"/>
                                          </p:stCondLst>
                                        </p:cTn>
                                        <p:tgtEl>
                                          <p:spTgt spid="7"/>
                                        </p:tgtEl>
                                      </p:cBhvr>
                                      <p:to x="100000" y="100000"/>
                                    </p:animScale>
                                    <p:animScale>
                                      <p:cBhvr>
                                        <p:cTn id="68" dur="26">
                                          <p:stCondLst>
                                            <p:cond delay="1808"/>
                                          </p:stCondLst>
                                        </p:cTn>
                                        <p:tgtEl>
                                          <p:spTgt spid="7"/>
                                        </p:tgtEl>
                                      </p:cBhvr>
                                      <p:to x="100000" y="95000"/>
                                    </p:animScale>
                                    <p:animScale>
                                      <p:cBhvr>
                                        <p:cTn id="69" dur="166" decel="50000">
                                          <p:stCondLst>
                                            <p:cond delay="1834"/>
                                          </p:stCondLst>
                                        </p:cTn>
                                        <p:tgtEl>
                                          <p:spTgt spid="7"/>
                                        </p:tgtEl>
                                      </p:cBhvr>
                                      <p:to x="100000" y="100000"/>
                                    </p:animScale>
                                  </p:childTnLst>
                                </p:cTn>
                              </p:par>
                              <p:par>
                                <p:cTn id="70" presetID="26"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down)">
                                      <p:cBhvr>
                                        <p:cTn id="72" dur="580">
                                          <p:stCondLst>
                                            <p:cond delay="0"/>
                                          </p:stCondLst>
                                        </p:cTn>
                                        <p:tgtEl>
                                          <p:spTgt spid="14"/>
                                        </p:tgtEl>
                                      </p:cBhvr>
                                    </p:animEffect>
                                    <p:anim calcmode="lin" valueType="num">
                                      <p:cBhvr>
                                        <p:cTn id="7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78" dur="26">
                                          <p:stCondLst>
                                            <p:cond delay="650"/>
                                          </p:stCondLst>
                                        </p:cTn>
                                        <p:tgtEl>
                                          <p:spTgt spid="14"/>
                                        </p:tgtEl>
                                      </p:cBhvr>
                                      <p:to x="100000" y="60000"/>
                                    </p:animScale>
                                    <p:animScale>
                                      <p:cBhvr>
                                        <p:cTn id="79" dur="166" decel="50000">
                                          <p:stCondLst>
                                            <p:cond delay="676"/>
                                          </p:stCondLst>
                                        </p:cTn>
                                        <p:tgtEl>
                                          <p:spTgt spid="14"/>
                                        </p:tgtEl>
                                      </p:cBhvr>
                                      <p:to x="100000" y="100000"/>
                                    </p:animScale>
                                    <p:animScale>
                                      <p:cBhvr>
                                        <p:cTn id="80" dur="26">
                                          <p:stCondLst>
                                            <p:cond delay="1312"/>
                                          </p:stCondLst>
                                        </p:cTn>
                                        <p:tgtEl>
                                          <p:spTgt spid="14"/>
                                        </p:tgtEl>
                                      </p:cBhvr>
                                      <p:to x="100000" y="80000"/>
                                    </p:animScale>
                                    <p:animScale>
                                      <p:cBhvr>
                                        <p:cTn id="81" dur="166" decel="50000">
                                          <p:stCondLst>
                                            <p:cond delay="1338"/>
                                          </p:stCondLst>
                                        </p:cTn>
                                        <p:tgtEl>
                                          <p:spTgt spid="14"/>
                                        </p:tgtEl>
                                      </p:cBhvr>
                                      <p:to x="100000" y="100000"/>
                                    </p:animScale>
                                    <p:animScale>
                                      <p:cBhvr>
                                        <p:cTn id="82" dur="26">
                                          <p:stCondLst>
                                            <p:cond delay="1642"/>
                                          </p:stCondLst>
                                        </p:cTn>
                                        <p:tgtEl>
                                          <p:spTgt spid="14"/>
                                        </p:tgtEl>
                                      </p:cBhvr>
                                      <p:to x="100000" y="90000"/>
                                    </p:animScale>
                                    <p:animScale>
                                      <p:cBhvr>
                                        <p:cTn id="83" dur="166" decel="50000">
                                          <p:stCondLst>
                                            <p:cond delay="1668"/>
                                          </p:stCondLst>
                                        </p:cTn>
                                        <p:tgtEl>
                                          <p:spTgt spid="14"/>
                                        </p:tgtEl>
                                      </p:cBhvr>
                                      <p:to x="100000" y="100000"/>
                                    </p:animScale>
                                    <p:animScale>
                                      <p:cBhvr>
                                        <p:cTn id="84" dur="26">
                                          <p:stCondLst>
                                            <p:cond delay="1808"/>
                                          </p:stCondLst>
                                        </p:cTn>
                                        <p:tgtEl>
                                          <p:spTgt spid="14"/>
                                        </p:tgtEl>
                                      </p:cBhvr>
                                      <p:to x="100000" y="95000"/>
                                    </p:animScale>
                                    <p:animScale>
                                      <p:cBhvr>
                                        <p:cTn id="85" dur="166" decel="50000">
                                          <p:stCondLst>
                                            <p:cond delay="1834"/>
                                          </p:stCondLst>
                                        </p:cTn>
                                        <p:tgtEl>
                                          <p:spTgt spid="14"/>
                                        </p:tgtEl>
                                      </p:cBhvr>
                                      <p:to x="100000" y="100000"/>
                                    </p:animScale>
                                  </p:childTnLst>
                                </p:cTn>
                              </p:par>
                              <p:par>
                                <p:cTn id="86" presetID="26" presetClass="entr" presetSubtype="0"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down)">
                                      <p:cBhvr>
                                        <p:cTn id="88" dur="580">
                                          <p:stCondLst>
                                            <p:cond delay="0"/>
                                          </p:stCondLst>
                                        </p:cTn>
                                        <p:tgtEl>
                                          <p:spTgt spid="19"/>
                                        </p:tgtEl>
                                      </p:cBhvr>
                                    </p:animEffect>
                                    <p:anim calcmode="lin" valueType="num">
                                      <p:cBhvr>
                                        <p:cTn id="89"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94" dur="26">
                                          <p:stCondLst>
                                            <p:cond delay="650"/>
                                          </p:stCondLst>
                                        </p:cTn>
                                        <p:tgtEl>
                                          <p:spTgt spid="19"/>
                                        </p:tgtEl>
                                      </p:cBhvr>
                                      <p:to x="100000" y="60000"/>
                                    </p:animScale>
                                    <p:animScale>
                                      <p:cBhvr>
                                        <p:cTn id="95" dur="166" decel="50000">
                                          <p:stCondLst>
                                            <p:cond delay="676"/>
                                          </p:stCondLst>
                                        </p:cTn>
                                        <p:tgtEl>
                                          <p:spTgt spid="19"/>
                                        </p:tgtEl>
                                      </p:cBhvr>
                                      <p:to x="100000" y="100000"/>
                                    </p:animScale>
                                    <p:animScale>
                                      <p:cBhvr>
                                        <p:cTn id="96" dur="26">
                                          <p:stCondLst>
                                            <p:cond delay="1312"/>
                                          </p:stCondLst>
                                        </p:cTn>
                                        <p:tgtEl>
                                          <p:spTgt spid="19"/>
                                        </p:tgtEl>
                                      </p:cBhvr>
                                      <p:to x="100000" y="80000"/>
                                    </p:animScale>
                                    <p:animScale>
                                      <p:cBhvr>
                                        <p:cTn id="97" dur="166" decel="50000">
                                          <p:stCondLst>
                                            <p:cond delay="1338"/>
                                          </p:stCondLst>
                                        </p:cTn>
                                        <p:tgtEl>
                                          <p:spTgt spid="19"/>
                                        </p:tgtEl>
                                      </p:cBhvr>
                                      <p:to x="100000" y="100000"/>
                                    </p:animScale>
                                    <p:animScale>
                                      <p:cBhvr>
                                        <p:cTn id="98" dur="26">
                                          <p:stCondLst>
                                            <p:cond delay="1642"/>
                                          </p:stCondLst>
                                        </p:cTn>
                                        <p:tgtEl>
                                          <p:spTgt spid="19"/>
                                        </p:tgtEl>
                                      </p:cBhvr>
                                      <p:to x="100000" y="90000"/>
                                    </p:animScale>
                                    <p:animScale>
                                      <p:cBhvr>
                                        <p:cTn id="99" dur="166" decel="50000">
                                          <p:stCondLst>
                                            <p:cond delay="1668"/>
                                          </p:stCondLst>
                                        </p:cTn>
                                        <p:tgtEl>
                                          <p:spTgt spid="19"/>
                                        </p:tgtEl>
                                      </p:cBhvr>
                                      <p:to x="100000" y="100000"/>
                                    </p:animScale>
                                    <p:animScale>
                                      <p:cBhvr>
                                        <p:cTn id="100" dur="26">
                                          <p:stCondLst>
                                            <p:cond delay="1808"/>
                                          </p:stCondLst>
                                        </p:cTn>
                                        <p:tgtEl>
                                          <p:spTgt spid="19"/>
                                        </p:tgtEl>
                                      </p:cBhvr>
                                      <p:to x="100000" y="95000"/>
                                    </p:animScale>
                                    <p:animScale>
                                      <p:cBhvr>
                                        <p:cTn id="101"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3" grpId="0" animBg="1"/>
      <p:bldP spid="15" grpId="0" animBg="1"/>
      <p:bldP spid="17" grpId="0" animBg="1"/>
      <p:bldP spid="18" grpId="0" animBg="1"/>
      <p:bldP spid="7"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10</a:t>
            </a:fld>
            <a:endParaRPr lang="en-US" sz="1200" dirty="0">
              <a:solidFill>
                <a:schemeClr val="bg1"/>
              </a:solidFill>
            </a:endParaRPr>
          </a:p>
        </p:txBody>
      </p:sp>
      <p:sp>
        <p:nvSpPr>
          <p:cNvPr id="10" name="Title 4"/>
          <p:cNvSpPr txBox="1">
            <a:spLocks/>
          </p:cNvSpPr>
          <p:nvPr/>
        </p:nvSpPr>
        <p:spPr bwMode="auto">
          <a:xfrm>
            <a:off x="293391" y="1572564"/>
            <a:ext cx="7518060"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400" b="1" dirty="0" smtClean="0">
                <a:solidFill>
                  <a:schemeClr val="accent6">
                    <a:lumMod val="50000"/>
                  </a:schemeClr>
                </a:solidFill>
                <a:cs typeface="Akhbar MT" pitchFamily="2" charset="-78"/>
              </a:rPr>
              <a:t>تهدف لشرح الاختلاف الموجود في المتغير التابع</a:t>
            </a:r>
          </a:p>
        </p:txBody>
      </p:sp>
      <p:sp>
        <p:nvSpPr>
          <p:cNvPr id="11" name="Title 4"/>
          <p:cNvSpPr txBox="1">
            <a:spLocks/>
          </p:cNvSpPr>
          <p:nvPr/>
        </p:nvSpPr>
        <p:spPr bwMode="auto">
          <a:xfrm>
            <a:off x="348714" y="2359158"/>
            <a:ext cx="7486732"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400" b="1" dirty="0" smtClean="0">
                <a:solidFill>
                  <a:schemeClr val="accent6">
                    <a:lumMod val="50000"/>
                  </a:schemeClr>
                </a:solidFill>
                <a:cs typeface="Akhbar MT" pitchFamily="2" charset="-78"/>
              </a:rPr>
              <a:t>تبحث عن الكشف عن طبيعة العلاقة (ارتباط، استقلالية) أو الفروقات الموجودة بين المتغيرات واثبات ذلك. </a:t>
            </a:r>
          </a:p>
        </p:txBody>
      </p:sp>
      <p:sp>
        <p:nvSpPr>
          <p:cNvPr id="14" name="Title 4"/>
          <p:cNvSpPr txBox="1">
            <a:spLocks/>
          </p:cNvSpPr>
          <p:nvPr/>
        </p:nvSpPr>
        <p:spPr bwMode="auto">
          <a:xfrm>
            <a:off x="2446593" y="4138984"/>
            <a:ext cx="7208159" cy="531087"/>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
            </a:pPr>
            <a:r>
              <a:rPr lang="ar-SA" sz="2400" b="1" dirty="0" smtClean="0">
                <a:solidFill>
                  <a:srgbClr val="013E36"/>
                </a:solidFill>
                <a:cs typeface="Akhbar MT" pitchFamily="2" charset="-78"/>
              </a:rPr>
              <a:t>اختبار إمكانية زيادة الأرباح اذا زاد الانفاق على برامج الدعاية والاعلان</a:t>
            </a:r>
          </a:p>
        </p:txBody>
      </p:sp>
      <p:sp>
        <p:nvSpPr>
          <p:cNvPr id="7" name="Rectangle 6"/>
          <p:cNvSpPr/>
          <p:nvPr/>
        </p:nvSpPr>
        <p:spPr>
          <a:xfrm>
            <a:off x="8121352" y="3285815"/>
            <a:ext cx="1533400" cy="461665"/>
          </a:xfrm>
          <a:prstGeom prst="rect">
            <a:avLst/>
          </a:prstGeom>
          <a:solidFill>
            <a:schemeClr val="accent6"/>
          </a:solidFill>
        </p:spPr>
        <p:txBody>
          <a:bodyPr wrap="square">
            <a:spAutoFit/>
          </a:bodyPr>
          <a:lstStyle/>
          <a:p>
            <a:r>
              <a:rPr lang="ar-SA" sz="2400" b="1" dirty="0" smtClean="0">
                <a:solidFill>
                  <a:srgbClr val="013E36"/>
                </a:solidFill>
                <a:cs typeface="Akhbar MT" pitchFamily="2" charset="-78"/>
              </a:rPr>
              <a:t>من أمثلتها:</a:t>
            </a:r>
            <a:endParaRPr lang="ar-SA" sz="2400" b="1" dirty="0"/>
          </a:p>
        </p:txBody>
      </p:sp>
      <p:sp>
        <p:nvSpPr>
          <p:cNvPr id="8" name="Rectangle 7"/>
          <p:cNvSpPr/>
          <p:nvPr/>
        </p:nvSpPr>
        <p:spPr>
          <a:xfrm>
            <a:off x="4664968" y="560965"/>
            <a:ext cx="4434918" cy="584775"/>
          </a:xfrm>
          <a:prstGeom prst="rect">
            <a:avLst/>
          </a:prstGeom>
          <a:solidFill>
            <a:schemeClr val="accent6">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marL="571500" indent="-571500" algn="ctr">
              <a:buFont typeface="Wingdings" panose="05000000000000000000" pitchFamily="2" charset="2"/>
              <a:buChar char="ü"/>
            </a:pPr>
            <a:r>
              <a:rPr lang="ar-SA" sz="3200" b="1" dirty="0">
                <a:latin typeface="+mn-lt"/>
                <a:cs typeface="Akhbar MT" pitchFamily="2" charset="-78"/>
              </a:rPr>
              <a:t>اختبار صحة الفروض</a:t>
            </a:r>
          </a:p>
        </p:txBody>
      </p:sp>
      <p:sp>
        <p:nvSpPr>
          <p:cNvPr id="16" name="Title 4"/>
          <p:cNvSpPr txBox="1">
            <a:spLocks/>
          </p:cNvSpPr>
          <p:nvPr/>
        </p:nvSpPr>
        <p:spPr bwMode="auto">
          <a:xfrm>
            <a:off x="3319486" y="4961286"/>
            <a:ext cx="6344063" cy="531087"/>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342900" indent="-342900" algn="just">
              <a:buFont typeface="Wingdings" panose="05000000000000000000" pitchFamily="2" charset="2"/>
              <a:buChar char="§"/>
            </a:pPr>
            <a:r>
              <a:rPr lang="ar-SA" sz="2400" b="1" dirty="0" smtClean="0">
                <a:solidFill>
                  <a:srgbClr val="013E36"/>
                </a:solidFill>
                <a:cs typeface="Akhbar MT" pitchFamily="2" charset="-78"/>
              </a:rPr>
              <a:t>عدد النساء اللواتي يقدمون طلبات اجازات مرضية أكبر من عدد الرجال</a:t>
            </a:r>
          </a:p>
        </p:txBody>
      </p:sp>
      <p:sp>
        <p:nvSpPr>
          <p:cNvPr id="2" name="Rectangle 1"/>
          <p:cNvSpPr/>
          <p:nvPr/>
        </p:nvSpPr>
        <p:spPr>
          <a:xfrm rot="1498627">
            <a:off x="420267" y="3611598"/>
            <a:ext cx="2929008" cy="461665"/>
          </a:xfrm>
          <a:prstGeom prst="rect">
            <a:avLst/>
          </a:prstGeom>
          <a:solidFill>
            <a:schemeClr val="accent5"/>
          </a:solidFill>
        </p:spPr>
        <p:txBody>
          <a:bodyPr wrap="none">
            <a:spAutoFit/>
          </a:bodyPr>
          <a:lstStyle/>
          <a:p>
            <a:pPr marL="285750" indent="-285750">
              <a:buFont typeface="Wingdings" panose="05000000000000000000" pitchFamily="2" charset="2"/>
              <a:buChar char="ü"/>
            </a:pPr>
            <a:r>
              <a:rPr lang="ar-SA" sz="2400" b="1" dirty="0" smtClean="0">
                <a:solidFill>
                  <a:schemeClr val="accent6">
                    <a:lumMod val="50000"/>
                  </a:schemeClr>
                </a:solidFill>
                <a:cs typeface="Akhbar MT" pitchFamily="2" charset="-78"/>
              </a:rPr>
              <a:t>يوضح وجود العلاقة من عدمها</a:t>
            </a:r>
            <a:endParaRPr lang="ar-SA" sz="2400" dirty="0"/>
          </a:p>
        </p:txBody>
      </p:sp>
      <p:sp>
        <p:nvSpPr>
          <p:cNvPr id="20" name="Rectangle 19"/>
          <p:cNvSpPr/>
          <p:nvPr/>
        </p:nvSpPr>
        <p:spPr>
          <a:xfrm rot="1498627">
            <a:off x="598573" y="4497749"/>
            <a:ext cx="2810385" cy="461665"/>
          </a:xfrm>
          <a:prstGeom prst="rect">
            <a:avLst/>
          </a:prstGeom>
          <a:solidFill>
            <a:schemeClr val="accent3">
              <a:lumMod val="60000"/>
              <a:lumOff val="40000"/>
            </a:schemeClr>
          </a:solidFill>
        </p:spPr>
        <p:txBody>
          <a:bodyPr wrap="none">
            <a:spAutoFit/>
          </a:bodyPr>
          <a:lstStyle/>
          <a:p>
            <a:pPr marL="285750" indent="-285750">
              <a:buFont typeface="Wingdings" panose="05000000000000000000" pitchFamily="2" charset="2"/>
              <a:buChar char="ü"/>
            </a:pPr>
            <a:r>
              <a:rPr lang="ar-SA" sz="2400" b="1" dirty="0" smtClean="0">
                <a:solidFill>
                  <a:schemeClr val="accent6">
                    <a:lumMod val="50000"/>
                  </a:schemeClr>
                </a:solidFill>
                <a:cs typeface="Akhbar MT" pitchFamily="2" charset="-78"/>
              </a:rPr>
              <a:t>يوضح الفرق بين المجموعتين</a:t>
            </a:r>
            <a:endParaRPr lang="ar-SA" sz="2400" dirty="0"/>
          </a:p>
        </p:txBody>
      </p:sp>
    </p:spTree>
    <p:extLst>
      <p:ext uri="{BB962C8B-B14F-4D97-AF65-F5344CB8AC3E}">
        <p14:creationId xmlns:p14="http://schemas.microsoft.com/office/powerpoint/2010/main" val="64679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80">
                                          <p:stCondLst>
                                            <p:cond delay="0"/>
                                          </p:stCondLst>
                                        </p:cTn>
                                        <p:tgtEl>
                                          <p:spTgt spid="11"/>
                                        </p:tgtEl>
                                      </p:cBhvr>
                                    </p:animEffect>
                                    <p:anim calcmode="lin" valueType="num">
                                      <p:cBhvr>
                                        <p:cTn id="4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7" dur="26">
                                          <p:stCondLst>
                                            <p:cond delay="650"/>
                                          </p:stCondLst>
                                        </p:cTn>
                                        <p:tgtEl>
                                          <p:spTgt spid="11"/>
                                        </p:tgtEl>
                                      </p:cBhvr>
                                      <p:to x="100000" y="60000"/>
                                    </p:animScale>
                                    <p:animScale>
                                      <p:cBhvr>
                                        <p:cTn id="48" dur="166" decel="50000">
                                          <p:stCondLst>
                                            <p:cond delay="676"/>
                                          </p:stCondLst>
                                        </p:cTn>
                                        <p:tgtEl>
                                          <p:spTgt spid="11"/>
                                        </p:tgtEl>
                                      </p:cBhvr>
                                      <p:to x="100000" y="100000"/>
                                    </p:animScale>
                                    <p:animScale>
                                      <p:cBhvr>
                                        <p:cTn id="49" dur="26">
                                          <p:stCondLst>
                                            <p:cond delay="1312"/>
                                          </p:stCondLst>
                                        </p:cTn>
                                        <p:tgtEl>
                                          <p:spTgt spid="11"/>
                                        </p:tgtEl>
                                      </p:cBhvr>
                                      <p:to x="100000" y="80000"/>
                                    </p:animScale>
                                    <p:animScale>
                                      <p:cBhvr>
                                        <p:cTn id="50" dur="166" decel="50000">
                                          <p:stCondLst>
                                            <p:cond delay="1338"/>
                                          </p:stCondLst>
                                        </p:cTn>
                                        <p:tgtEl>
                                          <p:spTgt spid="11"/>
                                        </p:tgtEl>
                                      </p:cBhvr>
                                      <p:to x="100000" y="100000"/>
                                    </p:animScale>
                                    <p:animScale>
                                      <p:cBhvr>
                                        <p:cTn id="51" dur="26">
                                          <p:stCondLst>
                                            <p:cond delay="1642"/>
                                          </p:stCondLst>
                                        </p:cTn>
                                        <p:tgtEl>
                                          <p:spTgt spid="11"/>
                                        </p:tgtEl>
                                      </p:cBhvr>
                                      <p:to x="100000" y="90000"/>
                                    </p:animScale>
                                    <p:animScale>
                                      <p:cBhvr>
                                        <p:cTn id="52" dur="166" decel="50000">
                                          <p:stCondLst>
                                            <p:cond delay="1668"/>
                                          </p:stCondLst>
                                        </p:cTn>
                                        <p:tgtEl>
                                          <p:spTgt spid="11"/>
                                        </p:tgtEl>
                                      </p:cBhvr>
                                      <p:to x="100000" y="100000"/>
                                    </p:animScale>
                                    <p:animScale>
                                      <p:cBhvr>
                                        <p:cTn id="53" dur="26">
                                          <p:stCondLst>
                                            <p:cond delay="1808"/>
                                          </p:stCondLst>
                                        </p:cTn>
                                        <p:tgtEl>
                                          <p:spTgt spid="11"/>
                                        </p:tgtEl>
                                      </p:cBhvr>
                                      <p:to x="100000" y="95000"/>
                                    </p:animScale>
                                    <p:animScale>
                                      <p:cBhvr>
                                        <p:cTn id="54" dur="166" decel="50000">
                                          <p:stCondLst>
                                            <p:cond delay="1834"/>
                                          </p:stCondLst>
                                        </p:cTn>
                                        <p:tgtEl>
                                          <p:spTgt spid="11"/>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fill="hold"/>
                                        <p:tgtEl>
                                          <p:spTgt spid="14"/>
                                        </p:tgtEl>
                                        <p:attrNameLst>
                                          <p:attrName>ppt_x</p:attrName>
                                        </p:attrNameLst>
                                      </p:cBhvr>
                                      <p:tavLst>
                                        <p:tav tm="0">
                                          <p:val>
                                            <p:strVal val="#ppt_x"/>
                                          </p:val>
                                        </p:tav>
                                        <p:tav tm="100000">
                                          <p:val>
                                            <p:strVal val="#ppt_x"/>
                                          </p:val>
                                        </p:tav>
                                      </p:tavLst>
                                    </p:anim>
                                    <p:anim calcmode="lin" valueType="num">
                                      <p:cBhvr additive="base">
                                        <p:cTn id="76" dur="500" fill="hold"/>
                                        <p:tgtEl>
                                          <p:spTgt spid="1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additive="base">
                                        <p:cTn id="79" dur="500" fill="hold"/>
                                        <p:tgtEl>
                                          <p:spTgt spid="2"/>
                                        </p:tgtEl>
                                        <p:attrNameLst>
                                          <p:attrName>ppt_x</p:attrName>
                                        </p:attrNameLst>
                                      </p:cBhvr>
                                      <p:tavLst>
                                        <p:tav tm="0">
                                          <p:val>
                                            <p:strVal val="#ppt_x"/>
                                          </p:val>
                                        </p:tav>
                                        <p:tav tm="100000">
                                          <p:val>
                                            <p:strVal val="#ppt_x"/>
                                          </p:val>
                                        </p:tav>
                                      </p:tavLst>
                                    </p:anim>
                                    <p:anim calcmode="lin" valueType="num">
                                      <p:cBhvr additive="base">
                                        <p:cTn id="8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down)">
                                      <p:cBhvr>
                                        <p:cTn id="85" dur="580">
                                          <p:stCondLst>
                                            <p:cond delay="0"/>
                                          </p:stCondLst>
                                        </p:cTn>
                                        <p:tgtEl>
                                          <p:spTgt spid="16"/>
                                        </p:tgtEl>
                                      </p:cBhvr>
                                    </p:animEffect>
                                    <p:anim calcmode="lin" valueType="num">
                                      <p:cBhvr>
                                        <p:cTn id="8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91" dur="26">
                                          <p:stCondLst>
                                            <p:cond delay="650"/>
                                          </p:stCondLst>
                                        </p:cTn>
                                        <p:tgtEl>
                                          <p:spTgt spid="16"/>
                                        </p:tgtEl>
                                      </p:cBhvr>
                                      <p:to x="100000" y="60000"/>
                                    </p:animScale>
                                    <p:animScale>
                                      <p:cBhvr>
                                        <p:cTn id="92" dur="166" decel="50000">
                                          <p:stCondLst>
                                            <p:cond delay="676"/>
                                          </p:stCondLst>
                                        </p:cTn>
                                        <p:tgtEl>
                                          <p:spTgt spid="16"/>
                                        </p:tgtEl>
                                      </p:cBhvr>
                                      <p:to x="100000" y="100000"/>
                                    </p:animScale>
                                    <p:animScale>
                                      <p:cBhvr>
                                        <p:cTn id="93" dur="26">
                                          <p:stCondLst>
                                            <p:cond delay="1312"/>
                                          </p:stCondLst>
                                        </p:cTn>
                                        <p:tgtEl>
                                          <p:spTgt spid="16"/>
                                        </p:tgtEl>
                                      </p:cBhvr>
                                      <p:to x="100000" y="80000"/>
                                    </p:animScale>
                                    <p:animScale>
                                      <p:cBhvr>
                                        <p:cTn id="94" dur="166" decel="50000">
                                          <p:stCondLst>
                                            <p:cond delay="1338"/>
                                          </p:stCondLst>
                                        </p:cTn>
                                        <p:tgtEl>
                                          <p:spTgt spid="16"/>
                                        </p:tgtEl>
                                      </p:cBhvr>
                                      <p:to x="100000" y="100000"/>
                                    </p:animScale>
                                    <p:animScale>
                                      <p:cBhvr>
                                        <p:cTn id="95" dur="26">
                                          <p:stCondLst>
                                            <p:cond delay="1642"/>
                                          </p:stCondLst>
                                        </p:cTn>
                                        <p:tgtEl>
                                          <p:spTgt spid="16"/>
                                        </p:tgtEl>
                                      </p:cBhvr>
                                      <p:to x="100000" y="90000"/>
                                    </p:animScale>
                                    <p:animScale>
                                      <p:cBhvr>
                                        <p:cTn id="96" dur="166" decel="50000">
                                          <p:stCondLst>
                                            <p:cond delay="1668"/>
                                          </p:stCondLst>
                                        </p:cTn>
                                        <p:tgtEl>
                                          <p:spTgt spid="16"/>
                                        </p:tgtEl>
                                      </p:cBhvr>
                                      <p:to x="100000" y="100000"/>
                                    </p:animScale>
                                    <p:animScale>
                                      <p:cBhvr>
                                        <p:cTn id="97" dur="26">
                                          <p:stCondLst>
                                            <p:cond delay="1808"/>
                                          </p:stCondLst>
                                        </p:cTn>
                                        <p:tgtEl>
                                          <p:spTgt spid="16"/>
                                        </p:tgtEl>
                                      </p:cBhvr>
                                      <p:to x="100000" y="95000"/>
                                    </p:animScale>
                                    <p:animScale>
                                      <p:cBhvr>
                                        <p:cTn id="98" dur="166" decel="50000">
                                          <p:stCondLst>
                                            <p:cond delay="1834"/>
                                          </p:stCondLst>
                                        </p:cTn>
                                        <p:tgtEl>
                                          <p:spTgt spid="16"/>
                                        </p:tgtEl>
                                      </p:cBhvr>
                                      <p:to x="100000" y="100000"/>
                                    </p:animScale>
                                  </p:childTnLst>
                                </p:cTn>
                              </p:par>
                              <p:par>
                                <p:cTn id="99" presetID="26"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wipe(down)">
                                      <p:cBhvr>
                                        <p:cTn id="101" dur="580">
                                          <p:stCondLst>
                                            <p:cond delay="0"/>
                                          </p:stCondLst>
                                        </p:cTn>
                                        <p:tgtEl>
                                          <p:spTgt spid="20"/>
                                        </p:tgtEl>
                                      </p:cBhvr>
                                    </p:animEffect>
                                    <p:anim calcmode="lin" valueType="num">
                                      <p:cBhvr>
                                        <p:cTn id="10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07" dur="26">
                                          <p:stCondLst>
                                            <p:cond delay="650"/>
                                          </p:stCondLst>
                                        </p:cTn>
                                        <p:tgtEl>
                                          <p:spTgt spid="20"/>
                                        </p:tgtEl>
                                      </p:cBhvr>
                                      <p:to x="100000" y="60000"/>
                                    </p:animScale>
                                    <p:animScale>
                                      <p:cBhvr>
                                        <p:cTn id="108" dur="166" decel="50000">
                                          <p:stCondLst>
                                            <p:cond delay="676"/>
                                          </p:stCondLst>
                                        </p:cTn>
                                        <p:tgtEl>
                                          <p:spTgt spid="20"/>
                                        </p:tgtEl>
                                      </p:cBhvr>
                                      <p:to x="100000" y="100000"/>
                                    </p:animScale>
                                    <p:animScale>
                                      <p:cBhvr>
                                        <p:cTn id="109" dur="26">
                                          <p:stCondLst>
                                            <p:cond delay="1312"/>
                                          </p:stCondLst>
                                        </p:cTn>
                                        <p:tgtEl>
                                          <p:spTgt spid="20"/>
                                        </p:tgtEl>
                                      </p:cBhvr>
                                      <p:to x="100000" y="80000"/>
                                    </p:animScale>
                                    <p:animScale>
                                      <p:cBhvr>
                                        <p:cTn id="110" dur="166" decel="50000">
                                          <p:stCondLst>
                                            <p:cond delay="1338"/>
                                          </p:stCondLst>
                                        </p:cTn>
                                        <p:tgtEl>
                                          <p:spTgt spid="20"/>
                                        </p:tgtEl>
                                      </p:cBhvr>
                                      <p:to x="100000" y="100000"/>
                                    </p:animScale>
                                    <p:animScale>
                                      <p:cBhvr>
                                        <p:cTn id="111" dur="26">
                                          <p:stCondLst>
                                            <p:cond delay="1642"/>
                                          </p:stCondLst>
                                        </p:cTn>
                                        <p:tgtEl>
                                          <p:spTgt spid="20"/>
                                        </p:tgtEl>
                                      </p:cBhvr>
                                      <p:to x="100000" y="90000"/>
                                    </p:animScale>
                                    <p:animScale>
                                      <p:cBhvr>
                                        <p:cTn id="112" dur="166" decel="50000">
                                          <p:stCondLst>
                                            <p:cond delay="1668"/>
                                          </p:stCondLst>
                                        </p:cTn>
                                        <p:tgtEl>
                                          <p:spTgt spid="20"/>
                                        </p:tgtEl>
                                      </p:cBhvr>
                                      <p:to x="100000" y="100000"/>
                                    </p:animScale>
                                    <p:animScale>
                                      <p:cBhvr>
                                        <p:cTn id="113" dur="26">
                                          <p:stCondLst>
                                            <p:cond delay="1808"/>
                                          </p:stCondLst>
                                        </p:cTn>
                                        <p:tgtEl>
                                          <p:spTgt spid="20"/>
                                        </p:tgtEl>
                                      </p:cBhvr>
                                      <p:to x="100000" y="95000"/>
                                    </p:animScale>
                                    <p:animScale>
                                      <p:cBhvr>
                                        <p:cTn id="114"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7" grpId="0" animBg="1"/>
      <p:bldP spid="8" grpId="0" animBg="1"/>
      <p:bldP spid="16" grpId="0" animBg="1"/>
      <p:bldP spid="2"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11</a:t>
            </a:fld>
            <a:endParaRPr lang="en-US" sz="1200" dirty="0">
              <a:solidFill>
                <a:schemeClr val="bg1"/>
              </a:solidFill>
            </a:endParaRPr>
          </a:p>
        </p:txBody>
      </p:sp>
      <p:sp>
        <p:nvSpPr>
          <p:cNvPr id="2" name="Rectangle 1"/>
          <p:cNvSpPr/>
          <p:nvPr/>
        </p:nvSpPr>
        <p:spPr>
          <a:xfrm>
            <a:off x="6249144" y="3189196"/>
            <a:ext cx="2889518" cy="584775"/>
          </a:xfrm>
          <a:prstGeom prst="rect">
            <a:avLst/>
          </a:prstGeom>
          <a:solidFill>
            <a:schemeClr val="accent5"/>
          </a:solidFill>
        </p:spPr>
        <p:txBody>
          <a:bodyPr wrap="square">
            <a:spAutoFit/>
          </a:bodyPr>
          <a:lstStyle/>
          <a:p>
            <a:pPr algn="ctr"/>
            <a:r>
              <a:rPr lang="ar-SA" sz="3200" b="1" dirty="0" smtClean="0">
                <a:solidFill>
                  <a:schemeClr val="accent6">
                    <a:lumMod val="50000"/>
                  </a:schemeClr>
                </a:solidFill>
                <a:cs typeface="Akhbar MT" pitchFamily="2" charset="-78"/>
              </a:rPr>
              <a:t>بحوث سببية</a:t>
            </a:r>
            <a:endParaRPr lang="ar-SA" sz="3200" b="1" dirty="0"/>
          </a:p>
        </p:txBody>
      </p:sp>
      <p:sp>
        <p:nvSpPr>
          <p:cNvPr id="12" name="Title 4"/>
          <p:cNvSpPr txBox="1">
            <a:spLocks/>
          </p:cNvSpPr>
          <p:nvPr/>
        </p:nvSpPr>
        <p:spPr bwMode="auto">
          <a:xfrm>
            <a:off x="3404847" y="609794"/>
            <a:ext cx="3139217" cy="648072"/>
          </a:xfrm>
          <a:prstGeom prst="rect">
            <a:avLst/>
          </a:prstGeom>
          <a:solidFill>
            <a:schemeClr val="accent6">
              <a:lumMod val="90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r>
              <a:rPr lang="ar-SA" sz="3600" b="1" dirty="0" smtClean="0">
                <a:solidFill>
                  <a:srgbClr val="013E36"/>
                </a:solidFill>
                <a:cs typeface="Akhbar MT" pitchFamily="2" charset="-78"/>
              </a:rPr>
              <a:t>02. نوع الدراسة </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13" name="Rectangle 12"/>
          <p:cNvSpPr/>
          <p:nvPr/>
        </p:nvSpPr>
        <p:spPr>
          <a:xfrm>
            <a:off x="920552" y="3158419"/>
            <a:ext cx="2673494" cy="584775"/>
          </a:xfrm>
          <a:prstGeom prst="rect">
            <a:avLst/>
          </a:prstGeom>
          <a:solidFill>
            <a:schemeClr val="accent3">
              <a:lumMod val="60000"/>
              <a:lumOff val="40000"/>
            </a:schemeClr>
          </a:solidFill>
        </p:spPr>
        <p:txBody>
          <a:bodyPr wrap="square">
            <a:spAutoFit/>
          </a:bodyPr>
          <a:lstStyle/>
          <a:p>
            <a:pPr algn="ctr"/>
            <a:r>
              <a:rPr lang="ar-SA" sz="3200" b="1" dirty="0" smtClean="0">
                <a:cs typeface="Akhbar MT" pitchFamily="2" charset="-78"/>
              </a:rPr>
              <a:t>بحوث الارتباط</a:t>
            </a:r>
            <a:endParaRPr lang="ar-SA" sz="3200" b="1" dirty="0"/>
          </a:p>
        </p:txBody>
      </p:sp>
      <p:sp>
        <p:nvSpPr>
          <p:cNvPr id="5" name="Rectangle 4"/>
          <p:cNvSpPr/>
          <p:nvPr/>
        </p:nvSpPr>
        <p:spPr>
          <a:xfrm>
            <a:off x="272480" y="609794"/>
            <a:ext cx="3132367" cy="830997"/>
          </a:xfrm>
          <a:prstGeom prst="rect">
            <a:avLst/>
          </a:prstGeom>
        </p:spPr>
        <p:txBody>
          <a:bodyPr wrap="square">
            <a:spAutoFit/>
          </a:bodyPr>
          <a:lstStyle/>
          <a:p>
            <a:pPr marL="457200" indent="-457200" algn="ctr">
              <a:buFont typeface="Wingdings" panose="05000000000000000000" pitchFamily="2" charset="2"/>
              <a:buChar char="§"/>
            </a:pPr>
            <a:r>
              <a:rPr lang="ar-SA" sz="2400" b="1" dirty="0" smtClean="0">
                <a:solidFill>
                  <a:schemeClr val="accent6">
                    <a:lumMod val="50000"/>
                  </a:schemeClr>
                </a:solidFill>
                <a:cs typeface="Akhbar MT" pitchFamily="2" charset="-78"/>
              </a:rPr>
              <a:t>هل الإجابة عن السؤال ستكون سببية أم غير سببية؟</a:t>
            </a:r>
            <a:endParaRPr lang="ar-SA" sz="2400" b="1" dirty="0"/>
          </a:p>
        </p:txBody>
      </p:sp>
      <p:cxnSp>
        <p:nvCxnSpPr>
          <p:cNvPr id="9" name="Straight Arrow Connector 8"/>
          <p:cNvCxnSpPr/>
          <p:nvPr/>
        </p:nvCxnSpPr>
        <p:spPr>
          <a:xfrm>
            <a:off x="5457056" y="1484784"/>
            <a:ext cx="1663072" cy="167363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936776" y="1492424"/>
            <a:ext cx="2384648" cy="157653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5143748" y="2334425"/>
            <a:ext cx="144016" cy="38884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52657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80">
                                          <p:stCondLst>
                                            <p:cond delay="0"/>
                                          </p:stCondLst>
                                        </p:cTn>
                                        <p:tgtEl>
                                          <p:spTgt spid="26"/>
                                        </p:tgtEl>
                                      </p:cBhvr>
                                    </p:animEffect>
                                    <p:anim calcmode="lin" valueType="num">
                                      <p:cBhvr>
                                        <p:cTn id="4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47" dur="26">
                                          <p:stCondLst>
                                            <p:cond delay="650"/>
                                          </p:stCondLst>
                                        </p:cTn>
                                        <p:tgtEl>
                                          <p:spTgt spid="26"/>
                                        </p:tgtEl>
                                      </p:cBhvr>
                                      <p:to x="100000" y="60000"/>
                                    </p:animScale>
                                    <p:animScale>
                                      <p:cBhvr>
                                        <p:cTn id="48" dur="166" decel="50000">
                                          <p:stCondLst>
                                            <p:cond delay="676"/>
                                          </p:stCondLst>
                                        </p:cTn>
                                        <p:tgtEl>
                                          <p:spTgt spid="26"/>
                                        </p:tgtEl>
                                      </p:cBhvr>
                                      <p:to x="100000" y="100000"/>
                                    </p:animScale>
                                    <p:animScale>
                                      <p:cBhvr>
                                        <p:cTn id="49" dur="26">
                                          <p:stCondLst>
                                            <p:cond delay="1312"/>
                                          </p:stCondLst>
                                        </p:cTn>
                                        <p:tgtEl>
                                          <p:spTgt spid="26"/>
                                        </p:tgtEl>
                                      </p:cBhvr>
                                      <p:to x="100000" y="80000"/>
                                    </p:animScale>
                                    <p:animScale>
                                      <p:cBhvr>
                                        <p:cTn id="50" dur="166" decel="50000">
                                          <p:stCondLst>
                                            <p:cond delay="1338"/>
                                          </p:stCondLst>
                                        </p:cTn>
                                        <p:tgtEl>
                                          <p:spTgt spid="26"/>
                                        </p:tgtEl>
                                      </p:cBhvr>
                                      <p:to x="100000" y="100000"/>
                                    </p:animScale>
                                    <p:animScale>
                                      <p:cBhvr>
                                        <p:cTn id="51" dur="26">
                                          <p:stCondLst>
                                            <p:cond delay="1642"/>
                                          </p:stCondLst>
                                        </p:cTn>
                                        <p:tgtEl>
                                          <p:spTgt spid="26"/>
                                        </p:tgtEl>
                                      </p:cBhvr>
                                      <p:to x="100000" y="90000"/>
                                    </p:animScale>
                                    <p:animScale>
                                      <p:cBhvr>
                                        <p:cTn id="52" dur="166" decel="50000">
                                          <p:stCondLst>
                                            <p:cond delay="1668"/>
                                          </p:stCondLst>
                                        </p:cTn>
                                        <p:tgtEl>
                                          <p:spTgt spid="26"/>
                                        </p:tgtEl>
                                      </p:cBhvr>
                                      <p:to x="100000" y="100000"/>
                                    </p:animScale>
                                    <p:animScale>
                                      <p:cBhvr>
                                        <p:cTn id="53" dur="26">
                                          <p:stCondLst>
                                            <p:cond delay="1808"/>
                                          </p:stCondLst>
                                        </p:cTn>
                                        <p:tgtEl>
                                          <p:spTgt spid="26"/>
                                        </p:tgtEl>
                                      </p:cBhvr>
                                      <p:to x="100000" y="95000"/>
                                    </p:animScale>
                                    <p:animScale>
                                      <p:cBhvr>
                                        <p:cTn id="54" dur="166" decel="50000">
                                          <p:stCondLst>
                                            <p:cond delay="1834"/>
                                          </p:stCondLst>
                                        </p:cTn>
                                        <p:tgtEl>
                                          <p:spTgt spid="26"/>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down)">
                                      <p:cBhvr>
                                        <p:cTn id="57" dur="580">
                                          <p:stCondLst>
                                            <p:cond delay="0"/>
                                          </p:stCondLst>
                                        </p:cTn>
                                        <p:tgtEl>
                                          <p:spTgt spid="9"/>
                                        </p:tgtEl>
                                      </p:cBhvr>
                                    </p:animEffect>
                                    <p:anim calcmode="lin" valueType="num">
                                      <p:cBhvr>
                                        <p:cTn id="5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3" dur="26">
                                          <p:stCondLst>
                                            <p:cond delay="650"/>
                                          </p:stCondLst>
                                        </p:cTn>
                                        <p:tgtEl>
                                          <p:spTgt spid="9"/>
                                        </p:tgtEl>
                                      </p:cBhvr>
                                      <p:to x="100000" y="60000"/>
                                    </p:animScale>
                                    <p:animScale>
                                      <p:cBhvr>
                                        <p:cTn id="64" dur="166" decel="50000">
                                          <p:stCondLst>
                                            <p:cond delay="676"/>
                                          </p:stCondLst>
                                        </p:cTn>
                                        <p:tgtEl>
                                          <p:spTgt spid="9"/>
                                        </p:tgtEl>
                                      </p:cBhvr>
                                      <p:to x="100000" y="100000"/>
                                    </p:animScale>
                                    <p:animScale>
                                      <p:cBhvr>
                                        <p:cTn id="65" dur="26">
                                          <p:stCondLst>
                                            <p:cond delay="1312"/>
                                          </p:stCondLst>
                                        </p:cTn>
                                        <p:tgtEl>
                                          <p:spTgt spid="9"/>
                                        </p:tgtEl>
                                      </p:cBhvr>
                                      <p:to x="100000" y="80000"/>
                                    </p:animScale>
                                    <p:animScale>
                                      <p:cBhvr>
                                        <p:cTn id="66" dur="166" decel="50000">
                                          <p:stCondLst>
                                            <p:cond delay="1338"/>
                                          </p:stCondLst>
                                        </p:cTn>
                                        <p:tgtEl>
                                          <p:spTgt spid="9"/>
                                        </p:tgtEl>
                                      </p:cBhvr>
                                      <p:to x="100000" y="100000"/>
                                    </p:animScale>
                                    <p:animScale>
                                      <p:cBhvr>
                                        <p:cTn id="67" dur="26">
                                          <p:stCondLst>
                                            <p:cond delay="1642"/>
                                          </p:stCondLst>
                                        </p:cTn>
                                        <p:tgtEl>
                                          <p:spTgt spid="9"/>
                                        </p:tgtEl>
                                      </p:cBhvr>
                                      <p:to x="100000" y="90000"/>
                                    </p:animScale>
                                    <p:animScale>
                                      <p:cBhvr>
                                        <p:cTn id="68" dur="166" decel="50000">
                                          <p:stCondLst>
                                            <p:cond delay="1668"/>
                                          </p:stCondLst>
                                        </p:cTn>
                                        <p:tgtEl>
                                          <p:spTgt spid="9"/>
                                        </p:tgtEl>
                                      </p:cBhvr>
                                      <p:to x="100000" y="100000"/>
                                    </p:animScale>
                                    <p:animScale>
                                      <p:cBhvr>
                                        <p:cTn id="69" dur="26">
                                          <p:stCondLst>
                                            <p:cond delay="1808"/>
                                          </p:stCondLst>
                                        </p:cTn>
                                        <p:tgtEl>
                                          <p:spTgt spid="9"/>
                                        </p:tgtEl>
                                      </p:cBhvr>
                                      <p:to x="100000" y="95000"/>
                                    </p:animScale>
                                    <p:animScale>
                                      <p:cBhvr>
                                        <p:cTn id="70" dur="166" decel="50000">
                                          <p:stCondLst>
                                            <p:cond delay="1834"/>
                                          </p:stCondLst>
                                        </p:cTn>
                                        <p:tgtEl>
                                          <p:spTgt spid="9"/>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down)">
                                      <p:cBhvr>
                                        <p:cTn id="73" dur="580">
                                          <p:stCondLst>
                                            <p:cond delay="0"/>
                                          </p:stCondLst>
                                        </p:cTn>
                                        <p:tgtEl>
                                          <p:spTgt spid="2"/>
                                        </p:tgtEl>
                                      </p:cBhvr>
                                    </p:animEffect>
                                    <p:anim calcmode="lin" valueType="num">
                                      <p:cBhvr>
                                        <p:cTn id="7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79" dur="26">
                                          <p:stCondLst>
                                            <p:cond delay="650"/>
                                          </p:stCondLst>
                                        </p:cTn>
                                        <p:tgtEl>
                                          <p:spTgt spid="2"/>
                                        </p:tgtEl>
                                      </p:cBhvr>
                                      <p:to x="100000" y="60000"/>
                                    </p:animScale>
                                    <p:animScale>
                                      <p:cBhvr>
                                        <p:cTn id="80" dur="166" decel="50000">
                                          <p:stCondLst>
                                            <p:cond delay="676"/>
                                          </p:stCondLst>
                                        </p:cTn>
                                        <p:tgtEl>
                                          <p:spTgt spid="2"/>
                                        </p:tgtEl>
                                      </p:cBhvr>
                                      <p:to x="100000" y="100000"/>
                                    </p:animScale>
                                    <p:animScale>
                                      <p:cBhvr>
                                        <p:cTn id="81" dur="26">
                                          <p:stCondLst>
                                            <p:cond delay="1312"/>
                                          </p:stCondLst>
                                        </p:cTn>
                                        <p:tgtEl>
                                          <p:spTgt spid="2"/>
                                        </p:tgtEl>
                                      </p:cBhvr>
                                      <p:to x="100000" y="80000"/>
                                    </p:animScale>
                                    <p:animScale>
                                      <p:cBhvr>
                                        <p:cTn id="82" dur="166" decel="50000">
                                          <p:stCondLst>
                                            <p:cond delay="1338"/>
                                          </p:stCondLst>
                                        </p:cTn>
                                        <p:tgtEl>
                                          <p:spTgt spid="2"/>
                                        </p:tgtEl>
                                      </p:cBhvr>
                                      <p:to x="100000" y="100000"/>
                                    </p:animScale>
                                    <p:animScale>
                                      <p:cBhvr>
                                        <p:cTn id="83" dur="26">
                                          <p:stCondLst>
                                            <p:cond delay="1642"/>
                                          </p:stCondLst>
                                        </p:cTn>
                                        <p:tgtEl>
                                          <p:spTgt spid="2"/>
                                        </p:tgtEl>
                                      </p:cBhvr>
                                      <p:to x="100000" y="90000"/>
                                    </p:animScale>
                                    <p:animScale>
                                      <p:cBhvr>
                                        <p:cTn id="84" dur="166" decel="50000">
                                          <p:stCondLst>
                                            <p:cond delay="1668"/>
                                          </p:stCondLst>
                                        </p:cTn>
                                        <p:tgtEl>
                                          <p:spTgt spid="2"/>
                                        </p:tgtEl>
                                      </p:cBhvr>
                                      <p:to x="100000" y="100000"/>
                                    </p:animScale>
                                    <p:animScale>
                                      <p:cBhvr>
                                        <p:cTn id="85" dur="26">
                                          <p:stCondLst>
                                            <p:cond delay="1808"/>
                                          </p:stCondLst>
                                        </p:cTn>
                                        <p:tgtEl>
                                          <p:spTgt spid="2"/>
                                        </p:tgtEl>
                                      </p:cBhvr>
                                      <p:to x="100000" y="95000"/>
                                    </p:animScale>
                                    <p:animScale>
                                      <p:cBhvr>
                                        <p:cTn id="86" dur="166" decel="50000">
                                          <p:stCondLst>
                                            <p:cond delay="1834"/>
                                          </p:stCondLst>
                                        </p:cTn>
                                        <p:tgtEl>
                                          <p:spTgt spid="2"/>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down)">
                                      <p:cBhvr>
                                        <p:cTn id="91" dur="580">
                                          <p:stCondLst>
                                            <p:cond delay="0"/>
                                          </p:stCondLst>
                                        </p:cTn>
                                        <p:tgtEl>
                                          <p:spTgt spid="18"/>
                                        </p:tgtEl>
                                      </p:cBhvr>
                                    </p:animEffect>
                                    <p:anim calcmode="lin" valueType="num">
                                      <p:cBhvr>
                                        <p:cTn id="92"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97" dur="26">
                                          <p:stCondLst>
                                            <p:cond delay="650"/>
                                          </p:stCondLst>
                                        </p:cTn>
                                        <p:tgtEl>
                                          <p:spTgt spid="18"/>
                                        </p:tgtEl>
                                      </p:cBhvr>
                                      <p:to x="100000" y="60000"/>
                                    </p:animScale>
                                    <p:animScale>
                                      <p:cBhvr>
                                        <p:cTn id="98" dur="166" decel="50000">
                                          <p:stCondLst>
                                            <p:cond delay="676"/>
                                          </p:stCondLst>
                                        </p:cTn>
                                        <p:tgtEl>
                                          <p:spTgt spid="18"/>
                                        </p:tgtEl>
                                      </p:cBhvr>
                                      <p:to x="100000" y="100000"/>
                                    </p:animScale>
                                    <p:animScale>
                                      <p:cBhvr>
                                        <p:cTn id="99" dur="26">
                                          <p:stCondLst>
                                            <p:cond delay="1312"/>
                                          </p:stCondLst>
                                        </p:cTn>
                                        <p:tgtEl>
                                          <p:spTgt spid="18"/>
                                        </p:tgtEl>
                                      </p:cBhvr>
                                      <p:to x="100000" y="80000"/>
                                    </p:animScale>
                                    <p:animScale>
                                      <p:cBhvr>
                                        <p:cTn id="100" dur="166" decel="50000">
                                          <p:stCondLst>
                                            <p:cond delay="1338"/>
                                          </p:stCondLst>
                                        </p:cTn>
                                        <p:tgtEl>
                                          <p:spTgt spid="18"/>
                                        </p:tgtEl>
                                      </p:cBhvr>
                                      <p:to x="100000" y="100000"/>
                                    </p:animScale>
                                    <p:animScale>
                                      <p:cBhvr>
                                        <p:cTn id="101" dur="26">
                                          <p:stCondLst>
                                            <p:cond delay="1642"/>
                                          </p:stCondLst>
                                        </p:cTn>
                                        <p:tgtEl>
                                          <p:spTgt spid="18"/>
                                        </p:tgtEl>
                                      </p:cBhvr>
                                      <p:to x="100000" y="90000"/>
                                    </p:animScale>
                                    <p:animScale>
                                      <p:cBhvr>
                                        <p:cTn id="102" dur="166" decel="50000">
                                          <p:stCondLst>
                                            <p:cond delay="1668"/>
                                          </p:stCondLst>
                                        </p:cTn>
                                        <p:tgtEl>
                                          <p:spTgt spid="18"/>
                                        </p:tgtEl>
                                      </p:cBhvr>
                                      <p:to x="100000" y="100000"/>
                                    </p:animScale>
                                    <p:animScale>
                                      <p:cBhvr>
                                        <p:cTn id="103" dur="26">
                                          <p:stCondLst>
                                            <p:cond delay="1808"/>
                                          </p:stCondLst>
                                        </p:cTn>
                                        <p:tgtEl>
                                          <p:spTgt spid="18"/>
                                        </p:tgtEl>
                                      </p:cBhvr>
                                      <p:to x="100000" y="95000"/>
                                    </p:animScale>
                                    <p:animScale>
                                      <p:cBhvr>
                                        <p:cTn id="104" dur="166" decel="50000">
                                          <p:stCondLst>
                                            <p:cond delay="1834"/>
                                          </p:stCondLst>
                                        </p:cTn>
                                        <p:tgtEl>
                                          <p:spTgt spid="18"/>
                                        </p:tgtEl>
                                      </p:cBhvr>
                                      <p:to x="100000" y="100000"/>
                                    </p:animScale>
                                  </p:childTnLst>
                                </p:cTn>
                              </p:par>
                              <p:par>
                                <p:cTn id="105" presetID="26" presetClass="entr" presetSubtype="0" fill="hold" grpId="0" nodeType="withEffect">
                                  <p:stCondLst>
                                    <p:cond delay="0"/>
                                  </p:stCondLst>
                                  <p:childTnLst>
                                    <p:set>
                                      <p:cBhvr>
                                        <p:cTn id="106" dur="1" fill="hold">
                                          <p:stCondLst>
                                            <p:cond delay="0"/>
                                          </p:stCondLst>
                                        </p:cTn>
                                        <p:tgtEl>
                                          <p:spTgt spid="13"/>
                                        </p:tgtEl>
                                        <p:attrNameLst>
                                          <p:attrName>style.visibility</p:attrName>
                                        </p:attrNameLst>
                                      </p:cBhvr>
                                      <p:to>
                                        <p:strVal val="visible"/>
                                      </p:to>
                                    </p:set>
                                    <p:animEffect transition="in" filter="wipe(down)">
                                      <p:cBhvr>
                                        <p:cTn id="107" dur="580">
                                          <p:stCondLst>
                                            <p:cond delay="0"/>
                                          </p:stCondLst>
                                        </p:cTn>
                                        <p:tgtEl>
                                          <p:spTgt spid="13"/>
                                        </p:tgtEl>
                                      </p:cBhvr>
                                    </p:animEffect>
                                    <p:anim calcmode="lin" valueType="num">
                                      <p:cBhvr>
                                        <p:cTn id="10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13" dur="26">
                                          <p:stCondLst>
                                            <p:cond delay="650"/>
                                          </p:stCondLst>
                                        </p:cTn>
                                        <p:tgtEl>
                                          <p:spTgt spid="13"/>
                                        </p:tgtEl>
                                      </p:cBhvr>
                                      <p:to x="100000" y="60000"/>
                                    </p:animScale>
                                    <p:animScale>
                                      <p:cBhvr>
                                        <p:cTn id="114" dur="166" decel="50000">
                                          <p:stCondLst>
                                            <p:cond delay="676"/>
                                          </p:stCondLst>
                                        </p:cTn>
                                        <p:tgtEl>
                                          <p:spTgt spid="13"/>
                                        </p:tgtEl>
                                      </p:cBhvr>
                                      <p:to x="100000" y="100000"/>
                                    </p:animScale>
                                    <p:animScale>
                                      <p:cBhvr>
                                        <p:cTn id="115" dur="26">
                                          <p:stCondLst>
                                            <p:cond delay="1312"/>
                                          </p:stCondLst>
                                        </p:cTn>
                                        <p:tgtEl>
                                          <p:spTgt spid="13"/>
                                        </p:tgtEl>
                                      </p:cBhvr>
                                      <p:to x="100000" y="80000"/>
                                    </p:animScale>
                                    <p:animScale>
                                      <p:cBhvr>
                                        <p:cTn id="116" dur="166" decel="50000">
                                          <p:stCondLst>
                                            <p:cond delay="1338"/>
                                          </p:stCondLst>
                                        </p:cTn>
                                        <p:tgtEl>
                                          <p:spTgt spid="13"/>
                                        </p:tgtEl>
                                      </p:cBhvr>
                                      <p:to x="100000" y="100000"/>
                                    </p:animScale>
                                    <p:animScale>
                                      <p:cBhvr>
                                        <p:cTn id="117" dur="26">
                                          <p:stCondLst>
                                            <p:cond delay="1642"/>
                                          </p:stCondLst>
                                        </p:cTn>
                                        <p:tgtEl>
                                          <p:spTgt spid="13"/>
                                        </p:tgtEl>
                                      </p:cBhvr>
                                      <p:to x="100000" y="90000"/>
                                    </p:animScale>
                                    <p:animScale>
                                      <p:cBhvr>
                                        <p:cTn id="118" dur="166" decel="50000">
                                          <p:stCondLst>
                                            <p:cond delay="1668"/>
                                          </p:stCondLst>
                                        </p:cTn>
                                        <p:tgtEl>
                                          <p:spTgt spid="13"/>
                                        </p:tgtEl>
                                      </p:cBhvr>
                                      <p:to x="100000" y="100000"/>
                                    </p:animScale>
                                    <p:animScale>
                                      <p:cBhvr>
                                        <p:cTn id="119" dur="26">
                                          <p:stCondLst>
                                            <p:cond delay="1808"/>
                                          </p:stCondLst>
                                        </p:cTn>
                                        <p:tgtEl>
                                          <p:spTgt spid="13"/>
                                        </p:tgtEl>
                                      </p:cBhvr>
                                      <p:to x="100000" y="95000"/>
                                    </p:animScale>
                                    <p:animScale>
                                      <p:cBhvr>
                                        <p:cTn id="1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5" grpId="0"/>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12</a:t>
            </a:fld>
            <a:endParaRPr lang="en-US" sz="1200" dirty="0">
              <a:solidFill>
                <a:schemeClr val="bg1"/>
              </a:solidFill>
            </a:endParaRPr>
          </a:p>
        </p:txBody>
      </p:sp>
      <p:sp>
        <p:nvSpPr>
          <p:cNvPr id="2" name="Rectangle 1"/>
          <p:cNvSpPr/>
          <p:nvPr/>
        </p:nvSpPr>
        <p:spPr>
          <a:xfrm>
            <a:off x="3944888" y="548680"/>
            <a:ext cx="2889518" cy="584775"/>
          </a:xfrm>
          <a:prstGeom prst="rect">
            <a:avLst/>
          </a:prstGeom>
          <a:solidFill>
            <a:schemeClr val="accent5"/>
          </a:solidFill>
        </p:spPr>
        <p:txBody>
          <a:bodyPr wrap="square">
            <a:spAutoFit/>
          </a:bodyPr>
          <a:lstStyle/>
          <a:p>
            <a:pPr algn="ctr"/>
            <a:r>
              <a:rPr lang="ar-SA" sz="3200" b="1" dirty="0" smtClean="0">
                <a:solidFill>
                  <a:schemeClr val="accent6">
                    <a:lumMod val="50000"/>
                  </a:schemeClr>
                </a:solidFill>
                <a:cs typeface="Akhbar MT" pitchFamily="2" charset="-78"/>
              </a:rPr>
              <a:t>بحوث سببية</a:t>
            </a:r>
            <a:endParaRPr lang="ar-SA" sz="3200" b="1" dirty="0"/>
          </a:p>
        </p:txBody>
      </p:sp>
      <p:sp>
        <p:nvSpPr>
          <p:cNvPr id="22" name="Rectangle 21"/>
          <p:cNvSpPr/>
          <p:nvPr/>
        </p:nvSpPr>
        <p:spPr>
          <a:xfrm>
            <a:off x="4304928" y="1772816"/>
            <a:ext cx="2963866" cy="830997"/>
          </a:xfrm>
          <a:prstGeom prst="rect">
            <a:avLst/>
          </a:prstGeom>
        </p:spPr>
        <p:txBody>
          <a:bodyPr wrap="square">
            <a:spAutoFit/>
          </a:bodyPr>
          <a:lstStyle/>
          <a:p>
            <a:pPr marL="457200" indent="-457200" algn="ctr">
              <a:buFont typeface="Wingdings" panose="05000000000000000000" pitchFamily="2" charset="2"/>
              <a:buChar char="§"/>
            </a:pPr>
            <a:r>
              <a:rPr lang="ar-SA" sz="2400" b="1" dirty="0" smtClean="0">
                <a:cs typeface="Akhbar MT" pitchFamily="2" charset="-78"/>
              </a:rPr>
              <a:t>تعني ان الباحث يريد معرفة علاقة السبب و النتيجة </a:t>
            </a:r>
            <a:endParaRPr lang="ar-SA" sz="2400" b="1" dirty="0"/>
          </a:p>
        </p:txBody>
      </p:sp>
      <p:sp>
        <p:nvSpPr>
          <p:cNvPr id="24" name="Rectangle 23"/>
          <p:cNvSpPr/>
          <p:nvPr/>
        </p:nvSpPr>
        <p:spPr>
          <a:xfrm>
            <a:off x="2720752" y="4612732"/>
            <a:ext cx="4104456" cy="400110"/>
          </a:xfrm>
          <a:prstGeom prst="rect">
            <a:avLst/>
          </a:prstGeom>
          <a:ln>
            <a:solidFill>
              <a:srgbClr val="00B050"/>
            </a:solidFill>
          </a:ln>
        </p:spPr>
        <p:txBody>
          <a:bodyPr wrap="square">
            <a:spAutoFit/>
          </a:bodyPr>
          <a:lstStyle/>
          <a:p>
            <a:pPr marL="457200" indent="-457200">
              <a:buFont typeface="Wingdings" panose="05000000000000000000" pitchFamily="2" charset="2"/>
              <a:buChar char="§"/>
            </a:pPr>
            <a:r>
              <a:rPr lang="ar-SA" sz="2000" b="1" dirty="0" smtClean="0">
                <a:cs typeface="Akhbar MT" pitchFamily="2" charset="-78"/>
              </a:rPr>
              <a:t>هل يؤدي الانكماش الاقتصادي الى زيادة الضرائب ؟ </a:t>
            </a:r>
            <a:endParaRPr lang="ar-SA" sz="2000" b="1" dirty="0"/>
          </a:p>
        </p:txBody>
      </p:sp>
      <p:sp>
        <p:nvSpPr>
          <p:cNvPr id="6" name="Rectangle 5"/>
          <p:cNvSpPr/>
          <p:nvPr/>
        </p:nvSpPr>
        <p:spPr>
          <a:xfrm>
            <a:off x="3121708" y="2956302"/>
            <a:ext cx="4276700" cy="1200329"/>
          </a:xfrm>
          <a:prstGeom prst="rect">
            <a:avLst/>
          </a:prstGeom>
        </p:spPr>
        <p:txBody>
          <a:bodyPr wrap="square">
            <a:spAutoFit/>
          </a:bodyPr>
          <a:lstStyle/>
          <a:p>
            <a:pPr marL="457200" indent="-457200" algn="ctr">
              <a:buFont typeface="Wingdings" panose="05000000000000000000" pitchFamily="2" charset="2"/>
              <a:buChar char="§"/>
            </a:pPr>
            <a:r>
              <a:rPr lang="ar-SA" sz="2400" b="1" dirty="0">
                <a:cs typeface="Akhbar MT" pitchFamily="2" charset="-78"/>
              </a:rPr>
              <a:t>الهدف هنا هو التأثير في النتيجة و التحكم فيها و رقابتها انطلاقا من دراسة الأسباب المؤدية اليها. (حجم تأثير المتغير المستقل)</a:t>
            </a:r>
            <a:endParaRPr lang="ar-SA" sz="2400" b="1" dirty="0"/>
          </a:p>
        </p:txBody>
      </p:sp>
      <p:sp>
        <p:nvSpPr>
          <p:cNvPr id="16" name="Rectangle 15"/>
          <p:cNvSpPr/>
          <p:nvPr/>
        </p:nvSpPr>
        <p:spPr>
          <a:xfrm>
            <a:off x="7761312" y="4897951"/>
            <a:ext cx="1965448" cy="830997"/>
          </a:xfrm>
          <a:prstGeom prst="rect">
            <a:avLst/>
          </a:prstGeom>
          <a:solidFill>
            <a:srgbClr val="92D050"/>
          </a:solidFill>
        </p:spPr>
        <p:txBody>
          <a:bodyPr wrap="square">
            <a:spAutoFit/>
          </a:bodyPr>
          <a:lstStyle/>
          <a:p>
            <a:pPr algn="ctr"/>
            <a:r>
              <a:rPr lang="ar-SA" sz="2400" b="1" dirty="0" smtClean="0">
                <a:solidFill>
                  <a:srgbClr val="013E36"/>
                </a:solidFill>
                <a:cs typeface="Akhbar MT" pitchFamily="2" charset="-78"/>
              </a:rPr>
              <a:t>من أسئلة</a:t>
            </a:r>
          </a:p>
          <a:p>
            <a:pPr algn="ctr"/>
            <a:r>
              <a:rPr lang="ar-SA" sz="2400" b="1" dirty="0" smtClean="0">
                <a:solidFill>
                  <a:srgbClr val="013E36"/>
                </a:solidFill>
                <a:cs typeface="Akhbar MT" pitchFamily="2" charset="-78"/>
              </a:rPr>
              <a:t>البحوث السببية:</a:t>
            </a:r>
            <a:endParaRPr lang="ar-SA" sz="2400" b="1" dirty="0"/>
          </a:p>
        </p:txBody>
      </p:sp>
      <p:sp>
        <p:nvSpPr>
          <p:cNvPr id="17" name="Rectangle 16"/>
          <p:cNvSpPr/>
          <p:nvPr/>
        </p:nvSpPr>
        <p:spPr>
          <a:xfrm>
            <a:off x="2720752" y="5120363"/>
            <a:ext cx="4104456" cy="400110"/>
          </a:xfrm>
          <a:prstGeom prst="rect">
            <a:avLst/>
          </a:prstGeom>
          <a:ln>
            <a:solidFill>
              <a:srgbClr val="00B050"/>
            </a:solidFill>
          </a:ln>
        </p:spPr>
        <p:txBody>
          <a:bodyPr wrap="square">
            <a:spAutoFit/>
          </a:bodyPr>
          <a:lstStyle/>
          <a:p>
            <a:pPr marL="457200" indent="-457200">
              <a:buFont typeface="Wingdings" panose="05000000000000000000" pitchFamily="2" charset="2"/>
              <a:buChar char="§"/>
            </a:pPr>
            <a:r>
              <a:rPr lang="ar-SA" sz="2000" b="1" dirty="0" smtClean="0">
                <a:cs typeface="Akhbar MT" pitchFamily="2" charset="-78"/>
              </a:rPr>
              <a:t>هل تؤدي زيادة العرض الى انخفاض الأسعار ؟</a:t>
            </a:r>
            <a:endParaRPr lang="ar-SA" sz="2000" b="1" dirty="0"/>
          </a:p>
        </p:txBody>
      </p:sp>
      <p:sp>
        <p:nvSpPr>
          <p:cNvPr id="19" name="Rectangle 18"/>
          <p:cNvSpPr/>
          <p:nvPr/>
        </p:nvSpPr>
        <p:spPr>
          <a:xfrm>
            <a:off x="2720752" y="5621178"/>
            <a:ext cx="4104456" cy="400110"/>
          </a:xfrm>
          <a:prstGeom prst="rect">
            <a:avLst/>
          </a:prstGeom>
          <a:ln>
            <a:solidFill>
              <a:srgbClr val="00B050"/>
            </a:solidFill>
          </a:ln>
        </p:spPr>
        <p:txBody>
          <a:bodyPr wrap="square">
            <a:spAutoFit/>
          </a:bodyPr>
          <a:lstStyle/>
          <a:p>
            <a:pPr marL="457200" indent="-457200">
              <a:buFont typeface="Wingdings" panose="05000000000000000000" pitchFamily="2" charset="2"/>
              <a:buChar char="§"/>
            </a:pPr>
            <a:r>
              <a:rPr lang="ar-SA" sz="2000" b="1" dirty="0" smtClean="0">
                <a:cs typeface="Akhbar MT" pitchFamily="2" charset="-78"/>
              </a:rPr>
              <a:t>يحدث نقص السيولة بسبب زيادة عدد المدينين</a:t>
            </a:r>
            <a:endParaRPr lang="ar-SA" sz="2000" b="1" dirty="0"/>
          </a:p>
        </p:txBody>
      </p:sp>
      <p:sp>
        <p:nvSpPr>
          <p:cNvPr id="20" name="Right Arrow 19"/>
          <p:cNvSpPr/>
          <p:nvPr/>
        </p:nvSpPr>
        <p:spPr>
          <a:xfrm rot="10800000">
            <a:off x="7008605" y="5050340"/>
            <a:ext cx="720080" cy="563870"/>
          </a:xfrm>
          <a:prstGeom prst="rightArrow">
            <a:avLst/>
          </a:prstGeom>
          <a:solidFill>
            <a:srgbClr val="00B050"/>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61877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80">
                                          <p:stCondLst>
                                            <p:cond delay="0"/>
                                          </p:stCondLst>
                                        </p:cTn>
                                        <p:tgtEl>
                                          <p:spTgt spid="22"/>
                                        </p:tgtEl>
                                      </p:cBhvr>
                                    </p:animEffect>
                                    <p:anim calcmode="lin" valueType="num">
                                      <p:cBhvr>
                                        <p:cTn id="26"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1" dur="26">
                                          <p:stCondLst>
                                            <p:cond delay="650"/>
                                          </p:stCondLst>
                                        </p:cTn>
                                        <p:tgtEl>
                                          <p:spTgt spid="22"/>
                                        </p:tgtEl>
                                      </p:cBhvr>
                                      <p:to x="100000" y="60000"/>
                                    </p:animScale>
                                    <p:animScale>
                                      <p:cBhvr>
                                        <p:cTn id="32" dur="166" decel="50000">
                                          <p:stCondLst>
                                            <p:cond delay="676"/>
                                          </p:stCondLst>
                                        </p:cTn>
                                        <p:tgtEl>
                                          <p:spTgt spid="22"/>
                                        </p:tgtEl>
                                      </p:cBhvr>
                                      <p:to x="100000" y="100000"/>
                                    </p:animScale>
                                    <p:animScale>
                                      <p:cBhvr>
                                        <p:cTn id="33" dur="26">
                                          <p:stCondLst>
                                            <p:cond delay="1312"/>
                                          </p:stCondLst>
                                        </p:cTn>
                                        <p:tgtEl>
                                          <p:spTgt spid="22"/>
                                        </p:tgtEl>
                                      </p:cBhvr>
                                      <p:to x="100000" y="80000"/>
                                    </p:animScale>
                                    <p:animScale>
                                      <p:cBhvr>
                                        <p:cTn id="34" dur="166" decel="50000">
                                          <p:stCondLst>
                                            <p:cond delay="1338"/>
                                          </p:stCondLst>
                                        </p:cTn>
                                        <p:tgtEl>
                                          <p:spTgt spid="22"/>
                                        </p:tgtEl>
                                      </p:cBhvr>
                                      <p:to x="100000" y="100000"/>
                                    </p:animScale>
                                    <p:animScale>
                                      <p:cBhvr>
                                        <p:cTn id="35" dur="26">
                                          <p:stCondLst>
                                            <p:cond delay="1642"/>
                                          </p:stCondLst>
                                        </p:cTn>
                                        <p:tgtEl>
                                          <p:spTgt spid="22"/>
                                        </p:tgtEl>
                                      </p:cBhvr>
                                      <p:to x="100000" y="90000"/>
                                    </p:animScale>
                                    <p:animScale>
                                      <p:cBhvr>
                                        <p:cTn id="36" dur="166" decel="50000">
                                          <p:stCondLst>
                                            <p:cond delay="1668"/>
                                          </p:stCondLst>
                                        </p:cTn>
                                        <p:tgtEl>
                                          <p:spTgt spid="22"/>
                                        </p:tgtEl>
                                      </p:cBhvr>
                                      <p:to x="100000" y="100000"/>
                                    </p:animScale>
                                    <p:animScale>
                                      <p:cBhvr>
                                        <p:cTn id="37" dur="26">
                                          <p:stCondLst>
                                            <p:cond delay="1808"/>
                                          </p:stCondLst>
                                        </p:cTn>
                                        <p:tgtEl>
                                          <p:spTgt spid="22"/>
                                        </p:tgtEl>
                                      </p:cBhvr>
                                      <p:to x="100000" y="95000"/>
                                    </p:animScale>
                                    <p:animScale>
                                      <p:cBhvr>
                                        <p:cTn id="38" dur="166" decel="50000">
                                          <p:stCondLst>
                                            <p:cond delay="1834"/>
                                          </p:stCondLst>
                                        </p:cTn>
                                        <p:tgtEl>
                                          <p:spTgt spid="22"/>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P spid="24" grpId="0" animBg="1"/>
      <p:bldP spid="6" grpId="0"/>
      <p:bldP spid="16" grpId="0" animBg="1"/>
      <p:bldP spid="17"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13</a:t>
            </a:fld>
            <a:endParaRPr lang="en-US" sz="1200" dirty="0">
              <a:solidFill>
                <a:schemeClr val="bg1"/>
              </a:solidFill>
            </a:endParaRPr>
          </a:p>
        </p:txBody>
      </p:sp>
      <p:sp>
        <p:nvSpPr>
          <p:cNvPr id="10" name="Title 4"/>
          <p:cNvSpPr txBox="1">
            <a:spLocks/>
          </p:cNvSpPr>
          <p:nvPr/>
        </p:nvSpPr>
        <p:spPr bwMode="auto">
          <a:xfrm>
            <a:off x="708695" y="5517232"/>
            <a:ext cx="9014122"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Wingdings" panose="05000000000000000000" pitchFamily="2" charset="2"/>
              <a:buChar char="Ø"/>
            </a:pPr>
            <a:r>
              <a:rPr lang="ar-SA" sz="2400" b="1" dirty="0" smtClean="0">
                <a:solidFill>
                  <a:schemeClr val="accent6">
                    <a:lumMod val="50000"/>
                  </a:schemeClr>
                </a:solidFill>
                <a:cs typeface="Akhbar MT" pitchFamily="2" charset="-78"/>
              </a:rPr>
              <a:t>يعتمد تحديد نوع الدراسة سببية أو ارتباطية على نوع سؤال البحث و على كيفية تحديد المشكلة. </a:t>
            </a:r>
          </a:p>
        </p:txBody>
      </p:sp>
      <p:sp>
        <p:nvSpPr>
          <p:cNvPr id="11" name="Rectangle 10"/>
          <p:cNvSpPr/>
          <p:nvPr/>
        </p:nvSpPr>
        <p:spPr>
          <a:xfrm>
            <a:off x="3637709" y="548680"/>
            <a:ext cx="2673494" cy="584775"/>
          </a:xfrm>
          <a:prstGeom prst="rect">
            <a:avLst/>
          </a:prstGeom>
          <a:solidFill>
            <a:schemeClr val="accent3">
              <a:lumMod val="60000"/>
              <a:lumOff val="40000"/>
            </a:schemeClr>
          </a:solidFill>
        </p:spPr>
        <p:txBody>
          <a:bodyPr wrap="square">
            <a:spAutoFit/>
          </a:bodyPr>
          <a:lstStyle/>
          <a:p>
            <a:pPr algn="ctr"/>
            <a:r>
              <a:rPr lang="ar-SA" sz="3200" b="1" dirty="0" smtClean="0">
                <a:cs typeface="Akhbar MT" pitchFamily="2" charset="-78"/>
              </a:rPr>
              <a:t>بحوث الارتباط</a:t>
            </a:r>
            <a:endParaRPr lang="ar-SA" sz="3200" b="1" dirty="0"/>
          </a:p>
        </p:txBody>
      </p:sp>
      <p:sp>
        <p:nvSpPr>
          <p:cNvPr id="12" name="Rectangle 11"/>
          <p:cNvSpPr/>
          <p:nvPr/>
        </p:nvSpPr>
        <p:spPr>
          <a:xfrm>
            <a:off x="3008784" y="1635729"/>
            <a:ext cx="3643311" cy="830997"/>
          </a:xfrm>
          <a:prstGeom prst="rect">
            <a:avLst/>
          </a:prstGeom>
        </p:spPr>
        <p:txBody>
          <a:bodyPr wrap="square">
            <a:spAutoFit/>
          </a:bodyPr>
          <a:lstStyle/>
          <a:p>
            <a:pPr marL="457200" indent="-457200" algn="ctr">
              <a:buFont typeface="Wingdings" panose="05000000000000000000" pitchFamily="2" charset="2"/>
              <a:buChar char="§"/>
            </a:pPr>
            <a:r>
              <a:rPr lang="ar-SA" sz="2400" b="1" dirty="0" smtClean="0">
                <a:cs typeface="Akhbar MT" pitchFamily="2" charset="-78"/>
              </a:rPr>
              <a:t>تكون حينما يريد الباحث معرفة عوامل الارتباط بالمشكلة</a:t>
            </a:r>
            <a:endParaRPr lang="ar-SA" sz="2400" b="1" dirty="0"/>
          </a:p>
        </p:txBody>
      </p:sp>
      <p:sp>
        <p:nvSpPr>
          <p:cNvPr id="13" name="Rectangle 12"/>
          <p:cNvSpPr/>
          <p:nvPr/>
        </p:nvSpPr>
        <p:spPr>
          <a:xfrm>
            <a:off x="2766856" y="2780928"/>
            <a:ext cx="4017522" cy="707886"/>
          </a:xfrm>
          <a:prstGeom prst="rect">
            <a:avLst/>
          </a:prstGeom>
          <a:ln>
            <a:solidFill>
              <a:srgbClr val="00B050"/>
            </a:solidFill>
          </a:ln>
        </p:spPr>
        <p:txBody>
          <a:bodyPr wrap="square">
            <a:spAutoFit/>
          </a:bodyPr>
          <a:lstStyle/>
          <a:p>
            <a:pPr marL="457200" indent="-457200" algn="ctr">
              <a:buFont typeface="Wingdings" panose="05000000000000000000" pitchFamily="2" charset="2"/>
              <a:buChar char="§"/>
            </a:pPr>
            <a:r>
              <a:rPr lang="ar-SA" sz="2000" b="1" dirty="0" smtClean="0">
                <a:cs typeface="Akhbar MT" pitchFamily="2" charset="-78"/>
              </a:rPr>
              <a:t>الهدف هنا هو معرفة العوامل المهمة المرتبطة بالمشكلة .</a:t>
            </a:r>
          </a:p>
        </p:txBody>
      </p:sp>
      <p:sp>
        <p:nvSpPr>
          <p:cNvPr id="14" name="Rectangle 13"/>
          <p:cNvSpPr/>
          <p:nvPr/>
        </p:nvSpPr>
        <p:spPr>
          <a:xfrm>
            <a:off x="2360712" y="3994611"/>
            <a:ext cx="4449570" cy="400110"/>
          </a:xfrm>
          <a:prstGeom prst="rect">
            <a:avLst/>
          </a:prstGeom>
          <a:ln>
            <a:solidFill>
              <a:srgbClr val="00B0F0"/>
            </a:solidFill>
          </a:ln>
        </p:spPr>
        <p:txBody>
          <a:bodyPr wrap="square">
            <a:spAutoFit/>
          </a:bodyPr>
          <a:lstStyle/>
          <a:p>
            <a:pPr marL="457200" indent="-457200">
              <a:buFont typeface="Wingdings" panose="05000000000000000000" pitchFamily="2" charset="2"/>
              <a:buChar char="§"/>
            </a:pPr>
            <a:r>
              <a:rPr lang="ar-SA" sz="2000" b="1" dirty="0" smtClean="0">
                <a:cs typeface="Akhbar MT" pitchFamily="2" charset="-78"/>
              </a:rPr>
              <a:t>هل هناك ارتباط بين برامج التدريب و التعلم التنظيمي؟ </a:t>
            </a:r>
            <a:endParaRPr lang="ar-SA" sz="2000" b="1" dirty="0"/>
          </a:p>
        </p:txBody>
      </p:sp>
      <p:sp>
        <p:nvSpPr>
          <p:cNvPr id="15" name="Rectangle 14"/>
          <p:cNvSpPr/>
          <p:nvPr/>
        </p:nvSpPr>
        <p:spPr>
          <a:xfrm>
            <a:off x="7642865" y="3994611"/>
            <a:ext cx="1695229" cy="830997"/>
          </a:xfrm>
          <a:prstGeom prst="rect">
            <a:avLst/>
          </a:prstGeom>
          <a:solidFill>
            <a:schemeClr val="accent3"/>
          </a:solidFill>
        </p:spPr>
        <p:txBody>
          <a:bodyPr wrap="square">
            <a:spAutoFit/>
          </a:bodyPr>
          <a:lstStyle/>
          <a:p>
            <a:pPr algn="ctr"/>
            <a:r>
              <a:rPr lang="ar-SA" sz="2400" b="1" dirty="0" smtClean="0">
                <a:solidFill>
                  <a:srgbClr val="013E36"/>
                </a:solidFill>
                <a:cs typeface="Akhbar MT" pitchFamily="2" charset="-78"/>
              </a:rPr>
              <a:t>من أسئلة البحوث الارتباطية:</a:t>
            </a:r>
            <a:endParaRPr lang="ar-SA" sz="2400" b="1" dirty="0"/>
          </a:p>
        </p:txBody>
      </p:sp>
      <p:sp>
        <p:nvSpPr>
          <p:cNvPr id="18" name="Rectangle 17"/>
          <p:cNvSpPr/>
          <p:nvPr/>
        </p:nvSpPr>
        <p:spPr>
          <a:xfrm>
            <a:off x="2360712" y="4502242"/>
            <a:ext cx="4449570" cy="400110"/>
          </a:xfrm>
          <a:prstGeom prst="rect">
            <a:avLst/>
          </a:prstGeom>
          <a:ln>
            <a:solidFill>
              <a:srgbClr val="00B0F0"/>
            </a:solidFill>
          </a:ln>
        </p:spPr>
        <p:txBody>
          <a:bodyPr wrap="square">
            <a:spAutoFit/>
          </a:bodyPr>
          <a:lstStyle/>
          <a:p>
            <a:pPr marL="457200" indent="-457200">
              <a:buFont typeface="Wingdings" panose="05000000000000000000" pitchFamily="2" charset="2"/>
              <a:buChar char="§"/>
            </a:pPr>
            <a:r>
              <a:rPr lang="ar-SA" sz="2000" b="1" dirty="0" smtClean="0">
                <a:cs typeface="Akhbar MT" pitchFamily="2" charset="-78"/>
              </a:rPr>
              <a:t>ما العلاقة الموجودة بين إدارة المعرفة و تحقيق الابداع ؟</a:t>
            </a:r>
            <a:endParaRPr lang="ar-SA" sz="2000" b="1" dirty="0"/>
          </a:p>
        </p:txBody>
      </p:sp>
      <p:sp>
        <p:nvSpPr>
          <p:cNvPr id="3" name="Right Arrow 2"/>
          <p:cNvSpPr/>
          <p:nvPr/>
        </p:nvSpPr>
        <p:spPr>
          <a:xfrm rot="10800000">
            <a:off x="6819567" y="4194666"/>
            <a:ext cx="720080" cy="56387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33652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10">
                                            <p:txEl>
                                              <p:pRg st="0" end="0"/>
                                            </p:txEl>
                                          </p:spTgt>
                                        </p:tgtEl>
                                        <p:attrNameLst>
                                          <p:attrName>style.visibility</p:attrName>
                                        </p:attrNameLst>
                                      </p:cBhvr>
                                      <p:to>
                                        <p:strVal val="visible"/>
                                      </p:to>
                                    </p:set>
                                    <p:animEffect transition="in" filter="wipe(down)">
                                      <p:cBhvr>
                                        <p:cTn id="53" dur="580">
                                          <p:stCondLst>
                                            <p:cond delay="0"/>
                                          </p:stCondLst>
                                        </p:cTn>
                                        <p:tgtEl>
                                          <p:spTgt spid="10">
                                            <p:txEl>
                                              <p:pRg st="0" end="0"/>
                                            </p:txEl>
                                          </p:spTgt>
                                        </p:tgtEl>
                                      </p:cBhvr>
                                    </p:animEffect>
                                    <p:anim calcmode="lin" valueType="num">
                                      <p:cBhvr>
                                        <p:cTn id="54" dur="1822" tmFilter="0,0; 0.14,0.36; 0.43,0.73; 0.71,0.91; 1.0,1.0">
                                          <p:stCondLst>
                                            <p:cond delay="0"/>
                                          </p:stCondLst>
                                        </p:cTn>
                                        <p:tgtEl>
                                          <p:spTgt spid="10">
                                            <p:txEl>
                                              <p:pRg st="0" end="0"/>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xEl>
                                              <p:pRg st="0" end="0"/>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
                                            <p:txEl>
                                              <p:pRg st="0" end="0"/>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
                                            <p:txEl>
                                              <p:pRg st="0" end="0"/>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
                                            <p:txEl>
                                              <p:pRg st="0" end="0"/>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10">
                                            <p:txEl>
                                              <p:pRg st="0" end="0"/>
                                            </p:txEl>
                                          </p:spTgt>
                                        </p:tgtEl>
                                      </p:cBhvr>
                                      <p:to x="100000" y="60000"/>
                                    </p:animScale>
                                    <p:animScale>
                                      <p:cBhvr>
                                        <p:cTn id="60" dur="166" decel="50000">
                                          <p:stCondLst>
                                            <p:cond delay="676"/>
                                          </p:stCondLst>
                                        </p:cTn>
                                        <p:tgtEl>
                                          <p:spTgt spid="10">
                                            <p:txEl>
                                              <p:pRg st="0" end="0"/>
                                            </p:txEl>
                                          </p:spTgt>
                                        </p:tgtEl>
                                      </p:cBhvr>
                                      <p:to x="100000" y="100000"/>
                                    </p:animScale>
                                    <p:animScale>
                                      <p:cBhvr>
                                        <p:cTn id="61" dur="26">
                                          <p:stCondLst>
                                            <p:cond delay="1312"/>
                                          </p:stCondLst>
                                        </p:cTn>
                                        <p:tgtEl>
                                          <p:spTgt spid="10">
                                            <p:txEl>
                                              <p:pRg st="0" end="0"/>
                                            </p:txEl>
                                          </p:spTgt>
                                        </p:tgtEl>
                                      </p:cBhvr>
                                      <p:to x="100000" y="80000"/>
                                    </p:animScale>
                                    <p:animScale>
                                      <p:cBhvr>
                                        <p:cTn id="62" dur="166" decel="50000">
                                          <p:stCondLst>
                                            <p:cond delay="1338"/>
                                          </p:stCondLst>
                                        </p:cTn>
                                        <p:tgtEl>
                                          <p:spTgt spid="10">
                                            <p:txEl>
                                              <p:pRg st="0" end="0"/>
                                            </p:txEl>
                                          </p:spTgt>
                                        </p:tgtEl>
                                      </p:cBhvr>
                                      <p:to x="100000" y="100000"/>
                                    </p:animScale>
                                    <p:animScale>
                                      <p:cBhvr>
                                        <p:cTn id="63" dur="26">
                                          <p:stCondLst>
                                            <p:cond delay="1642"/>
                                          </p:stCondLst>
                                        </p:cTn>
                                        <p:tgtEl>
                                          <p:spTgt spid="10">
                                            <p:txEl>
                                              <p:pRg st="0" end="0"/>
                                            </p:txEl>
                                          </p:spTgt>
                                        </p:tgtEl>
                                      </p:cBhvr>
                                      <p:to x="100000" y="90000"/>
                                    </p:animScale>
                                    <p:animScale>
                                      <p:cBhvr>
                                        <p:cTn id="64" dur="166" decel="50000">
                                          <p:stCondLst>
                                            <p:cond delay="1668"/>
                                          </p:stCondLst>
                                        </p:cTn>
                                        <p:tgtEl>
                                          <p:spTgt spid="10">
                                            <p:txEl>
                                              <p:pRg st="0" end="0"/>
                                            </p:txEl>
                                          </p:spTgt>
                                        </p:tgtEl>
                                      </p:cBhvr>
                                      <p:to x="100000" y="100000"/>
                                    </p:animScale>
                                    <p:animScale>
                                      <p:cBhvr>
                                        <p:cTn id="65" dur="26">
                                          <p:stCondLst>
                                            <p:cond delay="1808"/>
                                          </p:stCondLst>
                                        </p:cTn>
                                        <p:tgtEl>
                                          <p:spTgt spid="10">
                                            <p:txEl>
                                              <p:pRg st="0" end="0"/>
                                            </p:txEl>
                                          </p:spTgt>
                                        </p:tgtEl>
                                      </p:cBhvr>
                                      <p:to x="100000" y="95000"/>
                                    </p:animScale>
                                    <p:animScale>
                                      <p:cBhvr>
                                        <p:cTn id="66" dur="166" decel="50000">
                                          <p:stCondLst>
                                            <p:cond delay="1834"/>
                                          </p:stCondLst>
                                        </p:cTn>
                                        <p:tgtEl>
                                          <p:spTgt spid="10">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animBg="1"/>
      <p:bldP spid="15" grpId="0" animBg="1"/>
      <p:bldP spid="18"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14</a:t>
            </a:fld>
            <a:endParaRPr lang="en-US" sz="1200" dirty="0">
              <a:solidFill>
                <a:schemeClr val="bg1"/>
              </a:solidFill>
            </a:endParaRPr>
          </a:p>
        </p:txBody>
      </p:sp>
      <p:sp>
        <p:nvSpPr>
          <p:cNvPr id="6" name="Rectangle 5"/>
          <p:cNvSpPr/>
          <p:nvPr/>
        </p:nvSpPr>
        <p:spPr>
          <a:xfrm>
            <a:off x="4880992" y="663599"/>
            <a:ext cx="4363353" cy="584775"/>
          </a:xfrm>
          <a:prstGeom prst="rect">
            <a:avLst/>
          </a:prstGeom>
          <a:solidFill>
            <a:srgbClr val="FFC000"/>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r>
              <a:rPr lang="ar-SA" sz="2800" b="1" dirty="0" smtClean="0">
                <a:solidFill>
                  <a:schemeClr val="tx1"/>
                </a:solidFill>
                <a:cs typeface="Akhbar MT" pitchFamily="2" charset="-78"/>
              </a:rPr>
              <a:t>03. </a:t>
            </a:r>
            <a:r>
              <a:rPr lang="ar-SA" sz="3200" b="1" dirty="0" smtClean="0">
                <a:solidFill>
                  <a:schemeClr val="tx1"/>
                </a:solidFill>
                <a:cs typeface="Akhbar MT" pitchFamily="2" charset="-78"/>
              </a:rPr>
              <a:t>مدى تدخل الباحث في الدراسة</a:t>
            </a:r>
            <a:endParaRPr lang="ar-SA" sz="2800" b="1" dirty="0">
              <a:solidFill>
                <a:schemeClr val="tx1"/>
              </a:solidFill>
              <a:cs typeface="Akhbar MT" pitchFamily="2" charset="-78"/>
            </a:endParaRPr>
          </a:p>
        </p:txBody>
      </p:sp>
      <p:sp>
        <p:nvSpPr>
          <p:cNvPr id="10" name="Title 4"/>
          <p:cNvSpPr txBox="1">
            <a:spLocks/>
          </p:cNvSpPr>
          <p:nvPr/>
        </p:nvSpPr>
        <p:spPr bwMode="auto">
          <a:xfrm>
            <a:off x="1215426" y="1662861"/>
            <a:ext cx="7518060"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800" b="1" dirty="0" smtClean="0">
                <a:solidFill>
                  <a:srgbClr val="C00000"/>
                </a:solidFill>
                <a:cs typeface="Akhbar MT" pitchFamily="2" charset="-78"/>
              </a:rPr>
              <a:t>يختلف تدخل الباحث حسب طبيعة البحث سببي أو ارتباطي </a:t>
            </a:r>
          </a:p>
        </p:txBody>
      </p:sp>
      <p:sp>
        <p:nvSpPr>
          <p:cNvPr id="11" name="Title 4"/>
          <p:cNvSpPr txBox="1">
            <a:spLocks/>
          </p:cNvSpPr>
          <p:nvPr/>
        </p:nvSpPr>
        <p:spPr bwMode="auto">
          <a:xfrm>
            <a:off x="6159857" y="2571023"/>
            <a:ext cx="3428406" cy="504056"/>
          </a:xfrm>
          <a:prstGeom prst="rect">
            <a:avLst/>
          </a:prstGeom>
          <a:solidFill>
            <a:schemeClr val="bg2">
              <a:lumMod val="7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ctr">
              <a:buFont typeface="Courier New" panose="02070309020205020404" pitchFamily="49" charset="0"/>
              <a:buChar char="o"/>
            </a:pPr>
            <a:r>
              <a:rPr lang="ar-SA" sz="2800" b="1" dirty="0" smtClean="0">
                <a:solidFill>
                  <a:srgbClr val="C00000"/>
                </a:solidFill>
                <a:cs typeface="Akhbar MT" pitchFamily="2" charset="-78"/>
              </a:rPr>
              <a:t>اذا كان البحث ارتباطي</a:t>
            </a:r>
          </a:p>
        </p:txBody>
      </p:sp>
      <p:sp>
        <p:nvSpPr>
          <p:cNvPr id="13" name="Title 4"/>
          <p:cNvSpPr txBox="1">
            <a:spLocks/>
          </p:cNvSpPr>
          <p:nvPr/>
        </p:nvSpPr>
        <p:spPr bwMode="auto">
          <a:xfrm>
            <a:off x="298884" y="3378464"/>
            <a:ext cx="4792861" cy="1482586"/>
          </a:xfrm>
          <a:prstGeom prst="rect">
            <a:avLst/>
          </a:prstGeom>
          <a:noFill/>
          <a:ln w="9525">
            <a:solidFill>
              <a:schemeClr val="accent3">
                <a:lumMod val="75000"/>
              </a:schemeClr>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(يكفيه لذلك تنمية اطار نظري وجمع بيانات ومن ثم تحليلها </a:t>
            </a:r>
            <a:r>
              <a:rPr lang="ar-SA" sz="2400" b="1" dirty="0" smtClean="0">
                <a:solidFill>
                  <a:srgbClr val="013E36"/>
                </a:solidFill>
                <a:cs typeface="Akhbar MT" pitchFamily="2" charset="-78"/>
              </a:rPr>
              <a:t>واستخلاص </a:t>
            </a:r>
            <a:r>
              <a:rPr lang="ar-SA" sz="2400" b="1" dirty="0" smtClean="0">
                <a:solidFill>
                  <a:srgbClr val="013E36"/>
                </a:solidFill>
                <a:cs typeface="Akhbar MT" pitchFamily="2" charset="-78"/>
              </a:rPr>
              <a:t>النتائج</a:t>
            </a:r>
            <a:r>
              <a:rPr lang="ar-SA" sz="2400" b="1" dirty="0">
                <a:solidFill>
                  <a:srgbClr val="013E36"/>
                </a:solidFill>
                <a:cs typeface="Akhbar MT" pitchFamily="2" charset="-78"/>
              </a:rPr>
              <a:t>، لأن الباحث يريد التعرف على العوامل ذات الارتباط بالمشكلة </a:t>
            </a:r>
            <a:r>
              <a:rPr lang="ar-SA" sz="2400" b="1" dirty="0" smtClean="0">
                <a:solidFill>
                  <a:srgbClr val="013E36"/>
                </a:solidFill>
                <a:cs typeface="Akhbar MT" pitchFamily="2" charset="-78"/>
              </a:rPr>
              <a:t>فقط.</a:t>
            </a:r>
            <a:endParaRPr lang="ar-SA" sz="2400" dirty="0"/>
          </a:p>
        </p:txBody>
      </p:sp>
      <p:sp>
        <p:nvSpPr>
          <p:cNvPr id="2" name="Rectangle 1"/>
          <p:cNvSpPr/>
          <p:nvPr/>
        </p:nvSpPr>
        <p:spPr>
          <a:xfrm>
            <a:off x="992560" y="2585667"/>
            <a:ext cx="3754138" cy="461665"/>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p>
            <a:pPr marL="571500" indent="-571500" algn="just">
              <a:buFont typeface="Courier New" panose="02070309020205020404" pitchFamily="49" charset="0"/>
              <a:buChar char="o"/>
            </a:pPr>
            <a:r>
              <a:rPr lang="ar-SA" sz="2800" b="1" dirty="0">
                <a:solidFill>
                  <a:srgbClr val="013E36"/>
                </a:solidFill>
                <a:latin typeface="+mj-lt"/>
                <a:ea typeface="+mj-ea"/>
                <a:cs typeface="Akhbar MT" pitchFamily="2" charset="-78"/>
              </a:rPr>
              <a:t>يكون تدخل الباحث بصفة </a:t>
            </a:r>
            <a:r>
              <a:rPr lang="ar-SA" sz="2800" b="1" dirty="0" smtClean="0">
                <a:solidFill>
                  <a:srgbClr val="013E36"/>
                </a:solidFill>
                <a:latin typeface="+mj-lt"/>
                <a:ea typeface="+mj-ea"/>
                <a:cs typeface="Akhbar MT" pitchFamily="2" charset="-78"/>
              </a:rPr>
              <a:t>أقل</a:t>
            </a:r>
            <a:endParaRPr lang="ar-SA" sz="2800" b="1" dirty="0">
              <a:solidFill>
                <a:srgbClr val="013E36"/>
              </a:solidFill>
              <a:latin typeface="+mj-lt"/>
              <a:ea typeface="+mj-ea"/>
              <a:cs typeface="Akhbar MT" pitchFamily="2" charset="-78"/>
            </a:endParaRPr>
          </a:p>
        </p:txBody>
      </p:sp>
      <p:sp>
        <p:nvSpPr>
          <p:cNvPr id="5" name="Right Arrow 4"/>
          <p:cNvSpPr/>
          <p:nvPr/>
        </p:nvSpPr>
        <p:spPr>
          <a:xfrm rot="10800000">
            <a:off x="4759687" y="2571023"/>
            <a:ext cx="1152128" cy="5199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3" name="Rectangle 2"/>
          <p:cNvSpPr/>
          <p:nvPr/>
        </p:nvSpPr>
        <p:spPr>
          <a:xfrm>
            <a:off x="5490220" y="3678834"/>
            <a:ext cx="4086376" cy="461665"/>
          </a:xfrm>
          <a:prstGeom prst="rect">
            <a:avLst/>
          </a:prstGeom>
          <a:solidFill>
            <a:srgbClr val="FFFF00"/>
          </a:solidFill>
        </p:spPr>
        <p:txBody>
          <a:bodyPr wrap="none">
            <a:spAutoFit/>
          </a:bodyPr>
          <a:lstStyle/>
          <a:p>
            <a:pPr marL="571500" indent="-571500" algn="just">
              <a:buFont typeface="Courier New" panose="02070309020205020404" pitchFamily="49" charset="0"/>
              <a:buChar char="o"/>
            </a:pPr>
            <a:r>
              <a:rPr lang="ar-SA" sz="2400" b="1" dirty="0">
                <a:solidFill>
                  <a:srgbClr val="013E36"/>
                </a:solidFill>
                <a:cs typeface="Akhbar MT" pitchFamily="2" charset="-78"/>
              </a:rPr>
              <a:t>مثلا : دراسة العوامل المؤثرة في التحفيز)</a:t>
            </a:r>
          </a:p>
        </p:txBody>
      </p:sp>
      <p:sp>
        <p:nvSpPr>
          <p:cNvPr id="16" name="Rectangle 15"/>
          <p:cNvSpPr/>
          <p:nvPr/>
        </p:nvSpPr>
        <p:spPr>
          <a:xfrm>
            <a:off x="249678" y="5265934"/>
            <a:ext cx="9449556" cy="400110"/>
          </a:xfrm>
          <a:prstGeom prst="rect">
            <a:avLst/>
          </a:prstGeom>
          <a:solidFill>
            <a:srgbClr val="FFFF00"/>
          </a:solidFill>
        </p:spPr>
        <p:txBody>
          <a:bodyPr wrap="square">
            <a:spAutoFit/>
          </a:bodyPr>
          <a:lstStyle/>
          <a:p>
            <a:pPr algn="just"/>
            <a:r>
              <a:rPr lang="ar-SA" sz="2000" b="1" dirty="0" smtClean="0">
                <a:solidFill>
                  <a:srgbClr val="013E36"/>
                </a:solidFill>
                <a:cs typeface="Akhbar MT" pitchFamily="2" charset="-78"/>
              </a:rPr>
              <a:t>دراسة العلاقة بين شعور الممرضات بوجود دعم معنوي لهن من الأقسام المختلفة بأحد المستشفيات وبين ضغوط العمل التي يشعرن بها.</a:t>
            </a:r>
            <a:endParaRPr lang="ar-SA" sz="2000" b="1" dirty="0">
              <a:solidFill>
                <a:srgbClr val="013E36"/>
              </a:solidFill>
              <a:cs typeface="Akhbar MT" pitchFamily="2" charset="-78"/>
            </a:endParaRPr>
          </a:p>
        </p:txBody>
      </p:sp>
    </p:spTree>
    <p:extLst>
      <p:ext uri="{BB962C8B-B14F-4D97-AF65-F5344CB8AC3E}">
        <p14:creationId xmlns:p14="http://schemas.microsoft.com/office/powerpoint/2010/main" val="208333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wipe(down)">
                                      <p:cBhvr>
                                        <p:cTn id="25" dur="580">
                                          <p:stCondLst>
                                            <p:cond delay="0"/>
                                          </p:stCondLst>
                                        </p:cTn>
                                        <p:tgtEl>
                                          <p:spTgt spid="10">
                                            <p:txEl>
                                              <p:pRg st="0" end="0"/>
                                            </p:txEl>
                                          </p:spTgt>
                                        </p:tgtEl>
                                      </p:cBhvr>
                                    </p:animEffect>
                                    <p:anim calcmode="lin" valueType="num">
                                      <p:cBhvr>
                                        <p:cTn id="26" dur="1822" tmFilter="0,0; 0.14,0.36; 0.43,0.73; 0.71,0.91; 1.0,1.0">
                                          <p:stCondLst>
                                            <p:cond delay="0"/>
                                          </p:stCondLst>
                                        </p:cTn>
                                        <p:tgtEl>
                                          <p:spTgt spid="10">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xEl>
                                              <p:pRg st="0" end="0"/>
                                            </p:txEl>
                                          </p:spTgt>
                                        </p:tgtEl>
                                      </p:cBhvr>
                                      <p:to x="100000" y="60000"/>
                                    </p:animScale>
                                    <p:animScale>
                                      <p:cBhvr>
                                        <p:cTn id="32" dur="166" decel="50000">
                                          <p:stCondLst>
                                            <p:cond delay="676"/>
                                          </p:stCondLst>
                                        </p:cTn>
                                        <p:tgtEl>
                                          <p:spTgt spid="10">
                                            <p:txEl>
                                              <p:pRg st="0" end="0"/>
                                            </p:txEl>
                                          </p:spTgt>
                                        </p:tgtEl>
                                      </p:cBhvr>
                                      <p:to x="100000" y="100000"/>
                                    </p:animScale>
                                    <p:animScale>
                                      <p:cBhvr>
                                        <p:cTn id="33" dur="26">
                                          <p:stCondLst>
                                            <p:cond delay="1312"/>
                                          </p:stCondLst>
                                        </p:cTn>
                                        <p:tgtEl>
                                          <p:spTgt spid="10">
                                            <p:txEl>
                                              <p:pRg st="0" end="0"/>
                                            </p:txEl>
                                          </p:spTgt>
                                        </p:tgtEl>
                                      </p:cBhvr>
                                      <p:to x="100000" y="80000"/>
                                    </p:animScale>
                                    <p:animScale>
                                      <p:cBhvr>
                                        <p:cTn id="34" dur="166" decel="50000">
                                          <p:stCondLst>
                                            <p:cond delay="1338"/>
                                          </p:stCondLst>
                                        </p:cTn>
                                        <p:tgtEl>
                                          <p:spTgt spid="10">
                                            <p:txEl>
                                              <p:pRg st="0" end="0"/>
                                            </p:txEl>
                                          </p:spTgt>
                                        </p:tgtEl>
                                      </p:cBhvr>
                                      <p:to x="100000" y="100000"/>
                                    </p:animScale>
                                    <p:animScale>
                                      <p:cBhvr>
                                        <p:cTn id="35" dur="26">
                                          <p:stCondLst>
                                            <p:cond delay="1642"/>
                                          </p:stCondLst>
                                        </p:cTn>
                                        <p:tgtEl>
                                          <p:spTgt spid="10">
                                            <p:txEl>
                                              <p:pRg st="0" end="0"/>
                                            </p:txEl>
                                          </p:spTgt>
                                        </p:tgtEl>
                                      </p:cBhvr>
                                      <p:to x="100000" y="90000"/>
                                    </p:animScale>
                                    <p:animScale>
                                      <p:cBhvr>
                                        <p:cTn id="36" dur="166" decel="50000">
                                          <p:stCondLst>
                                            <p:cond delay="1668"/>
                                          </p:stCondLst>
                                        </p:cTn>
                                        <p:tgtEl>
                                          <p:spTgt spid="10">
                                            <p:txEl>
                                              <p:pRg st="0" end="0"/>
                                            </p:txEl>
                                          </p:spTgt>
                                        </p:tgtEl>
                                      </p:cBhvr>
                                      <p:to x="100000" y="100000"/>
                                    </p:animScale>
                                    <p:animScale>
                                      <p:cBhvr>
                                        <p:cTn id="37" dur="26">
                                          <p:stCondLst>
                                            <p:cond delay="1808"/>
                                          </p:stCondLst>
                                        </p:cTn>
                                        <p:tgtEl>
                                          <p:spTgt spid="10">
                                            <p:txEl>
                                              <p:pRg st="0" end="0"/>
                                            </p:txEl>
                                          </p:spTgt>
                                        </p:tgtEl>
                                      </p:cBhvr>
                                      <p:to x="100000" y="95000"/>
                                    </p:animScale>
                                    <p:animScale>
                                      <p:cBhvr>
                                        <p:cTn id="38" dur="166" decel="50000">
                                          <p:stCondLst>
                                            <p:cond delay="1834"/>
                                          </p:stCondLst>
                                        </p:cTn>
                                        <p:tgtEl>
                                          <p:spTgt spid="10">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80">
                                          <p:stCondLst>
                                            <p:cond delay="0"/>
                                          </p:stCondLst>
                                        </p:cTn>
                                        <p:tgtEl>
                                          <p:spTgt spid="11"/>
                                        </p:tgtEl>
                                      </p:cBhvr>
                                    </p:animEffect>
                                    <p:anim calcmode="lin" valueType="num">
                                      <p:cBhvr>
                                        <p:cTn id="4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9" dur="26">
                                          <p:stCondLst>
                                            <p:cond delay="650"/>
                                          </p:stCondLst>
                                        </p:cTn>
                                        <p:tgtEl>
                                          <p:spTgt spid="11"/>
                                        </p:tgtEl>
                                      </p:cBhvr>
                                      <p:to x="100000" y="60000"/>
                                    </p:animScale>
                                    <p:animScale>
                                      <p:cBhvr>
                                        <p:cTn id="50" dur="166" decel="50000">
                                          <p:stCondLst>
                                            <p:cond delay="676"/>
                                          </p:stCondLst>
                                        </p:cTn>
                                        <p:tgtEl>
                                          <p:spTgt spid="11"/>
                                        </p:tgtEl>
                                      </p:cBhvr>
                                      <p:to x="100000" y="100000"/>
                                    </p:animScale>
                                    <p:animScale>
                                      <p:cBhvr>
                                        <p:cTn id="51" dur="26">
                                          <p:stCondLst>
                                            <p:cond delay="1312"/>
                                          </p:stCondLst>
                                        </p:cTn>
                                        <p:tgtEl>
                                          <p:spTgt spid="11"/>
                                        </p:tgtEl>
                                      </p:cBhvr>
                                      <p:to x="100000" y="80000"/>
                                    </p:animScale>
                                    <p:animScale>
                                      <p:cBhvr>
                                        <p:cTn id="52" dur="166" decel="50000">
                                          <p:stCondLst>
                                            <p:cond delay="1338"/>
                                          </p:stCondLst>
                                        </p:cTn>
                                        <p:tgtEl>
                                          <p:spTgt spid="11"/>
                                        </p:tgtEl>
                                      </p:cBhvr>
                                      <p:to x="100000" y="100000"/>
                                    </p:animScale>
                                    <p:animScale>
                                      <p:cBhvr>
                                        <p:cTn id="53" dur="26">
                                          <p:stCondLst>
                                            <p:cond delay="1642"/>
                                          </p:stCondLst>
                                        </p:cTn>
                                        <p:tgtEl>
                                          <p:spTgt spid="11"/>
                                        </p:tgtEl>
                                      </p:cBhvr>
                                      <p:to x="100000" y="90000"/>
                                    </p:animScale>
                                    <p:animScale>
                                      <p:cBhvr>
                                        <p:cTn id="54" dur="166" decel="50000">
                                          <p:stCondLst>
                                            <p:cond delay="1668"/>
                                          </p:stCondLst>
                                        </p:cTn>
                                        <p:tgtEl>
                                          <p:spTgt spid="11"/>
                                        </p:tgtEl>
                                      </p:cBhvr>
                                      <p:to x="100000" y="100000"/>
                                    </p:animScale>
                                    <p:animScale>
                                      <p:cBhvr>
                                        <p:cTn id="55" dur="26">
                                          <p:stCondLst>
                                            <p:cond delay="1808"/>
                                          </p:stCondLst>
                                        </p:cTn>
                                        <p:tgtEl>
                                          <p:spTgt spid="11"/>
                                        </p:tgtEl>
                                      </p:cBhvr>
                                      <p:to x="100000" y="95000"/>
                                    </p:animScale>
                                    <p:animScale>
                                      <p:cBhvr>
                                        <p:cTn id="56" dur="166" decel="50000">
                                          <p:stCondLst>
                                            <p:cond delay="1834"/>
                                          </p:stCondLst>
                                        </p:cTn>
                                        <p:tgtEl>
                                          <p:spTgt spid="11"/>
                                        </p:tgtEl>
                                      </p:cBhvr>
                                      <p:to x="100000" y="100000"/>
                                    </p:animScale>
                                  </p:childTnLst>
                                </p:cTn>
                              </p:par>
                              <p:par>
                                <p:cTn id="57" presetID="26"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80">
                                          <p:stCondLst>
                                            <p:cond delay="0"/>
                                          </p:stCondLst>
                                        </p:cTn>
                                        <p:tgtEl>
                                          <p:spTgt spid="5"/>
                                        </p:tgtEl>
                                      </p:cBhvr>
                                    </p:animEffect>
                                    <p:anim calcmode="lin" valueType="num">
                                      <p:cBhvr>
                                        <p:cTn id="6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5" dur="26">
                                          <p:stCondLst>
                                            <p:cond delay="650"/>
                                          </p:stCondLst>
                                        </p:cTn>
                                        <p:tgtEl>
                                          <p:spTgt spid="5"/>
                                        </p:tgtEl>
                                      </p:cBhvr>
                                      <p:to x="100000" y="60000"/>
                                    </p:animScale>
                                    <p:animScale>
                                      <p:cBhvr>
                                        <p:cTn id="66" dur="166" decel="50000">
                                          <p:stCondLst>
                                            <p:cond delay="676"/>
                                          </p:stCondLst>
                                        </p:cTn>
                                        <p:tgtEl>
                                          <p:spTgt spid="5"/>
                                        </p:tgtEl>
                                      </p:cBhvr>
                                      <p:to x="100000" y="100000"/>
                                    </p:animScale>
                                    <p:animScale>
                                      <p:cBhvr>
                                        <p:cTn id="67" dur="26">
                                          <p:stCondLst>
                                            <p:cond delay="1312"/>
                                          </p:stCondLst>
                                        </p:cTn>
                                        <p:tgtEl>
                                          <p:spTgt spid="5"/>
                                        </p:tgtEl>
                                      </p:cBhvr>
                                      <p:to x="100000" y="80000"/>
                                    </p:animScale>
                                    <p:animScale>
                                      <p:cBhvr>
                                        <p:cTn id="68" dur="166" decel="50000">
                                          <p:stCondLst>
                                            <p:cond delay="1338"/>
                                          </p:stCondLst>
                                        </p:cTn>
                                        <p:tgtEl>
                                          <p:spTgt spid="5"/>
                                        </p:tgtEl>
                                      </p:cBhvr>
                                      <p:to x="100000" y="100000"/>
                                    </p:animScale>
                                    <p:animScale>
                                      <p:cBhvr>
                                        <p:cTn id="69" dur="26">
                                          <p:stCondLst>
                                            <p:cond delay="1642"/>
                                          </p:stCondLst>
                                        </p:cTn>
                                        <p:tgtEl>
                                          <p:spTgt spid="5"/>
                                        </p:tgtEl>
                                      </p:cBhvr>
                                      <p:to x="100000" y="90000"/>
                                    </p:animScale>
                                    <p:animScale>
                                      <p:cBhvr>
                                        <p:cTn id="70" dur="166" decel="50000">
                                          <p:stCondLst>
                                            <p:cond delay="1668"/>
                                          </p:stCondLst>
                                        </p:cTn>
                                        <p:tgtEl>
                                          <p:spTgt spid="5"/>
                                        </p:tgtEl>
                                      </p:cBhvr>
                                      <p:to x="100000" y="100000"/>
                                    </p:animScale>
                                    <p:animScale>
                                      <p:cBhvr>
                                        <p:cTn id="71" dur="26">
                                          <p:stCondLst>
                                            <p:cond delay="1808"/>
                                          </p:stCondLst>
                                        </p:cTn>
                                        <p:tgtEl>
                                          <p:spTgt spid="5"/>
                                        </p:tgtEl>
                                      </p:cBhvr>
                                      <p:to x="100000" y="95000"/>
                                    </p:animScale>
                                    <p:animScale>
                                      <p:cBhvr>
                                        <p:cTn id="72" dur="166" decel="50000">
                                          <p:stCondLst>
                                            <p:cond delay="1834"/>
                                          </p:stCondLst>
                                        </p:cTn>
                                        <p:tgtEl>
                                          <p:spTgt spid="5"/>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down)">
                                      <p:cBhvr>
                                        <p:cTn id="75" dur="580">
                                          <p:stCondLst>
                                            <p:cond delay="0"/>
                                          </p:stCondLst>
                                        </p:cTn>
                                        <p:tgtEl>
                                          <p:spTgt spid="2"/>
                                        </p:tgtEl>
                                      </p:cBhvr>
                                    </p:animEffect>
                                    <p:anim calcmode="lin" valueType="num">
                                      <p:cBhvr>
                                        <p:cTn id="7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81" dur="26">
                                          <p:stCondLst>
                                            <p:cond delay="650"/>
                                          </p:stCondLst>
                                        </p:cTn>
                                        <p:tgtEl>
                                          <p:spTgt spid="2"/>
                                        </p:tgtEl>
                                      </p:cBhvr>
                                      <p:to x="100000" y="60000"/>
                                    </p:animScale>
                                    <p:animScale>
                                      <p:cBhvr>
                                        <p:cTn id="82" dur="166" decel="50000">
                                          <p:stCondLst>
                                            <p:cond delay="676"/>
                                          </p:stCondLst>
                                        </p:cTn>
                                        <p:tgtEl>
                                          <p:spTgt spid="2"/>
                                        </p:tgtEl>
                                      </p:cBhvr>
                                      <p:to x="100000" y="100000"/>
                                    </p:animScale>
                                    <p:animScale>
                                      <p:cBhvr>
                                        <p:cTn id="83" dur="26">
                                          <p:stCondLst>
                                            <p:cond delay="1312"/>
                                          </p:stCondLst>
                                        </p:cTn>
                                        <p:tgtEl>
                                          <p:spTgt spid="2"/>
                                        </p:tgtEl>
                                      </p:cBhvr>
                                      <p:to x="100000" y="80000"/>
                                    </p:animScale>
                                    <p:animScale>
                                      <p:cBhvr>
                                        <p:cTn id="84" dur="166" decel="50000">
                                          <p:stCondLst>
                                            <p:cond delay="1338"/>
                                          </p:stCondLst>
                                        </p:cTn>
                                        <p:tgtEl>
                                          <p:spTgt spid="2"/>
                                        </p:tgtEl>
                                      </p:cBhvr>
                                      <p:to x="100000" y="100000"/>
                                    </p:animScale>
                                    <p:animScale>
                                      <p:cBhvr>
                                        <p:cTn id="85" dur="26">
                                          <p:stCondLst>
                                            <p:cond delay="1642"/>
                                          </p:stCondLst>
                                        </p:cTn>
                                        <p:tgtEl>
                                          <p:spTgt spid="2"/>
                                        </p:tgtEl>
                                      </p:cBhvr>
                                      <p:to x="100000" y="90000"/>
                                    </p:animScale>
                                    <p:animScale>
                                      <p:cBhvr>
                                        <p:cTn id="86" dur="166" decel="50000">
                                          <p:stCondLst>
                                            <p:cond delay="1668"/>
                                          </p:stCondLst>
                                        </p:cTn>
                                        <p:tgtEl>
                                          <p:spTgt spid="2"/>
                                        </p:tgtEl>
                                      </p:cBhvr>
                                      <p:to x="100000" y="100000"/>
                                    </p:animScale>
                                    <p:animScale>
                                      <p:cBhvr>
                                        <p:cTn id="87" dur="26">
                                          <p:stCondLst>
                                            <p:cond delay="1808"/>
                                          </p:stCondLst>
                                        </p:cTn>
                                        <p:tgtEl>
                                          <p:spTgt spid="2"/>
                                        </p:tgtEl>
                                      </p:cBhvr>
                                      <p:to x="100000" y="95000"/>
                                    </p:animScale>
                                    <p:animScale>
                                      <p:cBhvr>
                                        <p:cTn id="88" dur="166" decel="50000">
                                          <p:stCondLst>
                                            <p:cond delay="1834"/>
                                          </p:stCondLst>
                                        </p:cTn>
                                        <p:tgtEl>
                                          <p:spTgt spid="2"/>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3"/>
                                        </p:tgtEl>
                                        <p:attrNameLst>
                                          <p:attrName>style.visibility</p:attrName>
                                        </p:attrNameLst>
                                      </p:cBhvr>
                                      <p:to>
                                        <p:strVal val="visible"/>
                                      </p:to>
                                    </p:set>
                                    <p:anim calcmode="lin" valueType="num">
                                      <p:cBhvr>
                                        <p:cTn id="93" dur="1000" fill="hold"/>
                                        <p:tgtEl>
                                          <p:spTgt spid="3"/>
                                        </p:tgtEl>
                                        <p:attrNameLst>
                                          <p:attrName>ppt_w</p:attrName>
                                        </p:attrNameLst>
                                      </p:cBhvr>
                                      <p:tavLst>
                                        <p:tav tm="0">
                                          <p:val>
                                            <p:fltVal val="0"/>
                                          </p:val>
                                        </p:tav>
                                        <p:tav tm="100000">
                                          <p:val>
                                            <p:strVal val="#ppt_w"/>
                                          </p:val>
                                        </p:tav>
                                      </p:tavLst>
                                    </p:anim>
                                    <p:anim calcmode="lin" valueType="num">
                                      <p:cBhvr>
                                        <p:cTn id="94" dur="1000" fill="hold"/>
                                        <p:tgtEl>
                                          <p:spTgt spid="3"/>
                                        </p:tgtEl>
                                        <p:attrNameLst>
                                          <p:attrName>ppt_h</p:attrName>
                                        </p:attrNameLst>
                                      </p:cBhvr>
                                      <p:tavLst>
                                        <p:tav tm="0">
                                          <p:val>
                                            <p:fltVal val="0"/>
                                          </p:val>
                                        </p:tav>
                                        <p:tav tm="100000">
                                          <p:val>
                                            <p:strVal val="#ppt_h"/>
                                          </p:val>
                                        </p:tav>
                                      </p:tavLst>
                                    </p:anim>
                                    <p:anim calcmode="lin" valueType="num">
                                      <p:cBhvr>
                                        <p:cTn id="95" dur="1000" fill="hold"/>
                                        <p:tgtEl>
                                          <p:spTgt spid="3"/>
                                        </p:tgtEl>
                                        <p:attrNameLst>
                                          <p:attrName>style.rotation</p:attrName>
                                        </p:attrNameLst>
                                      </p:cBhvr>
                                      <p:tavLst>
                                        <p:tav tm="0">
                                          <p:val>
                                            <p:fltVal val="90"/>
                                          </p:val>
                                        </p:tav>
                                        <p:tav tm="100000">
                                          <p:val>
                                            <p:fltVal val="0"/>
                                          </p:val>
                                        </p:tav>
                                      </p:tavLst>
                                    </p:anim>
                                    <p:animEffect transition="in" filter="fade">
                                      <p:cBhvr>
                                        <p:cTn id="96" dur="1000"/>
                                        <p:tgtEl>
                                          <p:spTgt spid="3"/>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p:cTn id="99" dur="1000" fill="hold"/>
                                        <p:tgtEl>
                                          <p:spTgt spid="13"/>
                                        </p:tgtEl>
                                        <p:attrNameLst>
                                          <p:attrName>ppt_w</p:attrName>
                                        </p:attrNameLst>
                                      </p:cBhvr>
                                      <p:tavLst>
                                        <p:tav tm="0">
                                          <p:val>
                                            <p:fltVal val="0"/>
                                          </p:val>
                                        </p:tav>
                                        <p:tav tm="100000">
                                          <p:val>
                                            <p:strVal val="#ppt_w"/>
                                          </p:val>
                                        </p:tav>
                                      </p:tavLst>
                                    </p:anim>
                                    <p:anim calcmode="lin" valueType="num">
                                      <p:cBhvr>
                                        <p:cTn id="100" dur="1000" fill="hold"/>
                                        <p:tgtEl>
                                          <p:spTgt spid="13"/>
                                        </p:tgtEl>
                                        <p:attrNameLst>
                                          <p:attrName>ppt_h</p:attrName>
                                        </p:attrNameLst>
                                      </p:cBhvr>
                                      <p:tavLst>
                                        <p:tav tm="0">
                                          <p:val>
                                            <p:fltVal val="0"/>
                                          </p:val>
                                        </p:tav>
                                        <p:tav tm="100000">
                                          <p:val>
                                            <p:strVal val="#ppt_h"/>
                                          </p:val>
                                        </p:tav>
                                      </p:tavLst>
                                    </p:anim>
                                    <p:anim calcmode="lin" valueType="num">
                                      <p:cBhvr>
                                        <p:cTn id="101" dur="1000" fill="hold"/>
                                        <p:tgtEl>
                                          <p:spTgt spid="13"/>
                                        </p:tgtEl>
                                        <p:attrNameLst>
                                          <p:attrName>style.rotation</p:attrName>
                                        </p:attrNameLst>
                                      </p:cBhvr>
                                      <p:tavLst>
                                        <p:tav tm="0">
                                          <p:val>
                                            <p:fltVal val="90"/>
                                          </p:val>
                                        </p:tav>
                                        <p:tav tm="100000">
                                          <p:val>
                                            <p:fltVal val="0"/>
                                          </p:val>
                                        </p:tav>
                                      </p:tavLst>
                                    </p:anim>
                                    <p:animEffect transition="in" filter="fade">
                                      <p:cBhvr>
                                        <p:cTn id="102" dur="1000"/>
                                        <p:tgtEl>
                                          <p:spTgt spid="13"/>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16"/>
                                        </p:tgtEl>
                                        <p:attrNameLst>
                                          <p:attrName>style.visibility</p:attrName>
                                        </p:attrNameLst>
                                      </p:cBhvr>
                                      <p:to>
                                        <p:strVal val="visible"/>
                                      </p:to>
                                    </p:set>
                                    <p:anim calcmode="lin" valueType="num">
                                      <p:cBhvr>
                                        <p:cTn id="105" dur="1000" fill="hold"/>
                                        <p:tgtEl>
                                          <p:spTgt spid="16"/>
                                        </p:tgtEl>
                                        <p:attrNameLst>
                                          <p:attrName>ppt_w</p:attrName>
                                        </p:attrNameLst>
                                      </p:cBhvr>
                                      <p:tavLst>
                                        <p:tav tm="0">
                                          <p:val>
                                            <p:fltVal val="0"/>
                                          </p:val>
                                        </p:tav>
                                        <p:tav tm="100000">
                                          <p:val>
                                            <p:strVal val="#ppt_w"/>
                                          </p:val>
                                        </p:tav>
                                      </p:tavLst>
                                    </p:anim>
                                    <p:anim calcmode="lin" valueType="num">
                                      <p:cBhvr>
                                        <p:cTn id="106" dur="1000" fill="hold"/>
                                        <p:tgtEl>
                                          <p:spTgt spid="16"/>
                                        </p:tgtEl>
                                        <p:attrNameLst>
                                          <p:attrName>ppt_h</p:attrName>
                                        </p:attrNameLst>
                                      </p:cBhvr>
                                      <p:tavLst>
                                        <p:tav tm="0">
                                          <p:val>
                                            <p:fltVal val="0"/>
                                          </p:val>
                                        </p:tav>
                                        <p:tav tm="100000">
                                          <p:val>
                                            <p:strVal val="#ppt_h"/>
                                          </p:val>
                                        </p:tav>
                                      </p:tavLst>
                                    </p:anim>
                                    <p:anim calcmode="lin" valueType="num">
                                      <p:cBhvr>
                                        <p:cTn id="107" dur="1000" fill="hold"/>
                                        <p:tgtEl>
                                          <p:spTgt spid="16"/>
                                        </p:tgtEl>
                                        <p:attrNameLst>
                                          <p:attrName>style.rotation</p:attrName>
                                        </p:attrNameLst>
                                      </p:cBhvr>
                                      <p:tavLst>
                                        <p:tav tm="0">
                                          <p:val>
                                            <p:fltVal val="90"/>
                                          </p:val>
                                        </p:tav>
                                        <p:tav tm="100000">
                                          <p:val>
                                            <p:fltVal val="0"/>
                                          </p:val>
                                        </p:tav>
                                      </p:tavLst>
                                    </p:anim>
                                    <p:animEffect transition="in" filter="fade">
                                      <p:cBhvr>
                                        <p:cTn id="10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3" grpId="0" animBg="1"/>
      <p:bldP spid="2" grpId="0" animBg="1"/>
      <p:bldP spid="5" grpId="0" animBg="1"/>
      <p:bldP spid="3"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15</a:t>
            </a:fld>
            <a:endParaRPr lang="en-US" sz="1200" dirty="0">
              <a:solidFill>
                <a:schemeClr val="bg1"/>
              </a:solidFill>
            </a:endParaRPr>
          </a:p>
        </p:txBody>
      </p:sp>
      <p:sp>
        <p:nvSpPr>
          <p:cNvPr id="20" name="Title 4"/>
          <p:cNvSpPr txBox="1">
            <a:spLocks/>
          </p:cNvSpPr>
          <p:nvPr/>
        </p:nvSpPr>
        <p:spPr bwMode="auto">
          <a:xfrm>
            <a:off x="6537176" y="1700808"/>
            <a:ext cx="2718048" cy="504056"/>
          </a:xfrm>
          <a:prstGeom prst="rect">
            <a:avLst/>
          </a:prstGeom>
          <a:solidFill>
            <a:schemeClr val="accent3">
              <a:lumMod val="7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ctr">
              <a:buFont typeface="Courier New" panose="02070309020205020404" pitchFamily="49" charset="0"/>
              <a:buChar char="o"/>
            </a:pPr>
            <a:r>
              <a:rPr lang="ar-SA" sz="2800" b="1" dirty="0" smtClean="0">
                <a:solidFill>
                  <a:srgbClr val="C00000"/>
                </a:solidFill>
                <a:cs typeface="Akhbar MT" pitchFamily="2" charset="-78"/>
              </a:rPr>
              <a:t>اذا كان البحث سببي</a:t>
            </a:r>
          </a:p>
        </p:txBody>
      </p:sp>
      <p:sp>
        <p:nvSpPr>
          <p:cNvPr id="21" name="Title 4"/>
          <p:cNvSpPr txBox="1">
            <a:spLocks/>
          </p:cNvSpPr>
          <p:nvPr/>
        </p:nvSpPr>
        <p:spPr bwMode="auto">
          <a:xfrm>
            <a:off x="1352600" y="2636912"/>
            <a:ext cx="7310750" cy="72008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الباحث يريد اثبات علاقة سببية و بالتالي فهو يجري تعديلات على بعض المتغيرات ليتعرف على تأثير هذا التغيير على المتغير التابع. </a:t>
            </a:r>
          </a:p>
        </p:txBody>
      </p:sp>
      <p:sp>
        <p:nvSpPr>
          <p:cNvPr id="22" name="Rectangle 21"/>
          <p:cNvSpPr/>
          <p:nvPr/>
        </p:nvSpPr>
        <p:spPr>
          <a:xfrm>
            <a:off x="974982" y="1753992"/>
            <a:ext cx="3710686" cy="461665"/>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p>
            <a:pPr marL="571500" indent="-571500" algn="just">
              <a:buFont typeface="Courier New" panose="02070309020205020404" pitchFamily="49" charset="0"/>
              <a:buChar char="o"/>
            </a:pPr>
            <a:r>
              <a:rPr lang="ar-SA" sz="2800" b="1" dirty="0">
                <a:solidFill>
                  <a:srgbClr val="013E36"/>
                </a:solidFill>
                <a:latin typeface="+mj-lt"/>
                <a:ea typeface="+mj-ea"/>
                <a:cs typeface="Akhbar MT" pitchFamily="2" charset="-78"/>
              </a:rPr>
              <a:t>يكون تدخل الباحث بصفة أكبر</a:t>
            </a:r>
          </a:p>
        </p:txBody>
      </p:sp>
      <p:sp>
        <p:nvSpPr>
          <p:cNvPr id="23" name="Right Arrow 22"/>
          <p:cNvSpPr/>
          <p:nvPr/>
        </p:nvSpPr>
        <p:spPr>
          <a:xfrm rot="10800000">
            <a:off x="4974456" y="1700808"/>
            <a:ext cx="1152128" cy="5199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24" name="Rectangle 23"/>
          <p:cNvSpPr/>
          <p:nvPr/>
        </p:nvSpPr>
        <p:spPr>
          <a:xfrm>
            <a:off x="4592960" y="4306401"/>
            <a:ext cx="4374408" cy="461665"/>
          </a:xfrm>
          <a:prstGeom prst="rect">
            <a:avLst/>
          </a:prstGeom>
          <a:solidFill>
            <a:srgbClr val="FFFF00"/>
          </a:solidFill>
        </p:spPr>
        <p:txBody>
          <a:bodyPr wrap="square">
            <a:spAutoFit/>
          </a:bodyPr>
          <a:lstStyle/>
          <a:p>
            <a:pPr marL="571500" indent="-571500" algn="just">
              <a:buFont typeface="Courier New" panose="02070309020205020404" pitchFamily="49" charset="0"/>
              <a:buChar char="o"/>
            </a:pPr>
            <a:r>
              <a:rPr lang="ar-SA" sz="2400" b="1" dirty="0">
                <a:solidFill>
                  <a:srgbClr val="013E36"/>
                </a:solidFill>
                <a:cs typeface="Akhbar MT" pitchFamily="2" charset="-78"/>
              </a:rPr>
              <a:t>مثلا : </a:t>
            </a:r>
            <a:r>
              <a:rPr lang="ar-SA" sz="2400" b="1" dirty="0" smtClean="0">
                <a:solidFill>
                  <a:srgbClr val="013E36"/>
                </a:solidFill>
                <a:cs typeface="Akhbar MT" pitchFamily="2" charset="-78"/>
              </a:rPr>
              <a:t>دراسة تأثير الضوء على أداء العاملين</a:t>
            </a:r>
            <a:endParaRPr lang="ar-SA" sz="2400" b="1" dirty="0">
              <a:solidFill>
                <a:srgbClr val="013E36"/>
              </a:solidFill>
              <a:cs typeface="Akhbar MT" pitchFamily="2" charset="-78"/>
            </a:endParaRPr>
          </a:p>
        </p:txBody>
      </p:sp>
      <p:sp>
        <p:nvSpPr>
          <p:cNvPr id="8" name="Rounded Rectangle 7"/>
          <p:cNvSpPr/>
          <p:nvPr/>
        </p:nvSpPr>
        <p:spPr>
          <a:xfrm>
            <a:off x="560512" y="4314153"/>
            <a:ext cx="3816424" cy="64834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SA" sz="2000" dirty="0" smtClean="0"/>
              <a:t>قد يقوم الباحث بتغيير الإضاءة في مكان العمل الى مستويات مختلفة</a:t>
            </a:r>
            <a:endParaRPr lang="ar-SA" sz="2000" dirty="0"/>
          </a:p>
        </p:txBody>
      </p:sp>
    </p:spTree>
    <p:extLst>
      <p:ext uri="{BB962C8B-B14F-4D97-AF65-F5344CB8AC3E}">
        <p14:creationId xmlns:p14="http://schemas.microsoft.com/office/powerpoint/2010/main" val="42426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80">
                                          <p:stCondLst>
                                            <p:cond delay="0"/>
                                          </p:stCondLst>
                                        </p:cTn>
                                        <p:tgtEl>
                                          <p:spTgt spid="21"/>
                                        </p:tgtEl>
                                      </p:cBhvr>
                                    </p:animEffect>
                                    <p:anim calcmode="lin" valueType="num">
                                      <p:cBhvr>
                                        <p:cTn id="2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7" dur="26">
                                          <p:stCondLst>
                                            <p:cond delay="650"/>
                                          </p:stCondLst>
                                        </p:cTn>
                                        <p:tgtEl>
                                          <p:spTgt spid="21"/>
                                        </p:tgtEl>
                                      </p:cBhvr>
                                      <p:to x="100000" y="60000"/>
                                    </p:animScale>
                                    <p:animScale>
                                      <p:cBhvr>
                                        <p:cTn id="28" dur="166" decel="50000">
                                          <p:stCondLst>
                                            <p:cond delay="676"/>
                                          </p:stCondLst>
                                        </p:cTn>
                                        <p:tgtEl>
                                          <p:spTgt spid="21"/>
                                        </p:tgtEl>
                                      </p:cBhvr>
                                      <p:to x="100000" y="100000"/>
                                    </p:animScale>
                                    <p:animScale>
                                      <p:cBhvr>
                                        <p:cTn id="29" dur="26">
                                          <p:stCondLst>
                                            <p:cond delay="1312"/>
                                          </p:stCondLst>
                                        </p:cTn>
                                        <p:tgtEl>
                                          <p:spTgt spid="21"/>
                                        </p:tgtEl>
                                      </p:cBhvr>
                                      <p:to x="100000" y="80000"/>
                                    </p:animScale>
                                    <p:animScale>
                                      <p:cBhvr>
                                        <p:cTn id="30" dur="166" decel="50000">
                                          <p:stCondLst>
                                            <p:cond delay="1338"/>
                                          </p:stCondLst>
                                        </p:cTn>
                                        <p:tgtEl>
                                          <p:spTgt spid="21"/>
                                        </p:tgtEl>
                                      </p:cBhvr>
                                      <p:to x="100000" y="100000"/>
                                    </p:animScale>
                                    <p:animScale>
                                      <p:cBhvr>
                                        <p:cTn id="31" dur="26">
                                          <p:stCondLst>
                                            <p:cond delay="1642"/>
                                          </p:stCondLst>
                                        </p:cTn>
                                        <p:tgtEl>
                                          <p:spTgt spid="21"/>
                                        </p:tgtEl>
                                      </p:cBhvr>
                                      <p:to x="100000" y="90000"/>
                                    </p:animScale>
                                    <p:animScale>
                                      <p:cBhvr>
                                        <p:cTn id="32" dur="166" decel="50000">
                                          <p:stCondLst>
                                            <p:cond delay="1668"/>
                                          </p:stCondLst>
                                        </p:cTn>
                                        <p:tgtEl>
                                          <p:spTgt spid="21"/>
                                        </p:tgtEl>
                                      </p:cBhvr>
                                      <p:to x="100000" y="100000"/>
                                    </p:animScale>
                                    <p:animScale>
                                      <p:cBhvr>
                                        <p:cTn id="33" dur="26">
                                          <p:stCondLst>
                                            <p:cond delay="1808"/>
                                          </p:stCondLst>
                                        </p:cTn>
                                        <p:tgtEl>
                                          <p:spTgt spid="21"/>
                                        </p:tgtEl>
                                      </p:cBhvr>
                                      <p:to x="100000" y="95000"/>
                                    </p:animScale>
                                    <p:animScale>
                                      <p:cBhvr>
                                        <p:cTn id="34" dur="166" decel="50000">
                                          <p:stCondLst>
                                            <p:cond delay="1834"/>
                                          </p:stCondLst>
                                        </p:cTn>
                                        <p:tgtEl>
                                          <p:spTgt spid="21"/>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16</a:t>
            </a:fld>
            <a:endParaRPr lang="en-US" sz="1200" dirty="0">
              <a:solidFill>
                <a:schemeClr val="bg1"/>
              </a:solidFill>
            </a:endParaRPr>
          </a:p>
        </p:txBody>
      </p:sp>
      <p:sp>
        <p:nvSpPr>
          <p:cNvPr id="6" name="Rectangle 5"/>
          <p:cNvSpPr/>
          <p:nvPr/>
        </p:nvSpPr>
        <p:spPr>
          <a:xfrm>
            <a:off x="5529064" y="560746"/>
            <a:ext cx="3715281" cy="707886"/>
          </a:xfrm>
          <a:prstGeom prst="rect">
            <a:avLst/>
          </a:prstGeom>
          <a:solidFill>
            <a:schemeClr val="accent3">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r>
              <a:rPr lang="ar-SA" sz="3600" b="1" dirty="0" smtClean="0">
                <a:solidFill>
                  <a:schemeClr val="tx1"/>
                </a:solidFill>
                <a:cs typeface="Akhbar MT" pitchFamily="2" charset="-78"/>
              </a:rPr>
              <a:t>04</a:t>
            </a:r>
            <a:r>
              <a:rPr lang="ar-SA" sz="4000" b="1" dirty="0" smtClean="0">
                <a:solidFill>
                  <a:schemeClr val="tx1"/>
                </a:solidFill>
                <a:cs typeface="Akhbar MT" pitchFamily="2" charset="-78"/>
              </a:rPr>
              <a:t>. تخطيط البحث</a:t>
            </a:r>
            <a:endParaRPr lang="ar-SA" sz="4000" b="1" dirty="0">
              <a:solidFill>
                <a:schemeClr val="tx1"/>
              </a:solidFill>
              <a:cs typeface="Akhbar MT" pitchFamily="2" charset="-78"/>
            </a:endParaRPr>
          </a:p>
        </p:txBody>
      </p:sp>
      <p:sp>
        <p:nvSpPr>
          <p:cNvPr id="10" name="Title 4"/>
          <p:cNvSpPr txBox="1">
            <a:spLocks/>
          </p:cNvSpPr>
          <p:nvPr/>
        </p:nvSpPr>
        <p:spPr bwMode="auto">
          <a:xfrm>
            <a:off x="534740" y="662661"/>
            <a:ext cx="4680520"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البحوث المخططة والبحوث غير المخططة</a:t>
            </a:r>
          </a:p>
        </p:txBody>
      </p:sp>
      <p:sp>
        <p:nvSpPr>
          <p:cNvPr id="12" name="Title 4"/>
          <p:cNvSpPr txBox="1">
            <a:spLocks/>
          </p:cNvSpPr>
          <p:nvPr/>
        </p:nvSpPr>
        <p:spPr bwMode="auto">
          <a:xfrm>
            <a:off x="6654127" y="3786077"/>
            <a:ext cx="3135603" cy="1151223"/>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البحوث المخططة هي التي تجرى في بيئة اصطناعية معدة بعناية </a:t>
            </a:r>
          </a:p>
        </p:txBody>
      </p:sp>
      <p:sp>
        <p:nvSpPr>
          <p:cNvPr id="16" name="Title 4"/>
          <p:cNvSpPr txBox="1">
            <a:spLocks/>
          </p:cNvSpPr>
          <p:nvPr/>
        </p:nvSpPr>
        <p:spPr bwMode="auto">
          <a:xfrm>
            <a:off x="1712640" y="2055631"/>
            <a:ext cx="2886652" cy="504056"/>
          </a:xfrm>
          <a:prstGeom prst="rect">
            <a:avLst/>
          </a:prstGeom>
          <a:solidFill>
            <a:schemeClr val="bg2">
              <a:lumMod val="7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ctr">
              <a:buFont typeface="Courier New" panose="02070309020205020404" pitchFamily="49" charset="0"/>
              <a:buChar char="o"/>
            </a:pPr>
            <a:r>
              <a:rPr lang="ar-SA" sz="2800" b="1" dirty="0" smtClean="0">
                <a:solidFill>
                  <a:srgbClr val="C00000"/>
                </a:solidFill>
                <a:cs typeface="Akhbar MT" pitchFamily="2" charset="-78"/>
              </a:rPr>
              <a:t>البحث ارتباطي</a:t>
            </a:r>
          </a:p>
        </p:txBody>
      </p:sp>
      <p:sp>
        <p:nvSpPr>
          <p:cNvPr id="20" name="Title 4"/>
          <p:cNvSpPr txBox="1">
            <a:spLocks/>
          </p:cNvSpPr>
          <p:nvPr/>
        </p:nvSpPr>
        <p:spPr bwMode="auto">
          <a:xfrm>
            <a:off x="6862906" y="2055631"/>
            <a:ext cx="2718048" cy="504056"/>
          </a:xfrm>
          <a:prstGeom prst="rect">
            <a:avLst/>
          </a:prstGeom>
          <a:solidFill>
            <a:schemeClr val="accent3">
              <a:lumMod val="7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ctr">
              <a:buFont typeface="Courier New" panose="02070309020205020404" pitchFamily="49" charset="0"/>
              <a:buChar char="o"/>
            </a:pPr>
            <a:r>
              <a:rPr lang="ar-SA" sz="2800" b="1" dirty="0" smtClean="0">
                <a:solidFill>
                  <a:srgbClr val="C00000"/>
                </a:solidFill>
                <a:cs typeface="Akhbar MT" pitchFamily="2" charset="-78"/>
              </a:rPr>
              <a:t>البحث سببي</a:t>
            </a:r>
          </a:p>
        </p:txBody>
      </p:sp>
      <p:sp>
        <p:nvSpPr>
          <p:cNvPr id="21" name="Title 4"/>
          <p:cNvSpPr txBox="1">
            <a:spLocks/>
          </p:cNvSpPr>
          <p:nvPr/>
        </p:nvSpPr>
        <p:spPr bwMode="auto">
          <a:xfrm>
            <a:off x="2000672" y="4109660"/>
            <a:ext cx="2863681" cy="504056"/>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البحوث غير المخططة وهي التي تجرى في بيئة طبيعية</a:t>
            </a:r>
          </a:p>
        </p:txBody>
      </p:sp>
      <p:cxnSp>
        <p:nvCxnSpPr>
          <p:cNvPr id="5" name="Straight Arrow Connector 4"/>
          <p:cNvCxnSpPr/>
          <p:nvPr/>
        </p:nvCxnSpPr>
        <p:spPr>
          <a:xfrm>
            <a:off x="8121352" y="2636912"/>
            <a:ext cx="432048" cy="114985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itle 4"/>
          <p:cNvSpPr txBox="1">
            <a:spLocks/>
          </p:cNvSpPr>
          <p:nvPr/>
        </p:nvSpPr>
        <p:spPr bwMode="auto">
          <a:xfrm>
            <a:off x="6654127" y="5077132"/>
            <a:ext cx="3135603" cy="576087"/>
          </a:xfrm>
          <a:prstGeom prst="rect">
            <a:avLst/>
          </a:prstGeom>
          <a:noFill/>
          <a:ln w="9525">
            <a:solidFill>
              <a:srgbClr val="00B050"/>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تسمى بالتجارب الميدانية</a:t>
            </a:r>
          </a:p>
        </p:txBody>
      </p:sp>
      <p:sp>
        <p:nvSpPr>
          <p:cNvPr id="23" name="Title 4"/>
          <p:cNvSpPr txBox="1">
            <a:spLocks/>
          </p:cNvSpPr>
          <p:nvPr/>
        </p:nvSpPr>
        <p:spPr bwMode="auto">
          <a:xfrm>
            <a:off x="1640632" y="4937300"/>
            <a:ext cx="3135603" cy="720103"/>
          </a:xfrm>
          <a:prstGeom prst="rect">
            <a:avLst/>
          </a:prstGeom>
          <a:noFill/>
          <a:ln w="9525">
            <a:solidFill>
              <a:srgbClr val="0070C0"/>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تسمى بالبحوث الميدانية</a:t>
            </a:r>
          </a:p>
        </p:txBody>
      </p:sp>
      <p:cxnSp>
        <p:nvCxnSpPr>
          <p:cNvPr id="24" name="Straight Arrow Connector 23"/>
          <p:cNvCxnSpPr/>
          <p:nvPr/>
        </p:nvCxnSpPr>
        <p:spPr>
          <a:xfrm>
            <a:off x="2939942" y="2636912"/>
            <a:ext cx="432048" cy="114985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50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80">
                                          <p:stCondLst>
                                            <p:cond delay="0"/>
                                          </p:stCondLst>
                                        </p:cTn>
                                        <p:tgtEl>
                                          <p:spTgt spid="20"/>
                                        </p:tgtEl>
                                      </p:cBhvr>
                                    </p:animEffect>
                                    <p:anim calcmode="lin" valueType="num">
                                      <p:cBhvr>
                                        <p:cTn id="4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7" dur="26">
                                          <p:stCondLst>
                                            <p:cond delay="650"/>
                                          </p:stCondLst>
                                        </p:cTn>
                                        <p:tgtEl>
                                          <p:spTgt spid="20"/>
                                        </p:tgtEl>
                                      </p:cBhvr>
                                      <p:to x="100000" y="60000"/>
                                    </p:animScale>
                                    <p:animScale>
                                      <p:cBhvr>
                                        <p:cTn id="48" dur="166" decel="50000">
                                          <p:stCondLst>
                                            <p:cond delay="676"/>
                                          </p:stCondLst>
                                        </p:cTn>
                                        <p:tgtEl>
                                          <p:spTgt spid="20"/>
                                        </p:tgtEl>
                                      </p:cBhvr>
                                      <p:to x="100000" y="100000"/>
                                    </p:animScale>
                                    <p:animScale>
                                      <p:cBhvr>
                                        <p:cTn id="49" dur="26">
                                          <p:stCondLst>
                                            <p:cond delay="1312"/>
                                          </p:stCondLst>
                                        </p:cTn>
                                        <p:tgtEl>
                                          <p:spTgt spid="20"/>
                                        </p:tgtEl>
                                      </p:cBhvr>
                                      <p:to x="100000" y="80000"/>
                                    </p:animScale>
                                    <p:animScale>
                                      <p:cBhvr>
                                        <p:cTn id="50" dur="166" decel="50000">
                                          <p:stCondLst>
                                            <p:cond delay="1338"/>
                                          </p:stCondLst>
                                        </p:cTn>
                                        <p:tgtEl>
                                          <p:spTgt spid="20"/>
                                        </p:tgtEl>
                                      </p:cBhvr>
                                      <p:to x="100000" y="100000"/>
                                    </p:animScale>
                                    <p:animScale>
                                      <p:cBhvr>
                                        <p:cTn id="51" dur="26">
                                          <p:stCondLst>
                                            <p:cond delay="1642"/>
                                          </p:stCondLst>
                                        </p:cTn>
                                        <p:tgtEl>
                                          <p:spTgt spid="20"/>
                                        </p:tgtEl>
                                      </p:cBhvr>
                                      <p:to x="100000" y="90000"/>
                                    </p:animScale>
                                    <p:animScale>
                                      <p:cBhvr>
                                        <p:cTn id="52" dur="166" decel="50000">
                                          <p:stCondLst>
                                            <p:cond delay="1668"/>
                                          </p:stCondLst>
                                        </p:cTn>
                                        <p:tgtEl>
                                          <p:spTgt spid="20"/>
                                        </p:tgtEl>
                                      </p:cBhvr>
                                      <p:to x="100000" y="100000"/>
                                    </p:animScale>
                                    <p:animScale>
                                      <p:cBhvr>
                                        <p:cTn id="53" dur="26">
                                          <p:stCondLst>
                                            <p:cond delay="1808"/>
                                          </p:stCondLst>
                                        </p:cTn>
                                        <p:tgtEl>
                                          <p:spTgt spid="20"/>
                                        </p:tgtEl>
                                      </p:cBhvr>
                                      <p:to x="100000" y="95000"/>
                                    </p:animScale>
                                    <p:animScale>
                                      <p:cBhvr>
                                        <p:cTn id="54" dur="166" decel="50000">
                                          <p:stCondLst>
                                            <p:cond delay="1834"/>
                                          </p:stCondLst>
                                        </p:cTn>
                                        <p:tgtEl>
                                          <p:spTgt spid="20"/>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down)">
                                      <p:cBhvr>
                                        <p:cTn id="57" dur="580">
                                          <p:stCondLst>
                                            <p:cond delay="0"/>
                                          </p:stCondLst>
                                        </p:cTn>
                                        <p:tgtEl>
                                          <p:spTgt spid="5"/>
                                        </p:tgtEl>
                                      </p:cBhvr>
                                    </p:animEffect>
                                    <p:anim calcmode="lin" valueType="num">
                                      <p:cBhvr>
                                        <p:cTn id="5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3" dur="26">
                                          <p:stCondLst>
                                            <p:cond delay="650"/>
                                          </p:stCondLst>
                                        </p:cTn>
                                        <p:tgtEl>
                                          <p:spTgt spid="5"/>
                                        </p:tgtEl>
                                      </p:cBhvr>
                                      <p:to x="100000" y="60000"/>
                                    </p:animScale>
                                    <p:animScale>
                                      <p:cBhvr>
                                        <p:cTn id="64" dur="166" decel="50000">
                                          <p:stCondLst>
                                            <p:cond delay="676"/>
                                          </p:stCondLst>
                                        </p:cTn>
                                        <p:tgtEl>
                                          <p:spTgt spid="5"/>
                                        </p:tgtEl>
                                      </p:cBhvr>
                                      <p:to x="100000" y="100000"/>
                                    </p:animScale>
                                    <p:animScale>
                                      <p:cBhvr>
                                        <p:cTn id="65" dur="26">
                                          <p:stCondLst>
                                            <p:cond delay="1312"/>
                                          </p:stCondLst>
                                        </p:cTn>
                                        <p:tgtEl>
                                          <p:spTgt spid="5"/>
                                        </p:tgtEl>
                                      </p:cBhvr>
                                      <p:to x="100000" y="80000"/>
                                    </p:animScale>
                                    <p:animScale>
                                      <p:cBhvr>
                                        <p:cTn id="66" dur="166" decel="50000">
                                          <p:stCondLst>
                                            <p:cond delay="1338"/>
                                          </p:stCondLst>
                                        </p:cTn>
                                        <p:tgtEl>
                                          <p:spTgt spid="5"/>
                                        </p:tgtEl>
                                      </p:cBhvr>
                                      <p:to x="100000" y="100000"/>
                                    </p:animScale>
                                    <p:animScale>
                                      <p:cBhvr>
                                        <p:cTn id="67" dur="26">
                                          <p:stCondLst>
                                            <p:cond delay="1642"/>
                                          </p:stCondLst>
                                        </p:cTn>
                                        <p:tgtEl>
                                          <p:spTgt spid="5"/>
                                        </p:tgtEl>
                                      </p:cBhvr>
                                      <p:to x="100000" y="90000"/>
                                    </p:animScale>
                                    <p:animScale>
                                      <p:cBhvr>
                                        <p:cTn id="68" dur="166" decel="50000">
                                          <p:stCondLst>
                                            <p:cond delay="1668"/>
                                          </p:stCondLst>
                                        </p:cTn>
                                        <p:tgtEl>
                                          <p:spTgt spid="5"/>
                                        </p:tgtEl>
                                      </p:cBhvr>
                                      <p:to x="100000" y="100000"/>
                                    </p:animScale>
                                    <p:animScale>
                                      <p:cBhvr>
                                        <p:cTn id="69" dur="26">
                                          <p:stCondLst>
                                            <p:cond delay="1808"/>
                                          </p:stCondLst>
                                        </p:cTn>
                                        <p:tgtEl>
                                          <p:spTgt spid="5"/>
                                        </p:tgtEl>
                                      </p:cBhvr>
                                      <p:to x="100000" y="95000"/>
                                    </p:animScale>
                                    <p:animScale>
                                      <p:cBhvr>
                                        <p:cTn id="70" dur="166" decel="50000">
                                          <p:stCondLst>
                                            <p:cond delay="1834"/>
                                          </p:stCondLst>
                                        </p:cTn>
                                        <p:tgtEl>
                                          <p:spTgt spid="5"/>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580">
                                          <p:stCondLst>
                                            <p:cond delay="0"/>
                                          </p:stCondLst>
                                        </p:cTn>
                                        <p:tgtEl>
                                          <p:spTgt spid="12"/>
                                        </p:tgtEl>
                                      </p:cBhvr>
                                    </p:animEffect>
                                    <p:anim calcmode="lin" valueType="num">
                                      <p:cBhvr>
                                        <p:cTn id="7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9" dur="26">
                                          <p:stCondLst>
                                            <p:cond delay="650"/>
                                          </p:stCondLst>
                                        </p:cTn>
                                        <p:tgtEl>
                                          <p:spTgt spid="12"/>
                                        </p:tgtEl>
                                      </p:cBhvr>
                                      <p:to x="100000" y="60000"/>
                                    </p:animScale>
                                    <p:animScale>
                                      <p:cBhvr>
                                        <p:cTn id="80" dur="166" decel="50000">
                                          <p:stCondLst>
                                            <p:cond delay="676"/>
                                          </p:stCondLst>
                                        </p:cTn>
                                        <p:tgtEl>
                                          <p:spTgt spid="12"/>
                                        </p:tgtEl>
                                      </p:cBhvr>
                                      <p:to x="100000" y="100000"/>
                                    </p:animScale>
                                    <p:animScale>
                                      <p:cBhvr>
                                        <p:cTn id="81" dur="26">
                                          <p:stCondLst>
                                            <p:cond delay="1312"/>
                                          </p:stCondLst>
                                        </p:cTn>
                                        <p:tgtEl>
                                          <p:spTgt spid="12"/>
                                        </p:tgtEl>
                                      </p:cBhvr>
                                      <p:to x="100000" y="80000"/>
                                    </p:animScale>
                                    <p:animScale>
                                      <p:cBhvr>
                                        <p:cTn id="82" dur="166" decel="50000">
                                          <p:stCondLst>
                                            <p:cond delay="1338"/>
                                          </p:stCondLst>
                                        </p:cTn>
                                        <p:tgtEl>
                                          <p:spTgt spid="12"/>
                                        </p:tgtEl>
                                      </p:cBhvr>
                                      <p:to x="100000" y="100000"/>
                                    </p:animScale>
                                    <p:animScale>
                                      <p:cBhvr>
                                        <p:cTn id="83" dur="26">
                                          <p:stCondLst>
                                            <p:cond delay="1642"/>
                                          </p:stCondLst>
                                        </p:cTn>
                                        <p:tgtEl>
                                          <p:spTgt spid="12"/>
                                        </p:tgtEl>
                                      </p:cBhvr>
                                      <p:to x="100000" y="90000"/>
                                    </p:animScale>
                                    <p:animScale>
                                      <p:cBhvr>
                                        <p:cTn id="84" dur="166" decel="50000">
                                          <p:stCondLst>
                                            <p:cond delay="1668"/>
                                          </p:stCondLst>
                                        </p:cTn>
                                        <p:tgtEl>
                                          <p:spTgt spid="12"/>
                                        </p:tgtEl>
                                      </p:cBhvr>
                                      <p:to x="100000" y="100000"/>
                                    </p:animScale>
                                    <p:animScale>
                                      <p:cBhvr>
                                        <p:cTn id="85" dur="26">
                                          <p:stCondLst>
                                            <p:cond delay="1808"/>
                                          </p:stCondLst>
                                        </p:cTn>
                                        <p:tgtEl>
                                          <p:spTgt spid="12"/>
                                        </p:tgtEl>
                                      </p:cBhvr>
                                      <p:to x="100000" y="95000"/>
                                    </p:animScale>
                                    <p:animScale>
                                      <p:cBhvr>
                                        <p:cTn id="86" dur="166" decel="50000">
                                          <p:stCondLst>
                                            <p:cond delay="1834"/>
                                          </p:stCondLst>
                                        </p:cTn>
                                        <p:tgtEl>
                                          <p:spTgt spid="12"/>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down)">
                                      <p:cBhvr>
                                        <p:cTn id="89" dur="580">
                                          <p:stCondLst>
                                            <p:cond delay="0"/>
                                          </p:stCondLst>
                                        </p:cTn>
                                        <p:tgtEl>
                                          <p:spTgt spid="22"/>
                                        </p:tgtEl>
                                      </p:cBhvr>
                                    </p:animEffect>
                                    <p:anim calcmode="lin" valueType="num">
                                      <p:cBhvr>
                                        <p:cTn id="90"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95" dur="26">
                                          <p:stCondLst>
                                            <p:cond delay="650"/>
                                          </p:stCondLst>
                                        </p:cTn>
                                        <p:tgtEl>
                                          <p:spTgt spid="22"/>
                                        </p:tgtEl>
                                      </p:cBhvr>
                                      <p:to x="100000" y="60000"/>
                                    </p:animScale>
                                    <p:animScale>
                                      <p:cBhvr>
                                        <p:cTn id="96" dur="166" decel="50000">
                                          <p:stCondLst>
                                            <p:cond delay="676"/>
                                          </p:stCondLst>
                                        </p:cTn>
                                        <p:tgtEl>
                                          <p:spTgt spid="22"/>
                                        </p:tgtEl>
                                      </p:cBhvr>
                                      <p:to x="100000" y="100000"/>
                                    </p:animScale>
                                    <p:animScale>
                                      <p:cBhvr>
                                        <p:cTn id="97" dur="26">
                                          <p:stCondLst>
                                            <p:cond delay="1312"/>
                                          </p:stCondLst>
                                        </p:cTn>
                                        <p:tgtEl>
                                          <p:spTgt spid="22"/>
                                        </p:tgtEl>
                                      </p:cBhvr>
                                      <p:to x="100000" y="80000"/>
                                    </p:animScale>
                                    <p:animScale>
                                      <p:cBhvr>
                                        <p:cTn id="98" dur="166" decel="50000">
                                          <p:stCondLst>
                                            <p:cond delay="1338"/>
                                          </p:stCondLst>
                                        </p:cTn>
                                        <p:tgtEl>
                                          <p:spTgt spid="22"/>
                                        </p:tgtEl>
                                      </p:cBhvr>
                                      <p:to x="100000" y="100000"/>
                                    </p:animScale>
                                    <p:animScale>
                                      <p:cBhvr>
                                        <p:cTn id="99" dur="26">
                                          <p:stCondLst>
                                            <p:cond delay="1642"/>
                                          </p:stCondLst>
                                        </p:cTn>
                                        <p:tgtEl>
                                          <p:spTgt spid="22"/>
                                        </p:tgtEl>
                                      </p:cBhvr>
                                      <p:to x="100000" y="90000"/>
                                    </p:animScale>
                                    <p:animScale>
                                      <p:cBhvr>
                                        <p:cTn id="100" dur="166" decel="50000">
                                          <p:stCondLst>
                                            <p:cond delay="1668"/>
                                          </p:stCondLst>
                                        </p:cTn>
                                        <p:tgtEl>
                                          <p:spTgt spid="22"/>
                                        </p:tgtEl>
                                      </p:cBhvr>
                                      <p:to x="100000" y="100000"/>
                                    </p:animScale>
                                    <p:animScale>
                                      <p:cBhvr>
                                        <p:cTn id="101" dur="26">
                                          <p:stCondLst>
                                            <p:cond delay="1808"/>
                                          </p:stCondLst>
                                        </p:cTn>
                                        <p:tgtEl>
                                          <p:spTgt spid="22"/>
                                        </p:tgtEl>
                                      </p:cBhvr>
                                      <p:to x="100000" y="95000"/>
                                    </p:animScale>
                                    <p:animScale>
                                      <p:cBhvr>
                                        <p:cTn id="102" dur="166" decel="50000">
                                          <p:stCondLst>
                                            <p:cond delay="1834"/>
                                          </p:stCondLst>
                                        </p:cTn>
                                        <p:tgtEl>
                                          <p:spTgt spid="22"/>
                                        </p:tgtEl>
                                      </p:cBhvr>
                                      <p:to x="100000" y="100000"/>
                                    </p:animScale>
                                  </p:childTnLst>
                                </p:cTn>
                              </p:par>
                            </p:childTnLst>
                          </p:cTn>
                        </p:par>
                      </p:childTnLst>
                    </p:cTn>
                  </p:par>
                  <p:par>
                    <p:cTn id="103" fill="hold">
                      <p:stCondLst>
                        <p:cond delay="indefinite"/>
                      </p:stCondLst>
                      <p:childTnLst>
                        <p:par>
                          <p:cTn id="104" fill="hold">
                            <p:stCondLst>
                              <p:cond delay="0"/>
                            </p:stCondLst>
                            <p:childTnLst>
                              <p:par>
                                <p:cTn id="105" presetID="31" presetClass="entr" presetSubtype="0" fill="hold" grpId="0" nodeType="clickEffect">
                                  <p:stCondLst>
                                    <p:cond delay="0"/>
                                  </p:stCondLst>
                                  <p:childTnLst>
                                    <p:set>
                                      <p:cBhvr>
                                        <p:cTn id="106" dur="1" fill="hold">
                                          <p:stCondLst>
                                            <p:cond delay="0"/>
                                          </p:stCondLst>
                                        </p:cTn>
                                        <p:tgtEl>
                                          <p:spTgt spid="16"/>
                                        </p:tgtEl>
                                        <p:attrNameLst>
                                          <p:attrName>style.visibility</p:attrName>
                                        </p:attrNameLst>
                                      </p:cBhvr>
                                      <p:to>
                                        <p:strVal val="visible"/>
                                      </p:to>
                                    </p:set>
                                    <p:anim calcmode="lin" valueType="num">
                                      <p:cBhvr>
                                        <p:cTn id="107" dur="1000" fill="hold"/>
                                        <p:tgtEl>
                                          <p:spTgt spid="16"/>
                                        </p:tgtEl>
                                        <p:attrNameLst>
                                          <p:attrName>ppt_w</p:attrName>
                                        </p:attrNameLst>
                                      </p:cBhvr>
                                      <p:tavLst>
                                        <p:tav tm="0">
                                          <p:val>
                                            <p:fltVal val="0"/>
                                          </p:val>
                                        </p:tav>
                                        <p:tav tm="100000">
                                          <p:val>
                                            <p:strVal val="#ppt_w"/>
                                          </p:val>
                                        </p:tav>
                                      </p:tavLst>
                                    </p:anim>
                                    <p:anim calcmode="lin" valueType="num">
                                      <p:cBhvr>
                                        <p:cTn id="108" dur="1000" fill="hold"/>
                                        <p:tgtEl>
                                          <p:spTgt spid="16"/>
                                        </p:tgtEl>
                                        <p:attrNameLst>
                                          <p:attrName>ppt_h</p:attrName>
                                        </p:attrNameLst>
                                      </p:cBhvr>
                                      <p:tavLst>
                                        <p:tav tm="0">
                                          <p:val>
                                            <p:fltVal val="0"/>
                                          </p:val>
                                        </p:tav>
                                        <p:tav tm="100000">
                                          <p:val>
                                            <p:strVal val="#ppt_h"/>
                                          </p:val>
                                        </p:tav>
                                      </p:tavLst>
                                    </p:anim>
                                    <p:anim calcmode="lin" valueType="num">
                                      <p:cBhvr>
                                        <p:cTn id="109" dur="1000" fill="hold"/>
                                        <p:tgtEl>
                                          <p:spTgt spid="16"/>
                                        </p:tgtEl>
                                        <p:attrNameLst>
                                          <p:attrName>style.rotation</p:attrName>
                                        </p:attrNameLst>
                                      </p:cBhvr>
                                      <p:tavLst>
                                        <p:tav tm="0">
                                          <p:val>
                                            <p:fltVal val="90"/>
                                          </p:val>
                                        </p:tav>
                                        <p:tav tm="100000">
                                          <p:val>
                                            <p:fltVal val="0"/>
                                          </p:val>
                                        </p:tav>
                                      </p:tavLst>
                                    </p:anim>
                                    <p:animEffect transition="in" filter="fade">
                                      <p:cBhvr>
                                        <p:cTn id="110" dur="1000"/>
                                        <p:tgtEl>
                                          <p:spTgt spid="16"/>
                                        </p:tgtEl>
                                      </p:cBhvr>
                                    </p:animEffect>
                                  </p:childTnLst>
                                </p:cTn>
                              </p:par>
                              <p:par>
                                <p:cTn id="111" presetID="31" presetClass="entr" presetSubtype="0" fill="hold" nodeType="with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p:cTn id="113" dur="1000" fill="hold"/>
                                        <p:tgtEl>
                                          <p:spTgt spid="24"/>
                                        </p:tgtEl>
                                        <p:attrNameLst>
                                          <p:attrName>ppt_w</p:attrName>
                                        </p:attrNameLst>
                                      </p:cBhvr>
                                      <p:tavLst>
                                        <p:tav tm="0">
                                          <p:val>
                                            <p:fltVal val="0"/>
                                          </p:val>
                                        </p:tav>
                                        <p:tav tm="100000">
                                          <p:val>
                                            <p:strVal val="#ppt_w"/>
                                          </p:val>
                                        </p:tav>
                                      </p:tavLst>
                                    </p:anim>
                                    <p:anim calcmode="lin" valueType="num">
                                      <p:cBhvr>
                                        <p:cTn id="114" dur="1000" fill="hold"/>
                                        <p:tgtEl>
                                          <p:spTgt spid="24"/>
                                        </p:tgtEl>
                                        <p:attrNameLst>
                                          <p:attrName>ppt_h</p:attrName>
                                        </p:attrNameLst>
                                      </p:cBhvr>
                                      <p:tavLst>
                                        <p:tav tm="0">
                                          <p:val>
                                            <p:fltVal val="0"/>
                                          </p:val>
                                        </p:tav>
                                        <p:tav tm="100000">
                                          <p:val>
                                            <p:strVal val="#ppt_h"/>
                                          </p:val>
                                        </p:tav>
                                      </p:tavLst>
                                    </p:anim>
                                    <p:anim calcmode="lin" valueType="num">
                                      <p:cBhvr>
                                        <p:cTn id="115" dur="1000" fill="hold"/>
                                        <p:tgtEl>
                                          <p:spTgt spid="24"/>
                                        </p:tgtEl>
                                        <p:attrNameLst>
                                          <p:attrName>style.rotation</p:attrName>
                                        </p:attrNameLst>
                                      </p:cBhvr>
                                      <p:tavLst>
                                        <p:tav tm="0">
                                          <p:val>
                                            <p:fltVal val="90"/>
                                          </p:val>
                                        </p:tav>
                                        <p:tav tm="100000">
                                          <p:val>
                                            <p:fltVal val="0"/>
                                          </p:val>
                                        </p:tav>
                                      </p:tavLst>
                                    </p:anim>
                                    <p:animEffect transition="in" filter="fade">
                                      <p:cBhvr>
                                        <p:cTn id="116" dur="1000"/>
                                        <p:tgtEl>
                                          <p:spTgt spid="24"/>
                                        </p:tgtEl>
                                      </p:cBhvr>
                                    </p:animEffect>
                                  </p:childTnLst>
                                </p:cTn>
                              </p:par>
                              <p:par>
                                <p:cTn id="117" presetID="31" presetClass="entr" presetSubtype="0" fill="hold" grpId="0" nodeType="with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p:cTn id="119" dur="1000" fill="hold"/>
                                        <p:tgtEl>
                                          <p:spTgt spid="21"/>
                                        </p:tgtEl>
                                        <p:attrNameLst>
                                          <p:attrName>ppt_w</p:attrName>
                                        </p:attrNameLst>
                                      </p:cBhvr>
                                      <p:tavLst>
                                        <p:tav tm="0">
                                          <p:val>
                                            <p:fltVal val="0"/>
                                          </p:val>
                                        </p:tav>
                                        <p:tav tm="100000">
                                          <p:val>
                                            <p:strVal val="#ppt_w"/>
                                          </p:val>
                                        </p:tav>
                                      </p:tavLst>
                                    </p:anim>
                                    <p:anim calcmode="lin" valueType="num">
                                      <p:cBhvr>
                                        <p:cTn id="120" dur="1000" fill="hold"/>
                                        <p:tgtEl>
                                          <p:spTgt spid="21"/>
                                        </p:tgtEl>
                                        <p:attrNameLst>
                                          <p:attrName>ppt_h</p:attrName>
                                        </p:attrNameLst>
                                      </p:cBhvr>
                                      <p:tavLst>
                                        <p:tav tm="0">
                                          <p:val>
                                            <p:fltVal val="0"/>
                                          </p:val>
                                        </p:tav>
                                        <p:tav tm="100000">
                                          <p:val>
                                            <p:strVal val="#ppt_h"/>
                                          </p:val>
                                        </p:tav>
                                      </p:tavLst>
                                    </p:anim>
                                    <p:anim calcmode="lin" valueType="num">
                                      <p:cBhvr>
                                        <p:cTn id="121" dur="1000" fill="hold"/>
                                        <p:tgtEl>
                                          <p:spTgt spid="21"/>
                                        </p:tgtEl>
                                        <p:attrNameLst>
                                          <p:attrName>style.rotation</p:attrName>
                                        </p:attrNameLst>
                                      </p:cBhvr>
                                      <p:tavLst>
                                        <p:tav tm="0">
                                          <p:val>
                                            <p:fltVal val="90"/>
                                          </p:val>
                                        </p:tav>
                                        <p:tav tm="100000">
                                          <p:val>
                                            <p:fltVal val="0"/>
                                          </p:val>
                                        </p:tav>
                                      </p:tavLst>
                                    </p:anim>
                                    <p:animEffect transition="in" filter="fade">
                                      <p:cBhvr>
                                        <p:cTn id="122" dur="1000"/>
                                        <p:tgtEl>
                                          <p:spTgt spid="21"/>
                                        </p:tgtEl>
                                      </p:cBhvr>
                                    </p:animEffect>
                                  </p:childTnLst>
                                </p:cTn>
                              </p:par>
                              <p:par>
                                <p:cTn id="123" presetID="31" presetClass="entr" presetSubtype="0" fill="hold" grpId="0"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p:cTn id="125" dur="1000" fill="hold"/>
                                        <p:tgtEl>
                                          <p:spTgt spid="23"/>
                                        </p:tgtEl>
                                        <p:attrNameLst>
                                          <p:attrName>ppt_w</p:attrName>
                                        </p:attrNameLst>
                                      </p:cBhvr>
                                      <p:tavLst>
                                        <p:tav tm="0">
                                          <p:val>
                                            <p:fltVal val="0"/>
                                          </p:val>
                                        </p:tav>
                                        <p:tav tm="100000">
                                          <p:val>
                                            <p:strVal val="#ppt_w"/>
                                          </p:val>
                                        </p:tav>
                                      </p:tavLst>
                                    </p:anim>
                                    <p:anim calcmode="lin" valueType="num">
                                      <p:cBhvr>
                                        <p:cTn id="126" dur="1000" fill="hold"/>
                                        <p:tgtEl>
                                          <p:spTgt spid="23"/>
                                        </p:tgtEl>
                                        <p:attrNameLst>
                                          <p:attrName>ppt_h</p:attrName>
                                        </p:attrNameLst>
                                      </p:cBhvr>
                                      <p:tavLst>
                                        <p:tav tm="0">
                                          <p:val>
                                            <p:fltVal val="0"/>
                                          </p:val>
                                        </p:tav>
                                        <p:tav tm="100000">
                                          <p:val>
                                            <p:strVal val="#ppt_h"/>
                                          </p:val>
                                        </p:tav>
                                      </p:tavLst>
                                    </p:anim>
                                    <p:anim calcmode="lin" valueType="num">
                                      <p:cBhvr>
                                        <p:cTn id="127" dur="1000" fill="hold"/>
                                        <p:tgtEl>
                                          <p:spTgt spid="23"/>
                                        </p:tgtEl>
                                        <p:attrNameLst>
                                          <p:attrName>style.rotation</p:attrName>
                                        </p:attrNameLst>
                                      </p:cBhvr>
                                      <p:tavLst>
                                        <p:tav tm="0">
                                          <p:val>
                                            <p:fltVal val="90"/>
                                          </p:val>
                                        </p:tav>
                                        <p:tav tm="100000">
                                          <p:val>
                                            <p:fltVal val="0"/>
                                          </p:val>
                                        </p:tav>
                                      </p:tavLst>
                                    </p:anim>
                                    <p:animEffect transition="in" filter="fade">
                                      <p:cBhvr>
                                        <p:cTn id="1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2" grpId="0" animBg="1"/>
      <p:bldP spid="16" grpId="0" animBg="1"/>
      <p:bldP spid="20" grpId="0" animBg="1"/>
      <p:bldP spid="21" grpId="0" animBg="1"/>
      <p:bldP spid="22"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512839" y="3769542"/>
            <a:ext cx="3185661" cy="369332"/>
          </a:xfrm>
          <a:prstGeom prst="rect">
            <a:avLst/>
          </a:prstGeom>
          <a:solidFill>
            <a:srgbClr val="FFC000"/>
          </a:solidFill>
          <a:ln>
            <a:solidFill>
              <a:srgbClr val="00B050"/>
            </a:solidFill>
          </a:ln>
        </p:spPr>
        <p:txBody>
          <a:bodyPr wrap="square">
            <a:spAutoFit/>
          </a:bodyPr>
          <a:lstStyle/>
          <a:p>
            <a:pPr algn="ctr"/>
            <a:r>
              <a:rPr lang="ar-SA" b="1" spc="50" dirty="0" smtClean="0">
                <a:ln w="0"/>
                <a:solidFill>
                  <a:srgbClr val="013E36"/>
                </a:solidFill>
                <a:effectLst>
                  <a:innerShdw blurRad="63500" dist="50800" dir="13500000">
                    <a:srgbClr val="000000">
                      <a:alpha val="50000"/>
                    </a:srgbClr>
                  </a:innerShdw>
                </a:effectLst>
                <a:cs typeface="Akhbar MT" pitchFamily="2" charset="-78"/>
              </a:rPr>
              <a:t>الزبائن/ صنع القرار/ التعلم الجماعي </a:t>
            </a:r>
            <a:endParaRPr lang="ar-SA" dirty="0">
              <a:solidFill>
                <a:srgbClr val="013E36"/>
              </a:solidFill>
            </a:endParaRPr>
          </a:p>
        </p:txBody>
      </p:sp>
      <p:sp>
        <p:nvSpPr>
          <p:cNvPr id="17" name="Rectangle 16"/>
          <p:cNvSpPr/>
          <p:nvPr/>
        </p:nvSpPr>
        <p:spPr>
          <a:xfrm>
            <a:off x="3512839" y="2865211"/>
            <a:ext cx="3185661" cy="369332"/>
          </a:xfrm>
          <a:prstGeom prst="rect">
            <a:avLst/>
          </a:prstGeom>
          <a:solidFill>
            <a:schemeClr val="accent3">
              <a:lumMod val="60000"/>
              <a:lumOff val="40000"/>
            </a:schemeClr>
          </a:solidFill>
          <a:ln>
            <a:solidFill>
              <a:srgbClr val="0070C0"/>
            </a:solidFill>
          </a:ln>
        </p:spPr>
        <p:txBody>
          <a:bodyPr wrap="square">
            <a:spAutoFit/>
          </a:bodyPr>
          <a:lstStyle/>
          <a:p>
            <a:pPr algn="ctr"/>
            <a:r>
              <a:rPr lang="ar-SA" b="1" spc="50" dirty="0" smtClean="0">
                <a:ln w="0"/>
                <a:solidFill>
                  <a:srgbClr val="013E36"/>
                </a:solidFill>
                <a:effectLst>
                  <a:innerShdw blurRad="63500" dist="50800" dir="13500000">
                    <a:srgbClr val="000000">
                      <a:alpha val="50000"/>
                    </a:srgbClr>
                  </a:innerShdw>
                </a:effectLst>
                <a:cs typeface="Akhbar MT" pitchFamily="2" charset="-78"/>
              </a:rPr>
              <a:t>العلاقة بين الرئيس و المرؤوس</a:t>
            </a:r>
            <a:endParaRPr lang="ar-SA" dirty="0">
              <a:solidFill>
                <a:srgbClr val="013E36"/>
              </a:solidFill>
            </a:endParaRPr>
          </a:p>
        </p:txBody>
      </p:sp>
      <p:sp>
        <p:nvSpPr>
          <p:cNvPr id="21" name="Rectangle 20"/>
          <p:cNvSpPr/>
          <p:nvPr/>
        </p:nvSpPr>
        <p:spPr>
          <a:xfrm>
            <a:off x="3512839" y="5495416"/>
            <a:ext cx="3185661" cy="369332"/>
          </a:xfrm>
          <a:prstGeom prst="rect">
            <a:avLst/>
          </a:prstGeom>
          <a:solidFill>
            <a:schemeClr val="accent6"/>
          </a:solidFill>
          <a:ln>
            <a:solidFill>
              <a:schemeClr val="tx1"/>
            </a:solidFill>
          </a:ln>
        </p:spPr>
        <p:txBody>
          <a:bodyPr wrap="square">
            <a:spAutoFit/>
          </a:bodyPr>
          <a:lstStyle/>
          <a:p>
            <a:pPr algn="ctr"/>
            <a:r>
              <a:rPr lang="ar-SA" b="1" spc="50" dirty="0" smtClean="0">
                <a:ln w="0"/>
                <a:solidFill>
                  <a:schemeClr val="tx1">
                    <a:lumMod val="75000"/>
                    <a:lumOff val="25000"/>
                  </a:schemeClr>
                </a:solidFill>
                <a:effectLst>
                  <a:innerShdw blurRad="63500" dist="50800" dir="13500000">
                    <a:srgbClr val="000000">
                      <a:alpha val="50000"/>
                    </a:srgbClr>
                  </a:innerShdw>
                </a:effectLst>
                <a:cs typeface="Akhbar MT" pitchFamily="2" charset="-78"/>
              </a:rPr>
              <a:t>التنوع الثقافي/القيم المسيطرة/</a:t>
            </a:r>
            <a:endParaRPr lang="ar-SA" dirty="0">
              <a:solidFill>
                <a:schemeClr val="tx1">
                  <a:lumMod val="75000"/>
                  <a:lumOff val="25000"/>
                </a:schemeClr>
              </a:solidFill>
            </a:endParaRPr>
          </a:p>
        </p:txBody>
      </p:sp>
      <p:sp>
        <p:nvSpPr>
          <p:cNvPr id="20" name="Rectangle 19"/>
          <p:cNvSpPr/>
          <p:nvPr/>
        </p:nvSpPr>
        <p:spPr>
          <a:xfrm>
            <a:off x="3512839" y="4621402"/>
            <a:ext cx="3185661" cy="369332"/>
          </a:xfrm>
          <a:prstGeom prst="rect">
            <a:avLst/>
          </a:prstGeom>
          <a:solidFill>
            <a:schemeClr val="accent1">
              <a:lumMod val="40000"/>
              <a:lumOff val="60000"/>
            </a:schemeClr>
          </a:solidFill>
          <a:ln>
            <a:solidFill>
              <a:schemeClr val="tx1"/>
            </a:solidFill>
          </a:ln>
        </p:spPr>
        <p:txBody>
          <a:bodyPr wrap="square">
            <a:spAutoFit/>
          </a:bodyPr>
          <a:lstStyle/>
          <a:p>
            <a:pPr algn="ctr"/>
            <a:r>
              <a:rPr lang="ar-SA" b="1" spc="50" dirty="0" smtClean="0">
                <a:ln w="0"/>
                <a:solidFill>
                  <a:srgbClr val="7030A0"/>
                </a:solidFill>
                <a:effectLst>
                  <a:innerShdw blurRad="63500" dist="50800" dir="13500000">
                    <a:srgbClr val="000000">
                      <a:alpha val="50000"/>
                    </a:srgbClr>
                  </a:innerShdw>
                </a:effectLst>
                <a:cs typeface="Akhbar MT" pitchFamily="2" charset="-78"/>
              </a:rPr>
              <a:t>استراتيجية المنظمة/ صورتها الذهنية</a:t>
            </a:r>
            <a:endParaRPr lang="ar-SA" dirty="0">
              <a:solidFill>
                <a:srgbClr val="7030A0"/>
              </a:solidFill>
            </a:endParaRPr>
          </a:p>
        </p:txBody>
      </p:sp>
      <p:sp>
        <p:nvSpPr>
          <p:cNvPr id="7" name="Rectangle 6"/>
          <p:cNvSpPr/>
          <p:nvPr/>
        </p:nvSpPr>
        <p:spPr>
          <a:xfrm>
            <a:off x="3512840" y="2009616"/>
            <a:ext cx="3185661" cy="369332"/>
          </a:xfrm>
          <a:prstGeom prst="rect">
            <a:avLst/>
          </a:prstGeom>
          <a:solidFill>
            <a:schemeClr val="accent5"/>
          </a:solidFill>
          <a:ln>
            <a:solidFill>
              <a:srgbClr val="0070C0"/>
            </a:solidFill>
          </a:ln>
        </p:spPr>
        <p:txBody>
          <a:bodyPr wrap="square">
            <a:spAutoFit/>
          </a:bodyPr>
          <a:lstStyle/>
          <a:p>
            <a:pPr algn="ctr"/>
            <a:r>
              <a:rPr lang="ar-SA" b="1" spc="50" dirty="0" smtClean="0">
                <a:ln w="0"/>
                <a:effectLst>
                  <a:innerShdw blurRad="63500" dist="50800" dir="13500000">
                    <a:srgbClr val="000000">
                      <a:alpha val="50000"/>
                    </a:srgbClr>
                  </a:innerShdw>
                </a:effectLst>
                <a:cs typeface="Akhbar MT" pitchFamily="2" charset="-78"/>
              </a:rPr>
              <a:t>حوافز العاملين </a:t>
            </a:r>
            <a:endParaRPr lang="ar-SA" dirty="0"/>
          </a:p>
        </p:txBody>
      </p:sp>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17</a:t>
            </a:fld>
            <a:endParaRPr lang="en-US" sz="1200" dirty="0">
              <a:solidFill>
                <a:schemeClr val="bg1"/>
              </a:solidFill>
            </a:endParaRPr>
          </a:p>
        </p:txBody>
      </p:sp>
      <p:sp>
        <p:nvSpPr>
          <p:cNvPr id="12" name="Title 4"/>
          <p:cNvSpPr txBox="1">
            <a:spLocks/>
          </p:cNvSpPr>
          <p:nvPr/>
        </p:nvSpPr>
        <p:spPr bwMode="auto">
          <a:xfrm>
            <a:off x="4016896" y="505949"/>
            <a:ext cx="5011425" cy="648072"/>
          </a:xfrm>
          <a:prstGeom prst="rect">
            <a:avLst/>
          </a:prstGeom>
          <a:solidFill>
            <a:schemeClr val="accent6">
              <a:lumMod val="90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r>
              <a:rPr lang="ar-SA" sz="3600" b="1" dirty="0" smtClean="0">
                <a:solidFill>
                  <a:srgbClr val="013E36"/>
                </a:solidFill>
                <a:cs typeface="Akhbar MT" pitchFamily="2" charset="-78"/>
              </a:rPr>
              <a:t>05. وحدة التحليل (مجتمع الدراسة)</a:t>
            </a:r>
            <a:endParaRPr lang="en-US" sz="3600" b="1" spc="-150" dirty="0" smtClean="0">
              <a:solidFill>
                <a:srgbClr val="013E36"/>
              </a:solidFill>
              <a:effectLst>
                <a:outerShdw blurRad="38100" dist="38100" dir="2700000" algn="tl">
                  <a:srgbClr val="000000">
                    <a:alpha val="43137"/>
                  </a:srgbClr>
                </a:outerShdw>
              </a:effectLst>
              <a:latin typeface="ae_AlMateen" pitchFamily="2" charset="-78"/>
              <a:cs typeface="Akhbar MT" pitchFamily="2" charset="-78"/>
            </a:endParaRPr>
          </a:p>
        </p:txBody>
      </p:sp>
      <p:sp>
        <p:nvSpPr>
          <p:cNvPr id="5" name="Rectangle 4"/>
          <p:cNvSpPr/>
          <p:nvPr/>
        </p:nvSpPr>
        <p:spPr>
          <a:xfrm>
            <a:off x="376371" y="387628"/>
            <a:ext cx="3561579" cy="954107"/>
          </a:xfrm>
          <a:prstGeom prst="rect">
            <a:avLst/>
          </a:prstGeom>
        </p:spPr>
        <p:txBody>
          <a:bodyPr wrap="square">
            <a:spAutoFit/>
          </a:bodyPr>
          <a:lstStyle/>
          <a:p>
            <a:pPr marL="457200" indent="-457200" algn="ctr">
              <a:buFont typeface="Wingdings" panose="05000000000000000000" pitchFamily="2" charset="2"/>
              <a:buChar char="§"/>
            </a:pPr>
            <a:r>
              <a:rPr lang="ar-SA" sz="2800" b="1" spc="50" dirty="0" smtClean="0">
                <a:ln w="0"/>
                <a:solidFill>
                  <a:srgbClr val="FF0000"/>
                </a:solidFill>
                <a:effectLst>
                  <a:innerShdw blurRad="63500" dist="50800" dir="13500000">
                    <a:srgbClr val="000000">
                      <a:alpha val="50000"/>
                    </a:srgbClr>
                  </a:innerShdw>
                </a:effectLst>
                <a:cs typeface="Akhbar MT" pitchFamily="2" charset="-78"/>
              </a:rPr>
              <a:t>يتم تحديد وحدة التحليل انطلاقا من مشكلة البحث</a:t>
            </a:r>
            <a:endParaRPr lang="ar-SA" sz="2800" b="1" spc="50" dirty="0">
              <a:ln w="0"/>
              <a:solidFill>
                <a:srgbClr val="FF0000"/>
              </a:solidFill>
              <a:effectLst>
                <a:innerShdw blurRad="63500" dist="50800" dir="13500000">
                  <a:srgbClr val="000000">
                    <a:alpha val="50000"/>
                  </a:srgbClr>
                </a:innerShdw>
              </a:effectLst>
            </a:endParaRPr>
          </a:p>
        </p:txBody>
      </p:sp>
      <p:sp>
        <p:nvSpPr>
          <p:cNvPr id="3" name="Round Diagonal Corner Rectangle 2"/>
          <p:cNvSpPr/>
          <p:nvPr/>
        </p:nvSpPr>
        <p:spPr>
          <a:xfrm rot="20422343">
            <a:off x="7098297" y="1505273"/>
            <a:ext cx="1456652" cy="792088"/>
          </a:xfrm>
          <a:prstGeom prst="round2DiagRect">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ar-SA" sz="2800" b="1" dirty="0" smtClean="0">
                <a:solidFill>
                  <a:srgbClr val="FF0000"/>
                </a:solidFill>
              </a:rPr>
              <a:t>الأفراد </a:t>
            </a:r>
            <a:endParaRPr lang="ar-SA" sz="2800" b="1" dirty="0">
              <a:solidFill>
                <a:srgbClr val="FF0000"/>
              </a:solidFill>
            </a:endParaRPr>
          </a:p>
        </p:txBody>
      </p:sp>
      <p:sp>
        <p:nvSpPr>
          <p:cNvPr id="11" name="Round Diagonal Corner Rectangle 10"/>
          <p:cNvSpPr/>
          <p:nvPr/>
        </p:nvSpPr>
        <p:spPr>
          <a:xfrm rot="20372360">
            <a:off x="7091973" y="2494912"/>
            <a:ext cx="1458181" cy="792088"/>
          </a:xfrm>
          <a:prstGeom prst="round2Diag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ar-SA" sz="2800" b="1" dirty="0">
                <a:solidFill>
                  <a:schemeClr val="accent6">
                    <a:lumMod val="25000"/>
                  </a:schemeClr>
                </a:solidFill>
              </a:rPr>
              <a:t>الأزواج</a:t>
            </a:r>
          </a:p>
        </p:txBody>
      </p:sp>
      <p:sp>
        <p:nvSpPr>
          <p:cNvPr id="14" name="Round Diagonal Corner Rectangle 13"/>
          <p:cNvSpPr/>
          <p:nvPr/>
        </p:nvSpPr>
        <p:spPr>
          <a:xfrm rot="20372360">
            <a:off x="7013706" y="3466624"/>
            <a:ext cx="1538998" cy="792088"/>
          </a:xfrm>
          <a:prstGeom prst="round2Diag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1" anchor="ctr"/>
          <a:lstStyle/>
          <a:p>
            <a:pPr algn="ctr"/>
            <a:r>
              <a:rPr lang="ar-SA" sz="2800" b="1" dirty="0">
                <a:solidFill>
                  <a:schemeClr val="accent6">
                    <a:lumMod val="50000"/>
                  </a:schemeClr>
                </a:solidFill>
              </a:rPr>
              <a:t>مجموعات</a:t>
            </a:r>
          </a:p>
        </p:txBody>
      </p:sp>
      <p:sp>
        <p:nvSpPr>
          <p:cNvPr id="15" name="Round Diagonal Corner Rectangle 14"/>
          <p:cNvSpPr/>
          <p:nvPr/>
        </p:nvSpPr>
        <p:spPr>
          <a:xfrm rot="20372360">
            <a:off x="7016062" y="4437273"/>
            <a:ext cx="1464259" cy="792088"/>
          </a:xfrm>
          <a:prstGeom prst="round2Diag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b="1" dirty="0">
                <a:solidFill>
                  <a:srgbClr val="7030A0"/>
                </a:solidFill>
              </a:rPr>
              <a:t>منظمات</a:t>
            </a:r>
          </a:p>
        </p:txBody>
      </p:sp>
      <p:sp>
        <p:nvSpPr>
          <p:cNvPr id="16" name="Round Diagonal Corner Rectangle 15"/>
          <p:cNvSpPr/>
          <p:nvPr/>
        </p:nvSpPr>
        <p:spPr>
          <a:xfrm rot="20372360">
            <a:off x="7094982" y="5356687"/>
            <a:ext cx="1362754" cy="792088"/>
          </a:xfrm>
          <a:prstGeom prst="round2DiagRect">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ar-SA" sz="2800" b="1" dirty="0">
                <a:solidFill>
                  <a:srgbClr val="0070C0"/>
                </a:solidFill>
              </a:rPr>
              <a:t>ثقافات</a:t>
            </a:r>
          </a:p>
        </p:txBody>
      </p:sp>
    </p:spTree>
    <p:extLst>
      <p:ext uri="{BB962C8B-B14F-4D97-AF65-F5344CB8AC3E}">
        <p14:creationId xmlns:p14="http://schemas.microsoft.com/office/powerpoint/2010/main" val="367418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80">
                                          <p:stCondLst>
                                            <p:cond delay="0"/>
                                          </p:stCondLst>
                                        </p:cTn>
                                        <p:tgtEl>
                                          <p:spTgt spid="3"/>
                                        </p:tgtEl>
                                      </p:cBhvr>
                                    </p:animEffect>
                                    <p:anim calcmode="lin" valueType="num">
                                      <p:cBhvr>
                                        <p:cTn id="1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gtEl>
                                      </p:cBhvr>
                                      <p:to x="100000" y="60000"/>
                                    </p:animScale>
                                    <p:animScale>
                                      <p:cBhvr>
                                        <p:cTn id="24" dur="166" decel="50000">
                                          <p:stCondLst>
                                            <p:cond delay="676"/>
                                          </p:stCondLst>
                                        </p:cTn>
                                        <p:tgtEl>
                                          <p:spTgt spid="3"/>
                                        </p:tgtEl>
                                      </p:cBhvr>
                                      <p:to x="100000" y="100000"/>
                                    </p:animScale>
                                    <p:animScale>
                                      <p:cBhvr>
                                        <p:cTn id="25" dur="26">
                                          <p:stCondLst>
                                            <p:cond delay="1312"/>
                                          </p:stCondLst>
                                        </p:cTn>
                                        <p:tgtEl>
                                          <p:spTgt spid="3"/>
                                        </p:tgtEl>
                                      </p:cBhvr>
                                      <p:to x="100000" y="80000"/>
                                    </p:animScale>
                                    <p:animScale>
                                      <p:cBhvr>
                                        <p:cTn id="26" dur="166" decel="50000">
                                          <p:stCondLst>
                                            <p:cond delay="1338"/>
                                          </p:stCondLst>
                                        </p:cTn>
                                        <p:tgtEl>
                                          <p:spTgt spid="3"/>
                                        </p:tgtEl>
                                      </p:cBhvr>
                                      <p:to x="100000" y="100000"/>
                                    </p:animScale>
                                    <p:animScale>
                                      <p:cBhvr>
                                        <p:cTn id="27" dur="26">
                                          <p:stCondLst>
                                            <p:cond delay="1642"/>
                                          </p:stCondLst>
                                        </p:cTn>
                                        <p:tgtEl>
                                          <p:spTgt spid="3"/>
                                        </p:tgtEl>
                                      </p:cBhvr>
                                      <p:to x="100000" y="90000"/>
                                    </p:animScale>
                                    <p:animScale>
                                      <p:cBhvr>
                                        <p:cTn id="28" dur="166" decel="50000">
                                          <p:stCondLst>
                                            <p:cond delay="1668"/>
                                          </p:stCondLst>
                                        </p:cTn>
                                        <p:tgtEl>
                                          <p:spTgt spid="3"/>
                                        </p:tgtEl>
                                      </p:cBhvr>
                                      <p:to x="100000" y="100000"/>
                                    </p:animScale>
                                    <p:animScale>
                                      <p:cBhvr>
                                        <p:cTn id="29" dur="26">
                                          <p:stCondLst>
                                            <p:cond delay="1808"/>
                                          </p:stCondLst>
                                        </p:cTn>
                                        <p:tgtEl>
                                          <p:spTgt spid="3"/>
                                        </p:tgtEl>
                                      </p:cBhvr>
                                      <p:to x="100000" y="95000"/>
                                    </p:animScale>
                                    <p:animScale>
                                      <p:cBhvr>
                                        <p:cTn id="30" dur="166" decel="50000">
                                          <p:stCondLst>
                                            <p:cond delay="1834"/>
                                          </p:stCondLst>
                                        </p:cTn>
                                        <p:tgtEl>
                                          <p:spTgt spid="3"/>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80">
                                          <p:stCondLst>
                                            <p:cond delay="0"/>
                                          </p:stCondLst>
                                        </p:cTn>
                                        <p:tgtEl>
                                          <p:spTgt spid="11"/>
                                        </p:tgtEl>
                                      </p:cBhvr>
                                    </p:animEffect>
                                    <p:anim calcmode="lin" valueType="num">
                                      <p:cBhvr>
                                        <p:cTn id="3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9" dur="26">
                                          <p:stCondLst>
                                            <p:cond delay="650"/>
                                          </p:stCondLst>
                                        </p:cTn>
                                        <p:tgtEl>
                                          <p:spTgt spid="11"/>
                                        </p:tgtEl>
                                      </p:cBhvr>
                                      <p:to x="100000" y="60000"/>
                                    </p:animScale>
                                    <p:animScale>
                                      <p:cBhvr>
                                        <p:cTn id="40" dur="166" decel="50000">
                                          <p:stCondLst>
                                            <p:cond delay="676"/>
                                          </p:stCondLst>
                                        </p:cTn>
                                        <p:tgtEl>
                                          <p:spTgt spid="11"/>
                                        </p:tgtEl>
                                      </p:cBhvr>
                                      <p:to x="100000" y="100000"/>
                                    </p:animScale>
                                    <p:animScale>
                                      <p:cBhvr>
                                        <p:cTn id="41" dur="26">
                                          <p:stCondLst>
                                            <p:cond delay="1312"/>
                                          </p:stCondLst>
                                        </p:cTn>
                                        <p:tgtEl>
                                          <p:spTgt spid="11"/>
                                        </p:tgtEl>
                                      </p:cBhvr>
                                      <p:to x="100000" y="80000"/>
                                    </p:animScale>
                                    <p:animScale>
                                      <p:cBhvr>
                                        <p:cTn id="42" dur="166" decel="50000">
                                          <p:stCondLst>
                                            <p:cond delay="1338"/>
                                          </p:stCondLst>
                                        </p:cTn>
                                        <p:tgtEl>
                                          <p:spTgt spid="11"/>
                                        </p:tgtEl>
                                      </p:cBhvr>
                                      <p:to x="100000" y="100000"/>
                                    </p:animScale>
                                    <p:animScale>
                                      <p:cBhvr>
                                        <p:cTn id="43" dur="26">
                                          <p:stCondLst>
                                            <p:cond delay="1642"/>
                                          </p:stCondLst>
                                        </p:cTn>
                                        <p:tgtEl>
                                          <p:spTgt spid="11"/>
                                        </p:tgtEl>
                                      </p:cBhvr>
                                      <p:to x="100000" y="90000"/>
                                    </p:animScale>
                                    <p:animScale>
                                      <p:cBhvr>
                                        <p:cTn id="44" dur="166" decel="50000">
                                          <p:stCondLst>
                                            <p:cond delay="1668"/>
                                          </p:stCondLst>
                                        </p:cTn>
                                        <p:tgtEl>
                                          <p:spTgt spid="11"/>
                                        </p:tgtEl>
                                      </p:cBhvr>
                                      <p:to x="100000" y="100000"/>
                                    </p:animScale>
                                    <p:animScale>
                                      <p:cBhvr>
                                        <p:cTn id="45" dur="26">
                                          <p:stCondLst>
                                            <p:cond delay="1808"/>
                                          </p:stCondLst>
                                        </p:cTn>
                                        <p:tgtEl>
                                          <p:spTgt spid="11"/>
                                        </p:tgtEl>
                                      </p:cBhvr>
                                      <p:to x="100000" y="95000"/>
                                    </p:animScale>
                                    <p:animScale>
                                      <p:cBhvr>
                                        <p:cTn id="46" dur="166" decel="50000">
                                          <p:stCondLst>
                                            <p:cond delay="1834"/>
                                          </p:stCondLst>
                                        </p:cTn>
                                        <p:tgtEl>
                                          <p:spTgt spid="11"/>
                                        </p:tgtEl>
                                      </p:cBhvr>
                                      <p:to x="100000" y="100000"/>
                                    </p:animScale>
                                  </p:childTnLst>
                                </p:cTn>
                              </p:par>
                              <p:par>
                                <p:cTn id="47" presetID="26"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80">
                                          <p:stCondLst>
                                            <p:cond delay="0"/>
                                          </p:stCondLst>
                                        </p:cTn>
                                        <p:tgtEl>
                                          <p:spTgt spid="14"/>
                                        </p:tgtEl>
                                      </p:cBhvr>
                                    </p:animEffect>
                                    <p:anim calcmode="lin" valueType="num">
                                      <p:cBhvr>
                                        <p:cTn id="5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5" dur="26">
                                          <p:stCondLst>
                                            <p:cond delay="650"/>
                                          </p:stCondLst>
                                        </p:cTn>
                                        <p:tgtEl>
                                          <p:spTgt spid="14"/>
                                        </p:tgtEl>
                                      </p:cBhvr>
                                      <p:to x="100000" y="60000"/>
                                    </p:animScale>
                                    <p:animScale>
                                      <p:cBhvr>
                                        <p:cTn id="56" dur="166" decel="50000">
                                          <p:stCondLst>
                                            <p:cond delay="676"/>
                                          </p:stCondLst>
                                        </p:cTn>
                                        <p:tgtEl>
                                          <p:spTgt spid="14"/>
                                        </p:tgtEl>
                                      </p:cBhvr>
                                      <p:to x="100000" y="100000"/>
                                    </p:animScale>
                                    <p:animScale>
                                      <p:cBhvr>
                                        <p:cTn id="57" dur="26">
                                          <p:stCondLst>
                                            <p:cond delay="1312"/>
                                          </p:stCondLst>
                                        </p:cTn>
                                        <p:tgtEl>
                                          <p:spTgt spid="14"/>
                                        </p:tgtEl>
                                      </p:cBhvr>
                                      <p:to x="100000" y="80000"/>
                                    </p:animScale>
                                    <p:animScale>
                                      <p:cBhvr>
                                        <p:cTn id="58" dur="166" decel="50000">
                                          <p:stCondLst>
                                            <p:cond delay="1338"/>
                                          </p:stCondLst>
                                        </p:cTn>
                                        <p:tgtEl>
                                          <p:spTgt spid="14"/>
                                        </p:tgtEl>
                                      </p:cBhvr>
                                      <p:to x="100000" y="100000"/>
                                    </p:animScale>
                                    <p:animScale>
                                      <p:cBhvr>
                                        <p:cTn id="59" dur="26">
                                          <p:stCondLst>
                                            <p:cond delay="1642"/>
                                          </p:stCondLst>
                                        </p:cTn>
                                        <p:tgtEl>
                                          <p:spTgt spid="14"/>
                                        </p:tgtEl>
                                      </p:cBhvr>
                                      <p:to x="100000" y="90000"/>
                                    </p:animScale>
                                    <p:animScale>
                                      <p:cBhvr>
                                        <p:cTn id="60" dur="166" decel="50000">
                                          <p:stCondLst>
                                            <p:cond delay="1668"/>
                                          </p:stCondLst>
                                        </p:cTn>
                                        <p:tgtEl>
                                          <p:spTgt spid="14"/>
                                        </p:tgtEl>
                                      </p:cBhvr>
                                      <p:to x="100000" y="100000"/>
                                    </p:animScale>
                                    <p:animScale>
                                      <p:cBhvr>
                                        <p:cTn id="61" dur="26">
                                          <p:stCondLst>
                                            <p:cond delay="1808"/>
                                          </p:stCondLst>
                                        </p:cTn>
                                        <p:tgtEl>
                                          <p:spTgt spid="14"/>
                                        </p:tgtEl>
                                      </p:cBhvr>
                                      <p:to x="100000" y="95000"/>
                                    </p:animScale>
                                    <p:animScale>
                                      <p:cBhvr>
                                        <p:cTn id="62" dur="166" decel="50000">
                                          <p:stCondLst>
                                            <p:cond delay="1834"/>
                                          </p:stCondLst>
                                        </p:cTn>
                                        <p:tgtEl>
                                          <p:spTgt spid="14"/>
                                        </p:tgtEl>
                                      </p:cBhvr>
                                      <p:to x="100000" y="100000"/>
                                    </p:animScale>
                                  </p:childTnLst>
                                </p:cTn>
                              </p:par>
                              <p:par>
                                <p:cTn id="63" presetID="26"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down)">
                                      <p:cBhvr>
                                        <p:cTn id="65" dur="580">
                                          <p:stCondLst>
                                            <p:cond delay="0"/>
                                          </p:stCondLst>
                                        </p:cTn>
                                        <p:tgtEl>
                                          <p:spTgt spid="15"/>
                                        </p:tgtEl>
                                      </p:cBhvr>
                                    </p:animEffect>
                                    <p:anim calcmode="lin" valueType="num">
                                      <p:cBhvr>
                                        <p:cTn id="6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71" dur="26">
                                          <p:stCondLst>
                                            <p:cond delay="650"/>
                                          </p:stCondLst>
                                        </p:cTn>
                                        <p:tgtEl>
                                          <p:spTgt spid="15"/>
                                        </p:tgtEl>
                                      </p:cBhvr>
                                      <p:to x="100000" y="60000"/>
                                    </p:animScale>
                                    <p:animScale>
                                      <p:cBhvr>
                                        <p:cTn id="72" dur="166" decel="50000">
                                          <p:stCondLst>
                                            <p:cond delay="676"/>
                                          </p:stCondLst>
                                        </p:cTn>
                                        <p:tgtEl>
                                          <p:spTgt spid="15"/>
                                        </p:tgtEl>
                                      </p:cBhvr>
                                      <p:to x="100000" y="100000"/>
                                    </p:animScale>
                                    <p:animScale>
                                      <p:cBhvr>
                                        <p:cTn id="73" dur="26">
                                          <p:stCondLst>
                                            <p:cond delay="1312"/>
                                          </p:stCondLst>
                                        </p:cTn>
                                        <p:tgtEl>
                                          <p:spTgt spid="15"/>
                                        </p:tgtEl>
                                      </p:cBhvr>
                                      <p:to x="100000" y="80000"/>
                                    </p:animScale>
                                    <p:animScale>
                                      <p:cBhvr>
                                        <p:cTn id="74" dur="166" decel="50000">
                                          <p:stCondLst>
                                            <p:cond delay="1338"/>
                                          </p:stCondLst>
                                        </p:cTn>
                                        <p:tgtEl>
                                          <p:spTgt spid="15"/>
                                        </p:tgtEl>
                                      </p:cBhvr>
                                      <p:to x="100000" y="100000"/>
                                    </p:animScale>
                                    <p:animScale>
                                      <p:cBhvr>
                                        <p:cTn id="75" dur="26">
                                          <p:stCondLst>
                                            <p:cond delay="1642"/>
                                          </p:stCondLst>
                                        </p:cTn>
                                        <p:tgtEl>
                                          <p:spTgt spid="15"/>
                                        </p:tgtEl>
                                      </p:cBhvr>
                                      <p:to x="100000" y="90000"/>
                                    </p:animScale>
                                    <p:animScale>
                                      <p:cBhvr>
                                        <p:cTn id="76" dur="166" decel="50000">
                                          <p:stCondLst>
                                            <p:cond delay="1668"/>
                                          </p:stCondLst>
                                        </p:cTn>
                                        <p:tgtEl>
                                          <p:spTgt spid="15"/>
                                        </p:tgtEl>
                                      </p:cBhvr>
                                      <p:to x="100000" y="100000"/>
                                    </p:animScale>
                                    <p:animScale>
                                      <p:cBhvr>
                                        <p:cTn id="77" dur="26">
                                          <p:stCondLst>
                                            <p:cond delay="1808"/>
                                          </p:stCondLst>
                                        </p:cTn>
                                        <p:tgtEl>
                                          <p:spTgt spid="15"/>
                                        </p:tgtEl>
                                      </p:cBhvr>
                                      <p:to x="100000" y="95000"/>
                                    </p:animScale>
                                    <p:animScale>
                                      <p:cBhvr>
                                        <p:cTn id="78" dur="166" decel="50000">
                                          <p:stCondLst>
                                            <p:cond delay="1834"/>
                                          </p:stCondLst>
                                        </p:cTn>
                                        <p:tgtEl>
                                          <p:spTgt spid="15"/>
                                        </p:tgtEl>
                                      </p:cBhvr>
                                      <p:to x="100000" y="100000"/>
                                    </p:animScale>
                                  </p:childTnLst>
                                </p:cTn>
                              </p:par>
                              <p:par>
                                <p:cTn id="79" presetID="26" presetClass="entr" presetSubtype="0"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down)">
                                      <p:cBhvr>
                                        <p:cTn id="81" dur="580">
                                          <p:stCondLst>
                                            <p:cond delay="0"/>
                                          </p:stCondLst>
                                        </p:cTn>
                                        <p:tgtEl>
                                          <p:spTgt spid="16"/>
                                        </p:tgtEl>
                                      </p:cBhvr>
                                    </p:animEffect>
                                    <p:anim calcmode="lin" valueType="num">
                                      <p:cBhvr>
                                        <p:cTn id="8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7" dur="26">
                                          <p:stCondLst>
                                            <p:cond delay="650"/>
                                          </p:stCondLst>
                                        </p:cTn>
                                        <p:tgtEl>
                                          <p:spTgt spid="16"/>
                                        </p:tgtEl>
                                      </p:cBhvr>
                                      <p:to x="100000" y="60000"/>
                                    </p:animScale>
                                    <p:animScale>
                                      <p:cBhvr>
                                        <p:cTn id="88" dur="166" decel="50000">
                                          <p:stCondLst>
                                            <p:cond delay="676"/>
                                          </p:stCondLst>
                                        </p:cTn>
                                        <p:tgtEl>
                                          <p:spTgt spid="16"/>
                                        </p:tgtEl>
                                      </p:cBhvr>
                                      <p:to x="100000" y="100000"/>
                                    </p:animScale>
                                    <p:animScale>
                                      <p:cBhvr>
                                        <p:cTn id="89" dur="26">
                                          <p:stCondLst>
                                            <p:cond delay="1312"/>
                                          </p:stCondLst>
                                        </p:cTn>
                                        <p:tgtEl>
                                          <p:spTgt spid="16"/>
                                        </p:tgtEl>
                                      </p:cBhvr>
                                      <p:to x="100000" y="80000"/>
                                    </p:animScale>
                                    <p:animScale>
                                      <p:cBhvr>
                                        <p:cTn id="90" dur="166" decel="50000">
                                          <p:stCondLst>
                                            <p:cond delay="1338"/>
                                          </p:stCondLst>
                                        </p:cTn>
                                        <p:tgtEl>
                                          <p:spTgt spid="16"/>
                                        </p:tgtEl>
                                      </p:cBhvr>
                                      <p:to x="100000" y="100000"/>
                                    </p:animScale>
                                    <p:animScale>
                                      <p:cBhvr>
                                        <p:cTn id="91" dur="26">
                                          <p:stCondLst>
                                            <p:cond delay="1642"/>
                                          </p:stCondLst>
                                        </p:cTn>
                                        <p:tgtEl>
                                          <p:spTgt spid="16"/>
                                        </p:tgtEl>
                                      </p:cBhvr>
                                      <p:to x="100000" y="90000"/>
                                    </p:animScale>
                                    <p:animScale>
                                      <p:cBhvr>
                                        <p:cTn id="92" dur="166" decel="50000">
                                          <p:stCondLst>
                                            <p:cond delay="1668"/>
                                          </p:stCondLst>
                                        </p:cTn>
                                        <p:tgtEl>
                                          <p:spTgt spid="16"/>
                                        </p:tgtEl>
                                      </p:cBhvr>
                                      <p:to x="100000" y="100000"/>
                                    </p:animScale>
                                    <p:animScale>
                                      <p:cBhvr>
                                        <p:cTn id="93" dur="26">
                                          <p:stCondLst>
                                            <p:cond delay="1808"/>
                                          </p:stCondLst>
                                        </p:cTn>
                                        <p:tgtEl>
                                          <p:spTgt spid="16"/>
                                        </p:tgtEl>
                                      </p:cBhvr>
                                      <p:to x="100000" y="95000"/>
                                    </p:animScale>
                                    <p:animScale>
                                      <p:cBhvr>
                                        <p:cTn id="94" dur="166" decel="50000">
                                          <p:stCondLst>
                                            <p:cond delay="1834"/>
                                          </p:stCondLst>
                                        </p:cTn>
                                        <p:tgtEl>
                                          <p:spTgt spid="16"/>
                                        </p:tgtEl>
                                      </p:cBhvr>
                                      <p:to x="100000" y="100000"/>
                                    </p:animScale>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additive="base">
                                        <p:cTn id="99" dur="500" fill="hold"/>
                                        <p:tgtEl>
                                          <p:spTgt spid="7"/>
                                        </p:tgtEl>
                                        <p:attrNameLst>
                                          <p:attrName>ppt_x</p:attrName>
                                        </p:attrNameLst>
                                      </p:cBhvr>
                                      <p:tavLst>
                                        <p:tav tm="0">
                                          <p:val>
                                            <p:strVal val="#ppt_x"/>
                                          </p:val>
                                        </p:tav>
                                        <p:tav tm="100000">
                                          <p:val>
                                            <p:strVal val="#ppt_x"/>
                                          </p:val>
                                        </p:tav>
                                      </p:tavLst>
                                    </p:anim>
                                    <p:anim calcmode="lin" valueType="num">
                                      <p:cBhvr additive="base">
                                        <p:cTn id="100" dur="500" fill="hold"/>
                                        <p:tgtEl>
                                          <p:spTgt spid="7"/>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additive="base">
                                        <p:cTn id="103" dur="500" fill="hold"/>
                                        <p:tgtEl>
                                          <p:spTgt spid="17"/>
                                        </p:tgtEl>
                                        <p:attrNameLst>
                                          <p:attrName>ppt_x</p:attrName>
                                        </p:attrNameLst>
                                      </p:cBhvr>
                                      <p:tavLst>
                                        <p:tav tm="0">
                                          <p:val>
                                            <p:strVal val="#ppt_x"/>
                                          </p:val>
                                        </p:tav>
                                        <p:tav tm="100000">
                                          <p:val>
                                            <p:strVal val="#ppt_x"/>
                                          </p:val>
                                        </p:tav>
                                      </p:tavLst>
                                    </p:anim>
                                    <p:anim calcmode="lin" valueType="num">
                                      <p:cBhvr additive="base">
                                        <p:cTn id="104" dur="500" fill="hold"/>
                                        <p:tgtEl>
                                          <p:spTgt spid="1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additive="base">
                                        <p:cTn id="107" dur="500" fill="hold"/>
                                        <p:tgtEl>
                                          <p:spTgt spid="19"/>
                                        </p:tgtEl>
                                        <p:attrNameLst>
                                          <p:attrName>ppt_x</p:attrName>
                                        </p:attrNameLst>
                                      </p:cBhvr>
                                      <p:tavLst>
                                        <p:tav tm="0">
                                          <p:val>
                                            <p:strVal val="#ppt_x"/>
                                          </p:val>
                                        </p:tav>
                                        <p:tav tm="100000">
                                          <p:val>
                                            <p:strVal val="#ppt_x"/>
                                          </p:val>
                                        </p:tav>
                                      </p:tavLst>
                                    </p:anim>
                                    <p:anim calcmode="lin" valueType="num">
                                      <p:cBhvr additive="base">
                                        <p:cTn id="108" dur="500" fill="hold"/>
                                        <p:tgtEl>
                                          <p:spTgt spid="19"/>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additive="base">
                                        <p:cTn id="111" dur="500" fill="hold"/>
                                        <p:tgtEl>
                                          <p:spTgt spid="20"/>
                                        </p:tgtEl>
                                        <p:attrNameLst>
                                          <p:attrName>ppt_x</p:attrName>
                                        </p:attrNameLst>
                                      </p:cBhvr>
                                      <p:tavLst>
                                        <p:tav tm="0">
                                          <p:val>
                                            <p:strVal val="#ppt_x"/>
                                          </p:val>
                                        </p:tav>
                                        <p:tav tm="100000">
                                          <p:val>
                                            <p:strVal val="#ppt_x"/>
                                          </p:val>
                                        </p:tav>
                                      </p:tavLst>
                                    </p:anim>
                                    <p:anim calcmode="lin" valueType="num">
                                      <p:cBhvr additive="base">
                                        <p:cTn id="112" dur="500" fill="hold"/>
                                        <p:tgtEl>
                                          <p:spTgt spid="20"/>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21"/>
                                        </p:tgtEl>
                                        <p:attrNameLst>
                                          <p:attrName>style.visibility</p:attrName>
                                        </p:attrNameLst>
                                      </p:cBhvr>
                                      <p:to>
                                        <p:strVal val="visible"/>
                                      </p:to>
                                    </p:set>
                                    <p:anim calcmode="lin" valueType="num">
                                      <p:cBhvr additive="base">
                                        <p:cTn id="115" dur="500" fill="hold"/>
                                        <p:tgtEl>
                                          <p:spTgt spid="21"/>
                                        </p:tgtEl>
                                        <p:attrNameLst>
                                          <p:attrName>ppt_x</p:attrName>
                                        </p:attrNameLst>
                                      </p:cBhvr>
                                      <p:tavLst>
                                        <p:tav tm="0">
                                          <p:val>
                                            <p:strVal val="#ppt_x"/>
                                          </p:val>
                                        </p:tav>
                                        <p:tav tm="100000">
                                          <p:val>
                                            <p:strVal val="#ppt_x"/>
                                          </p:val>
                                        </p:tav>
                                      </p:tavLst>
                                    </p:anim>
                                    <p:anim calcmode="lin" valueType="num">
                                      <p:cBhvr additive="base">
                                        <p:cTn id="11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21" grpId="0" animBg="1"/>
      <p:bldP spid="20" grpId="0" animBg="1"/>
      <p:bldP spid="7" grpId="0" animBg="1"/>
      <p:bldP spid="12" grpId="0" animBg="1"/>
      <p:bldP spid="5" grpId="0"/>
      <p:bldP spid="3" grpId="0" animBg="1"/>
      <p:bldP spid="11"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18</a:t>
            </a:fld>
            <a:endParaRPr lang="en-US" sz="1200" dirty="0">
              <a:solidFill>
                <a:schemeClr val="bg1"/>
              </a:solidFill>
            </a:endParaRPr>
          </a:p>
        </p:txBody>
      </p:sp>
      <p:sp>
        <p:nvSpPr>
          <p:cNvPr id="6" name="Rectangle 5"/>
          <p:cNvSpPr/>
          <p:nvPr/>
        </p:nvSpPr>
        <p:spPr>
          <a:xfrm>
            <a:off x="6393160" y="663599"/>
            <a:ext cx="2851186" cy="523220"/>
          </a:xfrm>
          <a:prstGeom prst="rect">
            <a:avLst/>
          </a:prstGeom>
          <a:solidFill>
            <a:schemeClr val="accent5">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r>
              <a:rPr lang="ar-SA" sz="2800" b="1" dirty="0" smtClean="0">
                <a:solidFill>
                  <a:schemeClr val="tx1"/>
                </a:solidFill>
                <a:cs typeface="Akhbar MT" pitchFamily="2" charset="-78"/>
              </a:rPr>
              <a:t>06. المدى الزمني للبحث:</a:t>
            </a:r>
            <a:endParaRPr lang="ar-SA" sz="2800" b="1" dirty="0">
              <a:solidFill>
                <a:schemeClr val="tx1"/>
              </a:solidFill>
              <a:cs typeface="Akhbar MT" pitchFamily="2" charset="-78"/>
            </a:endParaRPr>
          </a:p>
        </p:txBody>
      </p:sp>
      <p:sp>
        <p:nvSpPr>
          <p:cNvPr id="11" name="Title 4"/>
          <p:cNvSpPr txBox="1">
            <a:spLocks/>
          </p:cNvSpPr>
          <p:nvPr/>
        </p:nvSpPr>
        <p:spPr bwMode="auto">
          <a:xfrm>
            <a:off x="5457056" y="2959270"/>
            <a:ext cx="3976948" cy="504056"/>
          </a:xfrm>
          <a:prstGeom prst="rect">
            <a:avLst/>
          </a:prstGeom>
          <a:solidFill>
            <a:schemeClr val="bg2">
              <a:lumMod val="7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Courier New" panose="02070309020205020404" pitchFamily="49" charset="0"/>
              <a:buChar char="o"/>
            </a:pPr>
            <a:r>
              <a:rPr lang="ar-SA" sz="2800" b="1" dirty="0" smtClean="0">
                <a:solidFill>
                  <a:srgbClr val="C00000"/>
                </a:solidFill>
                <a:cs typeface="Akhbar MT" pitchFamily="2" charset="-78"/>
              </a:rPr>
              <a:t>الدراسات المقطعية</a:t>
            </a:r>
          </a:p>
        </p:txBody>
      </p:sp>
      <p:sp>
        <p:nvSpPr>
          <p:cNvPr id="2" name="Rectangle 1"/>
          <p:cNvSpPr/>
          <p:nvPr/>
        </p:nvSpPr>
        <p:spPr>
          <a:xfrm>
            <a:off x="5961112" y="4941168"/>
            <a:ext cx="3754138" cy="936104"/>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p>
            <a:pPr marL="571500" indent="-571500" algn="just">
              <a:buFont typeface="Courier New" panose="02070309020205020404" pitchFamily="49" charset="0"/>
              <a:buChar char="o"/>
            </a:pPr>
            <a:r>
              <a:rPr lang="ar-SA" sz="2400" b="1" dirty="0" smtClean="0">
                <a:solidFill>
                  <a:srgbClr val="013E36"/>
                </a:solidFill>
                <a:latin typeface="+mj-lt"/>
                <a:ea typeface="+mj-ea"/>
                <a:cs typeface="Akhbar MT" pitchFamily="2" charset="-78"/>
              </a:rPr>
              <a:t>تكون على بيانات تجمع مرة واحدة في فترة قد تكون عدة أيام أو أسابيع أو شهور</a:t>
            </a:r>
            <a:endParaRPr lang="ar-SA" sz="2400" b="1" dirty="0">
              <a:solidFill>
                <a:srgbClr val="013E36"/>
              </a:solidFill>
              <a:latin typeface="+mj-lt"/>
              <a:ea typeface="+mj-ea"/>
              <a:cs typeface="Akhbar MT" pitchFamily="2" charset="-78"/>
            </a:endParaRPr>
          </a:p>
        </p:txBody>
      </p:sp>
      <p:sp>
        <p:nvSpPr>
          <p:cNvPr id="5" name="Right Arrow 4"/>
          <p:cNvSpPr/>
          <p:nvPr/>
        </p:nvSpPr>
        <p:spPr>
          <a:xfrm rot="5400000">
            <a:off x="7129449" y="3879974"/>
            <a:ext cx="1152128" cy="519965"/>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7" name="Rectangle 6"/>
          <p:cNvSpPr/>
          <p:nvPr/>
        </p:nvSpPr>
        <p:spPr>
          <a:xfrm>
            <a:off x="2024948" y="1734414"/>
            <a:ext cx="5663730" cy="461665"/>
          </a:xfrm>
          <a:prstGeom prst="rect">
            <a:avLst/>
          </a:prstGeom>
          <a:solidFill>
            <a:schemeClr val="tx1">
              <a:lumMod val="65000"/>
              <a:lumOff val="35000"/>
            </a:schemeClr>
          </a:solidFill>
          <a:ln>
            <a:solidFill>
              <a:schemeClr val="tx1"/>
            </a:solidFill>
          </a:ln>
        </p:spPr>
        <p:txBody>
          <a:bodyPr wrap="none">
            <a:spAutoFit/>
          </a:bodyPr>
          <a:lstStyle/>
          <a:p>
            <a:pPr marL="342900" indent="-342900">
              <a:buFont typeface="Wingdings" panose="05000000000000000000" pitchFamily="2" charset="2"/>
              <a:buChar char="§"/>
            </a:pPr>
            <a:r>
              <a:rPr lang="ar-SA" sz="2400" b="1" dirty="0">
                <a:solidFill>
                  <a:srgbClr val="FFC000"/>
                </a:solidFill>
                <a:cs typeface="Akhbar MT" pitchFamily="2" charset="-78"/>
              </a:rPr>
              <a:t>الدراسات المقطعية بالمقارنة بالدراسة التي تستمر فترات طويلة </a:t>
            </a:r>
          </a:p>
        </p:txBody>
      </p:sp>
      <p:sp>
        <p:nvSpPr>
          <p:cNvPr id="12" name="Title 4"/>
          <p:cNvSpPr txBox="1">
            <a:spLocks/>
          </p:cNvSpPr>
          <p:nvPr/>
        </p:nvSpPr>
        <p:spPr bwMode="auto">
          <a:xfrm>
            <a:off x="447339" y="2959270"/>
            <a:ext cx="4048956" cy="504056"/>
          </a:xfrm>
          <a:prstGeom prst="rect">
            <a:avLst/>
          </a:prstGeom>
          <a:solidFill>
            <a:schemeClr val="accent6">
              <a:lumMod val="2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ctr">
              <a:buFont typeface="Courier New" panose="02070309020205020404" pitchFamily="49" charset="0"/>
              <a:buChar char="o"/>
            </a:pPr>
            <a:r>
              <a:rPr lang="ar-SA" sz="2800" b="1" dirty="0" smtClean="0">
                <a:solidFill>
                  <a:srgbClr val="FFC000"/>
                </a:solidFill>
                <a:cs typeface="Akhbar MT" pitchFamily="2" charset="-78"/>
              </a:rPr>
              <a:t>الدراسة </a:t>
            </a:r>
            <a:r>
              <a:rPr lang="ar-SA" sz="2800" b="1" dirty="0">
                <a:solidFill>
                  <a:srgbClr val="FFC000"/>
                </a:solidFill>
                <a:cs typeface="Akhbar MT" pitchFamily="2" charset="-78"/>
              </a:rPr>
              <a:t>التي تستمر فترات طويلة</a:t>
            </a:r>
            <a:endParaRPr lang="ar-SA" sz="2800" b="1" dirty="0" smtClean="0">
              <a:solidFill>
                <a:srgbClr val="C00000"/>
              </a:solidFill>
              <a:cs typeface="Akhbar MT" pitchFamily="2" charset="-78"/>
            </a:endParaRPr>
          </a:p>
        </p:txBody>
      </p:sp>
      <p:sp>
        <p:nvSpPr>
          <p:cNvPr id="14" name="Right Arrow 13"/>
          <p:cNvSpPr/>
          <p:nvPr/>
        </p:nvSpPr>
        <p:spPr>
          <a:xfrm rot="5400000">
            <a:off x="1646941" y="3879975"/>
            <a:ext cx="1152128" cy="519965"/>
          </a:xfrm>
          <a:prstGeom prst="rightArrow">
            <a:avLst/>
          </a:prstGeom>
          <a:solidFill>
            <a:schemeClr val="accent6">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15" name="Rectangle 14"/>
          <p:cNvSpPr/>
          <p:nvPr/>
        </p:nvSpPr>
        <p:spPr>
          <a:xfrm>
            <a:off x="594748" y="4824111"/>
            <a:ext cx="3754138" cy="936104"/>
          </a:xfrm>
          <a:prstGeom prst="rect">
            <a:avLst/>
          </a:prstGeom>
          <a:solidFill>
            <a:schemeClr val="bg1"/>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p>
            <a:pPr marL="571500" indent="-571500" algn="just">
              <a:buFont typeface="Courier New" panose="02070309020205020404" pitchFamily="49" charset="0"/>
              <a:buChar char="o"/>
            </a:pPr>
            <a:r>
              <a:rPr lang="ar-SA" sz="2400" b="1" dirty="0" smtClean="0">
                <a:solidFill>
                  <a:srgbClr val="013E36"/>
                </a:solidFill>
                <a:latin typeface="+mj-lt"/>
                <a:ea typeface="+mj-ea"/>
                <a:cs typeface="Akhbar MT" pitchFamily="2" charset="-78"/>
              </a:rPr>
              <a:t>تكون على بيانات تجمع مرتين أو أكثر في فترات زمنية متتالية</a:t>
            </a:r>
            <a:endParaRPr lang="ar-SA" sz="2400" b="1" dirty="0">
              <a:solidFill>
                <a:srgbClr val="013E36"/>
              </a:solidFill>
              <a:latin typeface="+mj-lt"/>
              <a:ea typeface="+mj-ea"/>
              <a:cs typeface="Akhbar MT" pitchFamily="2" charset="-78"/>
            </a:endParaRPr>
          </a:p>
        </p:txBody>
      </p:sp>
    </p:spTree>
    <p:extLst>
      <p:ext uri="{BB962C8B-B14F-4D97-AF65-F5344CB8AC3E}">
        <p14:creationId xmlns:p14="http://schemas.microsoft.com/office/powerpoint/2010/main" val="307102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80">
                                          <p:stCondLst>
                                            <p:cond delay="0"/>
                                          </p:stCondLst>
                                        </p:cTn>
                                        <p:tgtEl>
                                          <p:spTgt spid="11"/>
                                        </p:tgtEl>
                                      </p:cBhvr>
                                    </p:animEffect>
                                    <p:anim calcmode="lin" valueType="num">
                                      <p:cBhvr>
                                        <p:cTn id="3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6" dur="26">
                                          <p:stCondLst>
                                            <p:cond delay="650"/>
                                          </p:stCondLst>
                                        </p:cTn>
                                        <p:tgtEl>
                                          <p:spTgt spid="11"/>
                                        </p:tgtEl>
                                      </p:cBhvr>
                                      <p:to x="100000" y="60000"/>
                                    </p:animScale>
                                    <p:animScale>
                                      <p:cBhvr>
                                        <p:cTn id="37" dur="166" decel="50000">
                                          <p:stCondLst>
                                            <p:cond delay="676"/>
                                          </p:stCondLst>
                                        </p:cTn>
                                        <p:tgtEl>
                                          <p:spTgt spid="11"/>
                                        </p:tgtEl>
                                      </p:cBhvr>
                                      <p:to x="100000" y="100000"/>
                                    </p:animScale>
                                    <p:animScale>
                                      <p:cBhvr>
                                        <p:cTn id="38" dur="26">
                                          <p:stCondLst>
                                            <p:cond delay="1312"/>
                                          </p:stCondLst>
                                        </p:cTn>
                                        <p:tgtEl>
                                          <p:spTgt spid="11"/>
                                        </p:tgtEl>
                                      </p:cBhvr>
                                      <p:to x="100000" y="80000"/>
                                    </p:animScale>
                                    <p:animScale>
                                      <p:cBhvr>
                                        <p:cTn id="39" dur="166" decel="50000">
                                          <p:stCondLst>
                                            <p:cond delay="1338"/>
                                          </p:stCondLst>
                                        </p:cTn>
                                        <p:tgtEl>
                                          <p:spTgt spid="11"/>
                                        </p:tgtEl>
                                      </p:cBhvr>
                                      <p:to x="100000" y="100000"/>
                                    </p:animScale>
                                    <p:animScale>
                                      <p:cBhvr>
                                        <p:cTn id="40" dur="26">
                                          <p:stCondLst>
                                            <p:cond delay="1642"/>
                                          </p:stCondLst>
                                        </p:cTn>
                                        <p:tgtEl>
                                          <p:spTgt spid="11"/>
                                        </p:tgtEl>
                                      </p:cBhvr>
                                      <p:to x="100000" y="90000"/>
                                    </p:animScale>
                                    <p:animScale>
                                      <p:cBhvr>
                                        <p:cTn id="41" dur="166" decel="50000">
                                          <p:stCondLst>
                                            <p:cond delay="1668"/>
                                          </p:stCondLst>
                                        </p:cTn>
                                        <p:tgtEl>
                                          <p:spTgt spid="11"/>
                                        </p:tgtEl>
                                      </p:cBhvr>
                                      <p:to x="100000" y="100000"/>
                                    </p:animScale>
                                    <p:animScale>
                                      <p:cBhvr>
                                        <p:cTn id="42" dur="26">
                                          <p:stCondLst>
                                            <p:cond delay="1808"/>
                                          </p:stCondLst>
                                        </p:cTn>
                                        <p:tgtEl>
                                          <p:spTgt spid="11"/>
                                        </p:tgtEl>
                                      </p:cBhvr>
                                      <p:to x="100000" y="95000"/>
                                    </p:animScale>
                                    <p:animScale>
                                      <p:cBhvr>
                                        <p:cTn id="43" dur="166" decel="50000">
                                          <p:stCondLst>
                                            <p:cond delay="1834"/>
                                          </p:stCondLst>
                                        </p:cTn>
                                        <p:tgtEl>
                                          <p:spTgt spid="11"/>
                                        </p:tgtEl>
                                      </p:cBhvr>
                                      <p:to x="100000" y="100000"/>
                                    </p:animScale>
                                  </p:childTnLst>
                                </p:cTn>
                              </p:par>
                              <p:par>
                                <p:cTn id="44" presetID="26"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80">
                                          <p:stCondLst>
                                            <p:cond delay="0"/>
                                          </p:stCondLst>
                                        </p:cTn>
                                        <p:tgtEl>
                                          <p:spTgt spid="5"/>
                                        </p:tgtEl>
                                      </p:cBhvr>
                                    </p:animEffect>
                                    <p:anim calcmode="lin" valueType="num">
                                      <p:cBhvr>
                                        <p:cTn id="4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2" dur="26">
                                          <p:stCondLst>
                                            <p:cond delay="650"/>
                                          </p:stCondLst>
                                        </p:cTn>
                                        <p:tgtEl>
                                          <p:spTgt spid="5"/>
                                        </p:tgtEl>
                                      </p:cBhvr>
                                      <p:to x="100000" y="60000"/>
                                    </p:animScale>
                                    <p:animScale>
                                      <p:cBhvr>
                                        <p:cTn id="53" dur="166" decel="50000">
                                          <p:stCondLst>
                                            <p:cond delay="676"/>
                                          </p:stCondLst>
                                        </p:cTn>
                                        <p:tgtEl>
                                          <p:spTgt spid="5"/>
                                        </p:tgtEl>
                                      </p:cBhvr>
                                      <p:to x="100000" y="100000"/>
                                    </p:animScale>
                                    <p:animScale>
                                      <p:cBhvr>
                                        <p:cTn id="54" dur="26">
                                          <p:stCondLst>
                                            <p:cond delay="1312"/>
                                          </p:stCondLst>
                                        </p:cTn>
                                        <p:tgtEl>
                                          <p:spTgt spid="5"/>
                                        </p:tgtEl>
                                      </p:cBhvr>
                                      <p:to x="100000" y="80000"/>
                                    </p:animScale>
                                    <p:animScale>
                                      <p:cBhvr>
                                        <p:cTn id="55" dur="166" decel="50000">
                                          <p:stCondLst>
                                            <p:cond delay="1338"/>
                                          </p:stCondLst>
                                        </p:cTn>
                                        <p:tgtEl>
                                          <p:spTgt spid="5"/>
                                        </p:tgtEl>
                                      </p:cBhvr>
                                      <p:to x="100000" y="100000"/>
                                    </p:animScale>
                                    <p:animScale>
                                      <p:cBhvr>
                                        <p:cTn id="56" dur="26">
                                          <p:stCondLst>
                                            <p:cond delay="1642"/>
                                          </p:stCondLst>
                                        </p:cTn>
                                        <p:tgtEl>
                                          <p:spTgt spid="5"/>
                                        </p:tgtEl>
                                      </p:cBhvr>
                                      <p:to x="100000" y="90000"/>
                                    </p:animScale>
                                    <p:animScale>
                                      <p:cBhvr>
                                        <p:cTn id="57" dur="166" decel="50000">
                                          <p:stCondLst>
                                            <p:cond delay="1668"/>
                                          </p:stCondLst>
                                        </p:cTn>
                                        <p:tgtEl>
                                          <p:spTgt spid="5"/>
                                        </p:tgtEl>
                                      </p:cBhvr>
                                      <p:to x="100000" y="100000"/>
                                    </p:animScale>
                                    <p:animScale>
                                      <p:cBhvr>
                                        <p:cTn id="58" dur="26">
                                          <p:stCondLst>
                                            <p:cond delay="1808"/>
                                          </p:stCondLst>
                                        </p:cTn>
                                        <p:tgtEl>
                                          <p:spTgt spid="5"/>
                                        </p:tgtEl>
                                      </p:cBhvr>
                                      <p:to x="100000" y="95000"/>
                                    </p:animScale>
                                    <p:animScale>
                                      <p:cBhvr>
                                        <p:cTn id="59" dur="166" decel="50000">
                                          <p:stCondLst>
                                            <p:cond delay="1834"/>
                                          </p:stCondLst>
                                        </p:cTn>
                                        <p:tgtEl>
                                          <p:spTgt spid="5"/>
                                        </p:tgtEl>
                                      </p:cBhvr>
                                      <p:to x="100000" y="100000"/>
                                    </p:animScale>
                                  </p:childTnLst>
                                </p:cTn>
                              </p:par>
                              <p:par>
                                <p:cTn id="60" presetID="26" presetClass="entr" presetSubtype="0" fill="hold" grpId="0"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down)">
                                      <p:cBhvr>
                                        <p:cTn id="62" dur="580">
                                          <p:stCondLst>
                                            <p:cond delay="0"/>
                                          </p:stCondLst>
                                        </p:cTn>
                                        <p:tgtEl>
                                          <p:spTgt spid="2"/>
                                        </p:tgtEl>
                                      </p:cBhvr>
                                    </p:animEffect>
                                    <p:anim calcmode="lin" valueType="num">
                                      <p:cBhvr>
                                        <p:cTn id="6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68" dur="26">
                                          <p:stCondLst>
                                            <p:cond delay="650"/>
                                          </p:stCondLst>
                                        </p:cTn>
                                        <p:tgtEl>
                                          <p:spTgt spid="2"/>
                                        </p:tgtEl>
                                      </p:cBhvr>
                                      <p:to x="100000" y="60000"/>
                                    </p:animScale>
                                    <p:animScale>
                                      <p:cBhvr>
                                        <p:cTn id="69" dur="166" decel="50000">
                                          <p:stCondLst>
                                            <p:cond delay="676"/>
                                          </p:stCondLst>
                                        </p:cTn>
                                        <p:tgtEl>
                                          <p:spTgt spid="2"/>
                                        </p:tgtEl>
                                      </p:cBhvr>
                                      <p:to x="100000" y="100000"/>
                                    </p:animScale>
                                    <p:animScale>
                                      <p:cBhvr>
                                        <p:cTn id="70" dur="26">
                                          <p:stCondLst>
                                            <p:cond delay="1312"/>
                                          </p:stCondLst>
                                        </p:cTn>
                                        <p:tgtEl>
                                          <p:spTgt spid="2"/>
                                        </p:tgtEl>
                                      </p:cBhvr>
                                      <p:to x="100000" y="80000"/>
                                    </p:animScale>
                                    <p:animScale>
                                      <p:cBhvr>
                                        <p:cTn id="71" dur="166" decel="50000">
                                          <p:stCondLst>
                                            <p:cond delay="1338"/>
                                          </p:stCondLst>
                                        </p:cTn>
                                        <p:tgtEl>
                                          <p:spTgt spid="2"/>
                                        </p:tgtEl>
                                      </p:cBhvr>
                                      <p:to x="100000" y="100000"/>
                                    </p:animScale>
                                    <p:animScale>
                                      <p:cBhvr>
                                        <p:cTn id="72" dur="26">
                                          <p:stCondLst>
                                            <p:cond delay="1642"/>
                                          </p:stCondLst>
                                        </p:cTn>
                                        <p:tgtEl>
                                          <p:spTgt spid="2"/>
                                        </p:tgtEl>
                                      </p:cBhvr>
                                      <p:to x="100000" y="90000"/>
                                    </p:animScale>
                                    <p:animScale>
                                      <p:cBhvr>
                                        <p:cTn id="73" dur="166" decel="50000">
                                          <p:stCondLst>
                                            <p:cond delay="1668"/>
                                          </p:stCondLst>
                                        </p:cTn>
                                        <p:tgtEl>
                                          <p:spTgt spid="2"/>
                                        </p:tgtEl>
                                      </p:cBhvr>
                                      <p:to x="100000" y="100000"/>
                                    </p:animScale>
                                    <p:animScale>
                                      <p:cBhvr>
                                        <p:cTn id="74" dur="26">
                                          <p:stCondLst>
                                            <p:cond delay="1808"/>
                                          </p:stCondLst>
                                        </p:cTn>
                                        <p:tgtEl>
                                          <p:spTgt spid="2"/>
                                        </p:tgtEl>
                                      </p:cBhvr>
                                      <p:to x="100000" y="95000"/>
                                    </p:animScale>
                                    <p:animScale>
                                      <p:cBhvr>
                                        <p:cTn id="75" dur="166" decel="50000">
                                          <p:stCondLst>
                                            <p:cond delay="1834"/>
                                          </p:stCondLst>
                                        </p:cTn>
                                        <p:tgtEl>
                                          <p:spTgt spid="2"/>
                                        </p:tgtEl>
                                      </p:cBhvr>
                                      <p:to x="100000" y="100000"/>
                                    </p:animScale>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1000" fill="hold"/>
                                        <p:tgtEl>
                                          <p:spTgt spid="12"/>
                                        </p:tgtEl>
                                        <p:attrNameLst>
                                          <p:attrName>ppt_w</p:attrName>
                                        </p:attrNameLst>
                                      </p:cBhvr>
                                      <p:tavLst>
                                        <p:tav tm="0">
                                          <p:val>
                                            <p:fltVal val="0"/>
                                          </p:val>
                                        </p:tav>
                                        <p:tav tm="100000">
                                          <p:val>
                                            <p:strVal val="#ppt_w"/>
                                          </p:val>
                                        </p:tav>
                                      </p:tavLst>
                                    </p:anim>
                                    <p:anim calcmode="lin" valueType="num">
                                      <p:cBhvr>
                                        <p:cTn id="81" dur="1000" fill="hold"/>
                                        <p:tgtEl>
                                          <p:spTgt spid="12"/>
                                        </p:tgtEl>
                                        <p:attrNameLst>
                                          <p:attrName>ppt_h</p:attrName>
                                        </p:attrNameLst>
                                      </p:cBhvr>
                                      <p:tavLst>
                                        <p:tav tm="0">
                                          <p:val>
                                            <p:fltVal val="0"/>
                                          </p:val>
                                        </p:tav>
                                        <p:tav tm="100000">
                                          <p:val>
                                            <p:strVal val="#ppt_h"/>
                                          </p:val>
                                        </p:tav>
                                      </p:tavLst>
                                    </p:anim>
                                    <p:anim calcmode="lin" valueType="num">
                                      <p:cBhvr>
                                        <p:cTn id="82" dur="1000" fill="hold"/>
                                        <p:tgtEl>
                                          <p:spTgt spid="12"/>
                                        </p:tgtEl>
                                        <p:attrNameLst>
                                          <p:attrName>style.rotation</p:attrName>
                                        </p:attrNameLst>
                                      </p:cBhvr>
                                      <p:tavLst>
                                        <p:tav tm="0">
                                          <p:val>
                                            <p:fltVal val="90"/>
                                          </p:val>
                                        </p:tav>
                                        <p:tav tm="100000">
                                          <p:val>
                                            <p:fltVal val="0"/>
                                          </p:val>
                                        </p:tav>
                                      </p:tavLst>
                                    </p:anim>
                                    <p:animEffect transition="in" filter="fade">
                                      <p:cBhvr>
                                        <p:cTn id="83" dur="1000"/>
                                        <p:tgtEl>
                                          <p:spTgt spid="12"/>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 calcmode="lin" valueType="num">
                                      <p:cBhvr>
                                        <p:cTn id="86" dur="1000" fill="hold"/>
                                        <p:tgtEl>
                                          <p:spTgt spid="14"/>
                                        </p:tgtEl>
                                        <p:attrNameLst>
                                          <p:attrName>ppt_w</p:attrName>
                                        </p:attrNameLst>
                                      </p:cBhvr>
                                      <p:tavLst>
                                        <p:tav tm="0">
                                          <p:val>
                                            <p:fltVal val="0"/>
                                          </p:val>
                                        </p:tav>
                                        <p:tav tm="100000">
                                          <p:val>
                                            <p:strVal val="#ppt_w"/>
                                          </p:val>
                                        </p:tav>
                                      </p:tavLst>
                                    </p:anim>
                                    <p:anim calcmode="lin" valueType="num">
                                      <p:cBhvr>
                                        <p:cTn id="87" dur="1000" fill="hold"/>
                                        <p:tgtEl>
                                          <p:spTgt spid="14"/>
                                        </p:tgtEl>
                                        <p:attrNameLst>
                                          <p:attrName>ppt_h</p:attrName>
                                        </p:attrNameLst>
                                      </p:cBhvr>
                                      <p:tavLst>
                                        <p:tav tm="0">
                                          <p:val>
                                            <p:fltVal val="0"/>
                                          </p:val>
                                        </p:tav>
                                        <p:tav tm="100000">
                                          <p:val>
                                            <p:strVal val="#ppt_h"/>
                                          </p:val>
                                        </p:tav>
                                      </p:tavLst>
                                    </p:anim>
                                    <p:anim calcmode="lin" valueType="num">
                                      <p:cBhvr>
                                        <p:cTn id="88" dur="1000" fill="hold"/>
                                        <p:tgtEl>
                                          <p:spTgt spid="14"/>
                                        </p:tgtEl>
                                        <p:attrNameLst>
                                          <p:attrName>style.rotation</p:attrName>
                                        </p:attrNameLst>
                                      </p:cBhvr>
                                      <p:tavLst>
                                        <p:tav tm="0">
                                          <p:val>
                                            <p:fltVal val="90"/>
                                          </p:val>
                                        </p:tav>
                                        <p:tav tm="100000">
                                          <p:val>
                                            <p:fltVal val="0"/>
                                          </p:val>
                                        </p:tav>
                                      </p:tavLst>
                                    </p:anim>
                                    <p:animEffect transition="in" filter="fade">
                                      <p:cBhvr>
                                        <p:cTn id="89" dur="1000"/>
                                        <p:tgtEl>
                                          <p:spTgt spid="14"/>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p:cTn id="92" dur="1000" fill="hold"/>
                                        <p:tgtEl>
                                          <p:spTgt spid="15"/>
                                        </p:tgtEl>
                                        <p:attrNameLst>
                                          <p:attrName>ppt_w</p:attrName>
                                        </p:attrNameLst>
                                      </p:cBhvr>
                                      <p:tavLst>
                                        <p:tav tm="0">
                                          <p:val>
                                            <p:fltVal val="0"/>
                                          </p:val>
                                        </p:tav>
                                        <p:tav tm="100000">
                                          <p:val>
                                            <p:strVal val="#ppt_w"/>
                                          </p:val>
                                        </p:tav>
                                      </p:tavLst>
                                    </p:anim>
                                    <p:anim calcmode="lin" valueType="num">
                                      <p:cBhvr>
                                        <p:cTn id="93" dur="1000" fill="hold"/>
                                        <p:tgtEl>
                                          <p:spTgt spid="15"/>
                                        </p:tgtEl>
                                        <p:attrNameLst>
                                          <p:attrName>ppt_h</p:attrName>
                                        </p:attrNameLst>
                                      </p:cBhvr>
                                      <p:tavLst>
                                        <p:tav tm="0">
                                          <p:val>
                                            <p:fltVal val="0"/>
                                          </p:val>
                                        </p:tav>
                                        <p:tav tm="100000">
                                          <p:val>
                                            <p:strVal val="#ppt_h"/>
                                          </p:val>
                                        </p:tav>
                                      </p:tavLst>
                                    </p:anim>
                                    <p:anim calcmode="lin" valueType="num">
                                      <p:cBhvr>
                                        <p:cTn id="94" dur="1000" fill="hold"/>
                                        <p:tgtEl>
                                          <p:spTgt spid="15"/>
                                        </p:tgtEl>
                                        <p:attrNameLst>
                                          <p:attrName>style.rotation</p:attrName>
                                        </p:attrNameLst>
                                      </p:cBhvr>
                                      <p:tavLst>
                                        <p:tav tm="0">
                                          <p:val>
                                            <p:fltVal val="90"/>
                                          </p:val>
                                        </p:tav>
                                        <p:tav tm="100000">
                                          <p:val>
                                            <p:fltVal val="0"/>
                                          </p:val>
                                        </p:tav>
                                      </p:tavLst>
                                    </p:anim>
                                    <p:animEffect transition="in" filter="fade">
                                      <p:cBhvr>
                                        <p:cTn id="9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2" grpId="0" animBg="1"/>
      <p:bldP spid="5" grpId="0" animBg="1"/>
      <p:bldP spid="7" grpId="0" animBg="1"/>
      <p:bldP spid="12"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19</a:t>
            </a:fld>
            <a:endParaRPr lang="en-US" sz="1200" dirty="0">
              <a:solidFill>
                <a:schemeClr val="bg1"/>
              </a:solidFill>
            </a:endParaRPr>
          </a:p>
        </p:txBody>
      </p:sp>
      <p:sp>
        <p:nvSpPr>
          <p:cNvPr id="11" name="Title 4"/>
          <p:cNvSpPr txBox="1">
            <a:spLocks/>
          </p:cNvSpPr>
          <p:nvPr/>
        </p:nvSpPr>
        <p:spPr bwMode="auto">
          <a:xfrm>
            <a:off x="5340790" y="815715"/>
            <a:ext cx="3976948" cy="504056"/>
          </a:xfrm>
          <a:prstGeom prst="rect">
            <a:avLst/>
          </a:prstGeom>
          <a:solidFill>
            <a:schemeClr val="bg2">
              <a:lumMod val="7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buFont typeface="Courier New" panose="02070309020205020404" pitchFamily="49" charset="0"/>
              <a:buChar char="o"/>
            </a:pPr>
            <a:r>
              <a:rPr lang="ar-SA" sz="2800" b="1" dirty="0" smtClean="0">
                <a:solidFill>
                  <a:srgbClr val="C00000"/>
                </a:solidFill>
                <a:cs typeface="Akhbar MT" pitchFamily="2" charset="-78"/>
              </a:rPr>
              <a:t>الدراسات المقطعية</a:t>
            </a:r>
          </a:p>
        </p:txBody>
      </p:sp>
      <p:sp>
        <p:nvSpPr>
          <p:cNvPr id="2" name="Rectangle 1"/>
          <p:cNvSpPr/>
          <p:nvPr/>
        </p:nvSpPr>
        <p:spPr>
          <a:xfrm>
            <a:off x="5745088" y="3248979"/>
            <a:ext cx="3754138" cy="2490771"/>
          </a:xfrm>
          <a:prstGeom prst="rect">
            <a:avLst/>
          </a:prstGeom>
          <a:solidFill>
            <a:schemeClr val="bg1"/>
          </a:solidFill>
          <a:ln w="28575">
            <a:solidFill>
              <a:schemeClr val="accent5">
                <a:lumMod val="50000"/>
              </a:schemeClr>
            </a:solidFill>
            <a:miter lim="800000"/>
            <a:headEnd/>
            <a:tailEnd/>
          </a:ln>
        </p:spPr>
        <p:txBody>
          <a:bodyPr vert="horz" wrap="square" lIns="91440" tIns="45720" rIns="91440" bIns="45720" numCol="1" anchor="ctr" anchorCtr="0" compatLnSpc="1">
            <a:prstTxWarp prst="textNoShape">
              <a:avLst/>
            </a:prstTxWarp>
          </a:bodyPr>
          <a:lstStyle/>
          <a:p>
            <a:pPr marL="571500" indent="-571500" algn="just">
              <a:buFont typeface="+mj-lt"/>
              <a:buAutoNum type="arabicPeriod"/>
            </a:pPr>
            <a:r>
              <a:rPr lang="ar-SA" sz="2000" b="1" dirty="0" smtClean="0">
                <a:solidFill>
                  <a:srgbClr val="013E36"/>
                </a:solidFill>
                <a:latin typeface="+mj-lt"/>
                <a:ea typeface="+mj-ea"/>
                <a:cs typeface="Akhbar MT" pitchFamily="2" charset="-78"/>
              </a:rPr>
              <a:t>جمع بيانات لأول مرة من سماسرة أسهم خلال الفترة من يونيو حتى أكتوبر من العام الماضي.</a:t>
            </a:r>
          </a:p>
          <a:p>
            <a:pPr marL="571500" indent="-571500" algn="just">
              <a:buFont typeface="+mj-lt"/>
              <a:buAutoNum type="arabicPeriod"/>
            </a:pPr>
            <a:r>
              <a:rPr lang="ar-SA" sz="2000" b="1" dirty="0" smtClean="0">
                <a:solidFill>
                  <a:srgbClr val="013E36"/>
                </a:solidFill>
                <a:latin typeface="+mj-lt"/>
                <a:ea typeface="+mj-ea"/>
                <a:cs typeface="Akhbar MT" pitchFamily="2" charset="-78"/>
              </a:rPr>
              <a:t>استقصاء لجمع بيانات ذوي الوزن الزائد لمعرفة من لديهم رغبة تجربة دواء جديد يطرحه مخبر دوائي عالمي.</a:t>
            </a:r>
          </a:p>
        </p:txBody>
      </p:sp>
      <p:sp>
        <p:nvSpPr>
          <p:cNvPr id="5" name="Right Arrow 4"/>
          <p:cNvSpPr/>
          <p:nvPr/>
        </p:nvSpPr>
        <p:spPr>
          <a:xfrm rot="5400000">
            <a:off x="7407651" y="1368013"/>
            <a:ext cx="758464" cy="915238"/>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12" name="Title 4"/>
          <p:cNvSpPr txBox="1">
            <a:spLocks/>
          </p:cNvSpPr>
          <p:nvPr/>
        </p:nvSpPr>
        <p:spPr bwMode="auto">
          <a:xfrm>
            <a:off x="447339" y="815715"/>
            <a:ext cx="4048956" cy="504056"/>
          </a:xfrm>
          <a:prstGeom prst="rect">
            <a:avLst/>
          </a:prstGeom>
          <a:solidFill>
            <a:schemeClr val="accent6">
              <a:lumMod val="25000"/>
            </a:schemeClr>
          </a:solid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ctr">
              <a:buFont typeface="Courier New" panose="02070309020205020404" pitchFamily="49" charset="0"/>
              <a:buChar char="o"/>
            </a:pPr>
            <a:r>
              <a:rPr lang="ar-SA" sz="2800" b="1" dirty="0" smtClean="0">
                <a:solidFill>
                  <a:srgbClr val="FFC000"/>
                </a:solidFill>
                <a:cs typeface="Akhbar MT" pitchFamily="2" charset="-78"/>
              </a:rPr>
              <a:t>الدراسة </a:t>
            </a:r>
            <a:r>
              <a:rPr lang="ar-SA" sz="2800" b="1" dirty="0">
                <a:solidFill>
                  <a:srgbClr val="FFC000"/>
                </a:solidFill>
                <a:cs typeface="Akhbar MT" pitchFamily="2" charset="-78"/>
              </a:rPr>
              <a:t>التي تستمر فترات طويلة</a:t>
            </a:r>
            <a:endParaRPr lang="ar-SA" sz="2800" b="1" dirty="0" smtClean="0">
              <a:solidFill>
                <a:srgbClr val="C00000"/>
              </a:solidFill>
              <a:cs typeface="Akhbar MT" pitchFamily="2" charset="-78"/>
            </a:endParaRPr>
          </a:p>
        </p:txBody>
      </p:sp>
      <p:sp>
        <p:nvSpPr>
          <p:cNvPr id="14" name="Right Arrow 13"/>
          <p:cNvSpPr/>
          <p:nvPr/>
        </p:nvSpPr>
        <p:spPr>
          <a:xfrm rot="5400000">
            <a:off x="2053711" y="1354711"/>
            <a:ext cx="836211" cy="864096"/>
          </a:xfrm>
          <a:prstGeom prst="rightArrow">
            <a:avLst/>
          </a:prstGeom>
          <a:solidFill>
            <a:schemeClr val="accent6">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rgbClr val="FF0000"/>
              </a:solidFill>
            </a:endParaRPr>
          </a:p>
        </p:txBody>
      </p:sp>
      <p:sp>
        <p:nvSpPr>
          <p:cNvPr id="15" name="Rectangle 14"/>
          <p:cNvSpPr/>
          <p:nvPr/>
        </p:nvSpPr>
        <p:spPr>
          <a:xfrm>
            <a:off x="594747" y="3219471"/>
            <a:ext cx="3754138" cy="2520280"/>
          </a:xfrm>
          <a:prstGeom prst="rect">
            <a:avLst/>
          </a:prstGeom>
          <a:solidFill>
            <a:schemeClr val="bg1"/>
          </a:solidFill>
          <a:ln w="28575">
            <a:solidFill>
              <a:schemeClr val="accent6">
                <a:lumMod val="10000"/>
              </a:schemeClr>
            </a:solidFill>
            <a:miter lim="800000"/>
            <a:headEnd/>
            <a:tailEnd/>
          </a:ln>
        </p:spPr>
        <p:txBody>
          <a:bodyPr vert="horz" wrap="square" lIns="91440" tIns="45720" rIns="91440" bIns="45720" numCol="1" anchor="ctr" anchorCtr="0" compatLnSpc="1">
            <a:prstTxWarp prst="textNoShape">
              <a:avLst/>
            </a:prstTxWarp>
          </a:bodyPr>
          <a:lstStyle/>
          <a:p>
            <a:pPr marL="571500" indent="-571500" algn="just">
              <a:buFont typeface="+mj-lt"/>
              <a:buAutoNum type="arabicPeriod"/>
            </a:pPr>
            <a:r>
              <a:rPr lang="ar-SA" sz="2000" b="1" dirty="0">
                <a:solidFill>
                  <a:srgbClr val="013E36"/>
                </a:solidFill>
                <a:cs typeface="Akhbar MT" pitchFamily="2" charset="-78"/>
              </a:rPr>
              <a:t>بعد عودة العاملين المضربين للعمل </a:t>
            </a:r>
            <a:r>
              <a:rPr lang="ar-SA" sz="2000" b="1" dirty="0" smtClean="0">
                <a:solidFill>
                  <a:srgbClr val="013E36"/>
                </a:solidFill>
                <a:cs typeface="Akhbar MT" pitchFamily="2" charset="-78"/>
              </a:rPr>
              <a:t>قامت </a:t>
            </a:r>
            <a:r>
              <a:rPr lang="ar-SA" sz="2000" b="1" dirty="0" smtClean="0">
                <a:solidFill>
                  <a:srgbClr val="013E36"/>
                </a:solidFill>
                <a:cs typeface="Akhbar MT" pitchFamily="2" charset="-78"/>
              </a:rPr>
              <a:t>الشركة </a:t>
            </a:r>
            <a:r>
              <a:rPr lang="ar-SA" sz="2000" b="1" dirty="0" smtClean="0">
                <a:solidFill>
                  <a:srgbClr val="013E36"/>
                </a:solidFill>
                <a:cs typeface="Akhbar MT" pitchFamily="2" charset="-78"/>
              </a:rPr>
              <a:t>ب</a:t>
            </a:r>
            <a:r>
              <a:rPr lang="ar-SA" sz="2000" b="1" dirty="0" smtClean="0">
                <a:solidFill>
                  <a:srgbClr val="013E36"/>
                </a:solidFill>
                <a:latin typeface="+mj-lt"/>
                <a:ea typeface="+mj-ea"/>
                <a:cs typeface="Akhbar MT" pitchFamily="2" charset="-78"/>
              </a:rPr>
              <a:t>جمع بيانات لمدة شهور  حول زبائنها لمعرفة عدد الذين خسرتهم بسبب الاضراب. </a:t>
            </a:r>
          </a:p>
          <a:p>
            <a:pPr marL="571500" indent="-571500" algn="just">
              <a:buFont typeface="+mj-lt"/>
              <a:buAutoNum type="arabicPeriod"/>
            </a:pPr>
            <a:r>
              <a:rPr lang="ar-SA" sz="2000" b="1" dirty="0" smtClean="0">
                <a:solidFill>
                  <a:srgbClr val="013E36"/>
                </a:solidFill>
                <a:latin typeface="+mj-lt"/>
                <a:ea typeface="+mj-ea"/>
                <a:cs typeface="Akhbar MT" pitchFamily="2" charset="-78"/>
              </a:rPr>
              <a:t>يهتم مدير التسويق بمعرفة حجم المبيعات في بداية كل موسم منذ 03 سنوات وقد تم جمع هذه البيانات سنويا.</a:t>
            </a:r>
          </a:p>
          <a:p>
            <a:pPr marL="571500" indent="-571500" algn="just">
              <a:buFont typeface="+mj-lt"/>
              <a:buAutoNum type="arabicPeriod"/>
            </a:pPr>
            <a:endParaRPr lang="ar-SA" sz="2000" b="1" dirty="0">
              <a:solidFill>
                <a:srgbClr val="013E36"/>
              </a:solidFill>
              <a:latin typeface="+mj-lt"/>
              <a:ea typeface="+mj-ea"/>
              <a:cs typeface="Akhbar MT" pitchFamily="2" charset="-78"/>
            </a:endParaRPr>
          </a:p>
        </p:txBody>
      </p:sp>
      <p:sp>
        <p:nvSpPr>
          <p:cNvPr id="3" name="Rectangle 2"/>
          <p:cNvSpPr/>
          <p:nvPr/>
        </p:nvSpPr>
        <p:spPr>
          <a:xfrm>
            <a:off x="6979657" y="2492896"/>
            <a:ext cx="1656184" cy="584775"/>
          </a:xfrm>
          <a:prstGeom prst="rect">
            <a:avLst/>
          </a:prstGeom>
          <a:solidFill>
            <a:srgbClr val="FFFF00"/>
          </a:solidFill>
        </p:spPr>
        <p:txBody>
          <a:bodyPr wrap="square">
            <a:spAutoFit/>
          </a:bodyPr>
          <a:lstStyle/>
          <a:p>
            <a:pPr algn="ctr"/>
            <a:r>
              <a:rPr lang="ar-SA" sz="3200" b="1" dirty="0" smtClean="0">
                <a:solidFill>
                  <a:srgbClr val="013E36"/>
                </a:solidFill>
                <a:cs typeface="Akhbar MT" pitchFamily="2" charset="-78"/>
              </a:rPr>
              <a:t>أمثلة: </a:t>
            </a:r>
            <a:endParaRPr lang="ar-SA" sz="3200" b="1" dirty="0"/>
          </a:p>
        </p:txBody>
      </p:sp>
      <p:sp>
        <p:nvSpPr>
          <p:cNvPr id="13" name="Rectangle 12"/>
          <p:cNvSpPr/>
          <p:nvPr/>
        </p:nvSpPr>
        <p:spPr>
          <a:xfrm>
            <a:off x="1643724" y="2434535"/>
            <a:ext cx="1656184" cy="584775"/>
          </a:xfrm>
          <a:prstGeom prst="rect">
            <a:avLst/>
          </a:prstGeom>
          <a:solidFill>
            <a:srgbClr val="FFFF00"/>
          </a:solidFill>
        </p:spPr>
        <p:txBody>
          <a:bodyPr wrap="square">
            <a:spAutoFit/>
          </a:bodyPr>
          <a:lstStyle/>
          <a:p>
            <a:pPr algn="ctr"/>
            <a:r>
              <a:rPr lang="ar-SA" sz="3200" b="1" dirty="0" smtClean="0">
                <a:solidFill>
                  <a:srgbClr val="013E36"/>
                </a:solidFill>
                <a:cs typeface="Akhbar MT" pitchFamily="2" charset="-78"/>
              </a:rPr>
              <a:t>أمثلة: </a:t>
            </a:r>
            <a:endParaRPr lang="ar-SA" sz="3200" b="1" dirty="0"/>
          </a:p>
        </p:txBody>
      </p:sp>
    </p:spTree>
    <p:extLst>
      <p:ext uri="{BB962C8B-B14F-4D97-AF65-F5344CB8AC3E}">
        <p14:creationId xmlns:p14="http://schemas.microsoft.com/office/powerpoint/2010/main" val="254428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80">
                                          <p:stCondLst>
                                            <p:cond delay="0"/>
                                          </p:stCondLst>
                                        </p:cTn>
                                        <p:tgtEl>
                                          <p:spTgt spid="3"/>
                                        </p:tgtEl>
                                      </p:cBhvr>
                                    </p:animEffect>
                                    <p:anim calcmode="lin" valueType="num">
                                      <p:cBhvr>
                                        <p:cTn id="4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gtEl>
                                      </p:cBhvr>
                                      <p:to x="100000" y="60000"/>
                                    </p:animScale>
                                    <p:animScale>
                                      <p:cBhvr>
                                        <p:cTn id="46" dur="166" decel="50000">
                                          <p:stCondLst>
                                            <p:cond delay="676"/>
                                          </p:stCondLst>
                                        </p:cTn>
                                        <p:tgtEl>
                                          <p:spTgt spid="3"/>
                                        </p:tgtEl>
                                      </p:cBhvr>
                                      <p:to x="100000" y="100000"/>
                                    </p:animScale>
                                    <p:animScale>
                                      <p:cBhvr>
                                        <p:cTn id="47" dur="26">
                                          <p:stCondLst>
                                            <p:cond delay="1312"/>
                                          </p:stCondLst>
                                        </p:cTn>
                                        <p:tgtEl>
                                          <p:spTgt spid="3"/>
                                        </p:tgtEl>
                                      </p:cBhvr>
                                      <p:to x="100000" y="80000"/>
                                    </p:animScale>
                                    <p:animScale>
                                      <p:cBhvr>
                                        <p:cTn id="48" dur="166" decel="50000">
                                          <p:stCondLst>
                                            <p:cond delay="1338"/>
                                          </p:stCondLst>
                                        </p:cTn>
                                        <p:tgtEl>
                                          <p:spTgt spid="3"/>
                                        </p:tgtEl>
                                      </p:cBhvr>
                                      <p:to x="100000" y="100000"/>
                                    </p:animScale>
                                    <p:animScale>
                                      <p:cBhvr>
                                        <p:cTn id="49" dur="26">
                                          <p:stCondLst>
                                            <p:cond delay="1642"/>
                                          </p:stCondLst>
                                        </p:cTn>
                                        <p:tgtEl>
                                          <p:spTgt spid="3"/>
                                        </p:tgtEl>
                                      </p:cBhvr>
                                      <p:to x="100000" y="90000"/>
                                    </p:animScale>
                                    <p:animScale>
                                      <p:cBhvr>
                                        <p:cTn id="50" dur="166" decel="50000">
                                          <p:stCondLst>
                                            <p:cond delay="1668"/>
                                          </p:stCondLst>
                                        </p:cTn>
                                        <p:tgtEl>
                                          <p:spTgt spid="3"/>
                                        </p:tgtEl>
                                      </p:cBhvr>
                                      <p:to x="100000" y="100000"/>
                                    </p:animScale>
                                    <p:animScale>
                                      <p:cBhvr>
                                        <p:cTn id="51" dur="26">
                                          <p:stCondLst>
                                            <p:cond delay="1808"/>
                                          </p:stCondLst>
                                        </p:cTn>
                                        <p:tgtEl>
                                          <p:spTgt spid="3"/>
                                        </p:tgtEl>
                                      </p:cBhvr>
                                      <p:to x="100000" y="95000"/>
                                    </p:animScale>
                                    <p:animScale>
                                      <p:cBhvr>
                                        <p:cTn id="52" dur="166" decel="50000">
                                          <p:stCondLst>
                                            <p:cond delay="1834"/>
                                          </p:stCondLst>
                                        </p:cTn>
                                        <p:tgtEl>
                                          <p:spTgt spid="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down)">
                                      <p:cBhvr>
                                        <p:cTn id="55" dur="580">
                                          <p:stCondLst>
                                            <p:cond delay="0"/>
                                          </p:stCondLst>
                                        </p:cTn>
                                        <p:tgtEl>
                                          <p:spTgt spid="2"/>
                                        </p:tgtEl>
                                      </p:cBhvr>
                                    </p:animEffect>
                                    <p:anim calcmode="lin" valueType="num">
                                      <p:cBhvr>
                                        <p:cTn id="5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61" dur="26">
                                          <p:stCondLst>
                                            <p:cond delay="650"/>
                                          </p:stCondLst>
                                        </p:cTn>
                                        <p:tgtEl>
                                          <p:spTgt spid="2"/>
                                        </p:tgtEl>
                                      </p:cBhvr>
                                      <p:to x="100000" y="60000"/>
                                    </p:animScale>
                                    <p:animScale>
                                      <p:cBhvr>
                                        <p:cTn id="62" dur="166" decel="50000">
                                          <p:stCondLst>
                                            <p:cond delay="676"/>
                                          </p:stCondLst>
                                        </p:cTn>
                                        <p:tgtEl>
                                          <p:spTgt spid="2"/>
                                        </p:tgtEl>
                                      </p:cBhvr>
                                      <p:to x="100000" y="100000"/>
                                    </p:animScale>
                                    <p:animScale>
                                      <p:cBhvr>
                                        <p:cTn id="63" dur="26">
                                          <p:stCondLst>
                                            <p:cond delay="1312"/>
                                          </p:stCondLst>
                                        </p:cTn>
                                        <p:tgtEl>
                                          <p:spTgt spid="2"/>
                                        </p:tgtEl>
                                      </p:cBhvr>
                                      <p:to x="100000" y="80000"/>
                                    </p:animScale>
                                    <p:animScale>
                                      <p:cBhvr>
                                        <p:cTn id="64" dur="166" decel="50000">
                                          <p:stCondLst>
                                            <p:cond delay="1338"/>
                                          </p:stCondLst>
                                        </p:cTn>
                                        <p:tgtEl>
                                          <p:spTgt spid="2"/>
                                        </p:tgtEl>
                                      </p:cBhvr>
                                      <p:to x="100000" y="100000"/>
                                    </p:animScale>
                                    <p:animScale>
                                      <p:cBhvr>
                                        <p:cTn id="65" dur="26">
                                          <p:stCondLst>
                                            <p:cond delay="1642"/>
                                          </p:stCondLst>
                                        </p:cTn>
                                        <p:tgtEl>
                                          <p:spTgt spid="2"/>
                                        </p:tgtEl>
                                      </p:cBhvr>
                                      <p:to x="100000" y="90000"/>
                                    </p:animScale>
                                    <p:animScale>
                                      <p:cBhvr>
                                        <p:cTn id="66" dur="166" decel="50000">
                                          <p:stCondLst>
                                            <p:cond delay="1668"/>
                                          </p:stCondLst>
                                        </p:cTn>
                                        <p:tgtEl>
                                          <p:spTgt spid="2"/>
                                        </p:tgtEl>
                                      </p:cBhvr>
                                      <p:to x="100000" y="100000"/>
                                    </p:animScale>
                                    <p:animScale>
                                      <p:cBhvr>
                                        <p:cTn id="67" dur="26">
                                          <p:stCondLst>
                                            <p:cond delay="1808"/>
                                          </p:stCondLst>
                                        </p:cTn>
                                        <p:tgtEl>
                                          <p:spTgt spid="2"/>
                                        </p:tgtEl>
                                      </p:cBhvr>
                                      <p:to x="100000" y="95000"/>
                                    </p:animScale>
                                    <p:animScale>
                                      <p:cBhvr>
                                        <p:cTn id="68" dur="166" decel="50000">
                                          <p:stCondLst>
                                            <p:cond delay="1834"/>
                                          </p:stCondLst>
                                        </p:cTn>
                                        <p:tgtEl>
                                          <p:spTgt spid="2"/>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ppt_x"/>
                                          </p:val>
                                        </p:tav>
                                        <p:tav tm="100000">
                                          <p:val>
                                            <p:strVal val="#ppt_x"/>
                                          </p:val>
                                        </p:tav>
                                      </p:tavLst>
                                    </p:anim>
                                    <p:anim calcmode="lin" valueType="num">
                                      <p:cBhvr additive="base">
                                        <p:cTn id="78" dur="500" fill="hold"/>
                                        <p:tgtEl>
                                          <p:spTgt spid="1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500" fill="hold"/>
                                        <p:tgtEl>
                                          <p:spTgt spid="13"/>
                                        </p:tgtEl>
                                        <p:attrNameLst>
                                          <p:attrName>ppt_x</p:attrName>
                                        </p:attrNameLst>
                                      </p:cBhvr>
                                      <p:tavLst>
                                        <p:tav tm="0">
                                          <p:val>
                                            <p:strVal val="#ppt_x"/>
                                          </p:val>
                                        </p:tav>
                                        <p:tav tm="100000">
                                          <p:val>
                                            <p:strVal val="#ppt_x"/>
                                          </p:val>
                                        </p:tav>
                                      </p:tavLst>
                                    </p:anim>
                                    <p:anim calcmode="lin" valueType="num">
                                      <p:cBhvr additive="base">
                                        <p:cTn id="82" dur="500" fill="hold"/>
                                        <p:tgtEl>
                                          <p:spTgt spid="1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ppt_x"/>
                                          </p:val>
                                        </p:tav>
                                        <p:tav tm="100000">
                                          <p:val>
                                            <p:strVal val="#ppt_x"/>
                                          </p:val>
                                        </p:tav>
                                      </p:tavLst>
                                    </p:anim>
                                    <p:anim calcmode="lin" valueType="num">
                                      <p:cBhvr additive="base">
                                        <p:cTn id="8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5" grpId="0" animBg="1"/>
      <p:bldP spid="12" grpId="0" animBg="1"/>
      <p:bldP spid="14" grpId="0" animBg="1"/>
      <p:bldP spid="15" grpId="0" animBg="1"/>
      <p:bldP spid="3"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4974456" y="6381328"/>
            <a:ext cx="482600" cy="288032"/>
          </a:xfrm>
          <a:prstGeom prst="rect">
            <a:avLst/>
          </a:prstGeom>
        </p:spPr>
        <p:txBody>
          <a:bodyPr/>
          <a:lstStyle/>
          <a:p>
            <a:pPr algn="ctr">
              <a:defRPr/>
            </a:pPr>
            <a:fld id="{7B8EA862-7DD5-4A06-BDE1-DB7EC5FAA60C}" type="slidenum">
              <a:rPr lang="ar-SA" sz="1200" smtClean="0">
                <a:solidFill>
                  <a:schemeClr val="bg1"/>
                </a:solidFill>
              </a:rPr>
              <a:pPr algn="ctr">
                <a:defRPr/>
              </a:pPr>
              <a:t>20</a:t>
            </a:fld>
            <a:endParaRPr lang="en-US" sz="1200" dirty="0">
              <a:solidFill>
                <a:schemeClr val="bg1"/>
              </a:solidFill>
            </a:endParaRPr>
          </a:p>
        </p:txBody>
      </p:sp>
      <p:sp>
        <p:nvSpPr>
          <p:cNvPr id="20" name="Title 4"/>
          <p:cNvSpPr txBox="1">
            <a:spLocks/>
          </p:cNvSpPr>
          <p:nvPr/>
        </p:nvSpPr>
        <p:spPr bwMode="auto">
          <a:xfrm>
            <a:off x="1539375" y="692696"/>
            <a:ext cx="6937199" cy="504056"/>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algn="ctr"/>
            <a:r>
              <a:rPr lang="ar-SA" sz="3200" b="1" dirty="0" smtClean="0">
                <a:solidFill>
                  <a:srgbClr val="C00000"/>
                </a:solidFill>
                <a:cs typeface="Akhbar MT" pitchFamily="2" charset="-78"/>
              </a:rPr>
              <a:t>مراجعة عناصر تصميم البحث</a:t>
            </a:r>
          </a:p>
        </p:txBody>
      </p:sp>
      <p:sp>
        <p:nvSpPr>
          <p:cNvPr id="21" name="Title 4"/>
          <p:cNvSpPr txBox="1">
            <a:spLocks/>
          </p:cNvSpPr>
          <p:nvPr/>
        </p:nvSpPr>
        <p:spPr bwMode="auto">
          <a:xfrm>
            <a:off x="344488" y="1973059"/>
            <a:ext cx="8894926" cy="72008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r" rtl="1" eaLnBrk="1" fontAlgn="base" hangingPunct="1">
              <a:spcBef>
                <a:spcPct val="0"/>
              </a:spcBef>
              <a:spcAft>
                <a:spcPct val="0"/>
              </a:spcAft>
              <a:defRPr sz="4400" kern="1200" baseline="0">
                <a:solidFill>
                  <a:srgbClr val="AD9968"/>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a:lstStyle>
          <a:p>
            <a:pPr marL="571500" indent="-571500" algn="just">
              <a:buFont typeface="Courier New" panose="02070309020205020404" pitchFamily="49" charset="0"/>
              <a:buChar char="o"/>
            </a:pPr>
            <a:r>
              <a:rPr lang="ar-SA" sz="2400" b="1" dirty="0" smtClean="0">
                <a:solidFill>
                  <a:srgbClr val="013E36"/>
                </a:solidFill>
                <a:cs typeface="Akhbar MT" pitchFamily="2" charset="-78"/>
              </a:rPr>
              <a:t>مرحلة ضرورية للبحث، تقع تحت تقديرات الباحث الذي قد يضحي بأجزاء من البحث على حساب أجزاء أخرى....</a:t>
            </a:r>
          </a:p>
        </p:txBody>
      </p:sp>
      <p:sp>
        <p:nvSpPr>
          <p:cNvPr id="8" name="Rounded Rectangle 7"/>
          <p:cNvSpPr/>
          <p:nvPr/>
        </p:nvSpPr>
        <p:spPr>
          <a:xfrm>
            <a:off x="3548844" y="2996952"/>
            <a:ext cx="3816424" cy="64834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marL="342900" indent="-342900" algn="ctr">
              <a:buFont typeface="Wingdings" panose="05000000000000000000" pitchFamily="2" charset="2"/>
              <a:buChar char="ü"/>
            </a:pPr>
            <a:r>
              <a:rPr lang="ar-SA" sz="2400" b="1" dirty="0" smtClean="0"/>
              <a:t>التكلفة محدد هام لاختيار الباحث</a:t>
            </a:r>
            <a:endParaRPr lang="ar-SA" sz="2400" b="1" dirty="0"/>
          </a:p>
        </p:txBody>
      </p:sp>
    </p:spTree>
    <p:extLst>
      <p:ext uri="{BB962C8B-B14F-4D97-AF65-F5344CB8AC3E}">
        <p14:creationId xmlns:p14="http://schemas.microsoft.com/office/powerpoint/2010/main" val="6919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000"/>
                                        <p:tgtEl>
                                          <p:spTgt spid="21"/>
                                        </p:tgtEl>
                                      </p:cBhvr>
                                    </p:animEffect>
                                    <p:anim calcmode="lin" valueType="num">
                                      <p:cBhvr>
                                        <p:cTn id="26" dur="2000" fill="hold"/>
                                        <p:tgtEl>
                                          <p:spTgt spid="21"/>
                                        </p:tgtEl>
                                        <p:attrNameLst>
                                          <p:attrName>ppt_w</p:attrName>
                                        </p:attrNameLst>
                                      </p:cBhvr>
                                      <p:tavLst>
                                        <p:tav tm="0" fmla="#ppt_w*sin(2.5*pi*$)">
                                          <p:val>
                                            <p:fltVal val="0"/>
                                          </p:val>
                                        </p:tav>
                                        <p:tav tm="100000">
                                          <p:val>
                                            <p:fltVal val="1"/>
                                          </p:val>
                                        </p:tav>
                                      </p:tavLst>
                                    </p:anim>
                                    <p:anim calcmode="lin" valueType="num">
                                      <p:cBhvr>
                                        <p:cTn id="27" dur="2000" fill="hold"/>
                                        <p:tgtEl>
                                          <p:spTgt spid="21"/>
                                        </p:tgtEl>
                                        <p:attrNameLst>
                                          <p:attrName>ppt_h</p:attrName>
                                        </p:attrNameLst>
                                      </p:cBhvr>
                                      <p:tavLst>
                                        <p:tav tm="0">
                                          <p:val>
                                            <p:strVal val="#ppt_h"/>
                                          </p:val>
                                        </p:tav>
                                        <p:tav tm="100000">
                                          <p:val>
                                            <p:strVal val="#ppt_h"/>
                                          </p:val>
                                        </p:tav>
                                      </p:tavLst>
                                    </p:anim>
                                  </p:childTnLst>
                                </p:cTn>
                              </p:par>
                              <p:par>
                                <p:cTn id="28" presetID="45"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2000"/>
                                        <p:tgtEl>
                                          <p:spTgt spid="8"/>
                                        </p:tgtEl>
                                      </p:cBhvr>
                                    </p:animEffect>
                                    <p:anim calcmode="lin" valueType="num">
                                      <p:cBhvr>
                                        <p:cTn id="31" dur="2000" fill="hold"/>
                                        <p:tgtEl>
                                          <p:spTgt spid="8"/>
                                        </p:tgtEl>
                                        <p:attrNameLst>
                                          <p:attrName>ppt_w</p:attrName>
                                        </p:attrNameLst>
                                      </p:cBhvr>
                                      <p:tavLst>
                                        <p:tav tm="0" fmla="#ppt_w*sin(2.5*pi*$)">
                                          <p:val>
                                            <p:fltVal val="0"/>
                                          </p:val>
                                        </p:tav>
                                        <p:tav tm="100000">
                                          <p:val>
                                            <p:fltVal val="1"/>
                                          </p:val>
                                        </p:tav>
                                      </p:tavLst>
                                    </p:anim>
                                    <p:anim calcmode="lin" valueType="num">
                                      <p:cBhvr>
                                        <p:cTn id="32"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013E3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21</a:t>
            </a:fld>
            <a:endParaRPr lang="en-US" dirty="0"/>
          </a:p>
        </p:txBody>
      </p:sp>
    </p:spTree>
    <p:extLst>
      <p:ext uri="{BB962C8B-B14F-4D97-AF65-F5344CB8AC3E}">
        <p14:creationId xmlns:p14="http://schemas.microsoft.com/office/powerpoint/2010/main" val="103810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nagemnt.pptx" id="{F22824D9-EC34-4A42-AB69-470C0C916A5B}" vid="{538AD247-3A6F-4D20-915D-41AE93FC07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ادارة الاعمال</Template>
  <TotalTime>2130</TotalTime>
  <Words>1049</Words>
  <Application>Microsoft Office PowerPoint</Application>
  <PresentationFormat>A4 Paper (210x297 mm)</PresentationFormat>
  <Paragraphs>203</Paragraphs>
  <Slides>21</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ae_AlMateen</vt:lpstr>
      <vt:lpstr>Akhbar MT</vt:lpstr>
      <vt:lpstr>Arabic Transparent</vt:lpstr>
      <vt:lpstr>Arial</vt:lpstr>
      <vt:lpstr>AYM Wadiy S_U normal.</vt:lpstr>
      <vt:lpstr>Calibri</vt:lpstr>
      <vt:lpstr>Courier New</vt:lpstr>
      <vt:lpstr>Times New Roman</vt:lpstr>
      <vt:lpstr>Wingdings</vt:lpstr>
      <vt:lpstr>Office Theme</vt:lpstr>
      <vt:lpstr>PowerPoint Presentation</vt:lpstr>
      <vt:lpstr>عناصر تصميم البحث  </vt:lpstr>
      <vt:lpstr>محاور و أهداف المحاضرة</vt:lpstr>
      <vt:lpstr>مقدمة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Bassim Ali Yoseif Alsabbgh</dc:creator>
  <cp:lastModifiedBy>fateh brahim debla</cp:lastModifiedBy>
  <cp:revision>81</cp:revision>
  <cp:lastPrinted>2015-09-19T13:43:31Z</cp:lastPrinted>
  <dcterms:created xsi:type="dcterms:W3CDTF">2015-09-03T07:07:53Z</dcterms:created>
  <dcterms:modified xsi:type="dcterms:W3CDTF">2015-10-13T08:29:51Z</dcterms:modified>
</cp:coreProperties>
</file>