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310" r:id="rId3"/>
    <p:sldId id="335" r:id="rId4"/>
    <p:sldId id="334" r:id="rId5"/>
    <p:sldId id="316" r:id="rId6"/>
    <p:sldId id="347" r:id="rId7"/>
    <p:sldId id="348" r:id="rId8"/>
    <p:sldId id="351" r:id="rId9"/>
    <p:sldId id="352" r:id="rId10"/>
    <p:sldId id="353" r:id="rId11"/>
    <p:sldId id="354" r:id="rId12"/>
    <p:sldId id="320" r:id="rId13"/>
    <p:sldId id="350" r:id="rId14"/>
    <p:sldId id="349" r:id="rId15"/>
    <p:sldId id="340"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FF3300"/>
    <a:srgbClr val="AB1A25"/>
    <a:srgbClr val="D9791B"/>
    <a:srgbClr val="009900"/>
    <a:srgbClr val="3B84AF"/>
    <a:srgbClr val="AD9968"/>
    <a:srgbClr val="00263A"/>
    <a:srgbClr val="70925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113" d="100"/>
          <a:sy n="113" d="100"/>
        </p:scale>
        <p:origin x="1182"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ar-SA"/>
        </a:p>
      </c:txPr>
    </c:title>
    <c:autoTitleDeleted val="0"/>
    <c:plotArea>
      <c:layout/>
      <c:barChart>
        <c:barDir val="col"/>
        <c:grouping val="clustered"/>
        <c:varyColors val="0"/>
        <c:ser>
          <c:idx val="0"/>
          <c:order val="0"/>
          <c:tx>
            <c:strRef>
              <c:f>Sheet1!$B$1</c:f>
              <c:strCache>
                <c:ptCount val="1"/>
                <c:pt idx="0">
                  <c:v>Series 1</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00"/>
        <c:overlap val="-24"/>
        <c:axId val="587564096"/>
        <c:axId val="587567904"/>
      </c:barChart>
      <c:catAx>
        <c:axId val="587564096"/>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ar-SA"/>
          </a:p>
        </c:txPr>
        <c:crossAx val="587567904"/>
        <c:crosses val="autoZero"/>
        <c:auto val="1"/>
        <c:lblAlgn val="ctr"/>
        <c:lblOffset val="100"/>
        <c:noMultiLvlLbl val="0"/>
      </c:catAx>
      <c:valAx>
        <c:axId val="58756790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ar-SA"/>
          </a:p>
        </c:txPr>
        <c:crossAx val="5875640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ar-SA"/>
        </a:p>
      </c:txPr>
    </c:legend>
    <c:plotVisOnly val="1"/>
    <c:dispBlanksAs val="gap"/>
    <c:showDLblsOverMax val="0"/>
  </c:chart>
  <c:spPr>
    <a:solidFill>
      <a:srgbClr val="00B050"/>
    </a:solidFill>
    <a:ln>
      <a:noFill/>
    </a:ln>
    <a:effectLst/>
  </c:spPr>
  <c:txPr>
    <a:bodyPr/>
    <a:lstStyle/>
    <a:p>
      <a:pPr>
        <a:defRPr/>
      </a:pPr>
      <a:endParaRPr lang="ar-SA"/>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cap="none" spc="50" baseline="0">
              <a:solidFill>
                <a:schemeClr val="lt1">
                  <a:lumMod val="85000"/>
                </a:schemeClr>
              </a:solidFill>
              <a:latin typeface="+mn-lt"/>
              <a:ea typeface="+mn-ea"/>
              <a:cs typeface="+mn-cs"/>
            </a:defRPr>
          </a:pPr>
          <a:endParaRPr lang="ar-SA"/>
        </a:p>
      </c:txPr>
    </c:title>
    <c:autoTitleDeleted val="0"/>
    <c:plotArea>
      <c:layout/>
      <c:radarChart>
        <c:radarStyle val="marker"/>
        <c:varyColors val="0"/>
        <c:ser>
          <c:idx val="0"/>
          <c:order val="0"/>
          <c:tx>
            <c:strRef>
              <c:f>Sheet1!$B$1</c:f>
              <c:strCache>
                <c:ptCount val="1"/>
                <c:pt idx="0">
                  <c:v>Series 1</c:v>
                </c:pt>
              </c:strCache>
            </c:strRef>
          </c:tx>
          <c:spPr>
            <a:ln w="28575" cap="rnd">
              <a:solidFill>
                <a:schemeClr val="accent2"/>
              </a:solidFill>
            </a:ln>
            <a:effectLst>
              <a:glow rad="76200">
                <a:schemeClr val="accent2">
                  <a:satMod val="175000"/>
                  <a:alpha val="34000"/>
                </a:schemeClr>
              </a:glow>
            </a:effectLst>
          </c:spPr>
          <c:marker>
            <c:symbol val="none"/>
          </c:marker>
          <c:cat>
            <c:numRef>
              <c:f>Sheet1!$A$2:$A$6</c:f>
              <c:numCache>
                <c:formatCode>m/d/yyyy</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2</c:v>
                </c:pt>
              </c:strCache>
            </c:strRef>
          </c:tx>
          <c:spPr>
            <a:ln w="28575" cap="rnd">
              <a:solidFill>
                <a:schemeClr val="accent4"/>
              </a:solidFill>
            </a:ln>
            <a:effectLst>
              <a:glow rad="76200">
                <a:schemeClr val="accent4">
                  <a:satMod val="175000"/>
                  <a:alpha val="34000"/>
                </a:schemeClr>
              </a:glow>
            </a:effectLst>
          </c:spPr>
          <c:marker>
            <c:symbol val="none"/>
          </c:marker>
          <c:cat>
            <c:numRef>
              <c:f>Sheet1!$A$2:$A$6</c:f>
              <c:numCache>
                <c:formatCode>m/d/yyyy</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587567360"/>
        <c:axId val="587568992"/>
      </c:radarChart>
      <c:catAx>
        <c:axId val="587567360"/>
        <c:scaling>
          <c:orientation val="minMax"/>
        </c:scaling>
        <c:delete val="0"/>
        <c:axPos val="b"/>
        <c:majorGridlines>
          <c:spPr>
            <a:ln w="9525" cap="flat" cmpd="sng" algn="ctr">
              <a:solidFill>
                <a:schemeClr val="lt1">
                  <a:alpha val="20000"/>
                </a:schemeClr>
              </a:solidFill>
              <a:round/>
            </a:ln>
            <a:effectLst/>
          </c:spPr>
        </c:majorGridlines>
        <c:numFmt formatCode="m/d/yyyy"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ar-SA"/>
          </a:p>
        </c:txPr>
        <c:crossAx val="587568992"/>
        <c:crosses val="autoZero"/>
        <c:auto val="1"/>
        <c:lblAlgn val="ctr"/>
        <c:lblOffset val="100"/>
        <c:noMultiLvlLbl val="0"/>
      </c:catAx>
      <c:valAx>
        <c:axId val="587568992"/>
        <c:scaling>
          <c:orientation val="minMax"/>
        </c:scaling>
        <c:delete val="0"/>
        <c:axPos val="l"/>
        <c:majorGridlines>
          <c:spPr>
            <a:ln w="9525" cap="flat" cmpd="sng" algn="ctr">
              <a:solidFill>
                <a:schemeClr val="lt1">
                  <a:alpha val="2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ar-SA"/>
          </a:p>
        </c:txPr>
        <c:crossAx val="58756736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ar-SA"/>
        </a:p>
      </c:txPr>
    </c:legend>
    <c:plotVisOnly val="1"/>
    <c:dispBlanksAs val="gap"/>
    <c:showDLblsOverMax val="0"/>
  </c:chart>
  <c:spPr>
    <a:solidFill>
      <a:schemeClr val="tx1">
        <a:lumMod val="75000"/>
        <a:lumOff val="25000"/>
      </a:schemeClr>
    </a:solidFill>
    <a:ln w="9525" cap="flat" cmpd="sng" algn="ctr">
      <a:solidFill>
        <a:schemeClr val="dk1">
          <a:lumMod val="15000"/>
          <a:lumOff val="85000"/>
        </a:schemeClr>
      </a:solidFill>
      <a:round/>
    </a:ln>
    <a:effectLst/>
  </c:spPr>
  <c:txPr>
    <a:bodyPr/>
    <a:lstStyle/>
    <a:p>
      <a:pPr>
        <a:defRPr/>
      </a:pPr>
      <a:endParaRPr lang="ar-SA"/>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ar-SA"/>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ar-SA"/>
        </a:p>
      </c:txPr>
    </c:legend>
    <c:plotVisOnly val="1"/>
    <c:dispBlanksAs val="gap"/>
    <c:showDLblsOverMax val="0"/>
  </c:chart>
  <c:spPr>
    <a:solidFill>
      <a:srgbClr val="FF3300"/>
    </a:solidFill>
    <a:ln>
      <a:noFill/>
    </a:ln>
    <a:effectLst/>
  </c:spPr>
  <c:txPr>
    <a:bodyPr/>
    <a:lstStyle/>
    <a:p>
      <a:pPr>
        <a:defRPr/>
      </a:pPr>
      <a:endParaRPr lang="ar-SA"/>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20">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75000"/>
      </a:schemeClr>
    </cs:fontRef>
    <cs:spPr>
      <a:solidFill>
        <a:schemeClr val="dk1">
          <a:lumMod val="75000"/>
          <a:lumOff val="25000"/>
        </a:schemeClr>
      </a:solidFill>
      <a:ln>
        <a:solidFill>
          <a:schemeClr val="lt1">
            <a:lumMod val="75000"/>
          </a:schemeClr>
        </a:solidFill>
      </a:ln>
      <a:effectLst>
        <a:glow rad="63500">
          <a:schemeClr val="lt1">
            <a:lumMod val="75000"/>
            <a:alpha val="15000"/>
          </a:schemeClr>
        </a:glow>
      </a:effectLst>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styleClr val="auto"/>
    </cs:effectRef>
    <cs:fontRef idx="minor">
      <a:schemeClr val="dk1"/>
    </cs:fontRef>
    <cs:spPr>
      <a:solidFill>
        <a:schemeClr val="phClr">
          <a:alpha val="69804"/>
        </a:schemeClr>
      </a:solidFill>
      <a:ln w="9525" cap="flat" cmpd="sng" algn="ctr">
        <a:solidFill>
          <a:schemeClr val="phClr">
            <a:alpha val="69804"/>
          </a:schemeClr>
        </a:solidFill>
        <a:miter lim="800000"/>
      </a:ln>
      <a:effectLst>
        <a:glow rad="76200">
          <a:schemeClr val="phClr">
            <a:satMod val="175000"/>
            <a:alpha val="34000"/>
          </a:schemeClr>
        </a:glow>
      </a:effectLst>
    </cs:spPr>
  </cs:dataPoint>
  <cs:dataPoint3D>
    <cs:lnRef idx="0">
      <cs:styleClr val="auto"/>
    </cs:lnRef>
    <cs:fillRef idx="0">
      <cs:styleClr val="auto"/>
    </cs:fillRef>
    <cs:effectRef idx="0">
      <cs:styleClr val="auto"/>
    </cs:effectRef>
    <cs:fontRef idx="minor">
      <a:schemeClr val="dk1"/>
    </cs:fontRef>
    <cs:spPr>
      <a:solidFill>
        <a:schemeClr val="phClr">
          <a:alpha val="69804"/>
        </a:schemeClr>
      </a:solidFill>
      <a:ln w="9525" cap="flat" cmpd="sng" algn="ctr">
        <a:solidFill>
          <a:schemeClr val="phClr">
            <a:alpha val="69804"/>
          </a:schemeClr>
        </a:solidFill>
        <a:miter lim="800000"/>
      </a:ln>
      <a:effectLst>
        <a:glow rad="76200">
          <a:schemeClr val="phClr">
            <a:satMod val="175000"/>
            <a:alpha val="34000"/>
          </a:schemeClr>
        </a:glow>
      </a:effectLst>
    </cs:spPr>
  </cs:dataPoint3D>
  <cs:dataPointLine>
    <cs:lnRef idx="0">
      <cs:styleClr val="auto"/>
    </cs:lnRef>
    <cs:fillRef idx="0">
      <cs:styleClr val="auto"/>
    </cs:fillRef>
    <cs:effectRef idx="0">
      <cs:styleClr val="auto"/>
    </cs:effectRef>
    <cs:fontRef idx="minor">
      <a:schemeClr val="dk1"/>
    </cs:fontRef>
    <cs:spPr>
      <a:ln w="28575" cap="rnd">
        <a:solidFill>
          <a:schemeClr val="phClr"/>
        </a:solidFill>
      </a:ln>
      <a:effectLst>
        <a:glow rad="76200">
          <a:schemeClr val="phClr">
            <a:satMod val="175000"/>
            <a:alpha val="3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lt1">
            <a:alpha val="20000"/>
          </a:schemeClr>
        </a:solidFill>
        <a:round/>
      </a:ln>
    </cs:spPr>
  </cs:gridlineMajor>
  <cs:gridlineMinor>
    <cs:lnRef idx="0"/>
    <cs:fillRef idx="0"/>
    <cs:effectRef idx="0"/>
    <cs:fontRef idx="minor">
      <a:schemeClr val="dk1"/>
    </cs:fontRef>
    <cs:spPr>
      <a:ln w="9525" cap="flat" cmpd="sng" algn="ctr">
        <a:solidFill>
          <a:schemeClr val="lt1">
            <a:alpha val="20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0" kern="1200" cap="none" spc="5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11/3/2015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398393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3219375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404010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3167611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3294334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4036122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3011390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968992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4290534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1910336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7384"/>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latin typeface="Calibri" pitchFamily="34" charset="0"/>
                <a:cs typeface="Times New Roman" pitchFamily="18" charset="0"/>
              </a:rPr>
              <a:t>بحوث الأعمال</a:t>
            </a:r>
          </a:p>
          <a:p>
            <a:pPr algn="ctr" rtl="0"/>
            <a:r>
              <a:rPr lang="en-US" sz="2800" b="1" dirty="0" smtClean="0">
                <a:latin typeface="Calibri" pitchFamily="34" charset="0"/>
                <a:cs typeface="Times New Roman" pitchFamily="18" charset="0"/>
              </a:rPr>
              <a:t>Business research</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latin typeface="Calibri" pitchFamily="34" charset="0"/>
                <a:cs typeface="Times New Roman" pitchFamily="18" charset="0"/>
              </a:rPr>
              <a:t>د/ فاتح دبلة</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606289" y="2924944"/>
            <a:ext cx="8736334" cy="1470025"/>
          </a:xfrm>
        </p:spPr>
        <p:txBody>
          <a:bodyPr/>
          <a:lstStyle/>
          <a:p>
            <a:r>
              <a:rPr lang="ar-SA" sz="4000" b="1" dirty="0" smtClean="0">
                <a:solidFill>
                  <a:srgbClr val="013E36"/>
                </a:solidFill>
              </a:rPr>
              <a:t>تقرير البحث</a:t>
            </a:r>
            <a:br>
              <a:rPr lang="ar-SA" sz="4000" b="1" dirty="0" smtClean="0">
                <a:solidFill>
                  <a:srgbClr val="013E36"/>
                </a:solidFill>
              </a:rPr>
            </a:br>
            <a:r>
              <a:rPr lang="ar-SA" sz="4000" b="1" dirty="0" smtClean="0">
                <a:solidFill>
                  <a:srgbClr val="013E36"/>
                </a:solidFill>
              </a:rPr>
              <a:t> </a:t>
            </a:r>
            <a:r>
              <a:rPr lang="fr-FR" sz="4000" b="1" dirty="0" smtClean="0">
                <a:solidFill>
                  <a:srgbClr val="013E36"/>
                </a:solidFill>
              </a:rPr>
              <a:t>The research report</a:t>
            </a:r>
            <a:endParaRPr lang="ar-SA" sz="4000" b="1" dirty="0">
              <a:solidFill>
                <a:srgbClr val="013E36"/>
              </a:solidFill>
            </a:endParaRPr>
          </a:p>
        </p:txBody>
      </p:sp>
      <p:sp>
        <p:nvSpPr>
          <p:cNvPr id="7" name="Subtitle 5"/>
          <p:cNvSpPr txBox="1">
            <a:spLocks/>
          </p:cNvSpPr>
          <p:nvPr/>
        </p:nvSpPr>
        <p:spPr bwMode="auto">
          <a:xfrm>
            <a:off x="2360712" y="1944254"/>
            <a:ext cx="5472608" cy="8640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المحاضرة الرابعة عشر</a:t>
            </a:r>
          </a:p>
          <a:p>
            <a:pPr rtl="1" eaLnBrk="1" fontAlgn="auto" hangingPunct="1">
              <a:spcBef>
                <a:spcPct val="0"/>
              </a:spcBef>
              <a:spcAft>
                <a:spcPts val="0"/>
              </a:spcAft>
              <a:defRPr/>
            </a:pP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2" name="Rectangle 1"/>
          <p:cNvSpPr/>
          <p:nvPr/>
        </p:nvSpPr>
        <p:spPr>
          <a:xfrm>
            <a:off x="3604529" y="4538898"/>
            <a:ext cx="2739853" cy="461665"/>
          </a:xfrm>
          <a:prstGeom prst="rect">
            <a:avLst/>
          </a:prstGeom>
          <a:solidFill>
            <a:schemeClr val="bg1"/>
          </a:solidFill>
        </p:spPr>
        <p:txBody>
          <a:bodyPr wrap="none">
            <a:spAutoFit/>
          </a:bodyPr>
          <a:lstStyle/>
          <a:p>
            <a:r>
              <a:rPr lang="ar-SA" sz="2400" b="1" dirty="0">
                <a:cs typeface="Akhbar MT" pitchFamily="2" charset="-78"/>
              </a:rPr>
              <a:t>(الكتاب </a:t>
            </a:r>
            <a:r>
              <a:rPr lang="ar-SA" sz="2400" b="1" dirty="0" smtClean="0">
                <a:cs typeface="Akhbar MT" pitchFamily="2" charset="-78"/>
              </a:rPr>
              <a:t>المقرر ص </a:t>
            </a:r>
            <a:r>
              <a:rPr lang="ar-SA" b="1" dirty="0" smtClean="0">
                <a:cs typeface="Akhbar MT" pitchFamily="2" charset="-78"/>
              </a:rPr>
              <a:t>481- 525</a:t>
            </a:r>
            <a:r>
              <a:rPr lang="ar-SA" sz="2400" b="1" dirty="0" smtClean="0">
                <a:cs typeface="Akhbar MT" pitchFamily="2" charset="-78"/>
              </a:rPr>
              <a:t>)</a:t>
            </a:r>
            <a:endParaRPr lang="ar-SA"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146"/>
                                        </p:tgtEl>
                                        <p:attrNameLst>
                                          <p:attrName>style.visibility</p:attrName>
                                        </p:attrNameLst>
                                      </p:cBhvr>
                                      <p:to>
                                        <p:strVal val="visible"/>
                                      </p:to>
                                    </p:set>
                                    <p:animEffect transition="in" filter="wipe(down)">
                                      <p:cBhvr>
                                        <p:cTn id="25" dur="580">
                                          <p:stCondLst>
                                            <p:cond delay="0"/>
                                          </p:stCondLst>
                                        </p:cTn>
                                        <p:tgtEl>
                                          <p:spTgt spid="6146"/>
                                        </p:tgtEl>
                                      </p:cBhvr>
                                    </p:animEffect>
                                    <p:anim calcmode="lin" valueType="num">
                                      <p:cBhvr>
                                        <p:cTn id="26"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31" dur="26">
                                          <p:stCondLst>
                                            <p:cond delay="650"/>
                                          </p:stCondLst>
                                        </p:cTn>
                                        <p:tgtEl>
                                          <p:spTgt spid="6146"/>
                                        </p:tgtEl>
                                      </p:cBhvr>
                                      <p:to x="100000" y="60000"/>
                                    </p:animScale>
                                    <p:animScale>
                                      <p:cBhvr>
                                        <p:cTn id="32" dur="166" decel="50000">
                                          <p:stCondLst>
                                            <p:cond delay="676"/>
                                          </p:stCondLst>
                                        </p:cTn>
                                        <p:tgtEl>
                                          <p:spTgt spid="6146"/>
                                        </p:tgtEl>
                                      </p:cBhvr>
                                      <p:to x="100000" y="100000"/>
                                    </p:animScale>
                                    <p:animScale>
                                      <p:cBhvr>
                                        <p:cTn id="33" dur="26">
                                          <p:stCondLst>
                                            <p:cond delay="1312"/>
                                          </p:stCondLst>
                                        </p:cTn>
                                        <p:tgtEl>
                                          <p:spTgt spid="6146"/>
                                        </p:tgtEl>
                                      </p:cBhvr>
                                      <p:to x="100000" y="80000"/>
                                    </p:animScale>
                                    <p:animScale>
                                      <p:cBhvr>
                                        <p:cTn id="34" dur="166" decel="50000">
                                          <p:stCondLst>
                                            <p:cond delay="1338"/>
                                          </p:stCondLst>
                                        </p:cTn>
                                        <p:tgtEl>
                                          <p:spTgt spid="6146"/>
                                        </p:tgtEl>
                                      </p:cBhvr>
                                      <p:to x="100000" y="100000"/>
                                    </p:animScale>
                                    <p:animScale>
                                      <p:cBhvr>
                                        <p:cTn id="35" dur="26">
                                          <p:stCondLst>
                                            <p:cond delay="1642"/>
                                          </p:stCondLst>
                                        </p:cTn>
                                        <p:tgtEl>
                                          <p:spTgt spid="6146"/>
                                        </p:tgtEl>
                                      </p:cBhvr>
                                      <p:to x="100000" y="90000"/>
                                    </p:animScale>
                                    <p:animScale>
                                      <p:cBhvr>
                                        <p:cTn id="36" dur="166" decel="50000">
                                          <p:stCondLst>
                                            <p:cond delay="1668"/>
                                          </p:stCondLst>
                                        </p:cTn>
                                        <p:tgtEl>
                                          <p:spTgt spid="6146"/>
                                        </p:tgtEl>
                                      </p:cBhvr>
                                      <p:to x="100000" y="100000"/>
                                    </p:animScale>
                                    <p:animScale>
                                      <p:cBhvr>
                                        <p:cTn id="37" dur="26">
                                          <p:stCondLst>
                                            <p:cond delay="1808"/>
                                          </p:stCondLst>
                                        </p:cTn>
                                        <p:tgtEl>
                                          <p:spTgt spid="6146"/>
                                        </p:tgtEl>
                                      </p:cBhvr>
                                      <p:to x="100000" y="95000"/>
                                    </p:animScale>
                                    <p:animScale>
                                      <p:cBhvr>
                                        <p:cTn id="38" dur="166" decel="50000">
                                          <p:stCondLst>
                                            <p:cond delay="1834"/>
                                          </p:stCondLst>
                                        </p:cTn>
                                        <p:tgtEl>
                                          <p:spTgt spid="6146"/>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down)">
                                      <p:cBhvr>
                                        <p:cTn id="41" dur="580">
                                          <p:stCondLst>
                                            <p:cond delay="0"/>
                                          </p:stCondLst>
                                        </p:cTn>
                                        <p:tgtEl>
                                          <p:spTgt spid="2"/>
                                        </p:tgtEl>
                                      </p:cBhvr>
                                    </p:animEffect>
                                    <p:anim calcmode="lin" valueType="num">
                                      <p:cBhvr>
                                        <p:cTn id="4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7" dur="26">
                                          <p:stCondLst>
                                            <p:cond delay="650"/>
                                          </p:stCondLst>
                                        </p:cTn>
                                        <p:tgtEl>
                                          <p:spTgt spid="2"/>
                                        </p:tgtEl>
                                      </p:cBhvr>
                                      <p:to x="100000" y="60000"/>
                                    </p:animScale>
                                    <p:animScale>
                                      <p:cBhvr>
                                        <p:cTn id="48" dur="166" decel="50000">
                                          <p:stCondLst>
                                            <p:cond delay="676"/>
                                          </p:stCondLst>
                                        </p:cTn>
                                        <p:tgtEl>
                                          <p:spTgt spid="2"/>
                                        </p:tgtEl>
                                      </p:cBhvr>
                                      <p:to x="100000" y="100000"/>
                                    </p:animScale>
                                    <p:animScale>
                                      <p:cBhvr>
                                        <p:cTn id="49" dur="26">
                                          <p:stCondLst>
                                            <p:cond delay="1312"/>
                                          </p:stCondLst>
                                        </p:cTn>
                                        <p:tgtEl>
                                          <p:spTgt spid="2"/>
                                        </p:tgtEl>
                                      </p:cBhvr>
                                      <p:to x="100000" y="80000"/>
                                    </p:animScale>
                                    <p:animScale>
                                      <p:cBhvr>
                                        <p:cTn id="50" dur="166" decel="50000">
                                          <p:stCondLst>
                                            <p:cond delay="1338"/>
                                          </p:stCondLst>
                                        </p:cTn>
                                        <p:tgtEl>
                                          <p:spTgt spid="2"/>
                                        </p:tgtEl>
                                      </p:cBhvr>
                                      <p:to x="100000" y="100000"/>
                                    </p:animScale>
                                    <p:animScale>
                                      <p:cBhvr>
                                        <p:cTn id="51" dur="26">
                                          <p:stCondLst>
                                            <p:cond delay="1642"/>
                                          </p:stCondLst>
                                        </p:cTn>
                                        <p:tgtEl>
                                          <p:spTgt spid="2"/>
                                        </p:tgtEl>
                                      </p:cBhvr>
                                      <p:to x="100000" y="90000"/>
                                    </p:animScale>
                                    <p:animScale>
                                      <p:cBhvr>
                                        <p:cTn id="52" dur="166" decel="50000">
                                          <p:stCondLst>
                                            <p:cond delay="1668"/>
                                          </p:stCondLst>
                                        </p:cTn>
                                        <p:tgtEl>
                                          <p:spTgt spid="2"/>
                                        </p:tgtEl>
                                      </p:cBhvr>
                                      <p:to x="100000" y="100000"/>
                                    </p:animScale>
                                    <p:animScale>
                                      <p:cBhvr>
                                        <p:cTn id="53" dur="26">
                                          <p:stCondLst>
                                            <p:cond delay="1808"/>
                                          </p:stCondLst>
                                        </p:cTn>
                                        <p:tgtEl>
                                          <p:spTgt spid="2"/>
                                        </p:tgtEl>
                                      </p:cBhvr>
                                      <p:to x="100000" y="95000"/>
                                    </p:animScale>
                                    <p:animScale>
                                      <p:cBhvr>
                                        <p:cTn id="54"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7" grpId="0"/>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71500" indent="-571500">
              <a:buFont typeface="Wingdings" panose="05000000000000000000" pitchFamily="2" charset="2"/>
              <a:buChar char="§"/>
            </a:pPr>
            <a:r>
              <a:rPr lang="ar-SA" sz="4000" b="1" dirty="0">
                <a:solidFill>
                  <a:srgbClr val="013E36"/>
                </a:solidFill>
              </a:rPr>
              <a:t>محاور و أهداف المحاضرة</a:t>
            </a:r>
            <a:endParaRPr lang="en-US" sz="4000" b="1" dirty="0">
              <a:solidFill>
                <a:srgbClr val="013E36"/>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bwMode="auto">
          <a:xfrm>
            <a:off x="5480661" y="3068960"/>
            <a:ext cx="3884458" cy="2153624"/>
          </a:xfrm>
          <a:prstGeom prst="rect">
            <a:avLst/>
          </a:prstGeom>
          <a:solidFill>
            <a:schemeClr val="accent6"/>
          </a:solidFill>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800100" lvl="1" indent="-342900" algn="just">
              <a:buFont typeface="+mj-lt"/>
              <a:buAutoNum type="arabicPeriod"/>
            </a:pPr>
            <a:r>
              <a:rPr lang="ar-SA" sz="2400" b="1" dirty="0" smtClean="0">
                <a:solidFill>
                  <a:srgbClr val="013E36"/>
                </a:solidFill>
                <a:cs typeface="Akhbar MT" pitchFamily="2" charset="-78"/>
              </a:rPr>
              <a:t>مشروع البحث</a:t>
            </a:r>
          </a:p>
          <a:p>
            <a:pPr marL="800100" lvl="1" indent="-342900" algn="just">
              <a:buFont typeface="+mj-lt"/>
              <a:buAutoNum type="arabicPeriod"/>
            </a:pPr>
            <a:r>
              <a:rPr lang="ar-SA" sz="2400" b="1" dirty="0" smtClean="0">
                <a:solidFill>
                  <a:srgbClr val="013E36"/>
                </a:solidFill>
                <a:cs typeface="Akhbar MT" pitchFamily="2" charset="-78"/>
              </a:rPr>
              <a:t>التقرير المكتوب</a:t>
            </a:r>
          </a:p>
          <a:p>
            <a:pPr marL="800100" lvl="1" indent="-342900" algn="just">
              <a:buFont typeface="+mj-lt"/>
              <a:buAutoNum type="arabicPeriod"/>
            </a:pPr>
            <a:r>
              <a:rPr lang="ar-SA" sz="2400" b="1" dirty="0" smtClean="0">
                <a:solidFill>
                  <a:srgbClr val="013E36"/>
                </a:solidFill>
                <a:cs typeface="Akhbar MT" pitchFamily="2" charset="-78"/>
              </a:rPr>
              <a:t>خصائص التقرير الجيد</a:t>
            </a:r>
          </a:p>
          <a:p>
            <a:pPr marL="800100" lvl="1" indent="-342900" algn="just">
              <a:buFont typeface="+mj-lt"/>
              <a:buAutoNum type="arabicPeriod"/>
            </a:pPr>
            <a:r>
              <a:rPr lang="ar-SA" sz="2400" b="1" dirty="0" smtClean="0">
                <a:solidFill>
                  <a:srgbClr val="013E36"/>
                </a:solidFill>
                <a:cs typeface="Akhbar MT" pitchFamily="2" charset="-78"/>
              </a:rPr>
              <a:t>محتويات تقرير البحث</a:t>
            </a:r>
          </a:p>
          <a:p>
            <a:pPr marL="800100" lvl="1" indent="-342900" algn="just">
              <a:buFont typeface="+mj-lt"/>
              <a:buAutoNum type="arabicPeriod"/>
            </a:pPr>
            <a:r>
              <a:rPr lang="ar-SA" sz="2400" b="1" dirty="0" smtClean="0">
                <a:solidFill>
                  <a:srgbClr val="013E36"/>
                </a:solidFill>
                <a:cs typeface="Akhbar MT" pitchFamily="2" charset="-78"/>
              </a:rPr>
              <a:t>العرض الشفهي للبحث</a:t>
            </a:r>
            <a:endParaRPr lang="en-US" sz="2400" b="1" dirty="0" smtClean="0">
              <a:solidFill>
                <a:srgbClr val="013E36"/>
              </a:solidFill>
              <a:cs typeface="Akhbar MT" pitchFamily="2" charset="-78"/>
            </a:endParaRPr>
          </a:p>
        </p:txBody>
      </p:sp>
      <p:sp>
        <p:nvSpPr>
          <p:cNvPr id="11" name="Title 1"/>
          <p:cNvSpPr txBox="1">
            <a:spLocks/>
          </p:cNvSpPr>
          <p:nvPr/>
        </p:nvSpPr>
        <p:spPr bwMode="auto">
          <a:xfrm>
            <a:off x="6249144" y="1693032"/>
            <a:ext cx="2592686" cy="360040"/>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AB1A25"/>
                </a:solidFill>
              </a:rPr>
              <a:t>محاور المحاضرة</a:t>
            </a:r>
            <a:endParaRPr lang="en-US" sz="2800" b="1" dirty="0">
              <a:solidFill>
                <a:srgbClr val="AB1A25"/>
              </a:solidFill>
            </a:endParaRPr>
          </a:p>
        </p:txBody>
      </p:sp>
      <p:sp>
        <p:nvSpPr>
          <p:cNvPr id="13" name="Diagonal Stripe 12"/>
          <p:cNvSpPr/>
          <p:nvPr/>
        </p:nvSpPr>
        <p:spPr>
          <a:xfrm rot="21438118">
            <a:off x="5022709" y="2491643"/>
            <a:ext cx="166103" cy="3503570"/>
          </a:xfrm>
          <a:prstGeom prst="diagStrip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endParaRPr lang="ar-SA">
              <a:solidFill>
                <a:schemeClr val="tx1"/>
              </a:solidFill>
            </a:endParaRPr>
          </a:p>
        </p:txBody>
      </p:sp>
      <p:sp>
        <p:nvSpPr>
          <p:cNvPr id="14" name="Right Arrow 13"/>
          <p:cNvSpPr/>
          <p:nvPr/>
        </p:nvSpPr>
        <p:spPr>
          <a:xfrm rot="5400000">
            <a:off x="7376008" y="2107664"/>
            <a:ext cx="638536" cy="972307"/>
          </a:xfrm>
          <a:prstGeom prst="rightArrow">
            <a:avLst/>
          </a:prstGeom>
          <a:solidFill>
            <a:schemeClr val="accent6">
              <a:lumMod val="90000"/>
            </a:schemeClr>
          </a:solidFill>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15" name="Title 1"/>
          <p:cNvSpPr txBox="1">
            <a:spLocks/>
          </p:cNvSpPr>
          <p:nvPr/>
        </p:nvSpPr>
        <p:spPr bwMode="auto">
          <a:xfrm>
            <a:off x="1521376" y="1628800"/>
            <a:ext cx="2592686" cy="36004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3B84AF"/>
                </a:solidFill>
              </a:rPr>
              <a:t>أهداف المحاضرة</a:t>
            </a:r>
            <a:endParaRPr lang="en-US" sz="2800" b="1" dirty="0">
              <a:solidFill>
                <a:srgbClr val="3B84AF"/>
              </a:solidFill>
            </a:endParaRPr>
          </a:p>
        </p:txBody>
      </p:sp>
      <p:sp>
        <p:nvSpPr>
          <p:cNvPr id="16" name="Title 1"/>
          <p:cNvSpPr txBox="1">
            <a:spLocks/>
          </p:cNvSpPr>
          <p:nvPr/>
        </p:nvSpPr>
        <p:spPr bwMode="auto">
          <a:xfrm>
            <a:off x="498831" y="3068960"/>
            <a:ext cx="4167328" cy="2172098"/>
          </a:xfrm>
          <a:prstGeom prst="rect">
            <a:avLst/>
          </a:prstGeom>
          <a:solidFill>
            <a:schemeClr val="accent3">
              <a:lumMod val="60000"/>
              <a:lumOff val="40000"/>
            </a:schemeClr>
          </a:solidFill>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2400" b="1" dirty="0" smtClean="0">
                <a:solidFill>
                  <a:srgbClr val="013E36"/>
                </a:solidFill>
                <a:cs typeface="Akhbar MT" pitchFamily="2" charset="-78"/>
              </a:rPr>
              <a:t>معرفة محتويات تقرير البحث</a:t>
            </a:r>
          </a:p>
          <a:p>
            <a:pPr marL="342900" indent="-342900" algn="just">
              <a:buFont typeface="+mj-lt"/>
              <a:buAutoNum type="arabicPeriod"/>
            </a:pPr>
            <a:r>
              <a:rPr lang="ar-SA" sz="2400" b="1" dirty="0" smtClean="0">
                <a:solidFill>
                  <a:srgbClr val="013E36"/>
                </a:solidFill>
                <a:cs typeface="Akhbar MT" pitchFamily="2" charset="-78"/>
              </a:rPr>
              <a:t>تصميم تقرير بحث جيد</a:t>
            </a:r>
          </a:p>
          <a:p>
            <a:pPr marL="342900" indent="-342900" algn="just">
              <a:buFont typeface="+mj-lt"/>
              <a:buAutoNum type="arabicPeriod"/>
            </a:pPr>
            <a:r>
              <a:rPr lang="ar-SA" sz="2400" b="1" dirty="0" smtClean="0">
                <a:solidFill>
                  <a:srgbClr val="013E36"/>
                </a:solidFill>
                <a:cs typeface="Akhbar MT" pitchFamily="2" charset="-78"/>
              </a:rPr>
              <a:t>معرفة مكونات العرض الشفهي وتقديمه بطريقة  جيدة</a:t>
            </a:r>
            <a:endParaRPr lang="ar-SA" sz="2400" b="1" dirty="0">
              <a:solidFill>
                <a:srgbClr val="013E36"/>
              </a:solidFill>
              <a:cs typeface="Akhbar MT" pitchFamily="2" charset="-78"/>
            </a:endParaRPr>
          </a:p>
          <a:p>
            <a:pPr marL="342900" indent="-342900" algn="just">
              <a:buFont typeface="+mj-lt"/>
              <a:buAutoNum type="arabicPeriod"/>
            </a:pPr>
            <a:endParaRPr lang="en-US" sz="1800" b="1" dirty="0">
              <a:solidFill>
                <a:srgbClr val="013E36"/>
              </a:solidFill>
            </a:endParaRPr>
          </a:p>
        </p:txBody>
      </p:sp>
      <p:sp>
        <p:nvSpPr>
          <p:cNvPr id="17" name="Right Arrow 16"/>
          <p:cNvSpPr/>
          <p:nvPr/>
        </p:nvSpPr>
        <p:spPr>
          <a:xfrm rot="5400000">
            <a:off x="2383581" y="2091206"/>
            <a:ext cx="638536" cy="972307"/>
          </a:xfrm>
          <a:prstGeom prst="rightArrow">
            <a:avLst/>
          </a:prstGeom>
          <a:solidFill>
            <a:srgbClr val="00B0F0"/>
          </a:solidFill>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397134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randombar(horizontal)">
                                      <p:cBhvr>
                                        <p:cTn id="22" dur="500"/>
                                        <p:tgtEl>
                                          <p:spTgt spid="15"/>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randombar(horizontal)">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1" grpId="0" animBg="1"/>
      <p:bldP spid="13"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294967295"/>
          </p:nvPr>
        </p:nvSpPr>
        <p:spPr bwMode="auto">
          <a:xfrm>
            <a:off x="2324100" y="6149975"/>
            <a:ext cx="527050" cy="3365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2954">
                <a:solidFill>
                  <a:schemeClr val="tx1"/>
                </a:solidFill>
                <a:latin typeface="Calibri" panose="020F0502020204030204" pitchFamily="34" charset="0"/>
                <a:cs typeface="Arial" panose="020B0604020202020204" pitchFamily="34" charset="0"/>
              </a:defRPr>
            </a:lvl1pPr>
            <a:lvl2pPr marL="685817" indent="-263776" algn="r">
              <a:spcBef>
                <a:spcPct val="20000"/>
              </a:spcBef>
              <a:buFont typeface="Arial" panose="020B0604020202020204" pitchFamily="34" charset="0"/>
              <a:buChar char="–"/>
              <a:defRPr sz="2585">
                <a:solidFill>
                  <a:schemeClr val="tx1"/>
                </a:solidFill>
                <a:latin typeface="Calibri" panose="020F0502020204030204" pitchFamily="34" charset="0"/>
                <a:cs typeface="Arial" panose="020B0604020202020204" pitchFamily="34" charset="0"/>
              </a:defRPr>
            </a:lvl2pPr>
            <a:lvl3pPr marL="1055103" indent="-211021" algn="r">
              <a:spcBef>
                <a:spcPct val="20000"/>
              </a:spcBef>
              <a:buFont typeface="Arial" panose="020B0604020202020204" pitchFamily="34" charset="0"/>
              <a:buChar char="•"/>
              <a:defRPr sz="2215">
                <a:solidFill>
                  <a:schemeClr val="tx1"/>
                </a:solidFill>
                <a:latin typeface="Calibri" panose="020F0502020204030204" pitchFamily="34" charset="0"/>
                <a:cs typeface="Arial" panose="020B0604020202020204" pitchFamily="34" charset="0"/>
              </a:defRPr>
            </a:lvl3pPr>
            <a:lvl4pPr marL="1477145"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4pPr>
            <a:lvl5pPr marL="1899186"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5pPr>
            <a:lvl6pPr marL="2321227"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6pPr>
            <a:lvl7pPr marL="2743269"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7pPr>
            <a:lvl8pPr marL="3165310"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8pPr>
            <a:lvl9pPr marL="3587351"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9pPr>
          </a:lstStyle>
          <a:p>
            <a:pPr>
              <a:spcBef>
                <a:spcPct val="0"/>
              </a:spcBef>
              <a:buFontTx/>
              <a:buNone/>
              <a:defRPr/>
            </a:pPr>
            <a:fld id="{1CA375F7-40A8-4967-814C-B8ADDFED29A8}" type="slidenum">
              <a:rPr lang="ar-SA" altLang="en-US" sz="1108">
                <a:solidFill>
                  <a:schemeClr val="bg1"/>
                </a:solidFill>
              </a:rPr>
              <a:pPr>
                <a:spcBef>
                  <a:spcPct val="0"/>
                </a:spcBef>
                <a:buFontTx/>
                <a:buNone/>
                <a:defRPr/>
              </a:pPr>
              <a:t>4</a:t>
            </a:fld>
            <a:endParaRPr lang="en-US" altLang="en-US" sz="1108">
              <a:solidFill>
                <a:schemeClr val="bg1"/>
              </a:solidFill>
            </a:endParaRPr>
          </a:p>
        </p:txBody>
      </p:sp>
      <p:sp>
        <p:nvSpPr>
          <p:cNvPr id="18435" name="مربع نص 5"/>
          <p:cNvSpPr txBox="1">
            <a:spLocks noChangeArrowheads="1"/>
          </p:cNvSpPr>
          <p:nvPr/>
        </p:nvSpPr>
        <p:spPr bwMode="auto">
          <a:xfrm>
            <a:off x="344488" y="1623343"/>
            <a:ext cx="8351264" cy="461665"/>
          </a:xfrm>
          <a:prstGeom prst="rect">
            <a:avLst/>
          </a:prstGeom>
          <a:ln>
            <a:solidFill>
              <a:schemeClr val="bg1"/>
            </a:solidFill>
          </a:ln>
          <a:extLst/>
        </p:spPr>
        <p:style>
          <a:lnRef idx="2">
            <a:schemeClr val="accent6"/>
          </a:lnRef>
          <a:fillRef idx="1">
            <a:schemeClr val="lt1"/>
          </a:fillRef>
          <a:effectRef idx="0">
            <a:schemeClr val="accent6"/>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400" b="1" dirty="0" smtClean="0">
                <a:solidFill>
                  <a:srgbClr val="002060"/>
                </a:solidFill>
                <a:latin typeface="Arial" panose="020B0604020202020204" pitchFamily="34" charset="0"/>
                <a:cs typeface="Arabic Transparent" panose="020B0604020202020204" pitchFamily="34" charset="0"/>
              </a:rPr>
              <a:t>تقرير البحث هو المحصلة النهائية لعمل الباحث</a:t>
            </a:r>
            <a:endParaRPr lang="ar-SA" altLang="en-US" sz="2400" dirty="0">
              <a:solidFill>
                <a:srgbClr val="002060"/>
              </a:solidFill>
              <a:latin typeface="Arial" panose="020B0604020202020204" pitchFamily="34" charset="0"/>
              <a:cs typeface="Arabic Transparent" panose="020B0604020202020204" pitchFamily="34" charset="0"/>
            </a:endParaRPr>
          </a:p>
        </p:txBody>
      </p:sp>
      <p:sp>
        <p:nvSpPr>
          <p:cNvPr id="12" name="Title 1"/>
          <p:cNvSpPr>
            <a:spLocks noGrp="1"/>
          </p:cNvSpPr>
          <p:nvPr>
            <p:ph type="title"/>
          </p:nvPr>
        </p:nvSpPr>
        <p:spPr>
          <a:xfrm>
            <a:off x="509587" y="624622"/>
            <a:ext cx="8915400" cy="1143000"/>
          </a:xfrm>
        </p:spPr>
        <p:txBody>
          <a:bodyPr/>
          <a:lstStyle/>
          <a:p>
            <a:pPr marL="571500" indent="-571500">
              <a:buFont typeface="Arial" panose="020B0604020202020204" pitchFamily="34" charset="0"/>
              <a:buChar char="•"/>
            </a:pPr>
            <a:r>
              <a:rPr lang="ar-SA" sz="4000" b="1" dirty="0" smtClean="0">
                <a:solidFill>
                  <a:srgbClr val="013E36"/>
                </a:solidFill>
              </a:rPr>
              <a:t>مقدمة :</a:t>
            </a:r>
            <a: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t/>
            </a:r>
            <a:b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br>
            <a:r>
              <a:rPr lang="ar-SA" sz="4000" b="1" dirty="0" smtClean="0">
                <a:solidFill>
                  <a:srgbClr val="013E36"/>
                </a:solidFill>
              </a:rPr>
              <a:t> </a:t>
            </a:r>
            <a:endParaRPr lang="en-US" sz="4000" b="1" dirty="0">
              <a:solidFill>
                <a:srgbClr val="013E36"/>
              </a:solidFill>
            </a:endParaRPr>
          </a:p>
        </p:txBody>
      </p:sp>
      <p:sp>
        <p:nvSpPr>
          <p:cNvPr id="20" name="Right Arrow 19"/>
          <p:cNvSpPr/>
          <p:nvPr/>
        </p:nvSpPr>
        <p:spPr>
          <a:xfrm rot="5400000">
            <a:off x="8767762" y="1678745"/>
            <a:ext cx="777875" cy="536575"/>
          </a:xfrm>
          <a:prstGeom prst="rightArrow">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solidFill>
                <a:srgbClr val="00B050"/>
              </a:solidFill>
            </a:endParaRPr>
          </a:p>
        </p:txBody>
      </p:sp>
      <p:sp>
        <p:nvSpPr>
          <p:cNvPr id="21" name="Slide Number Placeholder 2"/>
          <p:cNvSpPr>
            <a:spLocks noGrp="1"/>
          </p:cNvSpPr>
          <p:nvPr>
            <p:ph type="sldNum" sz="quarter" idx="10"/>
          </p:nvPr>
        </p:nvSpPr>
        <p:spPr>
          <a:xfrm>
            <a:off x="4974456" y="6356350"/>
            <a:ext cx="482600" cy="365125"/>
          </a:xfrm>
        </p:spPr>
        <p:txBody>
          <a:bodyPr/>
          <a:lstStyle/>
          <a:p>
            <a:pPr>
              <a:defRPr/>
            </a:pPr>
            <a:r>
              <a:rPr lang="ar-SA" dirty="0" smtClean="0"/>
              <a:t>3</a:t>
            </a:r>
            <a:endParaRPr lang="en-US" dirty="0"/>
          </a:p>
        </p:txBody>
      </p:sp>
      <p:sp>
        <p:nvSpPr>
          <p:cNvPr id="2" name="Rectangle 1"/>
          <p:cNvSpPr/>
          <p:nvPr/>
        </p:nvSpPr>
        <p:spPr>
          <a:xfrm>
            <a:off x="396133" y="3629364"/>
            <a:ext cx="9053841" cy="707886"/>
          </a:xfrm>
          <a:prstGeom prst="rect">
            <a:avLst/>
          </a:prstGeom>
          <a:solidFill>
            <a:schemeClr val="accent2"/>
          </a:solidFill>
        </p:spPr>
        <p:txBody>
          <a:bodyPr wrap="square">
            <a:spAutoFit/>
          </a:bodyPr>
          <a:lstStyle/>
          <a:p>
            <a:pPr marL="285750" indent="-285750">
              <a:buFont typeface="Wingdings" panose="05000000000000000000" pitchFamily="2" charset="2"/>
              <a:buChar char="§"/>
            </a:pPr>
            <a:r>
              <a:rPr lang="ar-SA" sz="2000" b="1" dirty="0" smtClean="0"/>
              <a:t>عمليا يتم ذلك عن طريق </a:t>
            </a:r>
            <a:r>
              <a:rPr lang="ar-SA" sz="2000" b="1" u="sng" dirty="0" smtClean="0">
                <a:solidFill>
                  <a:srgbClr val="FF0000"/>
                </a:solidFill>
              </a:rPr>
              <a:t>مشروع البحث </a:t>
            </a:r>
            <a:r>
              <a:rPr lang="ar-SA" sz="2000" b="1" dirty="0" smtClean="0"/>
              <a:t>الذي يقدمه الباحث ليأخذ موافقة الممول عليه ليبدأ في الدراسة</a:t>
            </a:r>
          </a:p>
          <a:p>
            <a:pPr marL="285750" indent="-285750">
              <a:buFont typeface="Wingdings" panose="05000000000000000000" pitchFamily="2" charset="2"/>
              <a:buChar char="§"/>
            </a:pPr>
            <a:r>
              <a:rPr lang="ar-SA" sz="2000" b="1" dirty="0" smtClean="0"/>
              <a:t>يتضمن مشروع البحث العناصر التالية :</a:t>
            </a:r>
            <a:endParaRPr lang="ar-SA" sz="2000" b="1" dirty="0"/>
          </a:p>
        </p:txBody>
      </p:sp>
      <p:sp>
        <p:nvSpPr>
          <p:cNvPr id="9" name="Rectangle 8"/>
          <p:cNvSpPr/>
          <p:nvPr/>
        </p:nvSpPr>
        <p:spPr>
          <a:xfrm>
            <a:off x="396133" y="4469637"/>
            <a:ext cx="5835203" cy="1754326"/>
          </a:xfrm>
          <a:prstGeom prst="rect">
            <a:avLst/>
          </a:prstGeom>
          <a:solidFill>
            <a:srgbClr val="FFC000"/>
          </a:solidFill>
        </p:spPr>
        <p:txBody>
          <a:bodyPr wrap="square">
            <a:spAutoFit/>
          </a:bodyPr>
          <a:lstStyle/>
          <a:p>
            <a:pPr marL="342900" indent="-342900">
              <a:buFont typeface="+mj-lt"/>
              <a:buAutoNum type="arabicPeriod"/>
            </a:pPr>
            <a:r>
              <a:rPr lang="ar-SA" altLang="en-US" b="1" dirty="0" smtClean="0">
                <a:cs typeface="Arabic Transparent" panose="020B0604020202020204" pitchFamily="34" charset="0"/>
              </a:rPr>
              <a:t>الأهداف العامة للدراسة</a:t>
            </a:r>
          </a:p>
          <a:p>
            <a:pPr marL="342900" indent="-342900">
              <a:buFont typeface="+mj-lt"/>
              <a:buAutoNum type="arabicPeriod"/>
            </a:pPr>
            <a:r>
              <a:rPr lang="ar-SA" b="1" dirty="0" smtClean="0">
                <a:cs typeface="Arabic Transparent" panose="020B0604020202020204" pitchFamily="34" charset="0"/>
              </a:rPr>
              <a:t>المشاكل التي سيتعرض الباحث لدراستها</a:t>
            </a:r>
          </a:p>
          <a:p>
            <a:pPr marL="342900" indent="-342900">
              <a:buFont typeface="+mj-lt"/>
              <a:buAutoNum type="arabicPeriod"/>
            </a:pPr>
            <a:r>
              <a:rPr lang="ar-SA" b="1" dirty="0" smtClean="0">
                <a:cs typeface="Arabic Transparent" panose="020B0604020202020204" pitchFamily="34" charset="0"/>
              </a:rPr>
              <a:t>تفصيل الإجراءات التي ستتبع لإنجاز البحث</a:t>
            </a:r>
          </a:p>
          <a:p>
            <a:pPr marL="342900" indent="-342900">
              <a:buFont typeface="+mj-lt"/>
              <a:buAutoNum type="arabicPeriod"/>
            </a:pPr>
            <a:r>
              <a:rPr lang="ar-SA" b="1" dirty="0" smtClean="0">
                <a:cs typeface="Arabic Transparent" panose="020B0604020202020204" pitchFamily="34" charset="0"/>
              </a:rPr>
              <a:t>تصميم البحث (</a:t>
            </a:r>
            <a:r>
              <a:rPr lang="ar-SA" dirty="0" smtClean="0">
                <a:cs typeface="Arabic Transparent" panose="020B0604020202020204" pitchFamily="34" charset="0"/>
              </a:rPr>
              <a:t>تصميم العينة، طرق جمع البيانات، كيفية تحليل البيانات</a:t>
            </a:r>
            <a:r>
              <a:rPr lang="ar-SA" b="1" dirty="0" smtClean="0">
                <a:cs typeface="Arabic Transparent" panose="020B0604020202020204" pitchFamily="34" charset="0"/>
              </a:rPr>
              <a:t>)</a:t>
            </a:r>
          </a:p>
          <a:p>
            <a:pPr marL="342900" indent="-342900">
              <a:buFont typeface="+mj-lt"/>
              <a:buAutoNum type="arabicPeriod"/>
            </a:pPr>
            <a:r>
              <a:rPr lang="ar-SA" b="1" dirty="0" smtClean="0">
                <a:cs typeface="Arabic Transparent" panose="020B0604020202020204" pitchFamily="34" charset="0"/>
              </a:rPr>
              <a:t>الاطار الزمني للبحث</a:t>
            </a:r>
          </a:p>
          <a:p>
            <a:pPr marL="342900" indent="-342900">
              <a:buFont typeface="+mj-lt"/>
              <a:buAutoNum type="arabicPeriod"/>
            </a:pPr>
            <a:r>
              <a:rPr lang="ar-SA" b="1" dirty="0" smtClean="0">
                <a:cs typeface="Arabic Transparent" panose="020B0604020202020204" pitchFamily="34" charset="0"/>
              </a:rPr>
              <a:t>تفاصيل النقاط مع توضيح تكاليف كل جزء من أجزاء البحث</a:t>
            </a:r>
          </a:p>
        </p:txBody>
      </p:sp>
      <p:sp>
        <p:nvSpPr>
          <p:cNvPr id="11" name="مربع نص 5"/>
          <p:cNvSpPr txBox="1">
            <a:spLocks noChangeArrowheads="1"/>
          </p:cNvSpPr>
          <p:nvPr/>
        </p:nvSpPr>
        <p:spPr bwMode="auto">
          <a:xfrm>
            <a:off x="328051" y="2296648"/>
            <a:ext cx="8351264" cy="1200329"/>
          </a:xfrm>
          <a:prstGeom prst="rect">
            <a:avLst/>
          </a:prstGeom>
          <a:ln>
            <a:solidFill>
              <a:schemeClr val="bg1"/>
            </a:solidFill>
          </a:ln>
          <a:extLst/>
        </p:spPr>
        <p:style>
          <a:lnRef idx="2">
            <a:schemeClr val="accent6"/>
          </a:lnRef>
          <a:fillRef idx="1">
            <a:schemeClr val="lt1"/>
          </a:fillRef>
          <a:effectRef idx="0">
            <a:schemeClr val="accent6"/>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400" b="1" dirty="0" smtClean="0">
                <a:solidFill>
                  <a:srgbClr val="002060"/>
                </a:solidFill>
                <a:latin typeface="Arial" panose="020B0604020202020204" pitchFamily="34" charset="0"/>
                <a:cs typeface="Arabic Transparent" panose="020B0604020202020204" pitchFamily="34" charset="0"/>
              </a:rPr>
              <a:t>في اطار بحوث الأعمال يجب أن تحدد في الاتفاق بين طالب الدراسة أو ممولها (المنظمة مثلا ) والباحثين أو المستشارين : المشاكل التي سيتم دراستها، مدة البحث، التكلفة، بعض الشروط....</a:t>
            </a:r>
            <a:endParaRPr lang="ar-SA" altLang="en-US" sz="2400" dirty="0">
              <a:solidFill>
                <a:srgbClr val="002060"/>
              </a:solidFill>
              <a:latin typeface="Arial" panose="020B0604020202020204" pitchFamily="34" charset="0"/>
              <a:cs typeface="Arabic Transparent" panose="020B0604020202020204" pitchFamily="34" charset="0"/>
            </a:endParaRPr>
          </a:p>
        </p:txBody>
      </p:sp>
      <p:sp>
        <p:nvSpPr>
          <p:cNvPr id="4" name="Bent Arrow 3"/>
          <p:cNvSpPr/>
          <p:nvPr/>
        </p:nvSpPr>
        <p:spPr>
          <a:xfrm rot="10800000">
            <a:off x="6465168" y="4581128"/>
            <a:ext cx="1152128" cy="1155276"/>
          </a:xfrm>
          <a:prstGeom prst="ben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404997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80">
                                          <p:stCondLst>
                                            <p:cond delay="0"/>
                                          </p:stCondLst>
                                        </p:cTn>
                                        <p:tgtEl>
                                          <p:spTgt spid="20"/>
                                        </p:tgtEl>
                                      </p:cBhvr>
                                    </p:animEffect>
                                    <p:anim calcmode="lin" valueType="num">
                                      <p:cBhvr>
                                        <p:cTn id="24"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
                                        </p:tgtEl>
                                      </p:cBhvr>
                                      <p:to x="100000" y="60000"/>
                                    </p:animScale>
                                    <p:animScale>
                                      <p:cBhvr>
                                        <p:cTn id="30" dur="166" decel="50000">
                                          <p:stCondLst>
                                            <p:cond delay="676"/>
                                          </p:stCondLst>
                                        </p:cTn>
                                        <p:tgtEl>
                                          <p:spTgt spid="20"/>
                                        </p:tgtEl>
                                      </p:cBhvr>
                                      <p:to x="100000" y="100000"/>
                                    </p:animScale>
                                    <p:animScale>
                                      <p:cBhvr>
                                        <p:cTn id="31" dur="26">
                                          <p:stCondLst>
                                            <p:cond delay="1312"/>
                                          </p:stCondLst>
                                        </p:cTn>
                                        <p:tgtEl>
                                          <p:spTgt spid="20"/>
                                        </p:tgtEl>
                                      </p:cBhvr>
                                      <p:to x="100000" y="80000"/>
                                    </p:animScale>
                                    <p:animScale>
                                      <p:cBhvr>
                                        <p:cTn id="32" dur="166" decel="50000">
                                          <p:stCondLst>
                                            <p:cond delay="1338"/>
                                          </p:stCondLst>
                                        </p:cTn>
                                        <p:tgtEl>
                                          <p:spTgt spid="20"/>
                                        </p:tgtEl>
                                      </p:cBhvr>
                                      <p:to x="100000" y="100000"/>
                                    </p:animScale>
                                    <p:animScale>
                                      <p:cBhvr>
                                        <p:cTn id="33" dur="26">
                                          <p:stCondLst>
                                            <p:cond delay="1642"/>
                                          </p:stCondLst>
                                        </p:cTn>
                                        <p:tgtEl>
                                          <p:spTgt spid="20"/>
                                        </p:tgtEl>
                                      </p:cBhvr>
                                      <p:to x="100000" y="90000"/>
                                    </p:animScale>
                                    <p:animScale>
                                      <p:cBhvr>
                                        <p:cTn id="34" dur="166" decel="50000">
                                          <p:stCondLst>
                                            <p:cond delay="1668"/>
                                          </p:stCondLst>
                                        </p:cTn>
                                        <p:tgtEl>
                                          <p:spTgt spid="20"/>
                                        </p:tgtEl>
                                      </p:cBhvr>
                                      <p:to x="100000" y="100000"/>
                                    </p:animScale>
                                    <p:animScale>
                                      <p:cBhvr>
                                        <p:cTn id="35" dur="26">
                                          <p:stCondLst>
                                            <p:cond delay="1808"/>
                                          </p:stCondLst>
                                        </p:cTn>
                                        <p:tgtEl>
                                          <p:spTgt spid="20"/>
                                        </p:tgtEl>
                                      </p:cBhvr>
                                      <p:to x="100000" y="95000"/>
                                    </p:animScale>
                                    <p:animScale>
                                      <p:cBhvr>
                                        <p:cTn id="36" dur="166" decel="50000">
                                          <p:stCondLst>
                                            <p:cond delay="1834"/>
                                          </p:stCondLst>
                                        </p:cTn>
                                        <p:tgtEl>
                                          <p:spTgt spid="20"/>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8435"/>
                                        </p:tgtEl>
                                        <p:attrNameLst>
                                          <p:attrName>style.visibility</p:attrName>
                                        </p:attrNameLst>
                                      </p:cBhvr>
                                      <p:to>
                                        <p:strVal val="visible"/>
                                      </p:to>
                                    </p:set>
                                    <p:animEffect transition="in" filter="fade">
                                      <p:cBhvr>
                                        <p:cTn id="41" dur="1000"/>
                                        <p:tgtEl>
                                          <p:spTgt spid="18435"/>
                                        </p:tgtEl>
                                      </p:cBhvr>
                                    </p:animEffect>
                                    <p:anim calcmode="lin" valueType="num">
                                      <p:cBhvr>
                                        <p:cTn id="42" dur="1000" fill="hold"/>
                                        <p:tgtEl>
                                          <p:spTgt spid="18435"/>
                                        </p:tgtEl>
                                        <p:attrNameLst>
                                          <p:attrName>ppt_x</p:attrName>
                                        </p:attrNameLst>
                                      </p:cBhvr>
                                      <p:tavLst>
                                        <p:tav tm="0">
                                          <p:val>
                                            <p:strVal val="#ppt_x"/>
                                          </p:val>
                                        </p:tav>
                                        <p:tav tm="100000">
                                          <p:val>
                                            <p:strVal val="#ppt_x"/>
                                          </p:val>
                                        </p:tav>
                                      </p:tavLst>
                                    </p:anim>
                                    <p:anim calcmode="lin" valueType="num">
                                      <p:cBhvr>
                                        <p:cTn id="43" dur="1000" fill="hold"/>
                                        <p:tgtEl>
                                          <p:spTgt spid="1843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down)">
                                      <p:cBhvr>
                                        <p:cTn id="53" dur="580">
                                          <p:stCondLst>
                                            <p:cond delay="0"/>
                                          </p:stCondLst>
                                        </p:cTn>
                                        <p:tgtEl>
                                          <p:spTgt spid="2"/>
                                        </p:tgtEl>
                                      </p:cBhvr>
                                    </p:animEffect>
                                    <p:anim calcmode="lin" valueType="num">
                                      <p:cBhvr>
                                        <p:cTn id="5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59" dur="26">
                                          <p:stCondLst>
                                            <p:cond delay="650"/>
                                          </p:stCondLst>
                                        </p:cTn>
                                        <p:tgtEl>
                                          <p:spTgt spid="2"/>
                                        </p:tgtEl>
                                      </p:cBhvr>
                                      <p:to x="100000" y="60000"/>
                                    </p:animScale>
                                    <p:animScale>
                                      <p:cBhvr>
                                        <p:cTn id="60" dur="166" decel="50000">
                                          <p:stCondLst>
                                            <p:cond delay="676"/>
                                          </p:stCondLst>
                                        </p:cTn>
                                        <p:tgtEl>
                                          <p:spTgt spid="2"/>
                                        </p:tgtEl>
                                      </p:cBhvr>
                                      <p:to x="100000" y="100000"/>
                                    </p:animScale>
                                    <p:animScale>
                                      <p:cBhvr>
                                        <p:cTn id="61" dur="26">
                                          <p:stCondLst>
                                            <p:cond delay="1312"/>
                                          </p:stCondLst>
                                        </p:cTn>
                                        <p:tgtEl>
                                          <p:spTgt spid="2"/>
                                        </p:tgtEl>
                                      </p:cBhvr>
                                      <p:to x="100000" y="80000"/>
                                    </p:animScale>
                                    <p:animScale>
                                      <p:cBhvr>
                                        <p:cTn id="62" dur="166" decel="50000">
                                          <p:stCondLst>
                                            <p:cond delay="1338"/>
                                          </p:stCondLst>
                                        </p:cTn>
                                        <p:tgtEl>
                                          <p:spTgt spid="2"/>
                                        </p:tgtEl>
                                      </p:cBhvr>
                                      <p:to x="100000" y="100000"/>
                                    </p:animScale>
                                    <p:animScale>
                                      <p:cBhvr>
                                        <p:cTn id="63" dur="26">
                                          <p:stCondLst>
                                            <p:cond delay="1642"/>
                                          </p:stCondLst>
                                        </p:cTn>
                                        <p:tgtEl>
                                          <p:spTgt spid="2"/>
                                        </p:tgtEl>
                                      </p:cBhvr>
                                      <p:to x="100000" y="90000"/>
                                    </p:animScale>
                                    <p:animScale>
                                      <p:cBhvr>
                                        <p:cTn id="64" dur="166" decel="50000">
                                          <p:stCondLst>
                                            <p:cond delay="1668"/>
                                          </p:stCondLst>
                                        </p:cTn>
                                        <p:tgtEl>
                                          <p:spTgt spid="2"/>
                                        </p:tgtEl>
                                      </p:cBhvr>
                                      <p:to x="100000" y="100000"/>
                                    </p:animScale>
                                    <p:animScale>
                                      <p:cBhvr>
                                        <p:cTn id="65" dur="26">
                                          <p:stCondLst>
                                            <p:cond delay="1808"/>
                                          </p:stCondLst>
                                        </p:cTn>
                                        <p:tgtEl>
                                          <p:spTgt spid="2"/>
                                        </p:tgtEl>
                                      </p:cBhvr>
                                      <p:to x="100000" y="95000"/>
                                    </p:animScale>
                                    <p:animScale>
                                      <p:cBhvr>
                                        <p:cTn id="66" dur="166" decel="50000">
                                          <p:stCondLst>
                                            <p:cond delay="1834"/>
                                          </p:stCondLst>
                                        </p:cTn>
                                        <p:tgtEl>
                                          <p:spTgt spid="2"/>
                                        </p:tgtEl>
                                      </p:cBhvr>
                                      <p:to x="100000" y="100000"/>
                                    </p:animScale>
                                  </p:childTnLst>
                                </p:cTn>
                              </p:par>
                              <p:par>
                                <p:cTn id="67" presetID="26" presetClass="entr" presetSubtype="0" fill="hold" grpId="0" nodeType="with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down)">
                                      <p:cBhvr>
                                        <p:cTn id="69" dur="580">
                                          <p:stCondLst>
                                            <p:cond delay="0"/>
                                          </p:stCondLst>
                                        </p:cTn>
                                        <p:tgtEl>
                                          <p:spTgt spid="4"/>
                                        </p:tgtEl>
                                      </p:cBhvr>
                                    </p:animEffect>
                                    <p:anim calcmode="lin" valueType="num">
                                      <p:cBhvr>
                                        <p:cTn id="7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75" dur="26">
                                          <p:stCondLst>
                                            <p:cond delay="650"/>
                                          </p:stCondLst>
                                        </p:cTn>
                                        <p:tgtEl>
                                          <p:spTgt spid="4"/>
                                        </p:tgtEl>
                                      </p:cBhvr>
                                      <p:to x="100000" y="60000"/>
                                    </p:animScale>
                                    <p:animScale>
                                      <p:cBhvr>
                                        <p:cTn id="76" dur="166" decel="50000">
                                          <p:stCondLst>
                                            <p:cond delay="676"/>
                                          </p:stCondLst>
                                        </p:cTn>
                                        <p:tgtEl>
                                          <p:spTgt spid="4"/>
                                        </p:tgtEl>
                                      </p:cBhvr>
                                      <p:to x="100000" y="100000"/>
                                    </p:animScale>
                                    <p:animScale>
                                      <p:cBhvr>
                                        <p:cTn id="77" dur="26">
                                          <p:stCondLst>
                                            <p:cond delay="1312"/>
                                          </p:stCondLst>
                                        </p:cTn>
                                        <p:tgtEl>
                                          <p:spTgt spid="4"/>
                                        </p:tgtEl>
                                      </p:cBhvr>
                                      <p:to x="100000" y="80000"/>
                                    </p:animScale>
                                    <p:animScale>
                                      <p:cBhvr>
                                        <p:cTn id="78" dur="166" decel="50000">
                                          <p:stCondLst>
                                            <p:cond delay="1338"/>
                                          </p:stCondLst>
                                        </p:cTn>
                                        <p:tgtEl>
                                          <p:spTgt spid="4"/>
                                        </p:tgtEl>
                                      </p:cBhvr>
                                      <p:to x="100000" y="100000"/>
                                    </p:animScale>
                                    <p:animScale>
                                      <p:cBhvr>
                                        <p:cTn id="79" dur="26">
                                          <p:stCondLst>
                                            <p:cond delay="1642"/>
                                          </p:stCondLst>
                                        </p:cTn>
                                        <p:tgtEl>
                                          <p:spTgt spid="4"/>
                                        </p:tgtEl>
                                      </p:cBhvr>
                                      <p:to x="100000" y="90000"/>
                                    </p:animScale>
                                    <p:animScale>
                                      <p:cBhvr>
                                        <p:cTn id="80" dur="166" decel="50000">
                                          <p:stCondLst>
                                            <p:cond delay="1668"/>
                                          </p:stCondLst>
                                        </p:cTn>
                                        <p:tgtEl>
                                          <p:spTgt spid="4"/>
                                        </p:tgtEl>
                                      </p:cBhvr>
                                      <p:to x="100000" y="100000"/>
                                    </p:animScale>
                                    <p:animScale>
                                      <p:cBhvr>
                                        <p:cTn id="81" dur="26">
                                          <p:stCondLst>
                                            <p:cond delay="1808"/>
                                          </p:stCondLst>
                                        </p:cTn>
                                        <p:tgtEl>
                                          <p:spTgt spid="4"/>
                                        </p:tgtEl>
                                      </p:cBhvr>
                                      <p:to x="100000" y="95000"/>
                                    </p:animScale>
                                    <p:animScale>
                                      <p:cBhvr>
                                        <p:cTn id="82" dur="166" decel="50000">
                                          <p:stCondLst>
                                            <p:cond delay="1834"/>
                                          </p:stCondLst>
                                        </p:cTn>
                                        <p:tgtEl>
                                          <p:spTgt spid="4"/>
                                        </p:tgtEl>
                                      </p:cBhvr>
                                      <p:to x="100000" y="100000"/>
                                    </p:animScale>
                                  </p:childTnLst>
                                </p:cTn>
                              </p:par>
                              <p:par>
                                <p:cTn id="83" presetID="26" presetClass="entr" presetSubtype="0" fill="hold" grpId="0"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down)">
                                      <p:cBhvr>
                                        <p:cTn id="85" dur="580">
                                          <p:stCondLst>
                                            <p:cond delay="0"/>
                                          </p:stCondLst>
                                        </p:cTn>
                                        <p:tgtEl>
                                          <p:spTgt spid="9"/>
                                        </p:tgtEl>
                                      </p:cBhvr>
                                    </p:animEffect>
                                    <p:anim calcmode="lin" valueType="num">
                                      <p:cBhvr>
                                        <p:cTn id="8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91" dur="26">
                                          <p:stCondLst>
                                            <p:cond delay="650"/>
                                          </p:stCondLst>
                                        </p:cTn>
                                        <p:tgtEl>
                                          <p:spTgt spid="9"/>
                                        </p:tgtEl>
                                      </p:cBhvr>
                                      <p:to x="100000" y="60000"/>
                                    </p:animScale>
                                    <p:animScale>
                                      <p:cBhvr>
                                        <p:cTn id="92" dur="166" decel="50000">
                                          <p:stCondLst>
                                            <p:cond delay="676"/>
                                          </p:stCondLst>
                                        </p:cTn>
                                        <p:tgtEl>
                                          <p:spTgt spid="9"/>
                                        </p:tgtEl>
                                      </p:cBhvr>
                                      <p:to x="100000" y="100000"/>
                                    </p:animScale>
                                    <p:animScale>
                                      <p:cBhvr>
                                        <p:cTn id="93" dur="26">
                                          <p:stCondLst>
                                            <p:cond delay="1312"/>
                                          </p:stCondLst>
                                        </p:cTn>
                                        <p:tgtEl>
                                          <p:spTgt spid="9"/>
                                        </p:tgtEl>
                                      </p:cBhvr>
                                      <p:to x="100000" y="80000"/>
                                    </p:animScale>
                                    <p:animScale>
                                      <p:cBhvr>
                                        <p:cTn id="94" dur="166" decel="50000">
                                          <p:stCondLst>
                                            <p:cond delay="1338"/>
                                          </p:stCondLst>
                                        </p:cTn>
                                        <p:tgtEl>
                                          <p:spTgt spid="9"/>
                                        </p:tgtEl>
                                      </p:cBhvr>
                                      <p:to x="100000" y="100000"/>
                                    </p:animScale>
                                    <p:animScale>
                                      <p:cBhvr>
                                        <p:cTn id="95" dur="26">
                                          <p:stCondLst>
                                            <p:cond delay="1642"/>
                                          </p:stCondLst>
                                        </p:cTn>
                                        <p:tgtEl>
                                          <p:spTgt spid="9"/>
                                        </p:tgtEl>
                                      </p:cBhvr>
                                      <p:to x="100000" y="90000"/>
                                    </p:animScale>
                                    <p:animScale>
                                      <p:cBhvr>
                                        <p:cTn id="96" dur="166" decel="50000">
                                          <p:stCondLst>
                                            <p:cond delay="1668"/>
                                          </p:stCondLst>
                                        </p:cTn>
                                        <p:tgtEl>
                                          <p:spTgt spid="9"/>
                                        </p:tgtEl>
                                      </p:cBhvr>
                                      <p:to x="100000" y="100000"/>
                                    </p:animScale>
                                    <p:animScale>
                                      <p:cBhvr>
                                        <p:cTn id="97" dur="26">
                                          <p:stCondLst>
                                            <p:cond delay="1808"/>
                                          </p:stCondLst>
                                        </p:cTn>
                                        <p:tgtEl>
                                          <p:spTgt spid="9"/>
                                        </p:tgtEl>
                                      </p:cBhvr>
                                      <p:to x="100000" y="95000"/>
                                    </p:animScale>
                                    <p:animScale>
                                      <p:cBhvr>
                                        <p:cTn id="98"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12" grpId="0"/>
      <p:bldP spid="20" grpId="0" animBg="1"/>
      <p:bldP spid="2" grpId="0" animBg="1"/>
      <p:bldP spid="9" grpId="0" animBg="1"/>
      <p:bldP spid="11"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7" name="Title 1"/>
          <p:cNvSpPr txBox="1">
            <a:spLocks/>
          </p:cNvSpPr>
          <p:nvPr/>
        </p:nvSpPr>
        <p:spPr bwMode="auto">
          <a:xfrm>
            <a:off x="638954" y="2957874"/>
            <a:ext cx="8504279" cy="1695262"/>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Wingdings" panose="05000000000000000000" pitchFamily="2" charset="2"/>
              <a:buChar char="§"/>
            </a:pPr>
            <a:r>
              <a:rPr lang="ar-SA" sz="2400" b="1" dirty="0" smtClean="0">
                <a:solidFill>
                  <a:schemeClr val="tx1"/>
                </a:solidFill>
              </a:rPr>
              <a:t>قد يأخذ التقرير المكتوب العديد من الأشكال حسب الهدف منه وطبيعة الدراسة وظروفها والجهة الموجه لها (جمهور المخاطبين).</a:t>
            </a:r>
          </a:p>
          <a:p>
            <a:pPr marL="342900" indent="-342900" algn="just">
              <a:buFont typeface="Wingdings" panose="05000000000000000000" pitchFamily="2" charset="2"/>
              <a:buChar char="§"/>
            </a:pPr>
            <a:r>
              <a:rPr lang="ar-SA" sz="2400" b="1" dirty="0" smtClean="0">
                <a:solidFill>
                  <a:schemeClr val="tx1"/>
                </a:solidFill>
              </a:rPr>
              <a:t>يمكن أن يكون التقرير مختصرا أو مفصلا.</a:t>
            </a:r>
            <a:endParaRPr lang="en-US" sz="2400" b="1" dirty="0">
              <a:solidFill>
                <a:schemeClr val="tx1"/>
              </a:solidFill>
            </a:endParaRPr>
          </a:p>
        </p:txBody>
      </p:sp>
      <p:sp>
        <p:nvSpPr>
          <p:cNvPr id="10" name="Rounded Rectangle 9"/>
          <p:cNvSpPr/>
          <p:nvPr/>
        </p:nvSpPr>
        <p:spPr>
          <a:xfrm>
            <a:off x="5097016" y="457876"/>
            <a:ext cx="3888432" cy="79208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71500" indent="-571500" algn="ctr">
              <a:buFont typeface="Wingdings" panose="05000000000000000000" pitchFamily="2" charset="2"/>
              <a:buChar char="§"/>
            </a:pPr>
            <a:r>
              <a:rPr lang="ar-SA" sz="3600" b="1" dirty="0" smtClean="0">
                <a:solidFill>
                  <a:srgbClr val="FF0000"/>
                </a:solidFill>
                <a:cs typeface="Akhbar MT" pitchFamily="2" charset="-78"/>
              </a:rPr>
              <a:t>التقرير المكتوب</a:t>
            </a:r>
            <a:endParaRPr lang="ar-SA" sz="3600" b="1" dirty="0">
              <a:solidFill>
                <a:schemeClr val="tx1"/>
              </a:solidFill>
              <a:cs typeface="Akhbar MT" pitchFamily="2" charset="-78"/>
            </a:endParaRPr>
          </a:p>
        </p:txBody>
      </p:sp>
      <p:sp>
        <p:nvSpPr>
          <p:cNvPr id="6" name="Rectangle 5"/>
          <p:cNvSpPr/>
          <p:nvPr/>
        </p:nvSpPr>
        <p:spPr>
          <a:xfrm>
            <a:off x="1856656" y="1808519"/>
            <a:ext cx="7345281" cy="584775"/>
          </a:xfrm>
          <a:prstGeom prst="rect">
            <a:avLst/>
          </a:prstGeom>
        </p:spPr>
        <p:txBody>
          <a:bodyPr wrap="none">
            <a:spAutoFit/>
          </a:bodyPr>
          <a:lstStyle/>
          <a:p>
            <a:pPr marL="457200" indent="-457200" algn="just">
              <a:buFont typeface="Wingdings" panose="05000000000000000000" pitchFamily="2" charset="2"/>
              <a:buChar char="ü"/>
            </a:pPr>
            <a:r>
              <a:rPr lang="ar-SA" sz="3200" b="1" dirty="0" smtClean="0">
                <a:cs typeface="Akhbar MT" pitchFamily="2" charset="-78"/>
              </a:rPr>
              <a:t>يعتبر التقرير أحد وسائل الاتصال بين الباحث وممول البحث </a:t>
            </a:r>
            <a:endParaRPr lang="en-US" sz="3200" b="1" dirty="0">
              <a:cs typeface="Akhbar MT" pitchFamily="2" charset="-78"/>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136" y="362060"/>
            <a:ext cx="1675423" cy="1347040"/>
          </a:xfrm>
          <a:prstGeom prst="rect">
            <a:avLst/>
          </a:prstGeom>
        </p:spPr>
      </p:pic>
    </p:spTree>
    <p:extLst>
      <p:ext uri="{BB962C8B-B14F-4D97-AF65-F5344CB8AC3E}">
        <p14:creationId xmlns:p14="http://schemas.microsoft.com/office/powerpoint/2010/main" val="160150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down)">
                                      <p:cBhvr>
                                        <p:cTn id="25" dur="580">
                                          <p:stCondLst>
                                            <p:cond delay="0"/>
                                          </p:stCondLst>
                                        </p:cTn>
                                        <p:tgtEl>
                                          <p:spTgt spid="6">
                                            <p:txEl>
                                              <p:pRg st="0" end="0"/>
                                            </p:txEl>
                                          </p:spTgt>
                                        </p:tgtEl>
                                      </p:cBhvr>
                                    </p:animEffect>
                                    <p:anim calcmode="lin" valueType="num">
                                      <p:cBhvr>
                                        <p:cTn id="26"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xEl>
                                              <p:pRg st="0" end="0"/>
                                            </p:txEl>
                                          </p:spTgt>
                                        </p:tgtEl>
                                      </p:cBhvr>
                                      <p:to x="100000" y="60000"/>
                                    </p:animScale>
                                    <p:animScale>
                                      <p:cBhvr>
                                        <p:cTn id="32" dur="166" decel="50000">
                                          <p:stCondLst>
                                            <p:cond delay="676"/>
                                          </p:stCondLst>
                                        </p:cTn>
                                        <p:tgtEl>
                                          <p:spTgt spid="6">
                                            <p:txEl>
                                              <p:pRg st="0" end="0"/>
                                            </p:txEl>
                                          </p:spTgt>
                                        </p:tgtEl>
                                      </p:cBhvr>
                                      <p:to x="100000" y="100000"/>
                                    </p:animScale>
                                    <p:animScale>
                                      <p:cBhvr>
                                        <p:cTn id="33" dur="26">
                                          <p:stCondLst>
                                            <p:cond delay="1312"/>
                                          </p:stCondLst>
                                        </p:cTn>
                                        <p:tgtEl>
                                          <p:spTgt spid="6">
                                            <p:txEl>
                                              <p:pRg st="0" end="0"/>
                                            </p:txEl>
                                          </p:spTgt>
                                        </p:tgtEl>
                                      </p:cBhvr>
                                      <p:to x="100000" y="80000"/>
                                    </p:animScale>
                                    <p:animScale>
                                      <p:cBhvr>
                                        <p:cTn id="34" dur="166" decel="50000">
                                          <p:stCondLst>
                                            <p:cond delay="1338"/>
                                          </p:stCondLst>
                                        </p:cTn>
                                        <p:tgtEl>
                                          <p:spTgt spid="6">
                                            <p:txEl>
                                              <p:pRg st="0" end="0"/>
                                            </p:txEl>
                                          </p:spTgt>
                                        </p:tgtEl>
                                      </p:cBhvr>
                                      <p:to x="100000" y="100000"/>
                                    </p:animScale>
                                    <p:animScale>
                                      <p:cBhvr>
                                        <p:cTn id="35" dur="26">
                                          <p:stCondLst>
                                            <p:cond delay="1642"/>
                                          </p:stCondLst>
                                        </p:cTn>
                                        <p:tgtEl>
                                          <p:spTgt spid="6">
                                            <p:txEl>
                                              <p:pRg st="0" end="0"/>
                                            </p:txEl>
                                          </p:spTgt>
                                        </p:tgtEl>
                                      </p:cBhvr>
                                      <p:to x="100000" y="90000"/>
                                    </p:animScale>
                                    <p:animScale>
                                      <p:cBhvr>
                                        <p:cTn id="36" dur="166" decel="50000">
                                          <p:stCondLst>
                                            <p:cond delay="1668"/>
                                          </p:stCondLst>
                                        </p:cTn>
                                        <p:tgtEl>
                                          <p:spTgt spid="6">
                                            <p:txEl>
                                              <p:pRg st="0" end="0"/>
                                            </p:txEl>
                                          </p:spTgt>
                                        </p:tgtEl>
                                      </p:cBhvr>
                                      <p:to x="100000" y="100000"/>
                                    </p:animScale>
                                    <p:animScale>
                                      <p:cBhvr>
                                        <p:cTn id="37" dur="26">
                                          <p:stCondLst>
                                            <p:cond delay="1808"/>
                                          </p:stCondLst>
                                        </p:cTn>
                                        <p:tgtEl>
                                          <p:spTgt spid="6">
                                            <p:txEl>
                                              <p:pRg st="0" end="0"/>
                                            </p:txEl>
                                          </p:spTgt>
                                        </p:tgtEl>
                                      </p:cBhvr>
                                      <p:to x="100000" y="95000"/>
                                    </p:animScale>
                                    <p:animScale>
                                      <p:cBhvr>
                                        <p:cTn id="38" dur="166" decel="50000">
                                          <p:stCondLst>
                                            <p:cond delay="1834"/>
                                          </p:stCondLst>
                                        </p:cTn>
                                        <p:tgtEl>
                                          <p:spTgt spid="6">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1000" fill="hold"/>
                                        <p:tgtEl>
                                          <p:spTgt spid="7"/>
                                        </p:tgtEl>
                                        <p:attrNameLst>
                                          <p:attrName>ppt_w</p:attrName>
                                        </p:attrNameLst>
                                      </p:cBhvr>
                                      <p:tavLst>
                                        <p:tav tm="0">
                                          <p:val>
                                            <p:fltVal val="0"/>
                                          </p:val>
                                        </p:tav>
                                        <p:tav tm="100000">
                                          <p:val>
                                            <p:strVal val="#ppt_w"/>
                                          </p:val>
                                        </p:tav>
                                      </p:tavLst>
                                    </p:anim>
                                    <p:anim calcmode="lin" valueType="num">
                                      <p:cBhvr>
                                        <p:cTn id="44" dur="1000" fill="hold"/>
                                        <p:tgtEl>
                                          <p:spTgt spid="7"/>
                                        </p:tgtEl>
                                        <p:attrNameLst>
                                          <p:attrName>ppt_h</p:attrName>
                                        </p:attrNameLst>
                                      </p:cBhvr>
                                      <p:tavLst>
                                        <p:tav tm="0">
                                          <p:val>
                                            <p:fltVal val="0"/>
                                          </p:val>
                                        </p:tav>
                                        <p:tav tm="100000">
                                          <p:val>
                                            <p:strVal val="#ppt_h"/>
                                          </p:val>
                                        </p:tav>
                                      </p:tavLst>
                                    </p:anim>
                                    <p:anim calcmode="lin" valueType="num">
                                      <p:cBhvr>
                                        <p:cTn id="45" dur="1000" fill="hold"/>
                                        <p:tgtEl>
                                          <p:spTgt spid="7"/>
                                        </p:tgtEl>
                                        <p:attrNameLst>
                                          <p:attrName>style.rotation</p:attrName>
                                        </p:attrNameLst>
                                      </p:cBhvr>
                                      <p:tavLst>
                                        <p:tav tm="0">
                                          <p:val>
                                            <p:fltVal val="90"/>
                                          </p:val>
                                        </p:tav>
                                        <p:tav tm="100000">
                                          <p:val>
                                            <p:fltVal val="0"/>
                                          </p:val>
                                        </p:tav>
                                      </p:tavLst>
                                    </p:anim>
                                    <p:animEffect transition="in" filter="fade">
                                      <p:cBhvr>
                                        <p:cTn id="4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2" name="Rectangle 1"/>
          <p:cNvSpPr/>
          <p:nvPr/>
        </p:nvSpPr>
        <p:spPr>
          <a:xfrm>
            <a:off x="3008784" y="692696"/>
            <a:ext cx="5273435" cy="461665"/>
          </a:xfrm>
          <a:prstGeom prst="rect">
            <a:avLst/>
          </a:prstGeom>
        </p:spPr>
        <p:txBody>
          <a:bodyPr wrap="square">
            <a:spAutoFit/>
          </a:bodyPr>
          <a:lstStyle/>
          <a:p>
            <a:pPr marL="285750" indent="-285750" algn="just">
              <a:buFont typeface="Wingdings" panose="05000000000000000000" pitchFamily="2" charset="2"/>
              <a:buChar char="ü"/>
            </a:pPr>
            <a:r>
              <a:rPr lang="ar-SA" sz="2400" b="1" dirty="0" smtClean="0">
                <a:solidFill>
                  <a:srgbClr val="C00000"/>
                </a:solidFill>
              </a:rPr>
              <a:t>من أهم خصائص التقرير المكتوب جيدا ما يلي : </a:t>
            </a:r>
            <a:endParaRPr lang="ar-SA" sz="2400" dirty="0">
              <a:solidFill>
                <a:srgbClr val="C00000"/>
              </a:solidFill>
            </a:endParaRPr>
          </a:p>
        </p:txBody>
      </p:sp>
      <p:sp>
        <p:nvSpPr>
          <p:cNvPr id="3" name="Diagonal Stripe 2"/>
          <p:cNvSpPr/>
          <p:nvPr/>
        </p:nvSpPr>
        <p:spPr>
          <a:xfrm rot="1470035">
            <a:off x="1909870" y="1371278"/>
            <a:ext cx="381534" cy="1829762"/>
          </a:xfrm>
          <a:prstGeom prst="diagStrip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 name="Striped Right Arrow 4"/>
          <p:cNvSpPr/>
          <p:nvPr/>
        </p:nvSpPr>
        <p:spPr>
          <a:xfrm rot="2155410">
            <a:off x="1271264" y="1544696"/>
            <a:ext cx="720080" cy="432048"/>
          </a:xfrm>
          <a:prstGeom prst="stripedRightArrow">
            <a:avLst/>
          </a:prstGeom>
          <a:solidFill>
            <a:srgbClr val="D9791B"/>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Rectangle 11"/>
          <p:cNvSpPr/>
          <p:nvPr/>
        </p:nvSpPr>
        <p:spPr>
          <a:xfrm>
            <a:off x="2684875" y="1946838"/>
            <a:ext cx="5284408" cy="400110"/>
          </a:xfrm>
          <a:prstGeom prst="rect">
            <a:avLst/>
          </a:prstGeom>
          <a:ln w="12700">
            <a:solidFill>
              <a:schemeClr val="accent1">
                <a:lumMod val="75000"/>
              </a:schemeClr>
            </a:solidFill>
          </a:ln>
        </p:spPr>
        <p:txBody>
          <a:bodyPr wrap="square">
            <a:spAutoFit/>
          </a:bodyPr>
          <a:lstStyle/>
          <a:p>
            <a:pPr marL="342900" indent="-342900">
              <a:buFont typeface="Arial" panose="020B0604020202020204" pitchFamily="34" charset="0"/>
              <a:buChar char="•"/>
            </a:pPr>
            <a:r>
              <a:rPr lang="ar-SA" sz="2000" b="1" dirty="0" smtClean="0"/>
              <a:t>الوضوح ودقة التعبير</a:t>
            </a:r>
            <a:endParaRPr lang="ar-SA" sz="2000" dirty="0"/>
          </a:p>
        </p:txBody>
      </p:sp>
      <p:sp>
        <p:nvSpPr>
          <p:cNvPr id="13" name="Rectangle 12"/>
          <p:cNvSpPr/>
          <p:nvPr/>
        </p:nvSpPr>
        <p:spPr>
          <a:xfrm>
            <a:off x="2684875" y="2669978"/>
            <a:ext cx="5284408" cy="400110"/>
          </a:xfrm>
          <a:prstGeom prst="rect">
            <a:avLst/>
          </a:prstGeom>
          <a:ln w="19050">
            <a:solidFill>
              <a:srgbClr val="FF0000"/>
            </a:solidFill>
          </a:ln>
        </p:spPr>
        <p:txBody>
          <a:bodyPr wrap="square">
            <a:spAutoFit/>
          </a:bodyPr>
          <a:lstStyle/>
          <a:p>
            <a:pPr marL="342900" indent="-342900">
              <a:buFont typeface="Arial" panose="020B0604020202020204" pitchFamily="34" charset="0"/>
              <a:buChar char="•"/>
            </a:pPr>
            <a:r>
              <a:rPr lang="ar-SA" sz="2000" b="1" dirty="0" smtClean="0"/>
              <a:t>الترابط والتركيز على المفاهيم المهمة</a:t>
            </a:r>
            <a:endParaRPr lang="ar-SA" sz="2000" dirty="0"/>
          </a:p>
        </p:txBody>
      </p:sp>
      <p:sp>
        <p:nvSpPr>
          <p:cNvPr id="14" name="Rectangle 13"/>
          <p:cNvSpPr/>
          <p:nvPr/>
        </p:nvSpPr>
        <p:spPr>
          <a:xfrm>
            <a:off x="2684875" y="3393118"/>
            <a:ext cx="5284408" cy="400110"/>
          </a:xfrm>
          <a:prstGeom prst="rect">
            <a:avLst/>
          </a:prstGeom>
          <a:ln w="28575">
            <a:solidFill>
              <a:srgbClr val="00B0F0"/>
            </a:solidFill>
          </a:ln>
        </p:spPr>
        <p:txBody>
          <a:bodyPr wrap="square">
            <a:spAutoFit/>
          </a:bodyPr>
          <a:lstStyle/>
          <a:p>
            <a:pPr marL="342900" indent="-342900">
              <a:buFont typeface="Arial" panose="020B0604020202020204" pitchFamily="34" charset="0"/>
              <a:buChar char="•"/>
            </a:pPr>
            <a:r>
              <a:rPr lang="ar-SA" sz="2000" b="1" dirty="0" smtClean="0"/>
              <a:t>تنظيم فقرات التقرير بطريقة ذات معنى</a:t>
            </a:r>
            <a:endParaRPr lang="ar-SA" sz="2000" dirty="0"/>
          </a:p>
        </p:txBody>
      </p:sp>
      <p:sp>
        <p:nvSpPr>
          <p:cNvPr id="15" name="Rectangle 14"/>
          <p:cNvSpPr/>
          <p:nvPr/>
        </p:nvSpPr>
        <p:spPr>
          <a:xfrm>
            <a:off x="2684875" y="4131056"/>
            <a:ext cx="5284408" cy="400110"/>
          </a:xfrm>
          <a:prstGeom prst="rect">
            <a:avLst/>
          </a:prstGeom>
          <a:ln w="28575">
            <a:solidFill>
              <a:srgbClr val="00B050"/>
            </a:solidFill>
          </a:ln>
        </p:spPr>
        <p:txBody>
          <a:bodyPr wrap="square">
            <a:spAutoFit/>
          </a:bodyPr>
          <a:lstStyle/>
          <a:p>
            <a:pPr marL="342900" indent="-342900">
              <a:buFont typeface="Arial" panose="020B0604020202020204" pitchFamily="34" charset="0"/>
              <a:buChar char="•"/>
            </a:pPr>
            <a:r>
              <a:rPr lang="ar-SA" sz="2000" b="1" dirty="0" smtClean="0"/>
              <a:t>الاختيار الدقيق للكلمات التي تعبر عن المعنى المقصود</a:t>
            </a:r>
            <a:endParaRPr lang="ar-SA" sz="2000" dirty="0"/>
          </a:p>
        </p:txBody>
      </p:sp>
      <p:sp>
        <p:nvSpPr>
          <p:cNvPr id="16" name="Rectangle 15"/>
          <p:cNvSpPr/>
          <p:nvPr/>
        </p:nvSpPr>
        <p:spPr>
          <a:xfrm>
            <a:off x="2684875" y="4777117"/>
            <a:ext cx="5284408" cy="400110"/>
          </a:xfrm>
          <a:prstGeom prst="rect">
            <a:avLst/>
          </a:prstGeom>
          <a:ln w="38100">
            <a:solidFill>
              <a:srgbClr val="FFC000"/>
            </a:solidFill>
          </a:ln>
        </p:spPr>
        <p:txBody>
          <a:bodyPr wrap="square">
            <a:spAutoFit/>
          </a:bodyPr>
          <a:lstStyle/>
          <a:p>
            <a:pPr marL="342900" indent="-342900">
              <a:buFont typeface="Arial" panose="020B0604020202020204" pitchFamily="34" charset="0"/>
              <a:buChar char="•"/>
            </a:pPr>
            <a:r>
              <a:rPr lang="ar-SA" sz="2000" b="1" dirty="0" smtClean="0"/>
              <a:t>الخلو من الأخطاء والكلمات الغامضة والمتخصصة جدا</a:t>
            </a:r>
            <a:endParaRPr lang="ar-SA" sz="2000" dirty="0"/>
          </a:p>
        </p:txBody>
      </p:sp>
      <p:sp>
        <p:nvSpPr>
          <p:cNvPr id="22" name="Rectangle 21"/>
          <p:cNvSpPr/>
          <p:nvPr/>
        </p:nvSpPr>
        <p:spPr>
          <a:xfrm>
            <a:off x="2684875" y="5445224"/>
            <a:ext cx="5284408" cy="400110"/>
          </a:xfrm>
          <a:prstGeom prst="rect">
            <a:avLst/>
          </a:prstGeom>
          <a:ln w="57150">
            <a:solidFill>
              <a:schemeClr val="tx1">
                <a:lumMod val="65000"/>
                <a:lumOff val="35000"/>
              </a:schemeClr>
            </a:solidFill>
          </a:ln>
        </p:spPr>
        <p:txBody>
          <a:bodyPr wrap="square">
            <a:spAutoFit/>
          </a:bodyPr>
          <a:lstStyle/>
          <a:p>
            <a:pPr marL="342900" indent="-342900">
              <a:buFont typeface="Arial" panose="020B0604020202020204" pitchFamily="34" charset="0"/>
              <a:buChar char="•"/>
            </a:pPr>
            <a:r>
              <a:rPr lang="ar-SA" sz="2000" b="1" dirty="0" smtClean="0"/>
              <a:t>اختيار شكل مناسب للتقرير</a:t>
            </a:r>
            <a:endParaRPr lang="ar-SA" sz="2000" dirty="0"/>
          </a:p>
        </p:txBody>
      </p:sp>
    </p:spTree>
    <p:extLst>
      <p:ext uri="{BB962C8B-B14F-4D97-AF65-F5344CB8AC3E}">
        <p14:creationId xmlns:p14="http://schemas.microsoft.com/office/powerpoint/2010/main" val="56534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80">
                                          <p:stCondLst>
                                            <p:cond delay="0"/>
                                          </p:stCondLst>
                                        </p:cTn>
                                        <p:tgtEl>
                                          <p:spTgt spid="3"/>
                                        </p:tgtEl>
                                      </p:cBhvr>
                                    </p:animEffect>
                                    <p:anim calcmode="lin" valueType="num">
                                      <p:cBhvr>
                                        <p:cTn id="4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gtEl>
                                      </p:cBhvr>
                                      <p:to x="100000" y="60000"/>
                                    </p:animScale>
                                    <p:animScale>
                                      <p:cBhvr>
                                        <p:cTn id="46" dur="166" decel="50000">
                                          <p:stCondLst>
                                            <p:cond delay="676"/>
                                          </p:stCondLst>
                                        </p:cTn>
                                        <p:tgtEl>
                                          <p:spTgt spid="3"/>
                                        </p:tgtEl>
                                      </p:cBhvr>
                                      <p:to x="100000" y="100000"/>
                                    </p:animScale>
                                    <p:animScale>
                                      <p:cBhvr>
                                        <p:cTn id="47" dur="26">
                                          <p:stCondLst>
                                            <p:cond delay="1312"/>
                                          </p:stCondLst>
                                        </p:cTn>
                                        <p:tgtEl>
                                          <p:spTgt spid="3"/>
                                        </p:tgtEl>
                                      </p:cBhvr>
                                      <p:to x="100000" y="80000"/>
                                    </p:animScale>
                                    <p:animScale>
                                      <p:cBhvr>
                                        <p:cTn id="48" dur="166" decel="50000">
                                          <p:stCondLst>
                                            <p:cond delay="1338"/>
                                          </p:stCondLst>
                                        </p:cTn>
                                        <p:tgtEl>
                                          <p:spTgt spid="3"/>
                                        </p:tgtEl>
                                      </p:cBhvr>
                                      <p:to x="100000" y="100000"/>
                                    </p:animScale>
                                    <p:animScale>
                                      <p:cBhvr>
                                        <p:cTn id="49" dur="26">
                                          <p:stCondLst>
                                            <p:cond delay="1642"/>
                                          </p:stCondLst>
                                        </p:cTn>
                                        <p:tgtEl>
                                          <p:spTgt spid="3"/>
                                        </p:tgtEl>
                                      </p:cBhvr>
                                      <p:to x="100000" y="90000"/>
                                    </p:animScale>
                                    <p:animScale>
                                      <p:cBhvr>
                                        <p:cTn id="50" dur="166" decel="50000">
                                          <p:stCondLst>
                                            <p:cond delay="1668"/>
                                          </p:stCondLst>
                                        </p:cTn>
                                        <p:tgtEl>
                                          <p:spTgt spid="3"/>
                                        </p:tgtEl>
                                      </p:cBhvr>
                                      <p:to x="100000" y="100000"/>
                                    </p:animScale>
                                    <p:animScale>
                                      <p:cBhvr>
                                        <p:cTn id="51" dur="26">
                                          <p:stCondLst>
                                            <p:cond delay="1808"/>
                                          </p:stCondLst>
                                        </p:cTn>
                                        <p:tgtEl>
                                          <p:spTgt spid="3"/>
                                        </p:tgtEl>
                                      </p:cBhvr>
                                      <p:to x="100000" y="95000"/>
                                    </p:animScale>
                                    <p:animScale>
                                      <p:cBhvr>
                                        <p:cTn id="52" dur="166" decel="50000">
                                          <p:stCondLst>
                                            <p:cond delay="1834"/>
                                          </p:stCondLst>
                                        </p:cTn>
                                        <p:tgtEl>
                                          <p:spTgt spid="3"/>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Effect transition="in" filter="fade">
                                      <p:cBhvr>
                                        <p:cTn id="64" dur="500"/>
                                        <p:tgtEl>
                                          <p:spTgt spid="13"/>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500" fill="hold"/>
                                        <p:tgtEl>
                                          <p:spTgt spid="14"/>
                                        </p:tgtEl>
                                        <p:attrNameLst>
                                          <p:attrName>ppt_w</p:attrName>
                                        </p:attrNameLst>
                                      </p:cBhvr>
                                      <p:tavLst>
                                        <p:tav tm="0">
                                          <p:val>
                                            <p:fltVal val="0"/>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animEffect transition="in" filter="fade">
                                      <p:cBhvr>
                                        <p:cTn id="69" dur="500"/>
                                        <p:tgtEl>
                                          <p:spTgt spid="1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ppt_w</p:attrName>
                                        </p:attrNameLst>
                                      </p:cBhvr>
                                      <p:tavLst>
                                        <p:tav tm="0">
                                          <p:val>
                                            <p:fltVal val="0"/>
                                          </p:val>
                                        </p:tav>
                                        <p:tav tm="100000">
                                          <p:val>
                                            <p:strVal val="#ppt_w"/>
                                          </p:val>
                                        </p:tav>
                                      </p:tavLst>
                                    </p:anim>
                                    <p:anim calcmode="lin" valueType="num">
                                      <p:cBhvr>
                                        <p:cTn id="73" dur="500" fill="hold"/>
                                        <p:tgtEl>
                                          <p:spTgt spid="15"/>
                                        </p:tgtEl>
                                        <p:attrNameLst>
                                          <p:attrName>ppt_h</p:attrName>
                                        </p:attrNameLst>
                                      </p:cBhvr>
                                      <p:tavLst>
                                        <p:tav tm="0">
                                          <p:val>
                                            <p:fltVal val="0"/>
                                          </p:val>
                                        </p:tav>
                                        <p:tav tm="100000">
                                          <p:val>
                                            <p:strVal val="#ppt_h"/>
                                          </p:val>
                                        </p:tav>
                                      </p:tavLst>
                                    </p:anim>
                                    <p:animEffect transition="in" filter="fade">
                                      <p:cBhvr>
                                        <p:cTn id="74" dur="500"/>
                                        <p:tgtEl>
                                          <p:spTgt spid="1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Effect transition="in" filter="fade">
                                      <p:cBhvr>
                                        <p:cTn id="79" dur="500"/>
                                        <p:tgtEl>
                                          <p:spTgt spid="16"/>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500" fill="hold"/>
                                        <p:tgtEl>
                                          <p:spTgt spid="22"/>
                                        </p:tgtEl>
                                        <p:attrNameLst>
                                          <p:attrName>ppt_w</p:attrName>
                                        </p:attrNameLst>
                                      </p:cBhvr>
                                      <p:tavLst>
                                        <p:tav tm="0">
                                          <p:val>
                                            <p:fltVal val="0"/>
                                          </p:val>
                                        </p:tav>
                                        <p:tav tm="100000">
                                          <p:val>
                                            <p:strVal val="#ppt_w"/>
                                          </p:val>
                                        </p:tav>
                                      </p:tavLst>
                                    </p:anim>
                                    <p:anim calcmode="lin" valueType="num">
                                      <p:cBhvr>
                                        <p:cTn id="83" dur="500" fill="hold"/>
                                        <p:tgtEl>
                                          <p:spTgt spid="22"/>
                                        </p:tgtEl>
                                        <p:attrNameLst>
                                          <p:attrName>ppt_h</p:attrName>
                                        </p:attrNameLst>
                                      </p:cBhvr>
                                      <p:tavLst>
                                        <p:tav tm="0">
                                          <p:val>
                                            <p:fltVal val="0"/>
                                          </p:val>
                                        </p:tav>
                                        <p:tav tm="100000">
                                          <p:val>
                                            <p:strVal val="#ppt_h"/>
                                          </p:val>
                                        </p:tav>
                                      </p:tavLst>
                                    </p:anim>
                                    <p:animEffect transition="in" filter="fade">
                                      <p:cBhvr>
                                        <p:cTn id="8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P spid="12" grpId="0" animBg="1"/>
      <p:bldP spid="13" grpId="0" animBg="1"/>
      <p:bldP spid="14" grpId="0" animBg="1"/>
      <p:bldP spid="15" grpId="0" animBg="1"/>
      <p:bldP spid="16"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2" name="Rectangle 1"/>
          <p:cNvSpPr/>
          <p:nvPr/>
        </p:nvSpPr>
        <p:spPr>
          <a:xfrm>
            <a:off x="3155102" y="573840"/>
            <a:ext cx="4121307" cy="523220"/>
          </a:xfrm>
          <a:prstGeom prst="rect">
            <a:avLst/>
          </a:prstGeom>
          <a:solidFill>
            <a:srgbClr val="FFC000"/>
          </a:solidFill>
        </p:spPr>
        <p:txBody>
          <a:bodyPr wrap="square">
            <a:spAutoFit/>
          </a:bodyPr>
          <a:lstStyle/>
          <a:p>
            <a:pPr marL="457200" indent="-457200" algn="ctr">
              <a:buFont typeface="Wingdings" panose="05000000000000000000" pitchFamily="2" charset="2"/>
              <a:buChar char="§"/>
            </a:pPr>
            <a:r>
              <a:rPr lang="ar-SA" sz="2800" b="1" dirty="0" smtClean="0">
                <a:solidFill>
                  <a:srgbClr val="002060"/>
                </a:solidFill>
              </a:rPr>
              <a:t>محتويات تقرير البحث</a:t>
            </a:r>
            <a:endParaRPr lang="ar-SA" sz="2800" dirty="0">
              <a:solidFill>
                <a:srgbClr val="002060"/>
              </a:solidFill>
            </a:endParaRPr>
          </a:p>
        </p:txBody>
      </p:sp>
      <p:sp>
        <p:nvSpPr>
          <p:cNvPr id="3" name="Diagonal Stripe 2"/>
          <p:cNvSpPr/>
          <p:nvPr/>
        </p:nvSpPr>
        <p:spPr>
          <a:xfrm rot="19894131">
            <a:off x="8200935" y="1720619"/>
            <a:ext cx="1187660" cy="2147626"/>
          </a:xfrm>
          <a:prstGeom prst="diagStrip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2" name="Rectangle 11"/>
          <p:cNvSpPr/>
          <p:nvPr/>
        </p:nvSpPr>
        <p:spPr>
          <a:xfrm>
            <a:off x="200472" y="1655384"/>
            <a:ext cx="7793550" cy="400110"/>
          </a:xfrm>
          <a:prstGeom prst="rect">
            <a:avLst/>
          </a:prstGeom>
          <a:ln>
            <a:solidFill>
              <a:schemeClr val="bg1"/>
            </a:solidFill>
          </a:ln>
        </p:spPr>
        <p:txBody>
          <a:bodyPr wrap="square">
            <a:spAutoFit/>
          </a:bodyPr>
          <a:lstStyle/>
          <a:p>
            <a:pPr marL="342900" indent="-342900">
              <a:buFont typeface="Wingdings" panose="05000000000000000000" pitchFamily="2" charset="2"/>
              <a:buChar char="v"/>
            </a:pPr>
            <a:r>
              <a:rPr lang="ar-SA" sz="2000" b="1" u="sng" dirty="0" smtClean="0">
                <a:solidFill>
                  <a:srgbClr val="FF0000"/>
                </a:solidFill>
              </a:rPr>
              <a:t>صفحة العنوان </a:t>
            </a:r>
            <a:r>
              <a:rPr lang="ar-SA" sz="2000" b="1" dirty="0" smtClean="0"/>
              <a:t>(عنوان الدراسة) : يشير العنوان الى فحوى البحث</a:t>
            </a:r>
            <a:endParaRPr lang="ar-SA" sz="2000" dirty="0"/>
          </a:p>
        </p:txBody>
      </p:sp>
      <p:sp>
        <p:nvSpPr>
          <p:cNvPr id="13" name="Rectangle 12"/>
          <p:cNvSpPr/>
          <p:nvPr/>
        </p:nvSpPr>
        <p:spPr>
          <a:xfrm>
            <a:off x="2313442" y="2058901"/>
            <a:ext cx="5688632" cy="400110"/>
          </a:xfrm>
          <a:prstGeom prst="rect">
            <a:avLst/>
          </a:prstGeom>
          <a:ln>
            <a:solidFill>
              <a:schemeClr val="bg1"/>
            </a:solidFill>
          </a:ln>
        </p:spPr>
        <p:txBody>
          <a:bodyPr wrap="square">
            <a:spAutoFit/>
          </a:bodyPr>
          <a:lstStyle/>
          <a:p>
            <a:pPr marL="342900" indent="-342900">
              <a:buFont typeface="Wingdings" panose="05000000000000000000" pitchFamily="2" charset="2"/>
              <a:buChar char="v"/>
            </a:pPr>
            <a:r>
              <a:rPr lang="ar-SA" sz="2000" b="1" dirty="0" smtClean="0"/>
              <a:t>وجود </a:t>
            </a:r>
            <a:r>
              <a:rPr lang="ar-SA" sz="2000" b="1" u="sng" dirty="0" smtClean="0">
                <a:solidFill>
                  <a:srgbClr val="FF0000"/>
                </a:solidFill>
              </a:rPr>
              <a:t>قائمة المحتويات </a:t>
            </a:r>
            <a:r>
              <a:rPr lang="ar-SA" sz="2000" b="1" dirty="0" smtClean="0"/>
              <a:t>في بداية التقرير</a:t>
            </a:r>
            <a:endParaRPr lang="ar-SA" sz="2000" dirty="0"/>
          </a:p>
        </p:txBody>
      </p:sp>
      <p:sp>
        <p:nvSpPr>
          <p:cNvPr id="14" name="Rectangle 13"/>
          <p:cNvSpPr/>
          <p:nvPr/>
        </p:nvSpPr>
        <p:spPr>
          <a:xfrm>
            <a:off x="2313442" y="2912906"/>
            <a:ext cx="5680579" cy="400110"/>
          </a:xfrm>
          <a:prstGeom prst="rect">
            <a:avLst/>
          </a:prstGeom>
          <a:ln>
            <a:solidFill>
              <a:schemeClr val="bg1"/>
            </a:solidFill>
          </a:ln>
        </p:spPr>
        <p:txBody>
          <a:bodyPr wrap="square">
            <a:spAutoFit/>
          </a:bodyPr>
          <a:lstStyle/>
          <a:p>
            <a:pPr marL="342900" indent="-342900">
              <a:buFont typeface="Wingdings" panose="05000000000000000000" pitchFamily="2" charset="2"/>
              <a:buChar char="v"/>
            </a:pPr>
            <a:r>
              <a:rPr lang="ar-SA" sz="2000" b="1" u="sng" dirty="0" smtClean="0">
                <a:solidFill>
                  <a:srgbClr val="FF0000"/>
                </a:solidFill>
              </a:rPr>
              <a:t>مشروع البحث</a:t>
            </a:r>
            <a:endParaRPr lang="ar-SA" sz="2000" u="sng" dirty="0">
              <a:solidFill>
                <a:srgbClr val="FF0000"/>
              </a:solidFill>
            </a:endParaRPr>
          </a:p>
        </p:txBody>
      </p:sp>
      <p:sp>
        <p:nvSpPr>
          <p:cNvPr id="15" name="Rectangle 14"/>
          <p:cNvSpPr/>
          <p:nvPr/>
        </p:nvSpPr>
        <p:spPr>
          <a:xfrm>
            <a:off x="2313443" y="2467103"/>
            <a:ext cx="5680579" cy="400110"/>
          </a:xfrm>
          <a:prstGeom prst="rect">
            <a:avLst/>
          </a:prstGeom>
          <a:ln>
            <a:solidFill>
              <a:schemeClr val="bg1"/>
            </a:solidFill>
          </a:ln>
        </p:spPr>
        <p:txBody>
          <a:bodyPr wrap="square">
            <a:spAutoFit/>
          </a:bodyPr>
          <a:lstStyle/>
          <a:p>
            <a:pPr marL="342900" indent="-342900">
              <a:buFont typeface="Wingdings" panose="05000000000000000000" pitchFamily="2" charset="2"/>
              <a:buChar char="v"/>
            </a:pPr>
            <a:r>
              <a:rPr lang="ar-SA" sz="2000" b="1" u="sng" dirty="0" smtClean="0">
                <a:solidFill>
                  <a:srgbClr val="FF0000"/>
                </a:solidFill>
              </a:rPr>
              <a:t>موافقة الجهة الممولة </a:t>
            </a:r>
            <a:r>
              <a:rPr lang="ar-SA" sz="2000" b="1" dirty="0" smtClean="0"/>
              <a:t>على اجراء البحث</a:t>
            </a:r>
            <a:endParaRPr lang="ar-SA" sz="2000" dirty="0"/>
          </a:p>
        </p:txBody>
      </p:sp>
      <p:sp>
        <p:nvSpPr>
          <p:cNvPr id="16" name="Rectangle 15"/>
          <p:cNvSpPr/>
          <p:nvPr/>
        </p:nvSpPr>
        <p:spPr>
          <a:xfrm>
            <a:off x="2350851" y="4643281"/>
            <a:ext cx="5680579" cy="400110"/>
          </a:xfrm>
          <a:prstGeom prst="rect">
            <a:avLst/>
          </a:prstGeom>
          <a:ln>
            <a:solidFill>
              <a:schemeClr val="bg1"/>
            </a:solidFill>
          </a:ln>
        </p:spPr>
        <p:txBody>
          <a:bodyPr wrap="square">
            <a:spAutoFit/>
          </a:bodyPr>
          <a:lstStyle/>
          <a:p>
            <a:pPr marL="342900" indent="-342900">
              <a:buFont typeface="Wingdings" panose="05000000000000000000" pitchFamily="2" charset="2"/>
              <a:buChar char="v"/>
            </a:pPr>
            <a:r>
              <a:rPr lang="ar-SA" sz="2000" b="1" u="sng" dirty="0" smtClean="0">
                <a:solidFill>
                  <a:srgbClr val="FF0000"/>
                </a:solidFill>
              </a:rPr>
              <a:t>الخلاصة</a:t>
            </a:r>
            <a:r>
              <a:rPr lang="ar-SA" sz="2000" b="1" dirty="0" smtClean="0"/>
              <a:t> الخاصة بكبار المديرين (في حالة البحوث التطبيقية)</a:t>
            </a:r>
            <a:endParaRPr lang="ar-SA" sz="2000" dirty="0"/>
          </a:p>
        </p:txBody>
      </p:sp>
      <p:sp>
        <p:nvSpPr>
          <p:cNvPr id="22" name="Rectangle 21"/>
          <p:cNvSpPr/>
          <p:nvPr/>
        </p:nvSpPr>
        <p:spPr>
          <a:xfrm>
            <a:off x="2356602" y="5213268"/>
            <a:ext cx="5680579" cy="400110"/>
          </a:xfrm>
          <a:prstGeom prst="rect">
            <a:avLst/>
          </a:prstGeom>
          <a:ln>
            <a:solidFill>
              <a:schemeClr val="bg1"/>
            </a:solidFill>
          </a:ln>
        </p:spPr>
        <p:txBody>
          <a:bodyPr wrap="square">
            <a:spAutoFit/>
          </a:bodyPr>
          <a:lstStyle/>
          <a:p>
            <a:pPr marL="342900" indent="-342900">
              <a:buFont typeface="Wingdings" panose="05000000000000000000" pitchFamily="2" charset="2"/>
              <a:buChar char="v"/>
            </a:pPr>
            <a:r>
              <a:rPr lang="ar-SA" sz="2000" b="1" u="sng" dirty="0">
                <a:solidFill>
                  <a:srgbClr val="FF0000"/>
                </a:solidFill>
              </a:rPr>
              <a:t>موجز</a:t>
            </a:r>
            <a:r>
              <a:rPr lang="ar-SA" sz="2000" b="1" dirty="0"/>
              <a:t> البحث (في حالة البحوث </a:t>
            </a:r>
            <a:r>
              <a:rPr lang="ar-SA" sz="2000" b="1" dirty="0" smtClean="0"/>
              <a:t>الأساسية)</a:t>
            </a:r>
            <a:endParaRPr lang="ar-SA" sz="2000" dirty="0"/>
          </a:p>
        </p:txBody>
      </p:sp>
      <p:sp>
        <p:nvSpPr>
          <p:cNvPr id="17" name="Rectangle 16"/>
          <p:cNvSpPr/>
          <p:nvPr/>
        </p:nvSpPr>
        <p:spPr>
          <a:xfrm>
            <a:off x="776537" y="3354577"/>
            <a:ext cx="7225538" cy="707886"/>
          </a:xfrm>
          <a:prstGeom prst="rect">
            <a:avLst/>
          </a:prstGeom>
          <a:ln>
            <a:solidFill>
              <a:schemeClr val="bg1"/>
            </a:solidFill>
          </a:ln>
        </p:spPr>
        <p:txBody>
          <a:bodyPr wrap="square">
            <a:spAutoFit/>
          </a:bodyPr>
          <a:lstStyle/>
          <a:p>
            <a:pPr marL="342900" indent="-342900">
              <a:buFont typeface="Wingdings" panose="05000000000000000000" pitchFamily="2" charset="2"/>
              <a:buChar char="v"/>
            </a:pPr>
            <a:r>
              <a:rPr lang="ar-SA" sz="2000" b="1" u="sng" dirty="0" smtClean="0">
                <a:solidFill>
                  <a:srgbClr val="FF0000"/>
                </a:solidFill>
              </a:rPr>
              <a:t>مقدمة</a:t>
            </a:r>
            <a:r>
              <a:rPr lang="ar-SA" sz="2000" b="1" dirty="0" smtClean="0"/>
              <a:t> تشرح الأهداف والأهمية والمشكلة </a:t>
            </a:r>
            <a:r>
              <a:rPr lang="ar-SA" sz="2000" b="1" dirty="0"/>
              <a:t>المراد دراستها وتفصيل للاطار النظري للبحث و </a:t>
            </a:r>
            <a:r>
              <a:rPr lang="ar-SA" sz="2000" b="1" dirty="0" smtClean="0"/>
              <a:t>فروضه</a:t>
            </a:r>
            <a:endParaRPr lang="ar-SA" sz="2000" dirty="0"/>
          </a:p>
        </p:txBody>
      </p:sp>
      <p:sp>
        <p:nvSpPr>
          <p:cNvPr id="19" name="Rectangle 18"/>
          <p:cNvSpPr/>
          <p:nvPr/>
        </p:nvSpPr>
        <p:spPr>
          <a:xfrm>
            <a:off x="344489" y="4099363"/>
            <a:ext cx="7657586" cy="400110"/>
          </a:xfrm>
          <a:prstGeom prst="rect">
            <a:avLst/>
          </a:prstGeom>
          <a:ln>
            <a:solidFill>
              <a:schemeClr val="bg1"/>
            </a:solidFill>
          </a:ln>
        </p:spPr>
        <p:txBody>
          <a:bodyPr wrap="square">
            <a:spAutoFit/>
          </a:bodyPr>
          <a:lstStyle/>
          <a:p>
            <a:pPr marL="342900" indent="-342900">
              <a:buFont typeface="Wingdings" panose="05000000000000000000" pitchFamily="2" charset="2"/>
              <a:buChar char="v"/>
            </a:pPr>
            <a:r>
              <a:rPr lang="ar-SA" sz="2000" b="1" dirty="0" smtClean="0"/>
              <a:t>عرض </a:t>
            </a:r>
            <a:r>
              <a:rPr lang="ar-SA" sz="2000" b="1" u="sng" dirty="0" smtClean="0">
                <a:solidFill>
                  <a:srgbClr val="FF0000"/>
                </a:solidFill>
              </a:rPr>
              <a:t>النتائج والتوصيات </a:t>
            </a:r>
            <a:r>
              <a:rPr lang="ar-SA" sz="2000" b="1" dirty="0" smtClean="0"/>
              <a:t>(ملحقة بتحليل تفصيلي لتكاليف وعوائد تطبيق كل منها )</a:t>
            </a:r>
            <a:endParaRPr lang="ar-SA" sz="2000" dirty="0"/>
          </a:p>
        </p:txBody>
      </p:sp>
      <p:sp>
        <p:nvSpPr>
          <p:cNvPr id="20" name="Rectangle 19"/>
          <p:cNvSpPr/>
          <p:nvPr/>
        </p:nvSpPr>
        <p:spPr>
          <a:xfrm>
            <a:off x="1640633" y="5766673"/>
            <a:ext cx="6379532" cy="400110"/>
          </a:xfrm>
          <a:prstGeom prst="rect">
            <a:avLst/>
          </a:prstGeom>
          <a:ln>
            <a:solidFill>
              <a:schemeClr val="bg1"/>
            </a:solidFill>
          </a:ln>
        </p:spPr>
        <p:txBody>
          <a:bodyPr wrap="square">
            <a:spAutoFit/>
          </a:bodyPr>
          <a:lstStyle/>
          <a:p>
            <a:pPr marL="342900" indent="-342900">
              <a:buFont typeface="Wingdings" panose="05000000000000000000" pitchFamily="2" charset="2"/>
              <a:buChar char="v"/>
            </a:pPr>
            <a:r>
              <a:rPr lang="ar-SA" sz="2000" b="1" u="sng" dirty="0" smtClean="0">
                <a:solidFill>
                  <a:srgbClr val="FF0000"/>
                </a:solidFill>
              </a:rPr>
              <a:t>شكر</a:t>
            </a:r>
            <a:r>
              <a:rPr lang="ar-SA" sz="2000" b="1" u="sng" dirty="0" smtClean="0"/>
              <a:t> </a:t>
            </a:r>
            <a:r>
              <a:rPr lang="ar-SA" sz="2000" b="1" dirty="0" smtClean="0"/>
              <a:t>لكل من قدم </a:t>
            </a:r>
            <a:r>
              <a:rPr lang="ar-SA" sz="2000" b="1" dirty="0" smtClean="0"/>
              <a:t>المساعدة</a:t>
            </a:r>
            <a:r>
              <a:rPr lang="ar-SA" sz="2000" b="1" dirty="0" smtClean="0"/>
              <a:t>، المراجع التي اعتمد عليها، الملاحق</a:t>
            </a:r>
            <a:endParaRPr lang="ar-SA" sz="2000" dirty="0"/>
          </a:p>
        </p:txBody>
      </p:sp>
    </p:spTree>
    <p:extLst>
      <p:ext uri="{BB962C8B-B14F-4D97-AF65-F5344CB8AC3E}">
        <p14:creationId xmlns:p14="http://schemas.microsoft.com/office/powerpoint/2010/main" val="217091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anim calcmode="lin" valueType="num">
                                      <p:cBhvr>
                                        <p:cTn id="67" dur="1000" fill="hold"/>
                                        <p:tgtEl>
                                          <p:spTgt spid="19"/>
                                        </p:tgtEl>
                                        <p:attrNameLst>
                                          <p:attrName>ppt_x</p:attrName>
                                        </p:attrNameLst>
                                      </p:cBhvr>
                                      <p:tavLst>
                                        <p:tav tm="0">
                                          <p:val>
                                            <p:strVal val="#ppt_x"/>
                                          </p:val>
                                        </p:tav>
                                        <p:tav tm="100000">
                                          <p:val>
                                            <p:strVal val="#ppt_x"/>
                                          </p:val>
                                        </p:tav>
                                      </p:tavLst>
                                    </p:anim>
                                    <p:anim calcmode="lin" valueType="num">
                                      <p:cBhvr>
                                        <p:cTn id="68" dur="1000" fill="hold"/>
                                        <p:tgtEl>
                                          <p:spTgt spid="1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1000"/>
                                        <p:tgtEl>
                                          <p:spTgt spid="16"/>
                                        </p:tgtEl>
                                      </p:cBhvr>
                                    </p:animEffect>
                                    <p:anim calcmode="lin" valueType="num">
                                      <p:cBhvr>
                                        <p:cTn id="72" dur="1000" fill="hold"/>
                                        <p:tgtEl>
                                          <p:spTgt spid="16"/>
                                        </p:tgtEl>
                                        <p:attrNameLst>
                                          <p:attrName>ppt_x</p:attrName>
                                        </p:attrNameLst>
                                      </p:cBhvr>
                                      <p:tavLst>
                                        <p:tav tm="0">
                                          <p:val>
                                            <p:strVal val="#ppt_x"/>
                                          </p:val>
                                        </p:tav>
                                        <p:tav tm="100000">
                                          <p:val>
                                            <p:strVal val="#ppt_x"/>
                                          </p:val>
                                        </p:tav>
                                      </p:tavLst>
                                    </p:anim>
                                    <p:anim calcmode="lin" valueType="num">
                                      <p:cBhvr>
                                        <p:cTn id="73" dur="1000" fill="hold"/>
                                        <p:tgtEl>
                                          <p:spTgt spid="1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anim calcmode="lin" valueType="num">
                                      <p:cBhvr>
                                        <p:cTn id="77" dur="1000" fill="hold"/>
                                        <p:tgtEl>
                                          <p:spTgt spid="22"/>
                                        </p:tgtEl>
                                        <p:attrNameLst>
                                          <p:attrName>ppt_x</p:attrName>
                                        </p:attrNameLst>
                                      </p:cBhvr>
                                      <p:tavLst>
                                        <p:tav tm="0">
                                          <p:val>
                                            <p:strVal val="#ppt_x"/>
                                          </p:val>
                                        </p:tav>
                                        <p:tav tm="100000">
                                          <p:val>
                                            <p:strVal val="#ppt_x"/>
                                          </p:val>
                                        </p:tav>
                                      </p:tavLst>
                                    </p:anim>
                                    <p:anim calcmode="lin" valueType="num">
                                      <p:cBhvr>
                                        <p:cTn id="78" dur="1000" fill="hold"/>
                                        <p:tgtEl>
                                          <p:spTgt spid="2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1000"/>
                                        <p:tgtEl>
                                          <p:spTgt spid="20"/>
                                        </p:tgtEl>
                                      </p:cBhvr>
                                    </p:animEffect>
                                    <p:anim calcmode="lin" valueType="num">
                                      <p:cBhvr>
                                        <p:cTn id="82" dur="1000" fill="hold"/>
                                        <p:tgtEl>
                                          <p:spTgt spid="20"/>
                                        </p:tgtEl>
                                        <p:attrNameLst>
                                          <p:attrName>ppt_x</p:attrName>
                                        </p:attrNameLst>
                                      </p:cBhvr>
                                      <p:tavLst>
                                        <p:tav tm="0">
                                          <p:val>
                                            <p:strVal val="#ppt_x"/>
                                          </p:val>
                                        </p:tav>
                                        <p:tav tm="100000">
                                          <p:val>
                                            <p:strVal val="#ppt_x"/>
                                          </p:val>
                                        </p:tav>
                                      </p:tavLst>
                                    </p:anim>
                                    <p:anim calcmode="lin" valueType="num">
                                      <p:cBhvr>
                                        <p:cTn id="8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2" grpId="0" animBg="1"/>
      <p:bldP spid="13" grpId="0" animBg="1"/>
      <p:bldP spid="14" grpId="0" animBg="1"/>
      <p:bldP spid="15" grpId="0" animBg="1"/>
      <p:bldP spid="16" grpId="0" animBg="1"/>
      <p:bldP spid="22" grpId="0" animBg="1"/>
      <p:bldP spid="17" grpId="0" animBg="1"/>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2" name="Rectangle 1"/>
          <p:cNvSpPr/>
          <p:nvPr/>
        </p:nvSpPr>
        <p:spPr>
          <a:xfrm>
            <a:off x="4109580" y="268016"/>
            <a:ext cx="5203729" cy="523220"/>
          </a:xfrm>
          <a:prstGeom prst="rect">
            <a:avLst/>
          </a:prstGeom>
          <a:solidFill>
            <a:srgbClr val="FFFF00"/>
          </a:solidFill>
        </p:spPr>
        <p:txBody>
          <a:bodyPr wrap="square">
            <a:spAutoFit/>
          </a:bodyPr>
          <a:lstStyle/>
          <a:p>
            <a:pPr marL="457200" indent="-457200" algn="ctr">
              <a:buFont typeface="Wingdings" panose="05000000000000000000" pitchFamily="2" charset="2"/>
              <a:buChar char="§"/>
            </a:pPr>
            <a:r>
              <a:rPr lang="ar-SA" sz="2800" b="1" dirty="0" smtClean="0">
                <a:solidFill>
                  <a:srgbClr val="002060"/>
                </a:solidFill>
              </a:rPr>
              <a:t>أمثلة عن بعض محتويات التقرير</a:t>
            </a:r>
            <a:endParaRPr lang="ar-SA" sz="2800" dirty="0">
              <a:solidFill>
                <a:srgbClr val="002060"/>
              </a:solidFill>
            </a:endParaRPr>
          </a:p>
        </p:txBody>
      </p:sp>
      <p:sp>
        <p:nvSpPr>
          <p:cNvPr id="12" name="Rectangle 11"/>
          <p:cNvSpPr/>
          <p:nvPr/>
        </p:nvSpPr>
        <p:spPr>
          <a:xfrm>
            <a:off x="6757521" y="1009928"/>
            <a:ext cx="2539433" cy="523220"/>
          </a:xfrm>
          <a:prstGeom prst="rect">
            <a:avLst/>
          </a:prstGeom>
          <a:solidFill>
            <a:srgbClr val="FFFF00"/>
          </a:solidFill>
          <a:ln>
            <a:solidFill>
              <a:schemeClr val="bg1"/>
            </a:solidFill>
          </a:ln>
        </p:spPr>
        <p:txBody>
          <a:bodyPr wrap="square">
            <a:spAutoFit/>
          </a:bodyPr>
          <a:lstStyle/>
          <a:p>
            <a:pPr marL="342900" indent="-342900" algn="ctr">
              <a:buFont typeface="Wingdings" panose="05000000000000000000" pitchFamily="2" charset="2"/>
              <a:buChar char="v"/>
            </a:pPr>
            <a:r>
              <a:rPr lang="ar-SA" sz="2800" b="1" dirty="0" smtClean="0"/>
              <a:t>صفحة العنوان </a:t>
            </a:r>
            <a:endParaRPr lang="ar-SA" sz="2800" dirty="0"/>
          </a:p>
        </p:txBody>
      </p:sp>
      <p:sp>
        <p:nvSpPr>
          <p:cNvPr id="18" name="Rectangle 17"/>
          <p:cNvSpPr/>
          <p:nvPr/>
        </p:nvSpPr>
        <p:spPr>
          <a:xfrm>
            <a:off x="437952" y="1663751"/>
            <a:ext cx="9073008" cy="1446550"/>
          </a:xfrm>
          <a:prstGeom prst="rect">
            <a:avLst/>
          </a:prstGeom>
          <a:ln w="38100">
            <a:solidFill>
              <a:schemeClr val="tx1"/>
            </a:solidFill>
          </a:ln>
        </p:spPr>
        <p:txBody>
          <a:bodyPr wrap="square">
            <a:spAutoFit/>
          </a:bodyPr>
          <a:lstStyle/>
          <a:p>
            <a:pPr marL="342900" indent="-342900" algn="ctr">
              <a:buFont typeface="Wingdings" panose="05000000000000000000" pitchFamily="2" charset="2"/>
              <a:buChar char="v"/>
            </a:pPr>
            <a:endParaRPr lang="ar-SA" sz="2000" b="1" dirty="0" smtClean="0">
              <a:solidFill>
                <a:srgbClr val="FF0000"/>
              </a:solidFill>
            </a:endParaRPr>
          </a:p>
          <a:p>
            <a:pPr marL="342900" indent="-342900" algn="ctr">
              <a:buFont typeface="Wingdings" panose="05000000000000000000" pitchFamily="2" charset="2"/>
              <a:buChar char="v"/>
            </a:pPr>
            <a:r>
              <a:rPr lang="ar-SA" sz="2400" b="1" dirty="0" smtClean="0">
                <a:solidFill>
                  <a:srgbClr val="FF0000"/>
                </a:solidFill>
              </a:rPr>
              <a:t>العوامل المؤثرة على ترقية العاملات في شركات المحاسبة الى مناصب </a:t>
            </a:r>
            <a:r>
              <a:rPr lang="ar-SA" sz="2400" b="1" dirty="0">
                <a:solidFill>
                  <a:srgbClr val="FF0000"/>
                </a:solidFill>
              </a:rPr>
              <a:t>الإدارة العليا </a:t>
            </a:r>
            <a:endParaRPr lang="ar-SA" sz="2400" b="1" dirty="0" smtClean="0">
              <a:solidFill>
                <a:srgbClr val="FF0000"/>
              </a:solidFill>
            </a:endParaRPr>
          </a:p>
          <a:p>
            <a:pPr algn="ctr"/>
            <a:r>
              <a:rPr lang="ar-SA" sz="2400" b="1" dirty="0" smtClean="0">
                <a:solidFill>
                  <a:srgbClr val="FF0000"/>
                </a:solidFill>
              </a:rPr>
              <a:t> </a:t>
            </a:r>
            <a:r>
              <a:rPr lang="ar-SA" sz="2400" b="1" dirty="0">
                <a:solidFill>
                  <a:srgbClr val="FF0000"/>
                </a:solidFill>
              </a:rPr>
              <a:t>دراسة </a:t>
            </a:r>
            <a:r>
              <a:rPr lang="ar-SA" sz="2400" b="1" dirty="0" smtClean="0">
                <a:solidFill>
                  <a:srgbClr val="FF0000"/>
                </a:solidFill>
              </a:rPr>
              <a:t>أساسية</a:t>
            </a:r>
            <a:endParaRPr lang="ar-SA" sz="2400" dirty="0">
              <a:solidFill>
                <a:srgbClr val="FF0000"/>
              </a:solidFill>
            </a:endParaRPr>
          </a:p>
          <a:p>
            <a:pPr marL="342900" indent="-342900">
              <a:buFont typeface="Wingdings" panose="05000000000000000000" pitchFamily="2" charset="2"/>
              <a:buChar char="v"/>
            </a:pPr>
            <a:endParaRPr lang="ar-SA" sz="2000" dirty="0"/>
          </a:p>
        </p:txBody>
      </p:sp>
      <p:sp>
        <p:nvSpPr>
          <p:cNvPr id="21" name="Rectangle 20"/>
          <p:cNvSpPr/>
          <p:nvPr/>
        </p:nvSpPr>
        <p:spPr>
          <a:xfrm>
            <a:off x="437952" y="3240904"/>
            <a:ext cx="9073008" cy="1569660"/>
          </a:xfrm>
          <a:prstGeom prst="rect">
            <a:avLst/>
          </a:prstGeom>
          <a:ln w="38100">
            <a:solidFill>
              <a:srgbClr val="00B0F0"/>
            </a:solidFill>
          </a:ln>
        </p:spPr>
        <p:txBody>
          <a:bodyPr wrap="square">
            <a:spAutoFit/>
          </a:bodyPr>
          <a:lstStyle/>
          <a:p>
            <a:pPr marL="342900" indent="-342900" algn="ctr">
              <a:buFont typeface="Wingdings" panose="05000000000000000000" pitchFamily="2" charset="2"/>
              <a:buChar char="v"/>
            </a:pPr>
            <a:endParaRPr lang="ar-SA" sz="2400" b="1" dirty="0" smtClean="0">
              <a:solidFill>
                <a:srgbClr val="00B050"/>
              </a:solidFill>
            </a:endParaRPr>
          </a:p>
          <a:p>
            <a:pPr marL="342900" indent="-342900" algn="ctr">
              <a:buFont typeface="Wingdings" panose="05000000000000000000" pitchFamily="2" charset="2"/>
              <a:buChar char="v"/>
            </a:pPr>
            <a:r>
              <a:rPr lang="ar-SA" sz="2400" b="1" dirty="0" smtClean="0">
                <a:solidFill>
                  <a:srgbClr val="00B0F0"/>
                </a:solidFill>
              </a:rPr>
              <a:t>دراسة مدى رضاء عملاء مدينة فرانكفورت عن خدمات المترو </a:t>
            </a:r>
          </a:p>
          <a:p>
            <a:pPr algn="ctr"/>
            <a:r>
              <a:rPr lang="ar-SA" sz="2400" b="1" dirty="0" smtClean="0">
                <a:solidFill>
                  <a:srgbClr val="00B0F0"/>
                </a:solidFill>
              </a:rPr>
              <a:t> دراسة تطبيقية</a:t>
            </a:r>
          </a:p>
          <a:p>
            <a:pPr algn="ctr"/>
            <a:endParaRPr lang="ar-SA" sz="2400" dirty="0">
              <a:solidFill>
                <a:srgbClr val="FF0000"/>
              </a:solidFill>
            </a:endParaRPr>
          </a:p>
        </p:txBody>
      </p:sp>
      <p:sp>
        <p:nvSpPr>
          <p:cNvPr id="23" name="Rectangle 22"/>
          <p:cNvSpPr/>
          <p:nvPr/>
        </p:nvSpPr>
        <p:spPr>
          <a:xfrm>
            <a:off x="437952" y="4941167"/>
            <a:ext cx="9073008" cy="1138773"/>
          </a:xfrm>
          <a:prstGeom prst="rect">
            <a:avLst/>
          </a:prstGeom>
          <a:ln w="38100">
            <a:solidFill>
              <a:srgbClr val="FF0000"/>
            </a:solidFill>
          </a:ln>
        </p:spPr>
        <p:txBody>
          <a:bodyPr wrap="square">
            <a:spAutoFit/>
          </a:bodyPr>
          <a:lstStyle/>
          <a:p>
            <a:pPr marL="342900" indent="-342900" algn="ctr">
              <a:buFont typeface="Wingdings" panose="05000000000000000000" pitchFamily="2" charset="2"/>
              <a:buChar char="v"/>
            </a:pPr>
            <a:r>
              <a:rPr lang="ar-SA" sz="2400" b="1" dirty="0" smtClean="0">
                <a:solidFill>
                  <a:srgbClr val="00B050"/>
                </a:solidFill>
              </a:rPr>
              <a:t>العوامل المؤثرة على حالة الإرهاق التي يشعر بها ممرضات </a:t>
            </a:r>
            <a:r>
              <a:rPr lang="ar-SA" sz="2400" b="1" dirty="0">
                <a:solidFill>
                  <a:srgbClr val="00B050"/>
                </a:solidFill>
              </a:rPr>
              <a:t>المستشفى الجامعي </a:t>
            </a:r>
            <a:endParaRPr lang="ar-SA" sz="2400" b="1" dirty="0" smtClean="0">
              <a:solidFill>
                <a:srgbClr val="00B050"/>
              </a:solidFill>
            </a:endParaRPr>
          </a:p>
          <a:p>
            <a:pPr algn="ctr"/>
            <a:r>
              <a:rPr lang="ar-SA" sz="2400" b="1" dirty="0" smtClean="0">
                <a:solidFill>
                  <a:srgbClr val="00B050"/>
                </a:solidFill>
              </a:rPr>
              <a:t>دراسة </a:t>
            </a:r>
            <a:r>
              <a:rPr lang="ar-SA" sz="2400" b="1" dirty="0">
                <a:solidFill>
                  <a:srgbClr val="00B050"/>
                </a:solidFill>
              </a:rPr>
              <a:t>تطبيقية</a:t>
            </a:r>
            <a:endParaRPr lang="ar-SA" sz="2400" dirty="0">
              <a:solidFill>
                <a:srgbClr val="00B050"/>
              </a:solidFill>
            </a:endParaRPr>
          </a:p>
          <a:p>
            <a:pPr marL="342900" indent="-342900">
              <a:buFont typeface="Wingdings" panose="05000000000000000000" pitchFamily="2" charset="2"/>
              <a:buChar char="v"/>
            </a:pPr>
            <a:endParaRPr lang="ar-SA" sz="2000" dirty="0"/>
          </a:p>
        </p:txBody>
      </p:sp>
    </p:spTree>
    <p:extLst>
      <p:ext uri="{BB962C8B-B14F-4D97-AF65-F5344CB8AC3E}">
        <p14:creationId xmlns:p14="http://schemas.microsoft.com/office/powerpoint/2010/main" val="4100508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80">
                                          <p:stCondLst>
                                            <p:cond delay="0"/>
                                          </p:stCondLst>
                                        </p:cTn>
                                        <p:tgtEl>
                                          <p:spTgt spid="12"/>
                                        </p:tgtEl>
                                      </p:cBhvr>
                                    </p:animEffect>
                                    <p:anim calcmode="lin" valueType="num">
                                      <p:cBhvr>
                                        <p:cTn id="2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9" dur="26">
                                          <p:stCondLst>
                                            <p:cond delay="650"/>
                                          </p:stCondLst>
                                        </p:cTn>
                                        <p:tgtEl>
                                          <p:spTgt spid="12"/>
                                        </p:tgtEl>
                                      </p:cBhvr>
                                      <p:to x="100000" y="60000"/>
                                    </p:animScale>
                                    <p:animScale>
                                      <p:cBhvr>
                                        <p:cTn id="30" dur="166" decel="50000">
                                          <p:stCondLst>
                                            <p:cond delay="676"/>
                                          </p:stCondLst>
                                        </p:cTn>
                                        <p:tgtEl>
                                          <p:spTgt spid="12"/>
                                        </p:tgtEl>
                                      </p:cBhvr>
                                      <p:to x="100000" y="100000"/>
                                    </p:animScale>
                                    <p:animScale>
                                      <p:cBhvr>
                                        <p:cTn id="31" dur="26">
                                          <p:stCondLst>
                                            <p:cond delay="1312"/>
                                          </p:stCondLst>
                                        </p:cTn>
                                        <p:tgtEl>
                                          <p:spTgt spid="12"/>
                                        </p:tgtEl>
                                      </p:cBhvr>
                                      <p:to x="100000" y="80000"/>
                                    </p:animScale>
                                    <p:animScale>
                                      <p:cBhvr>
                                        <p:cTn id="32" dur="166" decel="50000">
                                          <p:stCondLst>
                                            <p:cond delay="1338"/>
                                          </p:stCondLst>
                                        </p:cTn>
                                        <p:tgtEl>
                                          <p:spTgt spid="12"/>
                                        </p:tgtEl>
                                      </p:cBhvr>
                                      <p:to x="100000" y="100000"/>
                                    </p:animScale>
                                    <p:animScale>
                                      <p:cBhvr>
                                        <p:cTn id="33" dur="26">
                                          <p:stCondLst>
                                            <p:cond delay="1642"/>
                                          </p:stCondLst>
                                        </p:cTn>
                                        <p:tgtEl>
                                          <p:spTgt spid="12"/>
                                        </p:tgtEl>
                                      </p:cBhvr>
                                      <p:to x="100000" y="90000"/>
                                    </p:animScale>
                                    <p:animScale>
                                      <p:cBhvr>
                                        <p:cTn id="34" dur="166" decel="50000">
                                          <p:stCondLst>
                                            <p:cond delay="1668"/>
                                          </p:stCondLst>
                                        </p:cTn>
                                        <p:tgtEl>
                                          <p:spTgt spid="12"/>
                                        </p:tgtEl>
                                      </p:cBhvr>
                                      <p:to x="100000" y="100000"/>
                                    </p:animScale>
                                    <p:animScale>
                                      <p:cBhvr>
                                        <p:cTn id="35" dur="26">
                                          <p:stCondLst>
                                            <p:cond delay="1808"/>
                                          </p:stCondLst>
                                        </p:cTn>
                                        <p:tgtEl>
                                          <p:spTgt spid="12"/>
                                        </p:tgtEl>
                                      </p:cBhvr>
                                      <p:to x="100000" y="95000"/>
                                    </p:animScale>
                                    <p:animScale>
                                      <p:cBhvr>
                                        <p:cTn id="36" dur="166" decel="50000">
                                          <p:stCondLst>
                                            <p:cond delay="1834"/>
                                          </p:stCondLst>
                                        </p:cTn>
                                        <p:tgtEl>
                                          <p:spTgt spid="12"/>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8" grpId="0" animBg="1"/>
      <p:bldP spid="21"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12" name="Rectangle 11"/>
          <p:cNvSpPr/>
          <p:nvPr/>
        </p:nvSpPr>
        <p:spPr>
          <a:xfrm>
            <a:off x="2713825" y="764704"/>
            <a:ext cx="4123609" cy="461665"/>
          </a:xfrm>
          <a:prstGeom prst="rect">
            <a:avLst/>
          </a:prstGeom>
          <a:solidFill>
            <a:srgbClr val="FFFF00"/>
          </a:solidFill>
          <a:ln>
            <a:solidFill>
              <a:schemeClr val="bg1"/>
            </a:solidFill>
          </a:ln>
        </p:spPr>
        <p:txBody>
          <a:bodyPr wrap="square">
            <a:spAutoFit/>
          </a:bodyPr>
          <a:lstStyle/>
          <a:p>
            <a:pPr marL="342900" indent="-342900" algn="ctr">
              <a:buFont typeface="Wingdings" panose="05000000000000000000" pitchFamily="2" charset="2"/>
              <a:buChar char="v"/>
            </a:pPr>
            <a:r>
              <a:rPr lang="ar-SA" sz="2400" b="1" dirty="0" smtClean="0"/>
              <a:t>الجزء الأساسي في البحث</a:t>
            </a:r>
            <a:endParaRPr lang="ar-SA" sz="2400" dirty="0"/>
          </a:p>
        </p:txBody>
      </p:sp>
      <p:sp>
        <p:nvSpPr>
          <p:cNvPr id="18" name="Rectangle 17"/>
          <p:cNvSpPr/>
          <p:nvPr/>
        </p:nvSpPr>
        <p:spPr>
          <a:xfrm>
            <a:off x="239125" y="1698842"/>
            <a:ext cx="9073008" cy="1015663"/>
          </a:xfrm>
          <a:prstGeom prst="rect">
            <a:avLst/>
          </a:prstGeom>
          <a:ln>
            <a:solidFill>
              <a:schemeClr val="bg1"/>
            </a:solidFill>
          </a:ln>
        </p:spPr>
        <p:txBody>
          <a:bodyPr wrap="square">
            <a:spAutoFit/>
          </a:bodyPr>
          <a:lstStyle/>
          <a:p>
            <a:pPr marL="342900" indent="-342900">
              <a:buFont typeface="Wingdings" panose="05000000000000000000" pitchFamily="2" charset="2"/>
              <a:buChar char="v"/>
            </a:pPr>
            <a:r>
              <a:rPr lang="ar-SA" sz="2000" b="1" dirty="0" smtClean="0"/>
              <a:t>يذكر هنا تفاصيل المقابلات مثلا، ومراجعة الدراسات السابقة والاطار النظري للبحث وفروضه، تصميم المعاينة وطرق تجميع البيانات وطبيعة الدراسة وامتدادها الزمني ومجالها....</a:t>
            </a:r>
            <a:endParaRPr lang="ar-SA" sz="2000" dirty="0"/>
          </a:p>
          <a:p>
            <a:pPr marL="342900" indent="-342900">
              <a:buFont typeface="Wingdings" panose="05000000000000000000" pitchFamily="2" charset="2"/>
              <a:buChar char="v"/>
            </a:pPr>
            <a:endParaRPr lang="ar-SA" sz="2000" dirty="0"/>
          </a:p>
        </p:txBody>
      </p:sp>
      <p:sp>
        <p:nvSpPr>
          <p:cNvPr id="21" name="Rectangle 20"/>
          <p:cNvSpPr/>
          <p:nvPr/>
        </p:nvSpPr>
        <p:spPr>
          <a:xfrm>
            <a:off x="342349" y="2709320"/>
            <a:ext cx="8866560" cy="707886"/>
          </a:xfrm>
          <a:prstGeom prst="rect">
            <a:avLst/>
          </a:prstGeom>
          <a:ln>
            <a:solidFill>
              <a:schemeClr val="bg1"/>
            </a:solidFill>
          </a:ln>
        </p:spPr>
        <p:txBody>
          <a:bodyPr wrap="square">
            <a:spAutoFit/>
          </a:bodyPr>
          <a:lstStyle/>
          <a:p>
            <a:pPr marL="342900" indent="-342900">
              <a:buFont typeface="Wingdings" panose="05000000000000000000" pitchFamily="2" charset="2"/>
              <a:buChar char="v"/>
            </a:pPr>
            <a:r>
              <a:rPr lang="ar-SA" sz="2000" b="1" dirty="0" smtClean="0"/>
              <a:t>يذكر أيضا التفاصيل الخاصة بتحليل البيانات التي استخدمت لاختبار الفروض وكذلك الجداول والرسوم الموضحة لنتائج تحليل البيانات.</a:t>
            </a:r>
            <a:endParaRPr lang="ar-SA" sz="2000" dirty="0"/>
          </a:p>
        </p:txBody>
      </p:sp>
      <p:graphicFrame>
        <p:nvGraphicFramePr>
          <p:cNvPr id="6" name="Chart 5"/>
          <p:cNvGraphicFramePr/>
          <p:nvPr>
            <p:extLst>
              <p:ext uri="{D42A27DB-BD31-4B8C-83A1-F6EECF244321}">
                <p14:modId xmlns:p14="http://schemas.microsoft.com/office/powerpoint/2010/main" val="1402715779"/>
              </p:ext>
            </p:extLst>
          </p:nvPr>
        </p:nvGraphicFramePr>
        <p:xfrm>
          <a:off x="6177136" y="3789040"/>
          <a:ext cx="3280544" cy="19053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extLst>
              <p:ext uri="{D42A27DB-BD31-4B8C-83A1-F6EECF244321}">
                <p14:modId xmlns:p14="http://schemas.microsoft.com/office/powerpoint/2010/main" val="1400984823"/>
              </p:ext>
            </p:extLst>
          </p:nvPr>
        </p:nvGraphicFramePr>
        <p:xfrm>
          <a:off x="416496" y="3186978"/>
          <a:ext cx="3024336" cy="292101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p:cNvGraphicFramePr/>
          <p:nvPr>
            <p:extLst>
              <p:ext uri="{D42A27DB-BD31-4B8C-83A1-F6EECF244321}">
                <p14:modId xmlns:p14="http://schemas.microsoft.com/office/powerpoint/2010/main" val="2888496746"/>
              </p:ext>
            </p:extLst>
          </p:nvPr>
        </p:nvGraphicFramePr>
        <p:xfrm>
          <a:off x="3556677" y="3654829"/>
          <a:ext cx="2437904" cy="198530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11805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80">
                                          <p:stCondLst>
                                            <p:cond delay="0"/>
                                          </p:stCondLst>
                                        </p:cTn>
                                        <p:tgtEl>
                                          <p:spTgt spid="18"/>
                                        </p:tgtEl>
                                      </p:cBhvr>
                                    </p:animEffect>
                                    <p:anim calcmode="lin" valueType="num">
                                      <p:cBhvr>
                                        <p:cTn id="24"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29" dur="26">
                                          <p:stCondLst>
                                            <p:cond delay="650"/>
                                          </p:stCondLst>
                                        </p:cTn>
                                        <p:tgtEl>
                                          <p:spTgt spid="18"/>
                                        </p:tgtEl>
                                      </p:cBhvr>
                                      <p:to x="100000" y="60000"/>
                                    </p:animScale>
                                    <p:animScale>
                                      <p:cBhvr>
                                        <p:cTn id="30" dur="166" decel="50000">
                                          <p:stCondLst>
                                            <p:cond delay="676"/>
                                          </p:stCondLst>
                                        </p:cTn>
                                        <p:tgtEl>
                                          <p:spTgt spid="18"/>
                                        </p:tgtEl>
                                      </p:cBhvr>
                                      <p:to x="100000" y="100000"/>
                                    </p:animScale>
                                    <p:animScale>
                                      <p:cBhvr>
                                        <p:cTn id="31" dur="26">
                                          <p:stCondLst>
                                            <p:cond delay="1312"/>
                                          </p:stCondLst>
                                        </p:cTn>
                                        <p:tgtEl>
                                          <p:spTgt spid="18"/>
                                        </p:tgtEl>
                                      </p:cBhvr>
                                      <p:to x="100000" y="80000"/>
                                    </p:animScale>
                                    <p:animScale>
                                      <p:cBhvr>
                                        <p:cTn id="32" dur="166" decel="50000">
                                          <p:stCondLst>
                                            <p:cond delay="1338"/>
                                          </p:stCondLst>
                                        </p:cTn>
                                        <p:tgtEl>
                                          <p:spTgt spid="18"/>
                                        </p:tgtEl>
                                      </p:cBhvr>
                                      <p:to x="100000" y="100000"/>
                                    </p:animScale>
                                    <p:animScale>
                                      <p:cBhvr>
                                        <p:cTn id="33" dur="26">
                                          <p:stCondLst>
                                            <p:cond delay="1642"/>
                                          </p:stCondLst>
                                        </p:cTn>
                                        <p:tgtEl>
                                          <p:spTgt spid="18"/>
                                        </p:tgtEl>
                                      </p:cBhvr>
                                      <p:to x="100000" y="90000"/>
                                    </p:animScale>
                                    <p:animScale>
                                      <p:cBhvr>
                                        <p:cTn id="34" dur="166" decel="50000">
                                          <p:stCondLst>
                                            <p:cond delay="1668"/>
                                          </p:stCondLst>
                                        </p:cTn>
                                        <p:tgtEl>
                                          <p:spTgt spid="18"/>
                                        </p:tgtEl>
                                      </p:cBhvr>
                                      <p:to x="100000" y="100000"/>
                                    </p:animScale>
                                    <p:animScale>
                                      <p:cBhvr>
                                        <p:cTn id="35" dur="26">
                                          <p:stCondLst>
                                            <p:cond delay="1808"/>
                                          </p:stCondLst>
                                        </p:cTn>
                                        <p:tgtEl>
                                          <p:spTgt spid="18"/>
                                        </p:tgtEl>
                                      </p:cBhvr>
                                      <p:to x="100000" y="95000"/>
                                    </p:animScale>
                                    <p:animScale>
                                      <p:cBhvr>
                                        <p:cTn id="36" dur="166" decel="50000">
                                          <p:stCondLst>
                                            <p:cond delay="1834"/>
                                          </p:stCondLst>
                                        </p:cTn>
                                        <p:tgtEl>
                                          <p:spTgt spid="18"/>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ppt_x"/>
                                          </p:val>
                                        </p:tav>
                                        <p:tav tm="100000">
                                          <p:val>
                                            <p:strVal val="#ppt_x"/>
                                          </p:val>
                                        </p:tav>
                                      </p:tavLst>
                                    </p:anim>
                                    <p:anim calcmode="lin" valueType="num">
                                      <p:cBhvr additive="base">
                                        <p:cTn id="46" dur="500" fill="hold"/>
                                        <p:tgtEl>
                                          <p:spTgt spid="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ppt_x"/>
                                          </p:val>
                                        </p:tav>
                                        <p:tav tm="100000">
                                          <p:val>
                                            <p:strVal val="#ppt_x"/>
                                          </p:val>
                                        </p:tav>
                                      </p:tavLst>
                                    </p:anim>
                                    <p:anim calcmode="lin" valueType="num">
                                      <p:cBhvr additive="base">
                                        <p:cTn id="5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animBg="1"/>
      <p:bldP spid="21" grpId="0" animBg="1"/>
      <p:bldGraphic spid="6" grpId="0">
        <p:bldAsOne/>
      </p:bldGraphic>
      <p:bldGraphic spid="11" grpId="0">
        <p:bldAsOne/>
      </p:bldGraphic>
      <p:bldGraphic spid="16"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2" name="Rectangle 1"/>
          <p:cNvSpPr/>
          <p:nvPr/>
        </p:nvSpPr>
        <p:spPr>
          <a:xfrm>
            <a:off x="5095860" y="1762362"/>
            <a:ext cx="4444105" cy="584775"/>
          </a:xfrm>
          <a:prstGeom prst="rect">
            <a:avLst/>
          </a:prstGeom>
          <a:solidFill>
            <a:srgbClr val="FFFF00"/>
          </a:solidFill>
        </p:spPr>
        <p:txBody>
          <a:bodyPr wrap="square">
            <a:spAutoFit/>
          </a:bodyPr>
          <a:lstStyle/>
          <a:p>
            <a:pPr marL="457200" indent="-457200">
              <a:buFont typeface="Wingdings" panose="05000000000000000000" pitchFamily="2" charset="2"/>
              <a:buChar char="v"/>
            </a:pPr>
            <a:r>
              <a:rPr lang="ar-SA" sz="3200" b="1" dirty="0" smtClean="0">
                <a:solidFill>
                  <a:srgbClr val="002060"/>
                </a:solidFill>
              </a:rPr>
              <a:t>الجزء النهائي من التقرير</a:t>
            </a:r>
            <a:endParaRPr lang="ar-SA" sz="3200" dirty="0">
              <a:solidFill>
                <a:srgbClr val="002060"/>
              </a:solidFill>
            </a:endParaRPr>
          </a:p>
        </p:txBody>
      </p:sp>
      <p:sp>
        <p:nvSpPr>
          <p:cNvPr id="12" name="Rectangle 11"/>
          <p:cNvSpPr/>
          <p:nvPr/>
        </p:nvSpPr>
        <p:spPr>
          <a:xfrm>
            <a:off x="6537176" y="3748680"/>
            <a:ext cx="2974582" cy="584775"/>
          </a:xfrm>
          <a:prstGeom prst="rect">
            <a:avLst/>
          </a:prstGeom>
          <a:solidFill>
            <a:srgbClr val="FFFF00"/>
          </a:solidFill>
          <a:ln>
            <a:solidFill>
              <a:schemeClr val="bg1"/>
            </a:solidFill>
          </a:ln>
        </p:spPr>
        <p:txBody>
          <a:bodyPr wrap="square">
            <a:spAutoFit/>
          </a:bodyPr>
          <a:lstStyle/>
          <a:p>
            <a:pPr marL="342900" indent="-342900">
              <a:buFont typeface="Wingdings" panose="05000000000000000000" pitchFamily="2" charset="2"/>
              <a:buChar char="v"/>
            </a:pPr>
            <a:r>
              <a:rPr lang="ar-SA" sz="3200" b="1" dirty="0" smtClean="0"/>
              <a:t>الشكر والعرفان </a:t>
            </a:r>
            <a:endParaRPr lang="ar-SA" sz="3200" dirty="0"/>
          </a:p>
        </p:txBody>
      </p:sp>
      <p:sp>
        <p:nvSpPr>
          <p:cNvPr id="3" name="Rectangle 2"/>
          <p:cNvSpPr/>
          <p:nvPr/>
        </p:nvSpPr>
        <p:spPr>
          <a:xfrm>
            <a:off x="-195549" y="1762362"/>
            <a:ext cx="5170005" cy="461665"/>
          </a:xfrm>
          <a:prstGeom prst="rect">
            <a:avLst/>
          </a:prstGeom>
        </p:spPr>
        <p:txBody>
          <a:bodyPr wrap="none">
            <a:spAutoFit/>
          </a:bodyPr>
          <a:lstStyle/>
          <a:p>
            <a:pPr marL="285750" indent="-285750">
              <a:buFont typeface="Wingdings" panose="05000000000000000000" pitchFamily="2" charset="2"/>
              <a:buChar char="ü"/>
            </a:pPr>
            <a:r>
              <a:rPr lang="ar-SA" sz="2400" b="1" dirty="0" smtClean="0">
                <a:solidFill>
                  <a:srgbClr val="002060"/>
                </a:solidFill>
              </a:rPr>
              <a:t>يتضمن النتائج النهائية التي تم التوصل اليها  : </a:t>
            </a:r>
            <a:endParaRPr lang="ar-SA" sz="2400" dirty="0"/>
          </a:p>
        </p:txBody>
      </p:sp>
      <p:sp>
        <p:nvSpPr>
          <p:cNvPr id="11" name="Rectangle 10"/>
          <p:cNvSpPr/>
          <p:nvPr/>
        </p:nvSpPr>
        <p:spPr>
          <a:xfrm>
            <a:off x="200472" y="3501008"/>
            <a:ext cx="6211780" cy="1938992"/>
          </a:xfrm>
          <a:prstGeom prst="rect">
            <a:avLst/>
          </a:prstGeom>
          <a:ln>
            <a:solidFill>
              <a:schemeClr val="tx1"/>
            </a:solidFill>
          </a:ln>
        </p:spPr>
        <p:txBody>
          <a:bodyPr wrap="square">
            <a:spAutoFit/>
          </a:bodyPr>
          <a:lstStyle/>
          <a:p>
            <a:r>
              <a:rPr lang="ar-SA" sz="2400" b="1" dirty="0" smtClean="0">
                <a:solidFill>
                  <a:srgbClr val="002060"/>
                </a:solidFill>
              </a:rPr>
              <a:t>لكل من قدم المساعدة وعاون (منظمات وأفراد) :</a:t>
            </a:r>
            <a:endParaRPr lang="ar-SA" sz="2400" dirty="0"/>
          </a:p>
          <a:p>
            <a:pPr marL="1200150" lvl="2" indent="-285750">
              <a:buFont typeface="Wingdings" panose="05000000000000000000" pitchFamily="2" charset="2"/>
              <a:buChar char="ü"/>
            </a:pPr>
            <a:r>
              <a:rPr lang="ar-SA" sz="2400" b="1" dirty="0" smtClean="0">
                <a:solidFill>
                  <a:srgbClr val="002060"/>
                </a:solidFill>
              </a:rPr>
              <a:t>في جمع البيانات،</a:t>
            </a:r>
          </a:p>
          <a:p>
            <a:pPr marL="1200150" lvl="2" indent="-285750">
              <a:buFont typeface="Wingdings" panose="05000000000000000000" pitchFamily="2" charset="2"/>
              <a:buChar char="ü"/>
            </a:pPr>
            <a:r>
              <a:rPr lang="ar-SA" sz="2400" b="1" dirty="0" smtClean="0">
                <a:solidFill>
                  <a:srgbClr val="002060"/>
                </a:solidFill>
              </a:rPr>
              <a:t> تسهيل الاتصالات، </a:t>
            </a:r>
          </a:p>
          <a:p>
            <a:pPr marL="1200150" lvl="2" indent="-285750">
              <a:buFont typeface="Wingdings" panose="05000000000000000000" pitchFamily="2" charset="2"/>
              <a:buChar char="ü"/>
            </a:pPr>
            <a:r>
              <a:rPr lang="ar-SA" sz="2400" b="1" dirty="0" smtClean="0">
                <a:solidFill>
                  <a:srgbClr val="002060"/>
                </a:solidFill>
              </a:rPr>
              <a:t>تمويل البحث، </a:t>
            </a:r>
          </a:p>
          <a:p>
            <a:pPr marL="1200150" lvl="2" indent="-285750">
              <a:buFont typeface="Wingdings" panose="05000000000000000000" pitchFamily="2" charset="2"/>
              <a:buChar char="ü"/>
            </a:pPr>
            <a:r>
              <a:rPr lang="ar-SA" sz="2400" b="1" dirty="0" smtClean="0">
                <a:solidFill>
                  <a:srgbClr val="002060"/>
                </a:solidFill>
              </a:rPr>
              <a:t>تحليل البيانات</a:t>
            </a:r>
          </a:p>
        </p:txBody>
      </p:sp>
    </p:spTree>
    <p:extLst>
      <p:ext uri="{BB962C8B-B14F-4D97-AF65-F5344CB8AC3E}">
        <p14:creationId xmlns:p14="http://schemas.microsoft.com/office/powerpoint/2010/main" val="348861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3" grpId="0"/>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9" name="Rectangle 8"/>
          <p:cNvSpPr/>
          <p:nvPr/>
        </p:nvSpPr>
        <p:spPr>
          <a:xfrm>
            <a:off x="7545288" y="1760184"/>
            <a:ext cx="1897629" cy="584775"/>
          </a:xfrm>
          <a:prstGeom prst="rect">
            <a:avLst/>
          </a:prstGeom>
          <a:solidFill>
            <a:srgbClr val="FFFF00"/>
          </a:solidFill>
          <a:ln>
            <a:solidFill>
              <a:schemeClr val="bg1"/>
            </a:solidFill>
          </a:ln>
        </p:spPr>
        <p:txBody>
          <a:bodyPr wrap="square">
            <a:spAutoFit/>
          </a:bodyPr>
          <a:lstStyle/>
          <a:p>
            <a:pPr marL="342900" indent="-342900">
              <a:buFont typeface="Wingdings" panose="05000000000000000000" pitchFamily="2" charset="2"/>
              <a:buChar char="v"/>
            </a:pPr>
            <a:r>
              <a:rPr lang="ar-SA" sz="3200" b="1" dirty="0" smtClean="0"/>
              <a:t>المراجع</a:t>
            </a:r>
            <a:endParaRPr lang="ar-SA" sz="3200" dirty="0"/>
          </a:p>
        </p:txBody>
      </p:sp>
      <p:sp>
        <p:nvSpPr>
          <p:cNvPr id="10" name="Rectangle 9"/>
          <p:cNvSpPr/>
          <p:nvPr/>
        </p:nvSpPr>
        <p:spPr>
          <a:xfrm>
            <a:off x="6848274" y="3501008"/>
            <a:ext cx="2596627" cy="584775"/>
          </a:xfrm>
          <a:prstGeom prst="rect">
            <a:avLst/>
          </a:prstGeom>
          <a:solidFill>
            <a:srgbClr val="FFFF00"/>
          </a:solidFill>
          <a:ln>
            <a:solidFill>
              <a:schemeClr val="bg1"/>
            </a:solidFill>
          </a:ln>
        </p:spPr>
        <p:txBody>
          <a:bodyPr wrap="square">
            <a:spAutoFit/>
          </a:bodyPr>
          <a:lstStyle/>
          <a:p>
            <a:pPr marL="342900" indent="-342900">
              <a:buFont typeface="Wingdings" panose="05000000000000000000" pitchFamily="2" charset="2"/>
              <a:buChar char="v"/>
            </a:pPr>
            <a:r>
              <a:rPr lang="ar-SA" sz="3200" b="1" dirty="0" smtClean="0"/>
              <a:t>الملاحق</a:t>
            </a:r>
            <a:endParaRPr lang="ar-SA" sz="3200" dirty="0"/>
          </a:p>
        </p:txBody>
      </p:sp>
      <p:sp>
        <p:nvSpPr>
          <p:cNvPr id="11" name="Rectangle 10"/>
          <p:cNvSpPr/>
          <p:nvPr/>
        </p:nvSpPr>
        <p:spPr>
          <a:xfrm>
            <a:off x="128464" y="1763384"/>
            <a:ext cx="7344816" cy="830997"/>
          </a:xfrm>
          <a:prstGeom prst="rect">
            <a:avLst/>
          </a:prstGeom>
        </p:spPr>
        <p:txBody>
          <a:bodyPr wrap="square">
            <a:spAutoFit/>
          </a:bodyPr>
          <a:lstStyle/>
          <a:p>
            <a:pPr marL="285750" indent="-285750">
              <a:buFont typeface="Wingdings" panose="05000000000000000000" pitchFamily="2" charset="2"/>
              <a:buChar char="ü"/>
            </a:pPr>
            <a:r>
              <a:rPr lang="ar-SA" sz="2400" b="1" dirty="0" smtClean="0">
                <a:solidFill>
                  <a:srgbClr val="002060"/>
                </a:solidFill>
              </a:rPr>
              <a:t>تكون في صفحة مستقلة وتضم كل المراجع التي استخدمت في البحث في كل مراحله، مهمشة بطريقة علمية موحدة ومتعارف عليها. </a:t>
            </a:r>
            <a:endParaRPr lang="ar-SA" sz="2400" dirty="0"/>
          </a:p>
        </p:txBody>
      </p:sp>
      <p:sp>
        <p:nvSpPr>
          <p:cNvPr id="13" name="Rectangle 12"/>
          <p:cNvSpPr/>
          <p:nvPr/>
        </p:nvSpPr>
        <p:spPr>
          <a:xfrm>
            <a:off x="543774" y="3501173"/>
            <a:ext cx="6283788" cy="2308324"/>
          </a:xfrm>
          <a:prstGeom prst="rect">
            <a:avLst/>
          </a:prstGeom>
        </p:spPr>
        <p:txBody>
          <a:bodyPr wrap="square">
            <a:spAutoFit/>
          </a:bodyPr>
          <a:lstStyle/>
          <a:p>
            <a:pPr marL="285750" indent="-285750" algn="just">
              <a:buFont typeface="Wingdings" panose="05000000000000000000" pitchFamily="2" charset="2"/>
              <a:buChar char="ü"/>
            </a:pPr>
            <a:r>
              <a:rPr lang="ar-SA" sz="2400" b="1" dirty="0" smtClean="0">
                <a:solidFill>
                  <a:srgbClr val="002060"/>
                </a:solidFill>
              </a:rPr>
              <a:t>تشكل الملاحق وثائق مهمة تلحق بالبحث في نهايته ولا توضع في متنه نظرا لحجمها الكبير أو لأنها لم تستخدم كثيرا من قبل الباحث ولكن يجب الإشارة اليها.  ويمكن أن تضم الخارطة التنظيمية للشركة، بعض القوانين، أسئلة المقابلات، نسخة من الاستبيانات، وهي تساعد القارئ على متابعة قراءة التقرير وفهمه.</a:t>
            </a:r>
            <a:endParaRPr lang="ar-SA" sz="2400" dirty="0"/>
          </a:p>
        </p:txBody>
      </p:sp>
    </p:spTree>
    <p:extLst>
      <p:ext uri="{BB962C8B-B14F-4D97-AF65-F5344CB8AC3E}">
        <p14:creationId xmlns:p14="http://schemas.microsoft.com/office/powerpoint/2010/main" val="163906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2" name="Rectangle 1"/>
          <p:cNvSpPr/>
          <p:nvPr/>
        </p:nvSpPr>
        <p:spPr>
          <a:xfrm>
            <a:off x="200472" y="1593153"/>
            <a:ext cx="9172034" cy="954107"/>
          </a:xfrm>
          <a:prstGeom prst="rect">
            <a:avLst/>
          </a:prstGeom>
        </p:spPr>
        <p:txBody>
          <a:bodyPr wrap="square">
            <a:spAutoFit/>
          </a:bodyPr>
          <a:lstStyle/>
          <a:p>
            <a:pPr marL="457200" indent="-457200">
              <a:buFont typeface="Wingdings" panose="05000000000000000000" pitchFamily="2" charset="2"/>
              <a:buChar char="q"/>
            </a:pPr>
            <a:r>
              <a:rPr lang="ar-SA" sz="2800" b="1" dirty="0" smtClean="0">
                <a:solidFill>
                  <a:srgbClr val="013E36"/>
                </a:solidFill>
              </a:rPr>
              <a:t>يختلف العرض الشفهي عن التقرير المكتوب على الرغم من أن المحتوى والأهداف تكاد تكون نفسها</a:t>
            </a:r>
            <a:endParaRPr lang="ar-SA" sz="2800" b="1" dirty="0">
              <a:solidFill>
                <a:srgbClr val="013E36"/>
              </a:solidFill>
            </a:endParaRPr>
          </a:p>
        </p:txBody>
      </p:sp>
      <p:sp>
        <p:nvSpPr>
          <p:cNvPr id="5" name="Rectangle 4"/>
          <p:cNvSpPr/>
          <p:nvPr/>
        </p:nvSpPr>
        <p:spPr>
          <a:xfrm>
            <a:off x="128464" y="3986091"/>
            <a:ext cx="4558834" cy="523220"/>
          </a:xfrm>
          <a:prstGeom prst="rect">
            <a:avLst/>
          </a:prstGeom>
          <a:solidFill>
            <a:srgbClr val="FFC000"/>
          </a:solidFill>
        </p:spPr>
        <p:txBody>
          <a:bodyPr wrap="square">
            <a:spAutoFit/>
          </a:bodyPr>
          <a:lstStyle/>
          <a:p>
            <a:pPr marL="285750" indent="-285750">
              <a:buFont typeface="Wingdings" panose="05000000000000000000" pitchFamily="2" charset="2"/>
              <a:buChar char="§"/>
            </a:pPr>
            <a:r>
              <a:rPr lang="ar-SA" sz="2800" b="1" dirty="0" smtClean="0"/>
              <a:t>شكل العرض (</a:t>
            </a:r>
            <a:r>
              <a:rPr lang="ar-SA" sz="2800" dirty="0" smtClean="0"/>
              <a:t>الشرائح غالبا </a:t>
            </a:r>
            <a:r>
              <a:rPr lang="fr-FR" sz="2800" dirty="0" smtClean="0"/>
              <a:t>PPT</a:t>
            </a:r>
            <a:r>
              <a:rPr lang="ar-SA" sz="2800" dirty="0" smtClean="0"/>
              <a:t>)</a:t>
            </a:r>
            <a:endParaRPr lang="ar-SA" sz="2800" dirty="0"/>
          </a:p>
        </p:txBody>
      </p:sp>
      <p:sp>
        <p:nvSpPr>
          <p:cNvPr id="6" name="Rectangle 5"/>
          <p:cNvSpPr/>
          <p:nvPr/>
        </p:nvSpPr>
        <p:spPr>
          <a:xfrm>
            <a:off x="3155102" y="573840"/>
            <a:ext cx="4121307" cy="523220"/>
          </a:xfrm>
          <a:prstGeom prst="rect">
            <a:avLst/>
          </a:prstGeom>
          <a:solidFill>
            <a:srgbClr val="92D050"/>
          </a:solidFill>
        </p:spPr>
        <p:txBody>
          <a:bodyPr wrap="square">
            <a:spAutoFit/>
          </a:bodyPr>
          <a:lstStyle/>
          <a:p>
            <a:pPr marL="457200" indent="-457200" algn="ctr">
              <a:buFont typeface="Wingdings" panose="05000000000000000000" pitchFamily="2" charset="2"/>
              <a:buChar char="§"/>
            </a:pPr>
            <a:r>
              <a:rPr lang="ar-SA" sz="2800" b="1" dirty="0" smtClean="0">
                <a:solidFill>
                  <a:srgbClr val="002060"/>
                </a:solidFill>
              </a:rPr>
              <a:t>العرض الشفهي للبحث</a:t>
            </a:r>
            <a:endParaRPr lang="ar-SA" sz="2800" dirty="0">
              <a:solidFill>
                <a:srgbClr val="002060"/>
              </a:solidFill>
            </a:endParaRPr>
          </a:p>
        </p:txBody>
      </p:sp>
      <p:sp>
        <p:nvSpPr>
          <p:cNvPr id="7" name="Rectangle 6"/>
          <p:cNvSpPr/>
          <p:nvPr/>
        </p:nvSpPr>
        <p:spPr>
          <a:xfrm>
            <a:off x="128464" y="3121804"/>
            <a:ext cx="4558834" cy="523220"/>
          </a:xfrm>
          <a:prstGeom prst="rect">
            <a:avLst/>
          </a:prstGeom>
          <a:solidFill>
            <a:schemeClr val="accent1">
              <a:lumMod val="40000"/>
              <a:lumOff val="60000"/>
            </a:schemeClr>
          </a:solidFill>
        </p:spPr>
        <p:txBody>
          <a:bodyPr wrap="square">
            <a:spAutoFit/>
          </a:bodyPr>
          <a:lstStyle/>
          <a:p>
            <a:pPr marL="285750" indent="-285750">
              <a:buFont typeface="Wingdings" panose="05000000000000000000" pitchFamily="2" charset="2"/>
              <a:buChar char="§"/>
            </a:pPr>
            <a:r>
              <a:rPr lang="ar-SA" sz="2800" b="1" dirty="0" smtClean="0">
                <a:solidFill>
                  <a:srgbClr val="FF0000"/>
                </a:solidFill>
              </a:rPr>
              <a:t>طريقة العرض والتقديم</a:t>
            </a:r>
            <a:endParaRPr lang="ar-SA" sz="2800" dirty="0">
              <a:solidFill>
                <a:srgbClr val="FF0000"/>
              </a:solidFill>
            </a:endParaRPr>
          </a:p>
        </p:txBody>
      </p:sp>
      <p:sp>
        <p:nvSpPr>
          <p:cNvPr id="12" name="Bent Arrow 11"/>
          <p:cNvSpPr/>
          <p:nvPr/>
        </p:nvSpPr>
        <p:spPr>
          <a:xfrm rot="10800000">
            <a:off x="4940920" y="2649701"/>
            <a:ext cx="1565023" cy="13969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97717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80">
                                          <p:stCondLst>
                                            <p:cond delay="0"/>
                                          </p:stCondLst>
                                        </p:cTn>
                                        <p:tgtEl>
                                          <p:spTgt spid="2"/>
                                        </p:tgtEl>
                                      </p:cBhvr>
                                    </p:animEffect>
                                    <p:anim calcmode="lin" valueType="num">
                                      <p:cBhvr>
                                        <p:cTn id="2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gtEl>
                                      </p:cBhvr>
                                      <p:to x="100000" y="60000"/>
                                    </p:animScale>
                                    <p:animScale>
                                      <p:cBhvr>
                                        <p:cTn id="32" dur="166" decel="50000">
                                          <p:stCondLst>
                                            <p:cond delay="676"/>
                                          </p:stCondLst>
                                        </p:cTn>
                                        <p:tgtEl>
                                          <p:spTgt spid="2"/>
                                        </p:tgtEl>
                                      </p:cBhvr>
                                      <p:to x="100000" y="100000"/>
                                    </p:animScale>
                                    <p:animScale>
                                      <p:cBhvr>
                                        <p:cTn id="33" dur="26">
                                          <p:stCondLst>
                                            <p:cond delay="1312"/>
                                          </p:stCondLst>
                                        </p:cTn>
                                        <p:tgtEl>
                                          <p:spTgt spid="2"/>
                                        </p:tgtEl>
                                      </p:cBhvr>
                                      <p:to x="100000" y="80000"/>
                                    </p:animScale>
                                    <p:animScale>
                                      <p:cBhvr>
                                        <p:cTn id="34" dur="166" decel="50000">
                                          <p:stCondLst>
                                            <p:cond delay="1338"/>
                                          </p:stCondLst>
                                        </p:cTn>
                                        <p:tgtEl>
                                          <p:spTgt spid="2"/>
                                        </p:tgtEl>
                                      </p:cBhvr>
                                      <p:to x="100000" y="100000"/>
                                    </p:animScale>
                                    <p:animScale>
                                      <p:cBhvr>
                                        <p:cTn id="35" dur="26">
                                          <p:stCondLst>
                                            <p:cond delay="1642"/>
                                          </p:stCondLst>
                                        </p:cTn>
                                        <p:tgtEl>
                                          <p:spTgt spid="2"/>
                                        </p:tgtEl>
                                      </p:cBhvr>
                                      <p:to x="100000" y="90000"/>
                                    </p:animScale>
                                    <p:animScale>
                                      <p:cBhvr>
                                        <p:cTn id="36" dur="166" decel="50000">
                                          <p:stCondLst>
                                            <p:cond delay="1668"/>
                                          </p:stCondLst>
                                        </p:cTn>
                                        <p:tgtEl>
                                          <p:spTgt spid="2"/>
                                        </p:tgtEl>
                                      </p:cBhvr>
                                      <p:to x="100000" y="100000"/>
                                    </p:animScale>
                                    <p:animScale>
                                      <p:cBhvr>
                                        <p:cTn id="37" dur="26">
                                          <p:stCondLst>
                                            <p:cond delay="1808"/>
                                          </p:stCondLst>
                                        </p:cTn>
                                        <p:tgtEl>
                                          <p:spTgt spid="2"/>
                                        </p:tgtEl>
                                      </p:cBhvr>
                                      <p:to x="100000" y="95000"/>
                                    </p:animScale>
                                    <p:animScale>
                                      <p:cBhvr>
                                        <p:cTn id="38" dur="166" decel="50000">
                                          <p:stCondLst>
                                            <p:cond delay="1834"/>
                                          </p:stCondLst>
                                        </p:cTn>
                                        <p:tgtEl>
                                          <p:spTgt spid="2"/>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80">
                                          <p:stCondLst>
                                            <p:cond delay="0"/>
                                          </p:stCondLst>
                                        </p:cTn>
                                        <p:tgtEl>
                                          <p:spTgt spid="12"/>
                                        </p:tgtEl>
                                      </p:cBhvr>
                                    </p:animEffect>
                                    <p:anim calcmode="lin" valueType="num">
                                      <p:cBhvr>
                                        <p:cTn id="4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7" dur="26">
                                          <p:stCondLst>
                                            <p:cond delay="650"/>
                                          </p:stCondLst>
                                        </p:cTn>
                                        <p:tgtEl>
                                          <p:spTgt spid="12"/>
                                        </p:tgtEl>
                                      </p:cBhvr>
                                      <p:to x="100000" y="60000"/>
                                    </p:animScale>
                                    <p:animScale>
                                      <p:cBhvr>
                                        <p:cTn id="48" dur="166" decel="50000">
                                          <p:stCondLst>
                                            <p:cond delay="676"/>
                                          </p:stCondLst>
                                        </p:cTn>
                                        <p:tgtEl>
                                          <p:spTgt spid="12"/>
                                        </p:tgtEl>
                                      </p:cBhvr>
                                      <p:to x="100000" y="100000"/>
                                    </p:animScale>
                                    <p:animScale>
                                      <p:cBhvr>
                                        <p:cTn id="49" dur="26">
                                          <p:stCondLst>
                                            <p:cond delay="1312"/>
                                          </p:stCondLst>
                                        </p:cTn>
                                        <p:tgtEl>
                                          <p:spTgt spid="12"/>
                                        </p:tgtEl>
                                      </p:cBhvr>
                                      <p:to x="100000" y="80000"/>
                                    </p:animScale>
                                    <p:animScale>
                                      <p:cBhvr>
                                        <p:cTn id="50" dur="166" decel="50000">
                                          <p:stCondLst>
                                            <p:cond delay="1338"/>
                                          </p:stCondLst>
                                        </p:cTn>
                                        <p:tgtEl>
                                          <p:spTgt spid="12"/>
                                        </p:tgtEl>
                                      </p:cBhvr>
                                      <p:to x="100000" y="100000"/>
                                    </p:animScale>
                                    <p:animScale>
                                      <p:cBhvr>
                                        <p:cTn id="51" dur="26">
                                          <p:stCondLst>
                                            <p:cond delay="1642"/>
                                          </p:stCondLst>
                                        </p:cTn>
                                        <p:tgtEl>
                                          <p:spTgt spid="12"/>
                                        </p:tgtEl>
                                      </p:cBhvr>
                                      <p:to x="100000" y="90000"/>
                                    </p:animScale>
                                    <p:animScale>
                                      <p:cBhvr>
                                        <p:cTn id="52" dur="166" decel="50000">
                                          <p:stCondLst>
                                            <p:cond delay="1668"/>
                                          </p:stCondLst>
                                        </p:cTn>
                                        <p:tgtEl>
                                          <p:spTgt spid="12"/>
                                        </p:tgtEl>
                                      </p:cBhvr>
                                      <p:to x="100000" y="100000"/>
                                    </p:animScale>
                                    <p:animScale>
                                      <p:cBhvr>
                                        <p:cTn id="53" dur="26">
                                          <p:stCondLst>
                                            <p:cond delay="1808"/>
                                          </p:stCondLst>
                                        </p:cTn>
                                        <p:tgtEl>
                                          <p:spTgt spid="12"/>
                                        </p:tgtEl>
                                      </p:cBhvr>
                                      <p:to x="100000" y="95000"/>
                                    </p:animScale>
                                    <p:animScale>
                                      <p:cBhvr>
                                        <p:cTn id="54" dur="166" decel="50000">
                                          <p:stCondLst>
                                            <p:cond delay="1834"/>
                                          </p:stCondLst>
                                        </p:cTn>
                                        <p:tgtEl>
                                          <p:spTgt spid="12"/>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80">
                                          <p:stCondLst>
                                            <p:cond delay="0"/>
                                          </p:stCondLst>
                                        </p:cTn>
                                        <p:tgtEl>
                                          <p:spTgt spid="7"/>
                                        </p:tgtEl>
                                      </p:cBhvr>
                                    </p:animEffect>
                                    <p:anim calcmode="lin" valueType="num">
                                      <p:cBhvr>
                                        <p:cTn id="5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3" dur="26">
                                          <p:stCondLst>
                                            <p:cond delay="650"/>
                                          </p:stCondLst>
                                        </p:cTn>
                                        <p:tgtEl>
                                          <p:spTgt spid="7"/>
                                        </p:tgtEl>
                                      </p:cBhvr>
                                      <p:to x="100000" y="60000"/>
                                    </p:animScale>
                                    <p:animScale>
                                      <p:cBhvr>
                                        <p:cTn id="64" dur="166" decel="50000">
                                          <p:stCondLst>
                                            <p:cond delay="676"/>
                                          </p:stCondLst>
                                        </p:cTn>
                                        <p:tgtEl>
                                          <p:spTgt spid="7"/>
                                        </p:tgtEl>
                                      </p:cBhvr>
                                      <p:to x="100000" y="100000"/>
                                    </p:animScale>
                                    <p:animScale>
                                      <p:cBhvr>
                                        <p:cTn id="65" dur="26">
                                          <p:stCondLst>
                                            <p:cond delay="1312"/>
                                          </p:stCondLst>
                                        </p:cTn>
                                        <p:tgtEl>
                                          <p:spTgt spid="7"/>
                                        </p:tgtEl>
                                      </p:cBhvr>
                                      <p:to x="100000" y="80000"/>
                                    </p:animScale>
                                    <p:animScale>
                                      <p:cBhvr>
                                        <p:cTn id="66" dur="166" decel="50000">
                                          <p:stCondLst>
                                            <p:cond delay="1338"/>
                                          </p:stCondLst>
                                        </p:cTn>
                                        <p:tgtEl>
                                          <p:spTgt spid="7"/>
                                        </p:tgtEl>
                                      </p:cBhvr>
                                      <p:to x="100000" y="100000"/>
                                    </p:animScale>
                                    <p:animScale>
                                      <p:cBhvr>
                                        <p:cTn id="67" dur="26">
                                          <p:stCondLst>
                                            <p:cond delay="1642"/>
                                          </p:stCondLst>
                                        </p:cTn>
                                        <p:tgtEl>
                                          <p:spTgt spid="7"/>
                                        </p:tgtEl>
                                      </p:cBhvr>
                                      <p:to x="100000" y="90000"/>
                                    </p:animScale>
                                    <p:animScale>
                                      <p:cBhvr>
                                        <p:cTn id="68" dur="166" decel="50000">
                                          <p:stCondLst>
                                            <p:cond delay="1668"/>
                                          </p:stCondLst>
                                        </p:cTn>
                                        <p:tgtEl>
                                          <p:spTgt spid="7"/>
                                        </p:tgtEl>
                                      </p:cBhvr>
                                      <p:to x="100000" y="100000"/>
                                    </p:animScale>
                                    <p:animScale>
                                      <p:cBhvr>
                                        <p:cTn id="69" dur="26">
                                          <p:stCondLst>
                                            <p:cond delay="1808"/>
                                          </p:stCondLst>
                                        </p:cTn>
                                        <p:tgtEl>
                                          <p:spTgt spid="7"/>
                                        </p:tgtEl>
                                      </p:cBhvr>
                                      <p:to x="100000" y="95000"/>
                                    </p:animScale>
                                    <p:animScale>
                                      <p:cBhvr>
                                        <p:cTn id="70" dur="166" decel="50000">
                                          <p:stCondLst>
                                            <p:cond delay="1834"/>
                                          </p:stCondLst>
                                        </p:cTn>
                                        <p:tgtEl>
                                          <p:spTgt spid="7"/>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wipe(down)">
                                      <p:cBhvr>
                                        <p:cTn id="73" dur="580">
                                          <p:stCondLst>
                                            <p:cond delay="0"/>
                                          </p:stCondLst>
                                        </p:cTn>
                                        <p:tgtEl>
                                          <p:spTgt spid="5"/>
                                        </p:tgtEl>
                                      </p:cBhvr>
                                    </p:animEffect>
                                    <p:anim calcmode="lin" valueType="num">
                                      <p:cBhvr>
                                        <p:cTn id="7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79" dur="26">
                                          <p:stCondLst>
                                            <p:cond delay="650"/>
                                          </p:stCondLst>
                                        </p:cTn>
                                        <p:tgtEl>
                                          <p:spTgt spid="5"/>
                                        </p:tgtEl>
                                      </p:cBhvr>
                                      <p:to x="100000" y="60000"/>
                                    </p:animScale>
                                    <p:animScale>
                                      <p:cBhvr>
                                        <p:cTn id="80" dur="166" decel="50000">
                                          <p:stCondLst>
                                            <p:cond delay="676"/>
                                          </p:stCondLst>
                                        </p:cTn>
                                        <p:tgtEl>
                                          <p:spTgt spid="5"/>
                                        </p:tgtEl>
                                      </p:cBhvr>
                                      <p:to x="100000" y="100000"/>
                                    </p:animScale>
                                    <p:animScale>
                                      <p:cBhvr>
                                        <p:cTn id="81" dur="26">
                                          <p:stCondLst>
                                            <p:cond delay="1312"/>
                                          </p:stCondLst>
                                        </p:cTn>
                                        <p:tgtEl>
                                          <p:spTgt spid="5"/>
                                        </p:tgtEl>
                                      </p:cBhvr>
                                      <p:to x="100000" y="80000"/>
                                    </p:animScale>
                                    <p:animScale>
                                      <p:cBhvr>
                                        <p:cTn id="82" dur="166" decel="50000">
                                          <p:stCondLst>
                                            <p:cond delay="1338"/>
                                          </p:stCondLst>
                                        </p:cTn>
                                        <p:tgtEl>
                                          <p:spTgt spid="5"/>
                                        </p:tgtEl>
                                      </p:cBhvr>
                                      <p:to x="100000" y="100000"/>
                                    </p:animScale>
                                    <p:animScale>
                                      <p:cBhvr>
                                        <p:cTn id="83" dur="26">
                                          <p:stCondLst>
                                            <p:cond delay="1642"/>
                                          </p:stCondLst>
                                        </p:cTn>
                                        <p:tgtEl>
                                          <p:spTgt spid="5"/>
                                        </p:tgtEl>
                                      </p:cBhvr>
                                      <p:to x="100000" y="90000"/>
                                    </p:animScale>
                                    <p:animScale>
                                      <p:cBhvr>
                                        <p:cTn id="84" dur="166" decel="50000">
                                          <p:stCondLst>
                                            <p:cond delay="1668"/>
                                          </p:stCondLst>
                                        </p:cTn>
                                        <p:tgtEl>
                                          <p:spTgt spid="5"/>
                                        </p:tgtEl>
                                      </p:cBhvr>
                                      <p:to x="100000" y="100000"/>
                                    </p:animScale>
                                    <p:animScale>
                                      <p:cBhvr>
                                        <p:cTn id="85" dur="26">
                                          <p:stCondLst>
                                            <p:cond delay="1808"/>
                                          </p:stCondLst>
                                        </p:cTn>
                                        <p:tgtEl>
                                          <p:spTgt spid="5"/>
                                        </p:tgtEl>
                                      </p:cBhvr>
                                      <p:to x="100000" y="95000"/>
                                    </p:animScale>
                                    <p:animScale>
                                      <p:cBhvr>
                                        <p:cTn id="8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5" name="Rectangle 4"/>
          <p:cNvSpPr/>
          <p:nvPr/>
        </p:nvSpPr>
        <p:spPr>
          <a:xfrm>
            <a:off x="1928664" y="692696"/>
            <a:ext cx="5298267" cy="584775"/>
          </a:xfrm>
          <a:prstGeom prst="rect">
            <a:avLst/>
          </a:prstGeom>
          <a:solidFill>
            <a:srgbClr val="FFC000"/>
          </a:solidFill>
        </p:spPr>
        <p:txBody>
          <a:bodyPr wrap="square">
            <a:spAutoFit/>
          </a:bodyPr>
          <a:lstStyle/>
          <a:p>
            <a:pPr marL="285750" indent="-285750">
              <a:buFont typeface="Wingdings" panose="05000000000000000000" pitchFamily="2" charset="2"/>
              <a:buChar char="§"/>
            </a:pPr>
            <a:r>
              <a:rPr lang="ar-SA" sz="3200" b="1" dirty="0" smtClean="0"/>
              <a:t>شكل العرض (الشرائح غالبا </a:t>
            </a:r>
            <a:r>
              <a:rPr lang="fr-FR" sz="3200" b="1" dirty="0" smtClean="0"/>
              <a:t>PPT</a:t>
            </a:r>
            <a:r>
              <a:rPr lang="ar-SA" sz="3200" b="1" dirty="0" smtClean="0"/>
              <a:t>)</a:t>
            </a:r>
            <a:endParaRPr lang="ar-SA" sz="3200" dirty="0"/>
          </a:p>
        </p:txBody>
      </p:sp>
      <p:sp>
        <p:nvSpPr>
          <p:cNvPr id="8" name="Right Arrow 7"/>
          <p:cNvSpPr/>
          <p:nvPr/>
        </p:nvSpPr>
        <p:spPr>
          <a:xfrm rot="5400000">
            <a:off x="4321283" y="1337059"/>
            <a:ext cx="712662" cy="1008112"/>
          </a:xfrm>
          <a:prstGeom prst="rightArrow">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0" name="Rectangle 9"/>
          <p:cNvSpPr/>
          <p:nvPr/>
        </p:nvSpPr>
        <p:spPr>
          <a:xfrm>
            <a:off x="272480" y="2404759"/>
            <a:ext cx="9112672" cy="2677656"/>
          </a:xfrm>
          <a:prstGeom prst="rect">
            <a:avLst/>
          </a:prstGeom>
          <a:solidFill>
            <a:srgbClr val="FFC000"/>
          </a:solidFill>
        </p:spPr>
        <p:txBody>
          <a:bodyPr wrap="square">
            <a:spAutoFit/>
          </a:bodyPr>
          <a:lstStyle/>
          <a:p>
            <a:pPr marL="285750" indent="-285750">
              <a:buFont typeface="Wingdings" panose="05000000000000000000" pitchFamily="2" charset="2"/>
              <a:buChar char="§"/>
            </a:pPr>
            <a:r>
              <a:rPr lang="ar-SA" sz="2800" dirty="0" smtClean="0"/>
              <a:t>توزيع المحتوى على الشرائح وعلى الوقت</a:t>
            </a:r>
          </a:p>
          <a:p>
            <a:pPr marL="285750" indent="-285750">
              <a:buFont typeface="Wingdings" panose="05000000000000000000" pitchFamily="2" charset="2"/>
              <a:buChar char="§"/>
            </a:pPr>
            <a:r>
              <a:rPr lang="ar-SA" sz="2800" dirty="0" smtClean="0"/>
              <a:t>التركيز على الأساسيات</a:t>
            </a:r>
            <a:r>
              <a:rPr lang="ar-SA" sz="2800" dirty="0"/>
              <a:t> </a:t>
            </a:r>
            <a:r>
              <a:rPr lang="ar-SA" sz="2800" dirty="0" smtClean="0"/>
              <a:t>(مقدمة، أهمية البحث، الصعوبات، طريقة جمع ومعالجة البيانات، النتائج والتوصيات)</a:t>
            </a:r>
          </a:p>
          <a:p>
            <a:pPr marL="285750" indent="-285750">
              <a:buFont typeface="Wingdings" panose="05000000000000000000" pitchFamily="2" charset="2"/>
              <a:buChar char="§"/>
            </a:pPr>
            <a:r>
              <a:rPr lang="ar-SA" sz="2800" dirty="0" smtClean="0"/>
              <a:t>التفاصيل </a:t>
            </a:r>
            <a:r>
              <a:rPr lang="ar-SA" sz="2800" dirty="0"/>
              <a:t>يمكن أن تعطى عند المناقشة والإجابة عن الأسئلة</a:t>
            </a:r>
            <a:endParaRPr lang="ar-SA" sz="2800" dirty="0" smtClean="0"/>
          </a:p>
          <a:p>
            <a:pPr marL="285750" indent="-285750">
              <a:buFont typeface="Wingdings" panose="05000000000000000000" pitchFamily="2" charset="2"/>
              <a:buChar char="§"/>
            </a:pPr>
            <a:r>
              <a:rPr lang="ar-SA" sz="2800" dirty="0"/>
              <a:t>حسن استخدام الألوان </a:t>
            </a:r>
            <a:r>
              <a:rPr lang="ar-SA" sz="2800" dirty="0" smtClean="0"/>
              <a:t>وحجم الخط وطريقة الكتابة </a:t>
            </a:r>
          </a:p>
          <a:p>
            <a:pPr marL="285750" indent="-285750">
              <a:buFont typeface="Wingdings" panose="05000000000000000000" pitchFamily="2" charset="2"/>
              <a:buChar char="§"/>
            </a:pPr>
            <a:r>
              <a:rPr lang="ar-SA" sz="2800" dirty="0" smtClean="0"/>
              <a:t>استخدام المساعدات البصرية والرسوم والبيانات (صورة أفضل من ألف كلمة)</a:t>
            </a:r>
          </a:p>
        </p:txBody>
      </p:sp>
    </p:spTree>
    <p:extLst>
      <p:ext uri="{BB962C8B-B14F-4D97-AF65-F5344CB8AC3E}">
        <p14:creationId xmlns:p14="http://schemas.microsoft.com/office/powerpoint/2010/main" val="2869963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80">
                                          <p:stCondLst>
                                            <p:cond delay="0"/>
                                          </p:stCondLst>
                                        </p:cTn>
                                        <p:tgtEl>
                                          <p:spTgt spid="10"/>
                                        </p:tgtEl>
                                      </p:cBhvr>
                                    </p:animEffect>
                                    <p:anim calcmode="lin" valueType="num">
                                      <p:cBhvr>
                                        <p:cTn id="4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5" dur="26">
                                          <p:stCondLst>
                                            <p:cond delay="650"/>
                                          </p:stCondLst>
                                        </p:cTn>
                                        <p:tgtEl>
                                          <p:spTgt spid="10"/>
                                        </p:tgtEl>
                                      </p:cBhvr>
                                      <p:to x="100000" y="60000"/>
                                    </p:animScale>
                                    <p:animScale>
                                      <p:cBhvr>
                                        <p:cTn id="46" dur="166" decel="50000">
                                          <p:stCondLst>
                                            <p:cond delay="676"/>
                                          </p:stCondLst>
                                        </p:cTn>
                                        <p:tgtEl>
                                          <p:spTgt spid="10"/>
                                        </p:tgtEl>
                                      </p:cBhvr>
                                      <p:to x="100000" y="100000"/>
                                    </p:animScale>
                                    <p:animScale>
                                      <p:cBhvr>
                                        <p:cTn id="47" dur="26">
                                          <p:stCondLst>
                                            <p:cond delay="1312"/>
                                          </p:stCondLst>
                                        </p:cTn>
                                        <p:tgtEl>
                                          <p:spTgt spid="10"/>
                                        </p:tgtEl>
                                      </p:cBhvr>
                                      <p:to x="100000" y="80000"/>
                                    </p:animScale>
                                    <p:animScale>
                                      <p:cBhvr>
                                        <p:cTn id="48" dur="166" decel="50000">
                                          <p:stCondLst>
                                            <p:cond delay="1338"/>
                                          </p:stCondLst>
                                        </p:cTn>
                                        <p:tgtEl>
                                          <p:spTgt spid="10"/>
                                        </p:tgtEl>
                                      </p:cBhvr>
                                      <p:to x="100000" y="100000"/>
                                    </p:animScale>
                                    <p:animScale>
                                      <p:cBhvr>
                                        <p:cTn id="49" dur="26">
                                          <p:stCondLst>
                                            <p:cond delay="1642"/>
                                          </p:stCondLst>
                                        </p:cTn>
                                        <p:tgtEl>
                                          <p:spTgt spid="10"/>
                                        </p:tgtEl>
                                      </p:cBhvr>
                                      <p:to x="100000" y="90000"/>
                                    </p:animScale>
                                    <p:animScale>
                                      <p:cBhvr>
                                        <p:cTn id="50" dur="166" decel="50000">
                                          <p:stCondLst>
                                            <p:cond delay="1668"/>
                                          </p:stCondLst>
                                        </p:cTn>
                                        <p:tgtEl>
                                          <p:spTgt spid="10"/>
                                        </p:tgtEl>
                                      </p:cBhvr>
                                      <p:to x="100000" y="100000"/>
                                    </p:animScale>
                                    <p:animScale>
                                      <p:cBhvr>
                                        <p:cTn id="51" dur="26">
                                          <p:stCondLst>
                                            <p:cond delay="1808"/>
                                          </p:stCondLst>
                                        </p:cTn>
                                        <p:tgtEl>
                                          <p:spTgt spid="10"/>
                                        </p:tgtEl>
                                      </p:cBhvr>
                                      <p:to x="100000" y="95000"/>
                                    </p:animScale>
                                    <p:animScale>
                                      <p:cBhvr>
                                        <p:cTn id="52"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7" name="Rectangle 6"/>
          <p:cNvSpPr/>
          <p:nvPr/>
        </p:nvSpPr>
        <p:spPr>
          <a:xfrm>
            <a:off x="2875059" y="548680"/>
            <a:ext cx="4198794" cy="584775"/>
          </a:xfrm>
          <a:prstGeom prst="rect">
            <a:avLst/>
          </a:prstGeom>
          <a:solidFill>
            <a:schemeClr val="accent3">
              <a:lumMod val="75000"/>
            </a:schemeClr>
          </a:solidFill>
        </p:spPr>
        <p:txBody>
          <a:bodyPr wrap="square">
            <a:spAutoFit/>
          </a:bodyPr>
          <a:lstStyle/>
          <a:p>
            <a:pPr marL="285750" indent="-285750" algn="ctr">
              <a:buFont typeface="Wingdings" panose="05000000000000000000" pitchFamily="2" charset="2"/>
              <a:buChar char="§"/>
            </a:pPr>
            <a:r>
              <a:rPr lang="ar-SA" sz="3200" b="1" dirty="0" smtClean="0"/>
              <a:t>طريقة العرض والتقديم</a:t>
            </a:r>
            <a:endParaRPr lang="ar-SA" sz="3200" dirty="0"/>
          </a:p>
        </p:txBody>
      </p:sp>
      <p:sp>
        <p:nvSpPr>
          <p:cNvPr id="9" name="Right Arrow 8"/>
          <p:cNvSpPr/>
          <p:nvPr/>
        </p:nvSpPr>
        <p:spPr>
          <a:xfrm rot="5400000">
            <a:off x="4632672" y="1229048"/>
            <a:ext cx="712662" cy="792088"/>
          </a:xfrm>
          <a:prstGeom prst="rightArrow">
            <a:avLst/>
          </a:prstGeom>
          <a:solidFill>
            <a:schemeClr val="accent3">
              <a:lumMod val="75000"/>
            </a:schemeClr>
          </a:solidFill>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ar-SA"/>
          </a:p>
        </p:txBody>
      </p:sp>
      <p:sp>
        <p:nvSpPr>
          <p:cNvPr id="11" name="Rectangle 10"/>
          <p:cNvSpPr/>
          <p:nvPr/>
        </p:nvSpPr>
        <p:spPr>
          <a:xfrm>
            <a:off x="416496" y="2150050"/>
            <a:ext cx="8770865" cy="3108543"/>
          </a:xfrm>
          <a:prstGeom prst="rect">
            <a:avLst/>
          </a:prstGeom>
          <a:solidFill>
            <a:schemeClr val="accent3">
              <a:lumMod val="60000"/>
              <a:lumOff val="40000"/>
            </a:schemeClr>
          </a:solidFill>
        </p:spPr>
        <p:txBody>
          <a:bodyPr wrap="square">
            <a:spAutoFit/>
          </a:bodyPr>
          <a:lstStyle/>
          <a:p>
            <a:pPr marL="285750" indent="-285750">
              <a:buFont typeface="Wingdings" panose="05000000000000000000" pitchFamily="2" charset="2"/>
              <a:buChar char="§"/>
            </a:pPr>
            <a:r>
              <a:rPr lang="ar-SA" sz="2800" dirty="0" smtClean="0"/>
              <a:t>اللباس اللائق والمظهر</a:t>
            </a:r>
          </a:p>
          <a:p>
            <a:pPr marL="285750" indent="-285750">
              <a:buFont typeface="Wingdings" panose="05000000000000000000" pitchFamily="2" charset="2"/>
              <a:buChar char="§"/>
            </a:pPr>
            <a:r>
              <a:rPr lang="ar-SA" sz="2800" dirty="0" smtClean="0"/>
              <a:t>السلوك اللبق</a:t>
            </a:r>
          </a:p>
          <a:p>
            <a:pPr marL="285750" indent="-285750">
              <a:buFont typeface="Wingdings" panose="05000000000000000000" pitchFamily="2" charset="2"/>
              <a:buChar char="§"/>
            </a:pPr>
            <a:r>
              <a:rPr lang="ar-SA" sz="2800" dirty="0" smtClean="0"/>
              <a:t>اظهار الثقة بالنفس ( 05دقائق الأولى مهمة للغاية)</a:t>
            </a:r>
          </a:p>
          <a:p>
            <a:pPr marL="285750" indent="-285750">
              <a:buFont typeface="Wingdings" panose="05000000000000000000" pitchFamily="2" charset="2"/>
              <a:buChar char="§"/>
            </a:pPr>
            <a:r>
              <a:rPr lang="ar-SA" sz="2800" dirty="0" smtClean="0"/>
              <a:t>توجيه النظر للمشاهدين واستخدام الايماءات ببراعة وتغيير طبقات الصوت لتناسب الموقف  المعروض والتحدث بصوت مسموع.</a:t>
            </a:r>
          </a:p>
          <a:p>
            <a:pPr marL="285750" indent="-285750">
              <a:buFont typeface="Wingdings" panose="05000000000000000000" pitchFamily="2" charset="2"/>
              <a:buChar char="§"/>
            </a:pPr>
            <a:r>
              <a:rPr lang="ar-SA" sz="2800" dirty="0" smtClean="0"/>
              <a:t>توزيع المحتوى على الوقت المخصص (غالبا 20 دقيقة)</a:t>
            </a:r>
          </a:p>
          <a:p>
            <a:pPr marL="285750" indent="-285750">
              <a:buFont typeface="Wingdings" panose="05000000000000000000" pitchFamily="2" charset="2"/>
              <a:buChar char="§"/>
            </a:pPr>
            <a:endParaRPr lang="ar-SA" sz="2800" dirty="0"/>
          </a:p>
        </p:txBody>
      </p:sp>
    </p:spTree>
    <p:extLst>
      <p:ext uri="{BB962C8B-B14F-4D97-AF65-F5344CB8AC3E}">
        <p14:creationId xmlns:p14="http://schemas.microsoft.com/office/powerpoint/2010/main" val="43425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1038101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2324</TotalTime>
  <Words>717</Words>
  <Application>Microsoft Office PowerPoint</Application>
  <PresentationFormat>A4 Paper (210x297 mm)</PresentationFormat>
  <Paragraphs>126</Paragraphs>
  <Slides>15</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Akhbar MT</vt:lpstr>
      <vt:lpstr>Arabic Transparent</vt:lpstr>
      <vt:lpstr>Arial</vt:lpstr>
      <vt:lpstr>AYM Wadiy S_U normal.</vt:lpstr>
      <vt:lpstr>Calibri</vt:lpstr>
      <vt:lpstr>Times New Roman</vt:lpstr>
      <vt:lpstr>Wingdings</vt:lpstr>
      <vt:lpstr>Office Theme</vt:lpstr>
      <vt:lpstr>PowerPoint Presentation</vt:lpstr>
      <vt:lpstr>تقرير البحث  The research report</vt:lpstr>
      <vt:lpstr>محاور و أهداف المحاضرة</vt:lpstr>
      <vt:lpstr>مقدمة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fateh brahim debla</cp:lastModifiedBy>
  <cp:revision>95</cp:revision>
  <dcterms:created xsi:type="dcterms:W3CDTF">2015-09-03T07:07:53Z</dcterms:created>
  <dcterms:modified xsi:type="dcterms:W3CDTF">2015-11-03T06:52:55Z</dcterms:modified>
</cp:coreProperties>
</file>