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50" r:id="rId2"/>
    <p:sldId id="351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29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 varScale="1">
        <p:scale>
          <a:sx n="67" d="100"/>
          <a:sy n="67" d="100"/>
        </p:scale>
        <p:origin x="-123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971802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4">
                  <a:lumMod val="75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>
                <a:solidFill>
                  <a:schemeClr val="accent4">
                    <a:lumMod val="75000"/>
                  </a:schemeClr>
                </a:solidFill>
              </a:rPr>
              <a:t>نظرية المنظمات</a:t>
            </a:r>
            <a:endParaRPr lang="en-US" sz="4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7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DZ" b="1" u="sng" spc="-150" dirty="0" smtClean="0">
                <a:solidFill>
                  <a:schemeClr val="accent4">
                    <a:lumMod val="75000"/>
                  </a:schemeClr>
                </a:solidFill>
                <a:latin typeface="Simplified Arabic" pitchFamily="18" charset="-78"/>
                <a:cs typeface="+mj-cs"/>
              </a:rPr>
              <a:t>المحاضرة الأولى</a:t>
            </a:r>
            <a:endParaRPr lang="en-US" b="1" u="sng" spc="-150" dirty="0">
              <a:solidFill>
                <a:schemeClr val="accent4">
                  <a:lumMod val="75000"/>
                </a:schemeClr>
              </a:solidFill>
              <a:latin typeface="Simplified Arabic" pitchFamily="18" charset="-78"/>
              <a:cs typeface="+mj-cs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-150" dirty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مدخل لنظرية </a:t>
            </a:r>
            <a:r>
              <a:rPr lang="ar-DZ" sz="4400" b="1" spc="-150" dirty="0" smtClean="0">
                <a:solidFill>
                  <a:schemeClr val="accent4">
                    <a:lumMod val="75000"/>
                  </a:schemeClr>
                </a:solidFill>
                <a:latin typeface="ae_AlMateen" pitchFamily="2" charset="-78"/>
                <a:ea typeface="+mj-ea"/>
                <a:cs typeface="+mj-cs"/>
              </a:rPr>
              <a:t>المنظمات (1)</a:t>
            </a:r>
            <a:endParaRPr lang="ar-SA" sz="4400" b="1" spc="-150" dirty="0">
              <a:solidFill>
                <a:schemeClr val="accent4">
                  <a:lumMod val="75000"/>
                </a:schemeClr>
              </a:solidFill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3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04800"/>
            <a:ext cx="457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المخرجات التعليمية لهذه الحصة 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497" y="117601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هذا الفصل سيكون الطالب قادرا على أن 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66997" y="2057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لماذا يدرس نظرية المنظمات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0197" y="2608664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/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المنظمة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399" y="303684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2" y="4083008"/>
            <a:ext cx="5283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العناصر المكونة المنظمة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52" y="4558750"/>
            <a:ext cx="7978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يعرف علاقة نظرية المنظمات بالمجالات الأخرى للمعرفة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159" y="5043100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يذكر الصور السبع للمنظمة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5101" y="3585907"/>
            <a:ext cx="598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ar-DZ" sz="2800" dirty="0" smtClean="0">
                <a:solidFill>
                  <a:srgbClr val="7030A0"/>
                </a:solidFill>
              </a:rPr>
              <a:t>يفهم أهمية دراسة نظرية المنظمات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606507"/>
            <a:ext cx="464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1-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لماذا ندرس نظرية المنظمات؟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2090341"/>
            <a:ext cx="5022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2-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نظرية المنظمات أم نظرية التنظيم ؟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0052" y="261356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3-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بعض المصطلحات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548" y="4283849"/>
            <a:ext cx="631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ar-DZ" sz="2800" dirty="0" smtClean="0">
                <a:solidFill>
                  <a:srgbClr val="C00000"/>
                </a:solidFill>
              </a:rPr>
              <a:t>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مكانة نظرية المنظمات في العلوم الإدارية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605266"/>
            <a:ext cx="705485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3200" dirty="0" smtClean="0">
                <a:solidFill>
                  <a:srgbClr val="FFFF00"/>
                </a:solidFill>
              </a:rPr>
              <a:t>الفصل لأول : مدخل إلى نظرية المنظمات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8650" y="3169729"/>
            <a:ext cx="5403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4-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التطور التاريخي للمنظمات 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3053" y="3738792"/>
            <a:ext cx="490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5-</a:t>
            </a:r>
            <a:r>
              <a:rPr lang="ar-DZ" sz="2800" dirty="0" smtClean="0"/>
              <a:t> </a:t>
            </a:r>
            <a:r>
              <a:rPr lang="ar-DZ" sz="2800" dirty="0" smtClean="0">
                <a:solidFill>
                  <a:schemeClr val="accent4">
                    <a:lumMod val="75000"/>
                  </a:schemeClr>
                </a:solidFill>
              </a:rPr>
              <a:t>موضوع نظرية المنظمات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4651" y="1678739"/>
            <a:ext cx="677108" cy="304566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vert" wrap="square" rtlCol="0">
            <a:spAutoFit/>
          </a:bodyPr>
          <a:lstStyle/>
          <a:p>
            <a:pPr algn="ctr"/>
            <a:r>
              <a:rPr lang="ar-DZ" sz="3200" u="sng" dirty="0" smtClean="0"/>
              <a:t>محتوى الفصل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120472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0"/>
            <a:ext cx="57912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1- لماذا ندرس نظرية المنظمات ؟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http://t1.gstatic.com/images?q=tbn:ANd9GcTOGuTB1NZRjjaTSJcFaC0pmOmAsDOXfWKAaw50YgrgKbfZ72bD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1752600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4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140226"/>
            <a:ext cx="1756048" cy="178898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معارف إدارية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" name="Oval 2"/>
          <p:cNvSpPr/>
          <p:nvPr/>
        </p:nvSpPr>
        <p:spPr>
          <a:xfrm>
            <a:off x="5410202" y="990600"/>
            <a:ext cx="2232248" cy="2088232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مدير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" name="Oval 3"/>
          <p:cNvSpPr/>
          <p:nvPr/>
        </p:nvSpPr>
        <p:spPr>
          <a:xfrm>
            <a:off x="3886200" y="3659269"/>
            <a:ext cx="1927448" cy="1852289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منظمة</a:t>
            </a:r>
            <a:endParaRPr kumimoji="0" lang="ar-S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cxnSp>
        <p:nvCxnSpPr>
          <p:cNvPr id="5" name="Straight Arrow Connector 4"/>
          <p:cNvCxnSpPr>
            <a:stCxn id="2" idx="6"/>
            <a:endCxn id="3" idx="2"/>
          </p:cNvCxnSpPr>
          <p:nvPr/>
        </p:nvCxnSpPr>
        <p:spPr>
          <a:xfrm>
            <a:off x="3280048" y="2034716"/>
            <a:ext cx="2130152" cy="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" name="Straight Arrow Connector 5"/>
          <p:cNvCxnSpPr>
            <a:stCxn id="2" idx="6"/>
            <a:endCxn id="4" idx="0"/>
          </p:cNvCxnSpPr>
          <p:nvPr/>
        </p:nvCxnSpPr>
        <p:spPr>
          <a:xfrm>
            <a:off x="3280048" y="2034720"/>
            <a:ext cx="15698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7" name="Straight Arrow Connector 6"/>
          <p:cNvCxnSpPr>
            <a:stCxn id="4" idx="0"/>
            <a:endCxn id="3" idx="2"/>
          </p:cNvCxnSpPr>
          <p:nvPr/>
        </p:nvCxnSpPr>
        <p:spPr>
          <a:xfrm flipV="1">
            <a:off x="4849924" y="2034720"/>
            <a:ext cx="560276" cy="1624549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headEnd type="arrow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TextBox 20"/>
          <p:cNvSpPr txBox="1"/>
          <p:nvPr/>
        </p:nvSpPr>
        <p:spPr>
          <a:xfrm>
            <a:off x="4849925" y="304802"/>
            <a:ext cx="4815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إدارة المنظمات على 3 عناصر :  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" y="2964011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(مبادئ الإدارة، إدارة الإنتاج، التسويق، الإدارة المالية، الاستراتيجيات...)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6845990" y="2758497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(نظريات التحفيز، نظريات القيادة، أساليب الإدارة، ...)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1" y="472440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؟ ؟ ؟</a:t>
            </a:r>
            <a:endParaRPr lang="en-US" sz="2400" dirty="0"/>
          </a:p>
        </p:txBody>
      </p:sp>
      <p:sp>
        <p:nvSpPr>
          <p:cNvPr id="32" name="Left Arrow 31"/>
          <p:cNvSpPr/>
          <p:nvPr/>
        </p:nvSpPr>
        <p:spPr>
          <a:xfrm>
            <a:off x="6845990" y="5562600"/>
            <a:ext cx="762000" cy="609600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09799" y="5636568"/>
            <a:ext cx="451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استكمال المعارف في مجال الإدارة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199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3" grpId="0"/>
      <p:bldP spid="26" grpId="0"/>
      <p:bldP spid="31" grpId="0"/>
      <p:bldP spid="32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5590" y="158537"/>
            <a:ext cx="432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من خصائص العصر 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7886" y="5715000"/>
            <a:ext cx="7115408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chemeClr val="bg1"/>
                </a:solidFill>
              </a:rPr>
              <a:t>للمنظمات تواجد كبير وارتباط وثيق بالحياة اليومية للناس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8850" y="842315"/>
            <a:ext cx="684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يقضي الإنسان المعاصر معظم عمره في المنظمات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378851" y="1524000"/>
            <a:ext cx="6840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كم من سنة يقضيها بين المدرسة والثانوية والجامعة ؟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584790" y="2474831"/>
            <a:ext cx="6870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كم من سنة في المؤسسة (كل حسب وظيفته: مصنع، مستشفى، وزارة، بلدية، مركز، جمعية، ....) ؟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7779" y="3733800"/>
            <a:ext cx="4478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ثم كل الناس تتعامل مع المنظمات (المريض مع المستشفى، والمواطن مع البلدية، ومع الوزارة، ومع مصالح البريد، والبنوك، ...)</a:t>
            </a:r>
            <a:endParaRPr lang="en-US" sz="2800" dirty="0"/>
          </a:p>
        </p:txBody>
      </p:sp>
      <p:pic>
        <p:nvPicPr>
          <p:cNvPr id="1026" name="Picture 2" descr="http://t1.gstatic.com/images?q=tbn:ANd9GcS376nD2rEwe51vP36dXe-I_Z_UlLYiT9PG8D4UnQsetfHbN7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469258"/>
            <a:ext cx="1219200" cy="179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0.gstatic.com/images?q=tbn:ANd9GcQVfyajrarAy0UyDa9t41QvynU6zecAhXGh7101RwOLSbk3uiSJK26lU1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70" y="2362203"/>
            <a:ext cx="1676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3.gstatic.com/images?q=tbn:ANd9GcT_JsWRR5-Y6Q3aCSX7XjRa3Y0_efhwVExTZbD69ynri8lgPVas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" y="4244169"/>
            <a:ext cx="2063040" cy="13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97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61022E-6 L 0.31962 0.0046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2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586770"/>
            <a:ext cx="5185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تظهر المنظمات في أشكال مختلفة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04337" y="1981200"/>
            <a:ext cx="334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المؤسسات الاقتصادية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37326" y="2895600"/>
            <a:ext cx="3047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المؤسسات الحكومية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09356" y="4175303"/>
            <a:ext cx="33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غير الحكومية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4215" y="1981200"/>
            <a:ext cx="4828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المراعي، </a:t>
            </a:r>
            <a:r>
              <a:rPr lang="en-US" sz="2800" dirty="0" smtClean="0"/>
              <a:t>Pepsi Cola</a:t>
            </a:r>
            <a:r>
              <a:rPr lang="ar-DZ" sz="2800" dirty="0" smtClean="0"/>
              <a:t> ، </a:t>
            </a:r>
            <a:r>
              <a:rPr lang="en-US" sz="2800" dirty="0" smtClean="0"/>
              <a:t>Toyota</a:t>
            </a:r>
            <a:r>
              <a:rPr lang="ar-DZ" sz="2800" dirty="0" smtClean="0"/>
              <a:t> ...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63174" y="2726324"/>
            <a:ext cx="4053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وزارة التعليم العالي، البلدية، المحافظة، مديرية المرور، الجمارك...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363176" y="4183926"/>
            <a:ext cx="3986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منظمات حقوق الإنسان، منظمة الأطباء بلا حدود، ...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45074" y="5229628"/>
            <a:ext cx="229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المنظمات الدولية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994805" y="5257804"/>
            <a:ext cx="3536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المنظمات الدولية للعمل، المنظمة العالمية للصحة</a:t>
            </a:r>
            <a:endParaRPr lang="en-US" sz="2800" dirty="0"/>
          </a:p>
        </p:txBody>
      </p:sp>
      <p:sp>
        <p:nvSpPr>
          <p:cNvPr id="11" name="AutoShape 2" descr="data:image/jpeg;base64,/9j/4AAQSkZJRgABAQAAAQABAAD/2wBDAAkGBwgHBgkIBwgKCgkLDRYPDQwMDRsUFRAWIB0iIiAdHx8kKDQsJCYxJx8fLT0tMTU3Ojo6Iys/RD84QzQ5Ojf/2wBDAQoKCg0MDRoPDxo3JR8lNzc3Nzc3Nzc3Nzc3Nzc3Nzc3Nzc3Nzc3Nzc3Nzc3Nzc3Nzc3Nzc3Nzc3Nzc3Nzc3Nzf/wAARCAC/AGYDASIAAhEBAxEB/8QAHAAAAgMAAwEAAAAAAAAAAAAABgcABAUBAgMI/8QAQxAAAQMDAgMFAwoEBQIHAAAAAQIDBAAFEQYxEiFBBxNRYXEigZEUIzI2QlJyobGyFSQzwWKS0eHwFqIXQ1Njc4KT/8QAGgEAAgMBAQAAAAAAAAAAAAAAAwQBAgUGAP/EAC8RAAEEAAQEBQMEAwAAAAAAAAEAAgMRBBIhMQUTIkEjMlFhcbHR8BQzgZGhwfH/2gAMAwEAAhEDEQA/AHhUzUrJ1W4WdNXR0PhhTcVxYcOySEk5/KvFeV5c6KgkKfRkHBGc4rr/ABCOfolavRJpRWPXTCUBmdGSoH7TTnCfgaKmJltltB5t9TCSeaXlj+xNVtWylGvyxvGyvfgf3rxcubSN0L+Kf9aGzJtvdBLcy3qcx9vPP866MyobbaS9d4iVg8wyhICv8xP6161FImRc21KA7tY96f8AWrAlIPQ591DLd/t7IKEzOMDqp1oD9apP3VCpqX0TLdhIIwqTni9QBj8+lTamka/KEeCvhVJV8tyHC24/wKG/Ek0OyNRsqYUhc2E2SMFTbxOPdwmht652plRU7dQ6eoQ0pX5nFRaik0I86LJOI8hpw+CVgn4VYpSpvtrkyo7URTnelxCUrWMBJKgAeR5cz402UjAHWpBtS5pbuFzUqVKlVUpZdsWpAxETYYqsuyAFySD9BHRPqTz9B50wbxcGbTa5Vwkn5qM0pxXmANq+a7jOkXa5yJ8w8T77hWs526ADyAAA8gKFK/KEzhos7rXkxH70pQEklRxyreatyEr4VFSSBn2TzqhaBiYgggYB3raizVxZaJoQHA0ricbUnPeI+0nHmnIpHMSd100DOXESBa7MshsHupr6SRjBWR/eujsRaUBzvnFJUSAolQBI39a3NUWYWqalcUlUKSnvGFb8j0z5Z+GKHXjnBOc5PWpcXNNFXjZFO0PABB9lGI6i6MqBAOccauflvRFdLREafhSYTYTEWApSeNR48HJHM+HL3UOsr4VjNE1uc+VQlQXiUoWolh1X0Ur8M7c6WldIHNkBOm49j9kLEYaNhDg0e+iKp1jtaZlskMRGExy4UrHDkLCknhz48/1rdagQ2RhmMw3+FtI/tQ3puSbhbJFmlqLclgEIJ3GDyP8A9Tj8qI7fJMqIhxYCXRlDqfurBwR/zpWuxwcLHdc3PGY+k9v+hKW5NLjXCcBGSwTIcSpweyFkYJwR15cWc/a8dmno29C9WZtxR/mGfm3h1yOvv3pda4jmNfJWTjv1JUlCUKwokb52z05b8/CuNBXdFqv7DBcPdzPmXkkY4VZPAfjy95pdryySjstiaBs+CDxuE5KlcDapTi55C/aaop0Tcik4yED/ALxXz8yrAzX0B2nfUm4+iP3ivn5ApebdaGCV6G8kL9odKZGhbXarlAmS5neOmPy7pCjxAYyTgcz6eVK9s4UDW/pq/P6fuzU5pJW1nhfaH/mNnfHmNx6Y60uzKHi1syOkkwrmsNEeibl6h2+Xo1Cozgdix2UuR3c8XspGBz9KVLqmFSWwheUlYBBxtmmXd7k9brC7NtLKZ1rfaLjASn+gvfCh1QTv1Sc55bLuTDhXWN/G7E0UJZUFTrcclTBzzKR1R+npR5o81EJDhuK5bS12x2KOL9oFmQkyrCtLalDPcLPsq/Cenpt6VQh25mTBataJYi3lniWuFIJSHTkjKc+WOYyK2J026SLfE1FpJ5MpjuQl+3K+isD7v3VjJHngV5w7xpzXbQiT2TFuTRylpw9280odUKGD13FX5TLtKjHYjIA43R/LWGZzsSal9fzVyi8nW1nBcSB18Tj4jnRdBuLDr0afGUDDuA4FY+w8kHGfUJKT5pHjWP2g6eKLE1dEvFyfAxxyFJAW6jP2sdRkeuD40N6LuPfplWcFIEofKIQUeTUlv2gn0JAUPQ9aE243Ze3ZNvazE4fmt3Gh+PzUK92hqS9eIjgw8e7W0AXAEskKSSonBABBP+XyoEYfUiU0tJwQ4k532UDv6gUVdpTxli3vNKUG1pU4U8KiQCEKyrOdsn3A+VBiFZdaxsVp93OqzefRH4e8/py0r6aQcpB8RUqN/wBNPoKlOhc6hftO+pNx9EfvFIBAxT/7TuWirl6I/eKQiRSk5orW4ey22uMc6MOzqyC939ovJzGihLzoI3P2R7yPyoSKaaXZpKYs2jLvdnRxdypSlAbkJTyT8T+dDiGZwtO4iR0ULsu50Vm96jhaN1WqLHC3YMpPfT4qE5THUo/1EDxVzKkjffcnPFw0oh55nU2hJTSXVJ4wylXzTyTunwAP3Tyz4UtH335cl6ZLXxyZCy46rP2j0HkNh5AVcsOoLppqSp61ugsrOXYjhPdOeePsq8x780YTguooLuFyxwhzDrWo9UWRbjL02t282iE4iCtwJulnWCkxXPvt5+yeh2ogetGmNfx03G3vFiYk575j2HUK/wAQ8f8AmatWDVun9VpVHdQhic42W3IskAKUk7gHZQ9KH5fZvc7VP/iGlrmG3knKUuEpP4SRyUPXFGP9hZg75jld9Vp9oFpmp0Y3x3N95cIAvknhElO3tDxGQfdSojSXoj7b8dfC60tLiDt7STkfn/emZ2gRr/I0kxMnPhhTWDOhsqBQrngKB3xscUrqWnPUFt8JowEH1RjrHu7ja27jFT80vheyU5CErzxA4TulSVDGc4T4UFtf1o+P/VR+orcgznXNNXG3JUAptPeN5xzbUQFjxxz6ffPTNYUbm/HB3DqP3CqvOaiqwRmEvjX08n6I9KlRO1SngucQt2nctFz/AFR+8UiEDkKevah9S5vmpv8AeKRiByFJ4jzLe4WPCPz9lOGmX2cW1qbpS5MzgXIsp8ISylXCVKSM8j0yRS259BmmB2YyW5sS42F1ZbW6A8wtO6VjnxDzBwfdVYKz6o/EQ7kEt7Usx2wWy69//wBMTXVS2Ce9tkxPA8jHIhO2dj4+tDiW+F9LchKkDjCVpPIjng0Y3W3ovtyUG3U27VkJWHW+LuxII2dbPnvj3Gq+sYcpVrt12ukQxLm6pUeUggDvSnZzA8avJGB1AKcHjHEiKR13/YP+x6FauponyN+EzbtHW+52hxlC2XW2j33H+MbHbB8607pd7pHmog6XuEV6ZCjoTItEslbijjOUuZ5qAIB8cZrA0Frlq08NnvboENRxHkE/0s/YV4DwPnitLUHZoZEr+JaencK1L71AdWcpJ55QvmfPnnf3UdrrFt2WNJDklLJTR+qG9Sa8vd5huWyXDjwmycPhBUVqx9nnsM0KpPs460yteaZkL05Gu8wM/wAWjtpTNUzyS6NuL12paA4NKTXm1Wzw50fK8PTXVW7avu5jYUModyyv8K/ZPwzn3VUYbLc1tr7klKefgFiu3MjkcHcEV7yEg3tC0JCEvutPJA/xFKj+ZNVB0R8Q2nh3rYX0oNqlQbVK0QuSQp2pHGi5v42/3ikYnanj2qfUqb+Jv94pHDaksR5lv8KPgn5Xbar1tuRtcuHOgqeEtlfEsKA4FAHBSDvzHwzWfmuRjhxgb79aC05TYWjI0PFHZN3UVkga+sEe8WopExKOJvJwcjdCvBQOR5Glc8mQ3J7q4rkqcaUEKbfWVFsDdIztWzorUFxsM5a4zLkqEscUqMgZUAN1p8wNx1FMe72Ky64tzVyt8hHfKR81Ka558lDr+opojmNtqyWSDBTcuUWOx7hYGr13O1sRJNgtdrlWBUZJUhcXjOeeSojoRjnjxrP0tqVD4EXTziLRcMHu7dIVxw5B8Gzug+Q+Fe9rvF97PVGDfYLsuz8XzbzHtd1nfhJxlPkeY6Vka7d0/flpuun7jHW8QBIihXA6nGywnfI/3omYgWEpymudkd/DuxXOq9baguLL1muMGPAAVwyEtqUpSuoHPYedZqLFJXCFyEPhtghFxcrvQQpwNnYZyFd5hPDjp51u3uG7fOz6BqGVznxPm33di82CU8R89j8azIrKP+m5ANstbZSxgPvLccddeU0V+yn6KFhHtZ2T7PuA8Eu1T+Hc1kVM0N0UNoOUirryT3tkk4OHMNZ/A7wj8sVTZbX3He8J7vi4Qo9Tvj1reYjd9YILpGQzPTjGc81o8sbnx8aGwbhP4pw5TT7p+DapXIqVoLkkI9qn1Km/jb/eKRgPIU8u1X6lTfxt/vFIwdKTxHmW9wv9o/K7eJrstC2lcDiSlW+CP+eNdK5QkkHCRyGTj+9ApaVoj0TcXrVeBLYguzihtXEw19Mpx7RA64GTjyqxN1Ou3apeumk3EpiSAhS4ik8Lbise0FJ+yrOeY61Z7K0KOqAtOPm2VKIO6gQRgedFE6w2DWzbk6zSExbig4eTjBSobpcR0OeWfLrTUYdyxlWVinwjFkSjSlesHaHYrygRrgpNvln2Vx5ZAST/AIVHkRWo9o7TU5xMhy0xVqzkKQCAfgcUuLjZHLvI/hd9htQb+RiNIAxHuAAPLOwXjO3PlQQ8mdbn3YnymdGLZ4VtB9aeE+GM0RzwPMEkzDl+sTtfRN3tNvlvtmn1WGH3XyiQAjuGiB3TY3JA22wPWgdkxVWINOz3Jb/yVYYjtyz/AC6A0VOqKU+KsICFZGB4bYdvt2YMy6ySv5MxgFSyVKfeUcIRk8+fU9AK0LXeWRapNmbZREW+w4XJLKvbf4UlXAvIPskAp5EDntQXOs2noY+WzKDZvVY8fBCyQc5yOfxo2000HLClSxkImqzy/wAAPh4gbkUDxjvTE0eyFaZCsj25/DzxnmAn16/70OIW5M401hb903RUrgVKfXNIR7VvqTNx99v94pGCnp2p/UuZ+Nv9wpFJO1J4jzLd4Z+0fldq9mnC22rgUv5xKkLSCAMcseOevLltvXjmuyPGgWtOs2ivWq6SrPcGJ8E4dZVxcJ2WOqT6jIpkSbXH1XHb1RoyWYN4T/VCTgLUN0OJ2z5kc/zoX7N4MGfqINz223OFoqaQ5zBV6da1rxc4dh4bhZVMQNQNrS3PtYyluR948Ph1Cx0xTcNhllZHEiHThrB1fVb2m9Yqmz27Jqy3iFcwv5pTifYeI2IyOSt8fkaEe1hdvm6kjNWwpXcOHupKEjGFEjhCvPn8MUe6e1LY9VQPlTrLLcmGQt1qQgFTBH2gSNs/aFDWpnbPcu0Wwfw95l57jHylTRCgcHKckcs/7VeQZm0kYTkluqq1R7R7Yiw6UsdqYGEh5S3VffWE8yfiax0Tbz/CPkcdh1m1C1FT0hMRIQodyVf1OH2hn2d8k522o77X27YvTzKrhILMlL/8qEp4iteDlOPDHXpik8m4TEwhCEuR8jCuL5N3qu7Jzk+znG/P150KQZXJzCuD4ve+66xtz7qZ+j2+HR8QrIAcuaFD2gc/OJHj5eePKlw7LclqQXW2kFDYSO7SRxeZyTz9MDypn6fQlrRFrLSjhchpxRPiVgkHB8+p8ORqkI6ymcc4/pWg+qZQqVKlOrn0I9qv1Jmfjb/eKQ6T4U9u1g40RN/E3+4UhWzypScdS1sA+mV7/Ze4NezYwOdeCOagKYmjO4t+krhd0wmJLzMhAkBxvjPyfI4sefDxH1oTGZjVrVdPyWZ6vsgqNIfgymZURwtPsrC0KHQj+x2PrTSbi2ftJtCZoSIt1YHduKAyptXgfvJPSvC3QNKS9VMP2hcWQmRGW4iNyLaHBzB4emRnl5V56Zuj7E66vXiwMWVceMoyJ8UFDYA2BSfpHJyD6+NMRx5RldssvGYpsrmyRghw7odOkdU6fvUeVb4i3XWljgdYPEhxJPNKuuCN81c1BZI+l+0C1SobaGIkp4OhCRhLagr2h6cwffRFI15OssZD90tybjBcA7m5W1Y7tzyUgnKFeW3n0peav1c/qa5MyjHMWNGGGGirKvMkjlk4FS5oYN0BssmIfbh2orW7ZJSn9WNR1H2IsVPAPArJKj+Q+FBAWAhaSkHix7XVPpRZ2lq+U3eDcc5EyA2vPmMg/nQkkZUBQZD1FNYceG0BXo5DrqFONJIURxNpPAFeQI2zTjfjOR7DbmXcl1tbCVHHPKSATt+mB/dTWOOmTd4bCgkpW6AriOAB4k+XhThvA4YVuaJyDJZT0+8P+bE+Y3q8A0JVeJv6mx+iLqlQVKaWOg3tbONDzPNbY/7hSFbPKnv2v/UeT/8AK3+6kRGHGfIb0vN6rQwdnQK2yMJ4juaPey25tN3KRaJgSWJ7ZTg7FQG3vGaBAeVd23FtrS6y4pt1tQWhad0qByD8aXjdlda3poBJAYx+Fb+o7LM0jfcxVFsd53sR8D6QBzg+JGx8ffTBizLZ2kadMKQ+5GmNcKnmW14KFjZWNlJzzGa9bRLtvaHpksTkhMtoBL6U44mXPvp8juPI4NLHUdgvOj7uiUlxxooV/LTmeQUPA+fiDTHk+CsaSQTtAdpI3/KKrDo3UVgvPyNTLM6xTFcMxsKHdlJB9rgJylW22aFNc6bVpu9GOglUV4d4wpR58OxB8wf7UQ2ntenR2Ut3m1iWpIx3sRQQVeqVH9KHdZ6td1ZNZd+SmKwwkpabUQVczzJI5dBXpA3JoUKEy83qCtXz+e0FY52MriSHIq/RQ4v1H50NMJAClk88cvWjW1QVSOym5rVnCZaXEeqSAf1xQky2pyQwzHb791Sxhkc+PHPHnmgyXY91oYSmhzjs0lFfZ/GYeuvfNKccDaeJOSQUKJKclICsEhJ8OWD6MK/E8dsAKjmU0DjPMcad/wDc+7wwtD2lUGAy3KbW3IkK78tlKQG8jw4sHYY5HFbN5KTfLUxgcnUFIwPEn1+z5e+mWCm0snEScyUlGIqVwKlFSqCu2EE6IkYB/rNZ/wA1I9lHAjHU719L3y1x71apFulg90+nhJTuk9CPMHnSA1Lpy46amKZnNFTA5olISe7WPHPQ+R/PelpwVq8NfGCb3WYDXdDyWXELW0h1IPNCyQCPdVVchKRyIJrz75XEFhRSpJyCDjFAa07rSlxLAMo3WlaL3Osl1buFuWlDyeSk/YcR91Xl+lO7TOq7PrGAY7iEJklGH4L+CfPH3h518/lXESpRJJPMk8yaiSUrS42tSHEHKFoJCknyIo7H5RR2WXPEJDmG6c177KbbKWp21SnISjs0r5xsH9R8axY3ZFcC+BKukZDOeZaSoqx7xgH41j2TtK1Nb0JbfLNxaBwFPgpVt94b1rSu1659zhmzRmnCPpOvkge4CrZYihAYoDS6W3r92FpbRceyQsZeUlCEq5kpB4lKV+Q99BelWHrpcWFBpSo8f2pSVvBJxnJKVcifZI3xgkeAzkvSrjqe4peW69KubrbgWhSE92EgckNeHs8RyrGCORzTF0rbTY7azH4UGTJUnvXWUrGCcDhUcdM8zkbbcqgDM/TZXLzFDROpRTa2WgrvWk90niVwNoxw426AfqazZSi7q+2IBykLUrlno2vn4bkePrW0h0sR1F5YJSogEknI/PNZ9ltMp2/m7ykd22lhTbSVfSUVEEnqcAJGOfXYUcpBp1soqFSuRUqVVSujraHUKQ4hK0kYKVDINd6leXks9Xdn1vW65LiWdSwoElUJwoWn1R9FXqBnypczNOssOlDEyQ2obpkM5UPXh/0r6SqtLgRJqeGZGZfH/uIBqMoKuJHDuvm2Tbrg/jikwnSkcIPJBx54SM++qotU0KwruT+F0V9CyNF6ekElduSknqhxaf0NUHOznT69m5KPwvGq5Gq4nekmiLMQz3PAju+MKJCgVZx05/8AMCuGoMlchLrqWm2gchsPjI9FY6U5/wDwysOclyb/APsP9Kss9ndgaIIbkKI+88agRtCs7FSuFXoldplqJa1B50NOyArIKlkpAxjYcup6daK4V7E2UW2G3ZTqjzTHZ4jz8yOQ9aOGtK2VsAGElwAYw6tSx8CcVqRorEVvu4zLbKPutpCR+VXAA2QXPLjZVK2W5DbaXZDR74jOFr4yn+2fStPFSpUqqlSpUry8v//Z"/>
          <p:cNvSpPr>
            <a:spLocks noChangeAspect="1" noChangeArrowheads="1"/>
          </p:cNvSpPr>
          <p:nvPr/>
        </p:nvSpPr>
        <p:spPr bwMode="auto">
          <a:xfrm>
            <a:off x="63502" y="-657225"/>
            <a:ext cx="7239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485"/>
            <a:ext cx="9715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t3.gstatic.com/images?q=tbn:ANd9GcTOymy5WkDLqbWjBebz1FFpV6FhdJs0P-JhkAROjtEaGjdZyMLg6tTuuvHl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83" y="352756"/>
            <a:ext cx="15621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t1.gstatic.com/images?q=tbn:ANd9GcS0HPj7egyzdG9DryrJvBpwgIcgbs4X__-ZiKhTx_d6BZmvFR6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" y="4139844"/>
            <a:ext cx="155515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54" y="5254921"/>
            <a:ext cx="990598" cy="99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http://t0.gstatic.com/images?q=tbn:ANd9GcQU6GDOnv23soOTZuSuPwIS3NwMPnUR-gGgn4nlaL4dcP8WmFDhm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80" y="2726324"/>
            <a:ext cx="1360349" cy="12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5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4396" y="599420"/>
            <a:ext cx="461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تقدم الخدمات لمنفعة الناس والمجتمع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15850" y="2362200"/>
            <a:ext cx="5594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تصنع المنتجات لتلبية حاجات المجتمع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949644" y="1143003"/>
            <a:ext cx="49751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</a:rPr>
              <a:t>(البلدية، </a:t>
            </a:r>
            <a:r>
              <a:rPr lang="ar-DZ" sz="2800" dirty="0">
                <a:solidFill>
                  <a:prstClr val="black"/>
                </a:solidFill>
              </a:rPr>
              <a:t>المستشفى، الجامعة، </a:t>
            </a:r>
            <a:r>
              <a:rPr lang="ar-DZ" sz="2800" dirty="0" smtClean="0">
                <a:solidFill>
                  <a:prstClr val="black"/>
                </a:solidFill>
              </a:rPr>
              <a:t>الحكومة، المدرسة، الجمعيات الخيرة </a:t>
            </a:r>
            <a:r>
              <a:rPr lang="ar-DZ" sz="2800" dirty="0">
                <a:solidFill>
                  <a:prstClr val="black"/>
                </a:solidFill>
              </a:rPr>
              <a:t>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087" y="3004813"/>
            <a:ext cx="4411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>
                <a:solidFill>
                  <a:prstClr val="black"/>
                </a:solidFill>
              </a:rPr>
              <a:t>(إنتاج الحليب، إنتاج الخبز، إنتاج السيارات...)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3037" y="580868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فصل المنظمات عن حياتنا اليومية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781300" y="3946114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توفر فرص العمل للأفراد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81300" y="4504968"/>
            <a:ext cx="589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تدفع الأجور للأفراد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5040991"/>
            <a:ext cx="130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0" name="Left Arrow 9"/>
          <p:cNvSpPr/>
          <p:nvPr/>
        </p:nvSpPr>
        <p:spPr>
          <a:xfrm>
            <a:off x="7239001" y="5757731"/>
            <a:ext cx="685800" cy="625125"/>
          </a:xfrm>
          <a:prstGeom prst="leftArrow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t2.gstatic.com/images?q=tbn:ANd9GcQCLqUohXwxZ3UhVWMIFHlZ6KmK5l-onrN6-th8YpqCq1Nm6KqhI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5" y="974024"/>
            <a:ext cx="2315071" cy="154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1.gstatic.com/images?q=tbn:ANd9GcRWp-Hm4CDCnlFP8n-HzkHRUGZ1nKqPpMp7MZSDO6_2awnGlj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5" y="3153102"/>
            <a:ext cx="24098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05400" y="76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مهامها أنها :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49772" y="452770"/>
            <a:ext cx="695173" cy="9820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7" y="2132774"/>
            <a:ext cx="695173" cy="9820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06348" y="3802665"/>
            <a:ext cx="695173" cy="9820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23635" y="4335340"/>
            <a:ext cx="695173" cy="98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1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609604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نظرا لمكانة </a:t>
            </a:r>
            <a:r>
              <a:rPr lang="ar-DZ" sz="2800" dirty="0"/>
              <a:t>المنظمات </a:t>
            </a:r>
            <a:r>
              <a:rPr lang="ar-DZ" sz="2800" dirty="0" smtClean="0"/>
              <a:t>في حياتنا ونظرا لأهميتها فإن دراستها ضرورية من أجل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1937527"/>
            <a:ext cx="278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فهمها والتعامل معها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72151" y="2654986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تحسين تنظيمها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04849" y="2415570"/>
            <a:ext cx="310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تحسيت أدائها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3" idx="1"/>
            <a:endCxn id="5" idx="3"/>
          </p:cNvCxnSpPr>
          <p:nvPr/>
        </p:nvCxnSpPr>
        <p:spPr>
          <a:xfrm flipH="1">
            <a:off x="3810000" y="2199137"/>
            <a:ext cx="1828800" cy="4780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1"/>
            <a:endCxn id="5" idx="3"/>
          </p:cNvCxnSpPr>
          <p:nvPr/>
        </p:nvCxnSpPr>
        <p:spPr>
          <a:xfrm flipH="1" flipV="1">
            <a:off x="3810000" y="2677180"/>
            <a:ext cx="1962151" cy="2394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98" name="Picture 2" descr="http://t3.gstatic.com/images?q=tbn:ANd9GcSJEIFOq6thkuseqXZ4OLBcQ29Fjzhx2jnaQz_3kJeES4OGBGQ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2" y="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1.gstatic.com/images?q=tbn:ANd9GcSB2wZa1I28kNxPouz4zcuemDpmCeybWSSGqGd1tP_nVfUnX5CAMvg0kDX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719" y="3753144"/>
            <a:ext cx="1285876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2938790"/>
            <a:ext cx="1219200" cy="718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9600" y="4256364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الاستفادة منها بأحسن طريقة</a:t>
            </a:r>
            <a:endParaRPr lang="en-US" sz="2800" dirty="0"/>
          </a:p>
        </p:txBody>
      </p:sp>
      <p:sp>
        <p:nvSpPr>
          <p:cNvPr id="20" name="Down Arrow 19"/>
          <p:cNvSpPr/>
          <p:nvPr/>
        </p:nvSpPr>
        <p:spPr>
          <a:xfrm>
            <a:off x="1981198" y="3178206"/>
            <a:ext cx="1066800" cy="107815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4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5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9447" y="1997365"/>
            <a:ext cx="6210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المنظمات تساعد على تحسين إدارة المنظمات ورفع مستوى أدائها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29534" y="4343400"/>
            <a:ext cx="7362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</a:rPr>
              <a:t>نظرية المنظمات هي مجموعة من النظريات التي تبحث في هيكلة وتنظيم المنظمات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899" y="3479939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هي نظرية المنظمات</a:t>
            </a:r>
            <a:endParaRPr lang="en-US" sz="2800" dirty="0"/>
          </a:p>
        </p:txBody>
      </p:sp>
      <p:pic>
        <p:nvPicPr>
          <p:cNvPr id="6" name="Picture 6" descr="http://t3.gstatic.com/images?q=tbn:ANd9GcTwrRH9jR-EjxtJ6wNjUXGSl4Lu-8670is4p47jk9K4YpoR4A_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77" y="1333380"/>
            <a:ext cx="1990972" cy="20540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6"/>
          <p:cNvSpPr/>
          <p:nvPr/>
        </p:nvSpPr>
        <p:spPr>
          <a:xfrm>
            <a:off x="147277" y="1228230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6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0" y="533400"/>
            <a:ext cx="6356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عرفت نظرية المنظمات تطورا هائلا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93950" y="1295402"/>
            <a:ext cx="660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وأدى هذا التطور في الواقع إلى تطور إدارة المنظمات وإلى تحسين كبير لإدائها من حيث تطوير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67100" y="2667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مفهوم الإدارة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7100" y="3429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أدوات الإدارة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67100" y="4953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نماذج الإدارة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467100" y="4191000"/>
            <a:ext cx="3178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طرق الإدارة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6686550" y="2667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686550" y="3429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6726623" y="4191000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739446" y="4920063"/>
            <a:ext cx="660400" cy="533400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7620000" y="2819400"/>
            <a:ext cx="457200" cy="25146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2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09802"/>
            <a:ext cx="53340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sz="3200" b="1" dirty="0"/>
          </a:p>
          <a:p>
            <a:pPr algn="ctr"/>
            <a:r>
              <a:rPr lang="ar-DZ" sz="3200" b="1" dirty="0" smtClean="0"/>
              <a:t>2- نظرية المنظمات أم نظرية التنظيم ؟</a:t>
            </a:r>
          </a:p>
          <a:p>
            <a:endParaRPr lang="en-US" sz="3200" b="1" dirty="0"/>
          </a:p>
        </p:txBody>
      </p:sp>
      <p:pic>
        <p:nvPicPr>
          <p:cNvPr id="7170" name="Picture 2" descr="http://t2.gstatic.com/images?q=tbn:ANd9GcREzo2H_idx5ed7laYpnVnZzIdMyQ_j58jwHsm4BebrKY6YjL3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2" y="221646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1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29400" y="1164671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الانجليزية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19402" y="1195448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organization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2" y="2133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تنظيم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995103" y="2143154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منظمة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92354" y="3042895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منظمات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58412" y="2942051"/>
            <a:ext cx="189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نظرية التنظيم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2"/>
            <a:endCxn id="6" idx="0"/>
          </p:cNvCxnSpPr>
          <p:nvPr/>
        </p:nvCxnSpPr>
        <p:spPr>
          <a:xfrm>
            <a:off x="4381500" y="1595558"/>
            <a:ext cx="1562100" cy="5475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5" idx="0"/>
          </p:cNvCxnSpPr>
          <p:nvPr/>
        </p:nvCxnSpPr>
        <p:spPr>
          <a:xfrm flipH="1">
            <a:off x="3162300" y="1595558"/>
            <a:ext cx="1219200" cy="5380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ahireshe\Desktop\imagesCA71LZS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2895"/>
            <a:ext cx="997311" cy="129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4995105" y="2595266"/>
            <a:ext cx="2091497" cy="14184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33770" y="2057400"/>
            <a:ext cx="1920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باللغة العربية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647970" y="381000"/>
            <a:ext cx="2605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للمنظمة</a:t>
            </a:r>
            <a:endParaRPr lang="en-US" sz="2800" u="sng" dirty="0"/>
          </a:p>
        </p:txBody>
      </p:sp>
      <p:sp>
        <p:nvSpPr>
          <p:cNvPr id="17" name="TextBox 16"/>
          <p:cNvSpPr txBox="1"/>
          <p:nvPr/>
        </p:nvSpPr>
        <p:spPr>
          <a:xfrm>
            <a:off x="4995105" y="4459308"/>
            <a:ext cx="426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هل هي منظمة أم منظمات ؟ 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2" y="5082747"/>
            <a:ext cx="5340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هي في الواقع منظمات كثيرة ومتنوعة جدا 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8110" y="5781020"/>
            <a:ext cx="7885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الشائع استعمال الجمع لإبراز فكرة التنوع في أشكال المنظمات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169255">
            <a:off x="4872798" y="159363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الوحدة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20184529">
            <a:off x="2680404" y="1595557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dirty="0" smtClean="0"/>
              <a:t>العملية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5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3" grpId="0" animBg="1"/>
      <p:bldP spid="16" grpId="0"/>
      <p:bldP spid="17" grpId="0"/>
      <p:bldP spid="18" grpId="0"/>
      <p:bldP spid="19" grpId="0"/>
      <p:bldP spid="2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3950" y="347990"/>
            <a:ext cx="652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u="sng" dirty="0" smtClean="0"/>
              <a:t>بالنسبة للنظرية </a:t>
            </a:r>
            <a:r>
              <a:rPr lang="ar-DZ" sz="2800" dirty="0" smtClean="0"/>
              <a:t>: هل هي نظرية أم نظريات 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24647" y="1081492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هناك من يتكلم عن النظريات (بالجمع، أي نظريات المنظمات)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1321" y="1916097"/>
            <a:ext cx="7562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وهناك من يتكلم عن النظرية (بالمفرد أي نظرية المنظمات)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19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في الواقع هي عبارة عن عدد كبير من النظريات كما سنرى لاحقا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40971" y="362459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لكن الشائع هو استعمال النظرية (بالمفرد) بمعنى: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0201" y="4343400"/>
            <a:ext cx="8128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>
                <a:solidFill>
                  <a:srgbClr val="C00000"/>
                </a:solidFill>
              </a:rPr>
              <a:t>هي نظرية للمنظمة، عرفت تطورا من مرحلة تاريخية إلى أخرى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5171" y="51816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5400" dirty="0" smtClean="0">
                <a:solidFill>
                  <a:srgbClr val="C00000"/>
                </a:solidFill>
              </a:rPr>
              <a:t>نظرية المنظمات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20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819400"/>
            <a:ext cx="4027074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ar-DZ" sz="3200" b="1" dirty="0">
              <a:solidFill>
                <a:srgbClr val="FFFF00"/>
              </a:solidFill>
            </a:endParaRPr>
          </a:p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3- بعض المصطلحات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://t3.gstatic.com/images?q=tbn:ANd9GcSgQLTpAFEJbZSnsFjvarZb1Kpa_YQvV0tOYVmROPPPLK-vA4gCO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1" y="819151"/>
            <a:ext cx="22955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5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2" y="381000"/>
            <a:ext cx="494115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3.1- المفهوم والمصطلح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55969" y="1752600"/>
            <a:ext cx="22860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3.2- النظرية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60401" y="2261823"/>
            <a:ext cx="72682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800" dirty="0" smtClean="0">
                <a:solidFill>
                  <a:prstClr val="black"/>
                </a:solidFill>
                <a:latin typeface="Calibri" pitchFamily="34" charset="0"/>
              </a:rPr>
              <a:t>رؤية تمكن من فهم وتعريف وتفسير ظاهرة </a:t>
            </a:r>
            <a:r>
              <a:rPr lang="ar-DZ" sz="2800" dirty="0">
                <a:solidFill>
                  <a:prstClr val="black"/>
                </a:solidFill>
                <a:latin typeface="Calibri" pitchFamily="34" charset="0"/>
              </a:rPr>
              <a:t>معينة وتحديد حدودها وطريقة دراستها </a:t>
            </a:r>
            <a:endParaRPr lang="ar-DZ" sz="2800" dirty="0">
              <a:solidFill>
                <a:prstClr val="black"/>
              </a:solidFill>
              <a:latin typeface="Corbe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642" y="3488666"/>
            <a:ext cx="362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النظرية الكلاسيكية للإدارة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797302" y="3931841"/>
            <a:ext cx="355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نظرية تكاليف المعاملات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23443" y="4455061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القرار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408073" y="495350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التحفيز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395266" y="5476724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نظريات القيادة</a:t>
            </a:r>
            <a:endParaRPr lang="en-US" sz="2800" dirty="0"/>
          </a:p>
        </p:txBody>
      </p:sp>
      <p:sp>
        <p:nvSpPr>
          <p:cNvPr id="13" name="Chevron 12"/>
          <p:cNvSpPr/>
          <p:nvPr/>
        </p:nvSpPr>
        <p:spPr>
          <a:xfrm rot="10800000">
            <a:off x="7467599" y="357638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7467600" y="4068496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 rot="10800000">
            <a:off x="7467600" y="4545549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 rot="10800000">
            <a:off x="7467600" y="5522895"/>
            <a:ext cx="533400" cy="477053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 rot="10800000">
            <a:off x="7467600" y="5045842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 rot="10800000">
            <a:off x="7467600" y="5999949"/>
            <a:ext cx="533400" cy="477053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08073" y="5953779"/>
            <a:ext cx="29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7644" y="1085567"/>
            <a:ext cx="419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المفهوم يختلف عن المصطلح</a:t>
            </a:r>
            <a:endParaRPr lang="en-US" sz="2800" dirty="0"/>
          </a:p>
        </p:txBody>
      </p:sp>
      <p:pic>
        <p:nvPicPr>
          <p:cNvPr id="9220" name="Picture 4" descr="http://t2.gstatic.com/images?q=tbn:ANd9GcTzT5HmrS-AgQmnHSi1Zj6O6KZPlIlS-WOLLkVFkvbI9BrPy0Hp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477" y="3057673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45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457204"/>
            <a:ext cx="33512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lt1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algn="r" rtl="1"/>
            <a:r>
              <a:rPr lang="ar-DZ" dirty="0" smtClean="0"/>
              <a:t>3.3- </a:t>
            </a:r>
            <a:r>
              <a:rPr lang="ar-DZ" dirty="0"/>
              <a:t>تعريف المنظمة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66580" y="2516836"/>
            <a:ext cx="657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عبارة عن </a:t>
            </a:r>
            <a:r>
              <a:rPr lang="ar-DZ" sz="2400" b="1" dirty="0" smtClean="0"/>
              <a:t>هيكلة</a:t>
            </a:r>
            <a:r>
              <a:rPr lang="ar-DZ" sz="2400" dirty="0" smtClean="0"/>
              <a:t> تتبع منطقا معينا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ما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091226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مثال: من أجل تحقيق الربح، مؤسسة تنتج، وأخرى تسوق، وأخرى تقدم خدمة ...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2" y="4107601"/>
            <a:ext cx="7180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هي </a:t>
            </a:r>
            <a:r>
              <a:rPr lang="ar-DZ" sz="2400" b="1" dirty="0" smtClean="0"/>
              <a:t>مجموعة من عناصر تتفاعل </a:t>
            </a:r>
            <a:r>
              <a:rPr lang="ar-DZ" sz="2400" dirty="0" smtClean="0"/>
              <a:t>فيما بينها  بكيفية معينة من أجل تحقيق </a:t>
            </a:r>
            <a:r>
              <a:rPr lang="ar-DZ" sz="2400" b="1" dirty="0" smtClean="0"/>
              <a:t>هدف</a:t>
            </a:r>
            <a:r>
              <a:rPr lang="ar-DZ" sz="2400" dirty="0" smtClean="0"/>
              <a:t> معين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022001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مثال : الجامعة = مجموعة من كليات تتفاعل فيما بينها لتوفير التعليم العالي للمجتمع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9129" y="137160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التعاريف متعددة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46909" y="198566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التعاريف :</a:t>
            </a:r>
            <a:endParaRPr lang="en-US" sz="2400" dirty="0"/>
          </a:p>
        </p:txBody>
      </p:sp>
      <p:pic>
        <p:nvPicPr>
          <p:cNvPr id="1028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366282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t2.gstatic.com/images?q=tbn:ANd9GcSoBsQm-M3vWj4zdkecPKOffw8zB-qf4TyuxDzLofXAl_TK6vg0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358" y="3922223"/>
            <a:ext cx="588609" cy="7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457204"/>
            <a:ext cx="25908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3.4- عناصر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2315173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أفراد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2776838"/>
            <a:ext cx="220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مجموعة وسائل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2" y="370016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تقسيم العمل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2677301"/>
            <a:ext cx="271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العناصر المكونة للمنظمة هي أربعة عناصر:</a:t>
            </a:r>
            <a:endParaRPr lang="en-US" sz="2400" dirty="0"/>
          </a:p>
        </p:txBody>
      </p:sp>
      <p:sp>
        <p:nvSpPr>
          <p:cNvPr id="8" name="Left Brace 7"/>
          <p:cNvSpPr/>
          <p:nvPr/>
        </p:nvSpPr>
        <p:spPr>
          <a:xfrm rot="10800000">
            <a:off x="5333999" y="2285999"/>
            <a:ext cx="304800" cy="190500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9201" y="3046633"/>
            <a:ext cx="1374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عمل منظم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41601" y="3201827"/>
            <a:ext cx="261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وجود قواعد وإجراءات </a:t>
            </a:r>
            <a:endParaRPr lang="en-US" sz="2400" dirty="0"/>
          </a:p>
        </p:txBody>
      </p:sp>
      <p:cxnSp>
        <p:nvCxnSpPr>
          <p:cNvPr id="12" name="Straight Arrow Connector 11"/>
          <p:cNvCxnSpPr>
            <a:stCxn id="3" idx="1"/>
          </p:cNvCxnSpPr>
          <p:nvPr/>
        </p:nvCxnSpPr>
        <p:spPr>
          <a:xfrm flipH="1">
            <a:off x="1524000" y="2546006"/>
            <a:ext cx="1524000" cy="731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9" idx="3"/>
          </p:cNvCxnSpPr>
          <p:nvPr/>
        </p:nvCxnSpPr>
        <p:spPr>
          <a:xfrm flipH="1">
            <a:off x="1524000" y="3007671"/>
            <a:ext cx="1524000" cy="2697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1"/>
            <a:endCxn id="9" idx="3"/>
          </p:cNvCxnSpPr>
          <p:nvPr/>
        </p:nvCxnSpPr>
        <p:spPr>
          <a:xfrm flipH="1" flipV="1">
            <a:off x="1524002" y="3277463"/>
            <a:ext cx="1117599" cy="1551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1"/>
            <a:endCxn id="9" idx="3"/>
          </p:cNvCxnSpPr>
          <p:nvPr/>
        </p:nvCxnSpPr>
        <p:spPr>
          <a:xfrm flipH="1" flipV="1">
            <a:off x="1524000" y="3277466"/>
            <a:ext cx="1524000" cy="6535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2002" y="1440414"/>
            <a:ext cx="7879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أمثلة عن المنظمة : المنشأة الصناعية، الكلية، العائلة، الوزارة، البلدية، المركز التجاري، ...</a:t>
            </a:r>
            <a:endParaRPr lang="en-US" sz="2400" dirty="0"/>
          </a:p>
        </p:txBody>
      </p:sp>
      <p:pic>
        <p:nvPicPr>
          <p:cNvPr id="10242" name="Picture 2" descr="http://t3.gstatic.com/images?q=tbn:ANd9GcTxQtqUjIH48nI-_FyGSw39qXQHSRoYZfOU4wLR4K3uhgHu2KOD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9600"/>
            <a:ext cx="22098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1.gstatic.com/images?q=tbn:ANd9GcTNRqJStBhP8rTqkHXhb7ILjJ-bcPBdgP4uGOQ1J0COixxIK51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8" y="4267203"/>
            <a:ext cx="23812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6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 animBg="1"/>
      <p:bldP spid="9" grpId="0"/>
      <p:bldP spid="10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6924" y="713888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بعض الأسئلة المهمة بالنسبة لمكونات المنظمة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86868" y="1388556"/>
            <a:ext cx="2228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1 - حجم المنظمة: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41231" y="4191004"/>
            <a:ext cx="2229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2- هدف المنظمة: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87818" y="2133600"/>
            <a:ext cx="660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الاعتقاد قديم، لكن اليوم لا يسهل التعرف على الصغيرة ولا الكبيرة من المؤسسات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85679" y="3048000"/>
            <a:ext cx="611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المنظمة هي منظمة مهما كان حجمها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860398" y="1388556"/>
            <a:ext cx="4184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الحجم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60398" y="4194833"/>
            <a:ext cx="4221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الهدف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1736" y="1284206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في الهدف إشكالات كثيرة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05204" y="541415"/>
            <a:ext cx="3622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عند التعريف عموما يذكر الهدف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57702" y="1970006"/>
            <a:ext cx="3165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ما المقصود بالهدف ؟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86691" y="4164384"/>
            <a:ext cx="318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كم للمنظمة من هدف ؟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929990" y="3278834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هل </a:t>
            </a:r>
            <a:r>
              <a:rPr lang="ar-DZ" sz="2400" dirty="0">
                <a:solidFill>
                  <a:prstClr val="black"/>
                </a:solidFill>
              </a:rPr>
              <a:t>هي الغاية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6054" y="2655806"/>
            <a:ext cx="2706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المقصود هو الهدف ؟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25180" y="4773983"/>
            <a:ext cx="2231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prstClr val="black"/>
                </a:solidFill>
              </a:rPr>
              <a:t>هل هو هدف واحد ؟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259935" y="5464248"/>
            <a:ext cx="2367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هي أهداف كثيرة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6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3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8901" y="4038604"/>
            <a:ext cx="29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3- حدود المنظمة :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031398" y="535636"/>
            <a:ext cx="2560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من بين أهداف المنظمة :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8606" y="1221435"/>
            <a:ext cx="1715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الإنتاجية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41845" y="1643957"/>
            <a:ext cx="3044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جودة المنتج أو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86378" y="2132308"/>
            <a:ext cx="470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تخفيض وقت الإنتاج أو وقت تقديم الخدمة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59374" y="2593973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تحسين ظروف العمل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8721" y="3055638"/>
            <a:ext cx="439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...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9181" y="4863979"/>
            <a:ext cx="2710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أين تنتهي حدود المنظمة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2" y="5506548"/>
            <a:ext cx="55774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DZ" sz="2400" dirty="0" smtClean="0">
                <a:solidFill>
                  <a:prstClr val="black"/>
                </a:solidFill>
              </a:rPr>
              <a:t>وسائل الاتصال الحديثة غيرت مفهوم حدود المنظمة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4610" y="4038603"/>
            <a:ext cx="4257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dirty="0">
                <a:solidFill>
                  <a:prstClr val="black"/>
                </a:solidFill>
              </a:rPr>
              <a:t>هل الحدود من العناصر المكونة للمنظمة ؟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4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FFFF0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FFFF0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3054</TotalTime>
  <Words>817</Words>
  <Application>Microsoft Office PowerPoint</Application>
  <PresentationFormat>A4 Paper (210x297 mm)</PresentationFormat>
  <Paragraphs>155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211</cp:revision>
  <dcterms:created xsi:type="dcterms:W3CDTF">2009-10-14T19:14:34Z</dcterms:created>
  <dcterms:modified xsi:type="dcterms:W3CDTF">2015-12-26T13:43:40Z</dcterms:modified>
</cp:coreProperties>
</file>