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50" r:id="rId2"/>
    <p:sldId id="351" r:id="rId3"/>
    <p:sldId id="352" r:id="rId4"/>
    <p:sldId id="333" r:id="rId5"/>
    <p:sldId id="353" r:id="rId6"/>
    <p:sldId id="354" r:id="rId7"/>
    <p:sldId id="355" r:id="rId8"/>
    <p:sldId id="356" r:id="rId9"/>
    <p:sldId id="357" r:id="rId10"/>
    <p:sldId id="358" r:id="rId11"/>
    <p:sldId id="334" r:id="rId12"/>
    <p:sldId id="335" r:id="rId13"/>
    <p:sldId id="336" r:id="rId14"/>
    <p:sldId id="337" r:id="rId15"/>
    <p:sldId id="338" r:id="rId16"/>
    <p:sldId id="345" r:id="rId17"/>
    <p:sldId id="339" r:id="rId18"/>
    <p:sldId id="346" r:id="rId19"/>
    <p:sldId id="344" r:id="rId20"/>
    <p:sldId id="340" r:id="rId21"/>
    <p:sldId id="341" r:id="rId22"/>
    <p:sldId id="342" r:id="rId23"/>
    <p:sldId id="330" r:id="rId24"/>
    <p:sldId id="308" r:id="rId25"/>
    <p:sldId id="331" r:id="rId26"/>
    <p:sldId id="311" r:id="rId27"/>
    <p:sldId id="312" r:id="rId28"/>
    <p:sldId id="359" r:id="rId29"/>
    <p:sldId id="299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73" d="100"/>
          <a:sy n="73" d="100"/>
        </p:scale>
        <p:origin x="-103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4290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نظرية المنظمات</a:t>
            </a:r>
            <a:endParaRPr lang="en-US" sz="4000" b="1" cap="all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</a:br>
            <a:endParaRPr lang="en-US" sz="1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  <a:p>
            <a:pPr algn="ctr"/>
            <a:r>
              <a:rPr lang="ar-SA" sz="26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implified Arabic" pitchFamily="18" charset="-78"/>
                <a:cs typeface="+mj-cs"/>
              </a:rPr>
              <a:t>المحاضرة الثانية</a:t>
            </a:r>
            <a:endParaRPr lang="en-US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المنظمات (2)</a:t>
            </a:r>
            <a:endParaRPr lang="ar-SA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54342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3926" y="2622242"/>
            <a:ext cx="3124200" cy="63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>
                <a:solidFill>
                  <a:srgbClr val="FFFF00"/>
                </a:solidFill>
              </a:rPr>
              <a:t>محتوى الفصل</a:t>
            </a:r>
            <a:endParaRPr lang="en-US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65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4- </a:t>
            </a:r>
            <a:r>
              <a:rPr lang="ar-DZ" sz="3200" dirty="0">
                <a:solidFill>
                  <a:srgbClr val="FFFF00"/>
                </a:solidFill>
              </a:rPr>
              <a:t>التطور التاريخي للمنظمات </a:t>
            </a:r>
            <a:endParaRPr lang="ar-DZ" sz="3200" b="1" dirty="0" smtClean="0">
              <a:solidFill>
                <a:srgbClr val="FFFF00"/>
              </a:solidFill>
            </a:endParaRP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1268" name="Picture 4" descr="http://t0.gstatic.com/images?q=tbn:ANd9GcSdhKeiIBghiU5Y5HSPzF0RdSTquaiyHBT9oGcAfzMU5fVSxu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02465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30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cas nouveaux\panzani\untitled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5571" y="228599"/>
            <a:ext cx="2133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623457" y="559526"/>
            <a:ext cx="4953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>
                <a:latin typeface="Calibri"/>
                <a:ea typeface="Calibri"/>
                <a:cs typeface="Arial"/>
              </a:rPr>
              <a:t>شرع   </a:t>
            </a:r>
            <a:r>
              <a:rPr lang="fr-FR" sz="32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latin typeface="Calibri"/>
                <a:ea typeface="Calibri"/>
                <a:cs typeface="Arial"/>
              </a:rPr>
              <a:t> في صناعة العجائن الطازجة </a:t>
            </a:r>
            <a:r>
              <a:rPr lang="ar-SA" sz="3200" dirty="0" smtClean="0">
                <a:latin typeface="Calibri"/>
                <a:ea typeface="Calibri"/>
                <a:cs typeface="Arial"/>
              </a:rPr>
              <a:t>باليد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895600" y="1828800"/>
            <a:ext cx="678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فكان 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ينتجها في علية البيت ثم  يذهب بدراجته ليسلم المنتج للزبائن.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90949" y="3048000"/>
            <a:ext cx="67578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لمنتجه ذوق ممتاز ومميزات جعلته يشتهر بسرعة، فأصبحت عجائنه محل طلب متزايد.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4267200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</a:t>
            </a:r>
            <a:r>
              <a:rPr lang="fr-FR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يقضي وقتا طويلا في عمله إلا أنه لم يستطع أن يلبي الطلب إلا بشق النفس لأنه لا يستطيع إنتاج إلا بعض الكيلوغرامات في اليوم.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8" name="Picture 7" descr="F:\cas nouveaux\panzani\imagesCAEWBYH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2744470" cy="220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cas nouveaux\panzani\spaghetti panzan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89830"/>
            <a:ext cx="228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766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762000"/>
            <a:ext cx="7162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كان </a:t>
            </a:r>
            <a:r>
              <a:rPr lang="fr-FR" sz="28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يجمع إيراداته لوقت يعلم أنه سيأتي. ولما زاد الطلب بنسبة مرتفعة جدا قرر شراء مصنع قديم للأحذية بمدينة </a:t>
            </a:r>
            <a:r>
              <a:rPr lang="fr-FR" sz="2800" dirty="0">
                <a:latin typeface="Calibri"/>
                <a:ea typeface="Calibri"/>
                <a:cs typeface="Arial"/>
              </a:rPr>
              <a:t>Parthenay</a:t>
            </a:r>
            <a:r>
              <a:rPr lang="fr-FR" sz="2800" dirty="0">
                <a:latin typeface="Arial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وحوله إلى مصنع لإنتاج العجائن واختار لمنتجه علامة </a:t>
            </a:r>
            <a:r>
              <a:rPr lang="fr-FR" sz="2800" dirty="0">
                <a:latin typeface="Calibri"/>
                <a:ea typeface="Calibri"/>
                <a:cs typeface="Arial"/>
              </a:rPr>
              <a:t>"Francine"</a:t>
            </a:r>
            <a:r>
              <a:rPr lang="ar-SA" sz="2800" dirty="0">
                <a:latin typeface="Calibri"/>
                <a:ea typeface="Calibri"/>
                <a:cs typeface="Arial"/>
              </a:rPr>
              <a:t>. 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3276600"/>
            <a:ext cx="70104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المصنع يشغل طول اليوم، بدون انقطاع، وهذا ما مكنه من الوصول إلى إنتاج 30 طن يوميا وبهذا انتقل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إلى مرحلة جديدة حيث مر من الإنتاج الحرفي إلى الإنتاج الصناعي.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4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cas nouveaux\panzani\squce bolognais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26289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cas nouveaux\panzani\spaghetti panzan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457200"/>
            <a:ext cx="22794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676400" y="685800"/>
            <a:ext cx="7543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يمثل عرض المنتج في ورق </a:t>
            </a:r>
            <a:r>
              <a:rPr lang="ar-SA" sz="2800" dirty="0" err="1">
                <a:latin typeface="Calibri"/>
                <a:ea typeface="Calibri"/>
                <a:cs typeface="Arial"/>
              </a:rPr>
              <a:t>السيلوفان</a:t>
            </a:r>
            <a:r>
              <a:rPr lang="ar-SA" sz="2800" dirty="0">
                <a:latin typeface="Calibri"/>
                <a:ea typeface="Calibri"/>
                <a:cs typeface="Arial"/>
              </a:rPr>
              <a:t> طريقة جديدة للتغليف محبذة لدى المستهلكين الذين صار بإمكانهم رؤية ما وراء الغلاف أي رؤية المنتج نفسه لا الغلاف فقط. وكان هذا المولد الحقيقي لمنتج جديد اسمه...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6500" y="2967335"/>
            <a:ext cx="6515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1952 مدت مؤسسة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نشاطها إلى إنتاج الصلصة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التي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عتبر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منتجا مكملا للعجائن، وكانت تنتج هذه الصلصة آنذاك في علب حديدية.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56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الستينيات،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مد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النشاط إلى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مجال الحبوب (القمح والأرز خاصة)، فصار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يهيمن </a:t>
            </a:r>
            <a:r>
              <a:rPr lang="ar-SA" sz="2800" dirty="0">
                <a:latin typeface="Calibri"/>
                <a:ea typeface="Calibri"/>
                <a:cs typeface="Arial"/>
              </a:rPr>
              <a:t>على سوق العجائن بفرنسا بإنتاج 90000 طن.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838200" y="1905000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تخلص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من التبعية للموردين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وهذا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ما مكنه من الدخول في قطاع السميد (الدقيق) الذي يعتبر مادة أولية حيوية بالنسبة لقطاع العجائن.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322819"/>
            <a:ext cx="739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وبهذه الكيفية صار </a:t>
            </a:r>
            <a:r>
              <a:rPr lang="ar-SA" sz="2800" dirty="0">
                <a:solidFill>
                  <a:prstClr val="black"/>
                </a:solidFill>
                <a:ea typeface="Calibri"/>
                <a:cs typeface="Calibri"/>
              </a:rPr>
              <a:t>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يتحكم في توريده من حيث الحجم والتكلفة وأيضا من حيث الجودة.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4800600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الوقت الحالي يشتري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لوحده </a:t>
            </a:r>
            <a:r>
              <a:rPr lang="ar-SA" sz="2800" b="1" u="sng" dirty="0">
                <a:latin typeface="Calibri"/>
                <a:ea typeface="Calibri"/>
                <a:cs typeface="Arial"/>
              </a:rPr>
              <a:t>ربع إنتاج فرنسا </a:t>
            </a:r>
            <a:r>
              <a:rPr lang="ar-SA" sz="2800" dirty="0">
                <a:latin typeface="Calibri"/>
                <a:ea typeface="Calibri"/>
                <a:cs typeface="Arial"/>
              </a:rPr>
              <a:t>من القمح مما يعطيه قوة كبيرة ومكانة فريدة في هذا المجال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67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838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2002 فقامت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بشراء أنشطة الأرز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والمنتجات </a:t>
            </a:r>
            <a:r>
              <a:rPr lang="ar-SA" sz="2800" dirty="0">
                <a:latin typeface="Calibri"/>
                <a:ea typeface="Calibri"/>
                <a:cs typeface="Arial"/>
              </a:rPr>
              <a:t>الطازجة من شركة </a:t>
            </a:r>
            <a:r>
              <a:rPr lang="fr-FR" sz="2800" dirty="0">
                <a:latin typeface="Calibri"/>
                <a:ea typeface="Calibri"/>
                <a:cs typeface="Arial"/>
              </a:rPr>
              <a:t> Lustucru</a:t>
            </a:r>
            <a:r>
              <a:rPr lang="ar-SA" sz="2800" dirty="0">
                <a:latin typeface="Calibri"/>
                <a:ea typeface="Calibri"/>
                <a:cs typeface="Arial"/>
              </a:rPr>
              <a:t> ثم في سنة 2005 التحقت بـ </a:t>
            </a:r>
            <a:r>
              <a:rPr lang="en-US" sz="2800" dirty="0">
                <a:latin typeface="Calibri"/>
                <a:ea typeface="Calibri"/>
                <a:cs typeface="Arial"/>
              </a:rPr>
              <a:t>Ebro</a:t>
            </a:r>
            <a:r>
              <a:rPr lang="en-US" sz="2800" b="1" dirty="0">
                <a:latin typeface="Arial"/>
                <a:ea typeface="Calibri"/>
              </a:rPr>
              <a:t> </a:t>
            </a:r>
            <a:r>
              <a:rPr lang="en-US" sz="2800" dirty="0" err="1">
                <a:latin typeface="Calibri"/>
                <a:ea typeface="Calibri"/>
                <a:cs typeface="Arial"/>
              </a:rPr>
              <a:t>Puleva</a:t>
            </a:r>
            <a:r>
              <a:rPr lang="en-US" sz="2800" dirty="0">
                <a:latin typeface="Arial"/>
                <a:ea typeface="Calibri"/>
              </a:rPr>
              <a:t> </a:t>
            </a:r>
            <a:r>
              <a:rPr lang="ar-SA" sz="2800" dirty="0">
                <a:latin typeface="Arial"/>
                <a:ea typeface="Calibri"/>
              </a:rPr>
              <a:t>رائد السوق الاسبانية الذي أصبح يحتل المرتبة الأولى عالميا في مجال الأرز والمرتبة الثانية في مجال العجائن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990600" y="3124200"/>
            <a:ext cx="79248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وفي سنة 2008 وبالنظر إلى النمو المتزايد للطلب على المنتجات الحلال، قرر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 دخول هذه السوق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ج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ديدة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ومن أجل ذلك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قام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بشراء </a:t>
            </a:r>
            <a:r>
              <a:rPr lang="en-US" sz="2800" dirty="0" err="1" smtClean="0">
                <a:latin typeface="Calibri"/>
                <a:ea typeface="Calibri"/>
                <a:cs typeface="Arial"/>
              </a:rPr>
              <a:t>Ferico</a:t>
            </a:r>
            <a:r>
              <a:rPr lang="fr-FR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الذي يملك </a:t>
            </a:r>
            <a:r>
              <a:rPr lang="ar-SA" sz="2800" dirty="0">
                <a:latin typeface="Calibri"/>
                <a:ea typeface="Calibri"/>
                <a:cs typeface="Arial"/>
              </a:rPr>
              <a:t>شركة "زكية حلال" </a:t>
            </a:r>
            <a:r>
              <a:rPr lang="fr-FR" sz="2800" dirty="0">
                <a:latin typeface="Calibri"/>
                <a:ea typeface="Calibri"/>
                <a:cs typeface="Calibri"/>
              </a:rPr>
              <a:t>Zakia Hallal </a:t>
            </a:r>
            <a:r>
              <a:rPr lang="ar-DZ" sz="2800" dirty="0" smtClean="0">
                <a:latin typeface="Calibri"/>
                <a:ea typeface="Calibri"/>
                <a:cs typeface="Calibri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المشهورة </a:t>
            </a:r>
            <a:r>
              <a:rPr lang="ar-SA" sz="2800" dirty="0">
                <a:latin typeface="Calibri"/>
                <a:ea typeface="Calibri"/>
                <a:cs typeface="Arial"/>
              </a:rPr>
              <a:t>في مجال المنتجات الحلال في فرنسا والتي تبيع في المتوسط خمسة منتجات حلال كل دقيقة.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5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/>
        </p:nvSpPr>
        <p:spPr bwMode="auto">
          <a:xfrm>
            <a:off x="6172200" y="473573"/>
            <a:ext cx="2988310" cy="226962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هي الأولى في مجال العجائن الجافة بواسطة منتجاتها المشهورة</a:t>
            </a:r>
            <a:endParaRPr lang="en-US" sz="3200" dirty="0" smtClean="0">
              <a:effectLst/>
              <a:latin typeface="Calibri"/>
              <a:ea typeface="Calibri"/>
              <a:cs typeface="Arial"/>
            </a:endParaRPr>
          </a:p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r-FR" sz="3200" dirty="0">
                <a:effectLst/>
                <a:latin typeface="Calibri"/>
                <a:ea typeface="Calibri"/>
                <a:cs typeface="Arial"/>
              </a:rPr>
              <a:t> 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367937" y="499699"/>
            <a:ext cx="3352800" cy="2091101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effectLst/>
                <a:latin typeface="Calibri"/>
                <a:ea typeface="Calibri"/>
                <a:cs typeface="Arial"/>
              </a:rPr>
              <a:t>هي الأولى في مجال الصلصة بالرغم من أنها لا تنتج منها شيئا لأنها تناولها باطنيا مع مؤسسات أخرى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7010400" y="3318284"/>
            <a:ext cx="2743200" cy="1371600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 العجائن الطازجة</a:t>
            </a:r>
            <a:endParaRPr lang="en-US" sz="2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3772" y="3318284"/>
            <a:ext cx="3352800" cy="155851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>
                <a:effectLst/>
                <a:latin typeface="Calibri"/>
                <a:ea typeface="Calibri"/>
                <a:cs typeface="Arial"/>
              </a:rPr>
              <a:t>هي الأولى في مجال </a:t>
            </a: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الأرز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3720737" y="4440442"/>
            <a:ext cx="2825296" cy="1371600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ات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 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أخرى كثيرة </a:t>
            </a:r>
            <a:endParaRPr lang="en-US" sz="32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74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9006" y="1670715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تطورت المؤسسات عبر التاريخ من حيث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75833" y="225931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الملكية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811051" y="26568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الحجم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87051" y="311402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الشكل </a:t>
            </a:r>
            <a:r>
              <a:rPr lang="ar-DZ" sz="2800" dirty="0" smtClean="0"/>
              <a:t>القانوني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84797" y="35712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الإدارة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55342" y="395607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العمل</a:t>
            </a:r>
            <a:endParaRPr lang="en-US" sz="2800" dirty="0"/>
          </a:p>
        </p:txBody>
      </p:sp>
      <p:sp>
        <p:nvSpPr>
          <p:cNvPr id="9" name="Chevron 8"/>
          <p:cNvSpPr/>
          <p:nvPr/>
        </p:nvSpPr>
        <p:spPr>
          <a:xfrm rot="10800000">
            <a:off x="8047105" y="231901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rot="10800000">
            <a:off x="8049987" y="2749016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rot="10800000">
            <a:off x="8047105" y="3167495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10800000">
            <a:off x="8057671" y="359635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0800000">
            <a:off x="8040383" y="4023454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8020851" y="4449918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86308" y="4419600"/>
            <a:ext cx="417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التأثير في الأفراد والمجتمعات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486400" y="457200"/>
            <a:ext cx="38122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4.1- عن تطور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97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5375" y="67336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أولا </a:t>
            </a:r>
            <a:r>
              <a:rPr lang="ar-DZ" sz="2800" b="1" dirty="0" smtClean="0"/>
              <a:t>المؤسسات الفردية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28375" y="1359164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عبارة عن مستغلات فلاحية صغيرة، وأعمال حرفية بسيطة كالنجارة، والحدادة، والحياكة، ...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328902" y="27432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وفي كثير من الحالات كان أفراد العائلة يشاركون في العمل وفي القرارات فكانت المؤسسات عائلية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634778" y="4114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بعض المستغلات الزراعية كانت عائلية، وبعض الحرف كالحياكة، وصناعة الفخار، والحدادة...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06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685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خصائص هذه المؤسسات الفردية والعائلية </a:t>
            </a:r>
            <a:r>
              <a:rPr lang="ar-DZ" sz="2800" b="1" u="sng" dirty="0" smtClean="0"/>
              <a:t>آنذاك</a:t>
            </a:r>
            <a:endParaRPr lang="en-US" sz="28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1981200" y="1858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سوقها محلية وضيقة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4497" y="3001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لا تحتاج إلى أموال كثيرة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3611915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6403" y="4678074"/>
            <a:ext cx="3716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بكميات </a:t>
            </a:r>
            <a:r>
              <a:rPr lang="ar-DZ" sz="2800" dirty="0">
                <a:solidFill>
                  <a:prstClr val="black"/>
                </a:solidFill>
              </a:rPr>
              <a:t>ضئيلة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4576" y="5201294"/>
            <a:ext cx="3365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كانت 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381894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تأثيرها في حياة الأفراد والمجتمع ضئيلا جدا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1200" y="133545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صغيرة </a:t>
            </a:r>
            <a:r>
              <a:rPr lang="ar-DZ" sz="2800" dirty="0" smtClean="0">
                <a:solidFill>
                  <a:prstClr val="black"/>
                </a:solidFill>
              </a:rPr>
              <a:t>وحتى صغيرة </a:t>
            </a:r>
            <a:r>
              <a:rPr lang="ar-DZ" sz="2800" dirty="0">
                <a:solidFill>
                  <a:prstClr val="black"/>
                </a:solidFill>
              </a:rPr>
              <a:t>جدا في بعض الأحيان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95394" y="4191000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التنظيم فيها بسيطا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10" y="116170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597" y="1704259"/>
            <a:ext cx="567604" cy="5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216587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97" y="283202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3429000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02597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60432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512754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9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9692" y="2146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ثم تطور حجم بعضها فصارت مؤسسات متوسطة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المتوسطة </a:t>
            </a:r>
            <a:r>
              <a:rPr lang="ar-DZ" sz="2800" b="1" u="sng" dirty="0" smtClean="0"/>
              <a:t>آنذاك</a:t>
            </a:r>
            <a:r>
              <a:rPr lang="ar-DZ" sz="2800" dirty="0" smtClean="0"/>
              <a:t> ما يلي: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371600" y="2108230"/>
            <a:ext cx="7235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محلية وأوسع في بعض الحالات (جهوية مثلا)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91771" y="325123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أكثر من المؤسسات الصغيرة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7474" y="3861471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83841" y="4861610"/>
            <a:ext cx="5642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أكبر من المؤسسات الصغيرة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9192" y="538483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4074" y="263145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ضئيلا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8474" y="158501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أكبر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6173" y="4338390"/>
            <a:ext cx="2686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أقل بساطة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1524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0574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667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4" y="3251859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29" y="377445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345" y="4341986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3" y="4914585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31" y="538483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87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784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الثورة الصناعية ومع كبر حجم السوق، ظهرت مؤسسات كبيرة 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6358" y="1600200"/>
            <a:ext cx="761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لقد أدت الثورة الصناعية إلى إدخال الآلات في المؤسسات وهذا كان بمثابة تغيير جذري في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66883" y="2750446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79333" y="3429000"/>
            <a:ext cx="3211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295400" y="5791200"/>
            <a:ext cx="88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.../...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769224" y="4038600"/>
            <a:ext cx="3905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تنظيم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836825" y="4724400"/>
            <a:ext cx="2837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إدارة المؤسسات </a:t>
            </a:r>
            <a:endParaRPr lang="en-US" dirty="0"/>
          </a:p>
        </p:txBody>
      </p:sp>
      <p:sp>
        <p:nvSpPr>
          <p:cNvPr id="3" name="Right Brace 2"/>
          <p:cNvSpPr/>
          <p:nvPr/>
        </p:nvSpPr>
        <p:spPr>
          <a:xfrm>
            <a:off x="8766182" y="2834438"/>
            <a:ext cx="298431" cy="2235564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1" grpId="0"/>
      <p:bldP spid="14" grpId="0"/>
      <p:bldP spid="16" grpId="0"/>
      <p:bldP spid="17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205" y="3352800"/>
            <a:ext cx="7954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صناعيا أي بتكنولوجيا العصر وطرق  متطورة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9067" y="3895739"/>
            <a:ext cx="4905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وحتى كبيرا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5436" y="4934691"/>
            <a:ext cx="3441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مدير محترف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6079" y="4437594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6579" y="381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ما يلي: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37121" y="1691128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(جهوية وطنية وحتى دولية في بعض الحالات 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121" y="2754922"/>
            <a:ext cx="78781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حتى كبيرة جدا في بعض الحالات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0321" y="219962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9795" y="1167908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07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06680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7916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174796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68716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28262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794992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39062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90298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14603"/>
            <a:ext cx="8100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زيادة الطلب وتطور حجم السوق، تشكلت مؤسسات كبيرة جدا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جدا ما يلي: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08526" y="2217680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(عالمية)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3074" y="3342620"/>
            <a:ext cx="3382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36" y="3952861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متطورا جدا أي بتكنولوجيا رفيعة المستوى وبأحدث الطرق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34734" y="4476081"/>
            <a:ext cx="3494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50466" y="5534752"/>
            <a:ext cx="3541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مدير محترف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5062" y="272284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جدا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43420" y="167640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جدا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4784" y="5027606"/>
            <a:ext cx="2517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3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1533140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210515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37" y="268801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327277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387730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444" y="442244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4999301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555082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1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197" y="805190"/>
            <a:ext cx="719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يعود تطور المؤسسات إلى عدد كبير من العوامل، أهمها: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73382" y="1698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التكنولوجيا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73383" y="2460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المجتمعات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53144" y="3187337"/>
            <a:ext cx="753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غير أن أهم عامل هو المبادر، صاحب روح المبادرة والإبداع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28999" y="3962400"/>
            <a:ext cx="593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ولقد أشاد بدوره الكثير من الباحثين ومنهم خاصة 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724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Jean Baptiste Say</a:t>
            </a:r>
            <a:r>
              <a:rPr lang="ar-DZ" b="1" cap="small" dirty="0" smtClean="0"/>
              <a:t> </a:t>
            </a:r>
            <a:r>
              <a:rPr lang="en-US" dirty="0" smtClean="0"/>
              <a:t>(</a:t>
            </a:r>
            <a:r>
              <a:rPr lang="en-US" dirty="0"/>
              <a:t>1767-1832</a:t>
            </a:r>
            <a:r>
              <a:rPr lang="en-US" dirty="0" smtClean="0"/>
              <a:t>)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5181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 Schumpeter</a:t>
            </a:r>
            <a:endParaRPr lang="en-US" b="1" cap="small" dirty="0"/>
          </a:p>
        </p:txBody>
      </p:sp>
      <p:sp>
        <p:nvSpPr>
          <p:cNvPr id="9" name="Right Brace 8"/>
          <p:cNvSpPr/>
          <p:nvPr/>
        </p:nvSpPr>
        <p:spPr>
          <a:xfrm>
            <a:off x="7924800" y="1600200"/>
            <a:ext cx="228600" cy="1383897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457200"/>
            <a:ext cx="41170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4.2- عن تطور إدارة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0261" y="25169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البداية كانت الملكية والإدارة مجتمعتين في نفس اليد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0261" y="31265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صاحب المؤسسة هو من يديرها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58261" y="3812354"/>
            <a:ext cx="7627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إلا أن بزيادة حجم المؤسسة يصبح صاحبها غير قادر على إدارتها فيكتفي بالملكية بينما يقوم المدير بإدارتها لصالحه.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06266" y="5105400"/>
            <a:ext cx="5132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ما يعرف </a:t>
            </a:r>
            <a:r>
              <a:rPr lang="ar-DZ" sz="2800" b="1" dirty="0" smtClean="0">
                <a:solidFill>
                  <a:srgbClr val="FF0000"/>
                </a:solidFill>
              </a:rPr>
              <a:t>بالفصل بين الملكية والإدارة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1594" y="518234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b="1" cap="small" dirty="0" smtClean="0"/>
              <a:t>Berne &amp; Means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447800"/>
            <a:ext cx="8504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البديهي أنه مع تطور المؤسسات </a:t>
            </a:r>
            <a:r>
              <a:rPr lang="ar-DZ" sz="2800" dirty="0" err="1" smtClean="0"/>
              <a:t>تتطورت</a:t>
            </a:r>
            <a:r>
              <a:rPr lang="ar-DZ" sz="2800" dirty="0" smtClean="0"/>
              <a:t> مشاكل وقضايا واهتمامات هذه المؤسسات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678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949907"/>
              </p:ext>
            </p:extLst>
          </p:nvPr>
        </p:nvGraphicFramePr>
        <p:xfrm>
          <a:off x="1219200" y="1981200"/>
          <a:ext cx="7905588" cy="3017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53962"/>
                <a:gridCol w="1044554"/>
                <a:gridCol w="1417609"/>
                <a:gridCol w="1577865"/>
                <a:gridCol w="161159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الإدارة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الإنتاج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التنظيم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الحجم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المؤسسة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ضئيل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 جدا</a:t>
                      </a:r>
                    </a:p>
                    <a:p>
                      <a:pPr algn="ct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صغير جدا </a:t>
                      </a:r>
                    </a:p>
                    <a:p>
                      <a:pPr algn="ctr" rtl="1"/>
                      <a:r>
                        <a:rPr lang="ar-DZ" sz="2400" dirty="0" smtClean="0"/>
                        <a:t>أو صغير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الصغيرة جدا أو الصغيرة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المتوسطة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معقد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الكبيرة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معقد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الكبيرة جدا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11430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جدول ملخص لأنواع المؤسسات بغض النظر عن الشكل القانوني لها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92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3124200"/>
            <a:ext cx="36576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5- موضوع نظرية المنظمات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661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5650" y="8382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موضوع نظرية المنظمات هي </a:t>
            </a:r>
            <a:r>
              <a:rPr lang="ar-DZ" sz="2800" u="sng" dirty="0" smtClean="0">
                <a:solidFill>
                  <a:srgbClr val="C00000"/>
                </a:solidFill>
              </a:rPr>
              <a:t>المنظمات</a:t>
            </a:r>
            <a:endParaRPr lang="en-US" sz="2800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667000"/>
            <a:ext cx="5524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 ظهرت المنظمات؟ </a:t>
            </a:r>
          </a:p>
          <a:p>
            <a:r>
              <a:rPr lang="ar-DZ" sz="2800" dirty="0" smtClean="0"/>
              <a:t>كيف تطورت ؟ </a:t>
            </a:r>
          </a:p>
          <a:p>
            <a:r>
              <a:rPr lang="ar-DZ" sz="2800" dirty="0" smtClean="0"/>
              <a:t>لماذا تطورت؟ </a:t>
            </a:r>
          </a:p>
          <a:p>
            <a:r>
              <a:rPr lang="ar-DZ" sz="2800" dirty="0" smtClean="0"/>
              <a:t>ما هي أهم النظريات المتعلقة بها ؟ </a:t>
            </a:r>
          </a:p>
          <a:p>
            <a:r>
              <a:rPr lang="ar-DZ" sz="2800" dirty="0" smtClean="0"/>
              <a:t>أين وصل تطورها اليوم ؟ ...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09600" y="1676400"/>
            <a:ext cx="747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تدرس </a:t>
            </a:r>
            <a:r>
              <a:rPr lang="ar-DZ" sz="2800" dirty="0">
                <a:solidFill>
                  <a:prstClr val="black"/>
                </a:solidFill>
              </a:rPr>
              <a:t>نظرية المنظمات </a:t>
            </a:r>
            <a:r>
              <a:rPr lang="ar-DZ" sz="2800" dirty="0" smtClean="0">
                <a:solidFill>
                  <a:prstClr val="black"/>
                </a:solidFill>
              </a:rPr>
              <a:t>هيكلة المنظمات  </a:t>
            </a:r>
            <a:r>
              <a:rPr lang="en-US" sz="2800" dirty="0" smtClean="0">
                <a:solidFill>
                  <a:prstClr val="black"/>
                </a:solidFill>
              </a:rPr>
              <a:t>STRUCTURE</a:t>
            </a:r>
            <a:endParaRPr lang="ar-DZ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4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/>
          </a:p>
          <a:p>
            <a:pPr algn="ctr"/>
            <a:r>
              <a:rPr lang="ar-DZ" sz="3200" b="1" dirty="0" smtClean="0"/>
              <a:t>6- مكانة نظرية المنظمات من العلوم الإدارية</a:t>
            </a:r>
          </a:p>
          <a:p>
            <a:pPr algn="ctr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0640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5011" y="833734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يهتم بالمنظمة أصحاب تخصصات واهتمامات كثيرة ومتنوعة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93966" y="1905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الاقتصاديون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797168" y="2286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الاجتماع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16378" y="2667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النفس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3048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الباحثون في الإدارة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3429000"/>
            <a:ext cx="2741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الممارسون للإدارة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80519" y="3810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التاريخ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767072" y="4191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البيولوجيا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0519" y="4572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...</a:t>
            </a:r>
            <a:endParaRPr lang="en-US" sz="2400" dirty="0"/>
          </a:p>
        </p:txBody>
      </p:sp>
      <p:sp>
        <p:nvSpPr>
          <p:cNvPr id="12" name="Hexagon 11"/>
          <p:cNvSpPr/>
          <p:nvPr/>
        </p:nvSpPr>
        <p:spPr>
          <a:xfrm>
            <a:off x="2272553" y="3414033"/>
            <a:ext cx="1295400" cy="952500"/>
          </a:xfrm>
          <a:prstGeom prst="hexag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نظرية المنظمات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2583" y="3604533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776383" y="2694828"/>
            <a:ext cx="125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إدارية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19283" y="3705617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اقتصادية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68914" y="4696235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اجتماعية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4582" y="4709433"/>
            <a:ext cx="129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b="1" dirty="0" smtClean="0"/>
              <a:t>مقاربة نظمية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23582" y="3705937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b="1" dirty="0" smtClean="0"/>
              <a:t>مقاربة ظرفية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80782" y="2694437"/>
            <a:ext cx="119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ثقافية</a:t>
            </a:r>
            <a:endParaRPr lang="en-US" b="1" dirty="0"/>
          </a:p>
        </p:txBody>
      </p:sp>
      <p:cxnSp>
        <p:nvCxnSpPr>
          <p:cNvPr id="24" name="Straight Arrow Connector 23"/>
          <p:cNvCxnSpPr>
            <a:stCxn id="17" idx="1"/>
            <a:endCxn id="12" idx="5"/>
          </p:cNvCxnSpPr>
          <p:nvPr/>
        </p:nvCxnSpPr>
        <p:spPr>
          <a:xfrm flipH="1">
            <a:off x="3329828" y="2879494"/>
            <a:ext cx="446555" cy="5345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9" idx="1"/>
            <a:endCxn id="12" idx="1"/>
          </p:cNvCxnSpPr>
          <p:nvPr/>
        </p:nvCxnSpPr>
        <p:spPr>
          <a:xfrm flipH="1" flipV="1">
            <a:off x="3329828" y="4366533"/>
            <a:ext cx="239086" cy="514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3"/>
            <a:endCxn id="12" idx="2"/>
          </p:cNvCxnSpPr>
          <p:nvPr/>
        </p:nvCxnSpPr>
        <p:spPr>
          <a:xfrm flipV="1">
            <a:off x="2099983" y="4366533"/>
            <a:ext cx="410695" cy="5275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  <a:endCxn id="12" idx="3"/>
          </p:cNvCxnSpPr>
          <p:nvPr/>
        </p:nvCxnSpPr>
        <p:spPr>
          <a:xfrm flipV="1">
            <a:off x="1885149" y="3890283"/>
            <a:ext cx="387404" cy="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2" idx="3"/>
            <a:endCxn id="12" idx="4"/>
          </p:cNvCxnSpPr>
          <p:nvPr/>
        </p:nvCxnSpPr>
        <p:spPr>
          <a:xfrm>
            <a:off x="2078851" y="2879103"/>
            <a:ext cx="431827" cy="534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1"/>
            <a:endCxn id="12" idx="0"/>
          </p:cNvCxnSpPr>
          <p:nvPr/>
        </p:nvCxnSpPr>
        <p:spPr>
          <a:xfrm flipH="1">
            <a:off x="3567953" y="3890283"/>
            <a:ext cx="55133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843618" y="2575833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4299697" y="3605298"/>
            <a:ext cx="1305486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3651356" y="4595533"/>
            <a:ext cx="1296681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38199" y="465266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99783" y="3660891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04582" y="259373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7" grpId="0"/>
      <p:bldP spid="18" grpId="0"/>
      <p:bldP spid="19" grpId="0"/>
      <p:bldP spid="20" grpId="0"/>
      <p:bldP spid="21" grpId="0"/>
      <p:bldP spid="22" grpId="0"/>
      <p:bldP spid="13" grpId="0" animBg="1"/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r>
              <a:rPr lang="ar-DZ" sz="3200" b="1" dirty="0" smtClean="0"/>
              <a:t>7- صور المنظمات المستعملة في التحليل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35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1" y="914400"/>
            <a:ext cx="567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قدم  </a:t>
            </a:r>
            <a:r>
              <a:rPr lang="en-US" sz="2400" dirty="0" smtClean="0"/>
              <a:t>MORGAN</a:t>
            </a:r>
            <a:r>
              <a:rPr lang="ar-DZ" sz="2400" dirty="0" smtClean="0"/>
              <a:t>   صورا تشبيهية للمنظمة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73702" y="1745549"/>
            <a:ext cx="350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تلخص المداخل الخاصة بالمنظمة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1" y="2819400"/>
            <a:ext cx="583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هناك من يفهم المنظمة على أنها آلة، ومن ينظر لها على أنها أداة للسيطرة، ومن ينظر لها على أنها كيان حي...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9200" y="3962400"/>
            <a:ext cx="49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هذه الصور تسهل فهم التحاليل والتعامل مع المؤلفين والباحثين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257800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مصدر الجدول التالي: </a:t>
            </a:r>
          </a:p>
          <a:p>
            <a:pPr algn="l"/>
            <a:r>
              <a:rPr lang="en-US" dirty="0" smtClean="0"/>
              <a:t>Y Frederic LIVIAN Introduction </a:t>
            </a:r>
            <a:r>
              <a:rPr lang="fr-FR" dirty="0" smtClean="0"/>
              <a:t>à l’analyse des organisations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92843"/>
              </p:ext>
            </p:extLst>
          </p:nvPr>
        </p:nvGraphicFramePr>
        <p:xfrm>
          <a:off x="-2" y="-2"/>
          <a:ext cx="9906001" cy="7063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2"/>
                <a:gridCol w="1143000"/>
                <a:gridCol w="1524000"/>
                <a:gridCol w="1295400"/>
                <a:gridCol w="1066800"/>
                <a:gridCol w="1295400"/>
                <a:gridCol w="1219200"/>
                <a:gridCol w="1142999"/>
              </a:tblGrid>
              <a:tr h="80869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1800" dirty="0" smtClean="0"/>
                        <a:t>أداة للسيطرة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سجن ذهني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كيان</a:t>
                      </a:r>
                      <a:r>
                        <a:rPr lang="ar-DZ" sz="2000" baseline="0" dirty="0" smtClean="0"/>
                        <a:t> حي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آلة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000" dirty="0"/>
                    </a:p>
                  </a:txBody>
                  <a:tcPr/>
                </a:tc>
              </a:tr>
              <a:tr h="1714432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أداة بيد جماعة تبحث عن إبقاء هيمنتها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يكون لنفس الإنسان فيه تعبير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حكم يتحالف فيه الناس ويتعارضون من أجل حماية المصالح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مجموعة تولد قيم مشتركة وروابط انتماء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 يعالج المعلومات ويقود الأعضاء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يتأقلم مع بيئته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ألية يجب تسهيل تشغيل أجزائها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المنظمة عبارة عن </a:t>
                      </a:r>
                      <a:endParaRPr lang="en-US" sz="2000" dirty="0"/>
                    </a:p>
                  </a:txBody>
                  <a:tcPr/>
                </a:tc>
              </a:tr>
              <a:tr h="485489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نفساني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800" dirty="0" smtClean="0"/>
                        <a:t>انثروبولوجي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DZ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ميكانيكي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التشبيه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Michels</a:t>
                      </a:r>
                    </a:p>
                    <a:p>
                      <a:pPr algn="r" rtl="1"/>
                      <a:r>
                        <a:rPr lang="fr-FR" sz="1800" dirty="0" smtClean="0"/>
                        <a:t>Braverman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Jaques</a:t>
                      </a:r>
                    </a:p>
                    <a:p>
                      <a:pPr algn="r" rtl="1"/>
                      <a:r>
                        <a:rPr lang="fr-FR" sz="2000" dirty="0" smtClean="0"/>
                        <a:t>Pages</a:t>
                      </a:r>
                    </a:p>
                    <a:p>
                      <a:pPr algn="r" rtl="1"/>
                      <a:r>
                        <a:rPr lang="fr-FR" sz="2000" dirty="0" err="1" smtClean="0"/>
                        <a:t>Enriauez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Marsh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Crosier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Friedberg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err="1" smtClean="0"/>
                        <a:t>Shein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dirty="0" err="1" smtClean="0"/>
                        <a:t>Bertalanffy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Taylor</a:t>
                      </a:r>
                    </a:p>
                    <a:p>
                      <a:pPr algn="ctr" rtl="0"/>
                      <a:r>
                        <a:rPr lang="en-US" sz="2000" b="1" dirty="0" err="1" smtClean="0"/>
                        <a:t>Fayol</a:t>
                      </a:r>
                      <a:endParaRPr lang="en-US" sz="2000" b="1" dirty="0" smtClean="0"/>
                    </a:p>
                    <a:p>
                      <a:pPr algn="ctr" rtl="0"/>
                      <a:r>
                        <a:rPr lang="en-US" sz="2000" b="1" dirty="0" smtClean="0"/>
                        <a:t>Weber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أهم المؤلفين</a:t>
                      </a:r>
                      <a:endParaRPr lang="en-US" sz="2000" dirty="0"/>
                    </a:p>
                  </a:txBody>
                  <a:tcPr/>
                </a:tc>
              </a:tr>
              <a:tr h="1067476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طبقات</a:t>
                      </a:r>
                    </a:p>
                    <a:p>
                      <a:pPr algn="r" rtl="1"/>
                      <a:r>
                        <a:rPr lang="ar-DZ" sz="2000" dirty="0" smtClean="0"/>
                        <a:t>هيمنة</a:t>
                      </a:r>
                    </a:p>
                    <a:p>
                      <a:pPr algn="r" rtl="1"/>
                      <a:r>
                        <a:rPr lang="ar-DZ" sz="2000" dirty="0" smtClean="0"/>
                        <a:t>سلطة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تبعية، إرهاق،</a:t>
                      </a:r>
                      <a:r>
                        <a:rPr lang="ar-DZ" sz="2000" baseline="0" dirty="0" smtClean="0"/>
                        <a:t> لا شعور...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سلطة، حكم، فاعلين، مصالح، ديمقراطية..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 المؤسسة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التغذية</a:t>
                      </a:r>
                      <a:r>
                        <a:rPr lang="ar-DZ" sz="2000" baseline="0" dirty="0" smtClean="0"/>
                        <a:t> العكسية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خلية، نظام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التحكم، الرقابة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الكلمات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العلاقات الاجتماعية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الموارد البشرية</a:t>
                      </a:r>
                    </a:p>
                    <a:p>
                      <a:pPr algn="r" rtl="1"/>
                      <a:r>
                        <a:rPr lang="ar-DZ" sz="2000" dirty="0" smtClean="0"/>
                        <a:t>الإدارة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عامة، إدارة م. بشرية، استراتيجية المنظمة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م. بشرية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نظم المعلومات</a:t>
                      </a:r>
                    </a:p>
                    <a:p>
                      <a:pPr algn="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التنظيم، التسويق، المعلوماتية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الإنتاج، رقابة الإنتاج، المحاسبة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المجالات المعنية من الإدارة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8763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6126"/>
            <a:ext cx="75438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772"/>
            <a:ext cx="63246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14151"/>
            <a:ext cx="5334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52400"/>
            <a:ext cx="3886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5443"/>
            <a:ext cx="2743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32657" y="21772"/>
            <a:ext cx="1404257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95300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chemeClr val="bg1"/>
                </a:solidFill>
              </a:rPr>
              <a:t>تذكير بالمخرجات التعليمية لهذه الحصة :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لماذا يدرس نظرية المنظمات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المنظمة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العناصر المكونة المنظمة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علاقة نظرية المنظمات بالمجالات الأخرى للمعرفة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يذكر الصور السبع للمنظمة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أهمية دراسة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89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0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3125</TotalTime>
  <Words>1376</Words>
  <Application>Microsoft Office PowerPoint</Application>
  <PresentationFormat>A4 Paper (210x297 mm)</PresentationFormat>
  <Paragraphs>252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217</cp:revision>
  <dcterms:created xsi:type="dcterms:W3CDTF">2009-10-14T19:14:34Z</dcterms:created>
  <dcterms:modified xsi:type="dcterms:W3CDTF">2015-12-26T13:43:46Z</dcterms:modified>
</cp:coreProperties>
</file>