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01" r:id="rId3"/>
    <p:sldId id="346" r:id="rId4"/>
    <p:sldId id="302" r:id="rId5"/>
    <p:sldId id="335" r:id="rId6"/>
    <p:sldId id="336" r:id="rId7"/>
    <p:sldId id="325" r:id="rId8"/>
    <p:sldId id="303" r:id="rId9"/>
    <p:sldId id="337" r:id="rId10"/>
    <p:sldId id="304" r:id="rId11"/>
    <p:sldId id="345" r:id="rId12"/>
    <p:sldId id="314" r:id="rId13"/>
    <p:sldId id="338" r:id="rId14"/>
    <p:sldId id="342" r:id="rId15"/>
    <p:sldId id="315" r:id="rId16"/>
    <p:sldId id="339" r:id="rId17"/>
    <p:sldId id="308" r:id="rId18"/>
    <p:sldId id="340" r:id="rId19"/>
    <p:sldId id="341" r:id="rId20"/>
    <p:sldId id="343" r:id="rId21"/>
    <p:sldId id="344" r:id="rId22"/>
    <p:sldId id="305" r:id="rId23"/>
    <p:sldId id="316" r:id="rId24"/>
    <p:sldId id="317" r:id="rId25"/>
    <p:sldId id="310" r:id="rId26"/>
    <p:sldId id="311" r:id="rId27"/>
    <p:sldId id="333" r:id="rId28"/>
    <p:sldId id="334" r:id="rId29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نمط فاتح 2 - تميي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>
      <p:cViewPr>
        <p:scale>
          <a:sx n="69" d="100"/>
          <a:sy n="69" d="100"/>
        </p:scale>
        <p:origin x="-612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ل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كتروني والتعل</a:t>
            </a:r>
            <a:r>
              <a:rPr lang="ar-EG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ي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fr.wikipedia.org/wiki/Fichier:Henry_ford_1919.jp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fr.wikipedia.org/wiki/Fichier:Ford_assembly_line_-_1913.jpg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7432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9718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DZ" sz="4000" b="1" dirty="0" smtClean="0"/>
              <a:t>نظرية المنظمات</a:t>
            </a:r>
            <a:endParaRPr lang="en-US" sz="4000" dirty="0" smtClean="0"/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أ.د عيسى </a:t>
            </a:r>
            <a:r>
              <a:rPr lang="ar-SA" sz="2600" b="1" dirty="0" err="1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حيرش</a:t>
            </a:r>
            <a:endParaRPr lang="en-US" sz="2600" b="1" dirty="0">
              <a:solidFill>
                <a:srgbClr val="7F7F7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1336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المحاضرة الثالثة</a:t>
            </a:r>
            <a:endParaRPr lang="en-US" sz="4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1613" y="30480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النظريات التقليدية (1)</a:t>
            </a:r>
            <a:endParaRPr lang="en-US" sz="4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33600"/>
            <a:ext cx="24384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67600" y="2079486"/>
            <a:ext cx="24384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4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33091"/>
            <a:ext cx="50292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DZ" sz="3200" b="1" u="sng" dirty="0" smtClean="0">
                <a:solidFill>
                  <a:schemeClr val="bg1"/>
                </a:solidFill>
              </a:rPr>
              <a:t>مخرجات هذا الفصل</a:t>
            </a:r>
            <a:endParaRPr lang="en-US" sz="3200" b="1" u="sng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0849" y="933403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ينتظر منك بعد الانتهاء من هذا الفصل أن 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1771603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</a:t>
            </a:r>
            <a:r>
              <a:rPr lang="ar-DZ" sz="2800" dirty="0" smtClean="0"/>
              <a:t> </a:t>
            </a:r>
            <a:r>
              <a:rPr lang="ar-DZ" sz="2800" dirty="0"/>
              <a:t>ت</a:t>
            </a:r>
            <a:r>
              <a:rPr lang="ar-DZ" sz="2800" dirty="0" smtClean="0"/>
              <a:t>تشكل </a:t>
            </a:r>
            <a:r>
              <a:rPr lang="ar-DZ" sz="2800" dirty="0" smtClean="0"/>
              <a:t>عندك معرفة واضحة عن النظريات التقليدية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98849" y="2294823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تفهم محتوى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98849" y="299080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تستطيع المقارنة بين كل من النظرية الكلاسيكية ونظرية العلاقات الإنسانية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22649" y="3915344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إسهامات كبار المفكرين في كل من هذه النظريات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22649" y="4459307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ym typeface="Wingdings"/>
              </a:rPr>
              <a:t> </a:t>
            </a:r>
            <a:r>
              <a:rPr lang="ar-DZ" sz="2800" dirty="0" smtClean="0"/>
              <a:t>تحدد أهم عيوب ونقائص كل من هذه النظريات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155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0" y="1078066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النظرية الكلاسيكية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802521" y="153973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Taylor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233072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Fayol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270006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75839" y="312930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/>
              <a:t>نظرية العلاقات الإنسانية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378767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400" b="1" u="sng" dirty="0" smtClean="0"/>
              <a:t>محتوى الفصل</a:t>
            </a:r>
            <a:endParaRPr lang="en-US" sz="24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4802521" y="19090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63032" y="3634305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Mayo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63032" y="4126468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Lewin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75839" y="4583668"/>
            <a:ext cx="204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Argyris</a:t>
            </a:r>
            <a:endParaRPr lang="en-US" dirty="0"/>
          </a:p>
        </p:txBody>
      </p:sp>
      <p:sp>
        <p:nvSpPr>
          <p:cNvPr id="9" name="Left Brace 8"/>
          <p:cNvSpPr/>
          <p:nvPr/>
        </p:nvSpPr>
        <p:spPr>
          <a:xfrm>
            <a:off x="3733800" y="1447800"/>
            <a:ext cx="304800" cy="1152608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>
            <a:off x="3782291" y="2700061"/>
            <a:ext cx="256309" cy="2405339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17418" y="175517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المحاضرة رقم  3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17418" y="3789648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المحاضرة رقم 4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643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4" grpId="0"/>
      <p:bldP spid="15" grpId="0"/>
      <p:bldP spid="16" grpId="0"/>
      <p:bldP spid="9" grpId="0" animBg="1"/>
      <p:bldP spid="13" grpId="0" animBg="1"/>
      <p:bldP spid="10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810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عندما كانت المؤسسات صغيرة والعمل فيها بسيطا، لم يهتم الناس بتنظيمها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895600" y="1066800"/>
            <a:ext cx="6489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بعد الثورة الصناعية تحولت المجتمعات من فلاحية إلى صناعية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849701" y="2356596"/>
            <a:ext cx="510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بدأ إدخال الآلات في المؤسسات لرفع الإنتاج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992700" y="1825152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ارتفع عدد المؤسسات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972850" y="2891952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كبر حجم الكثير من المؤسسات</a:t>
            </a:r>
            <a:endParaRPr lang="en-US" sz="2400" dirty="0"/>
          </a:p>
        </p:txBody>
      </p:sp>
      <p:sp>
        <p:nvSpPr>
          <p:cNvPr id="7" name="Left Brace 6"/>
          <p:cNvSpPr/>
          <p:nvPr/>
        </p:nvSpPr>
        <p:spPr>
          <a:xfrm>
            <a:off x="4114800" y="2055983"/>
            <a:ext cx="192101" cy="1539527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2256684"/>
            <a:ext cx="33925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أصبح العمل </a:t>
            </a:r>
          </a:p>
          <a:p>
            <a:r>
              <a:rPr lang="ar-DZ" sz="2400" dirty="0" smtClean="0"/>
              <a:t>            - كثيرا </a:t>
            </a:r>
          </a:p>
          <a:p>
            <a:r>
              <a:rPr lang="ar-DZ" sz="2400" dirty="0" smtClean="0"/>
              <a:t>            - ومعقدا </a:t>
            </a:r>
          </a:p>
          <a:p>
            <a:r>
              <a:rPr lang="ar-DZ" sz="2400" dirty="0" smtClean="0"/>
              <a:t>            - ويصعب التحكم فيه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4095573"/>
            <a:ext cx="574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التساؤلات 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72850" y="3364679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ارتفع عدد العمال في المؤسسات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3556440" y="4385101"/>
            <a:ext cx="3954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كيف يمكن تنسيق كل هذه المجهودات ؟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648200" y="4846766"/>
            <a:ext cx="281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/>
              <a:t>كيف يمكن </a:t>
            </a:r>
            <a:r>
              <a:rPr lang="ar-DZ" sz="2400" dirty="0" smtClean="0"/>
              <a:t>تحسين الإنتاج ؟</a:t>
            </a:r>
            <a:endParaRPr lang="en-US" sz="2400" dirty="0"/>
          </a:p>
        </p:txBody>
      </p:sp>
      <p:pic>
        <p:nvPicPr>
          <p:cNvPr id="1028" name="Picture 4" descr="http://t0.gstatic.com/images?q=tbn:ANd9GcSgtpphtUeRP_NyG-kzp9GhKDNMfPuZm1owhvqVc9xNK01mdQ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" y="480171"/>
            <a:ext cx="227703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0.gstatic.com/images?q=tbn:ANd9GcQZoB8fXgU_2dRTWJmVViEAKQ21xR2kUuzkURonTbkFkatDEnd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14800"/>
            <a:ext cx="20764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5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810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بدأ اهتمام الباحثين بالمؤسسات في نهاية القرن التاسع عشر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1221432"/>
            <a:ext cx="3753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هذا الاهتمام ينصب خاصة على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777366" y="1831032"/>
            <a:ext cx="3376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dirty="0">
                <a:solidFill>
                  <a:prstClr val="black"/>
                </a:solidFill>
              </a:rPr>
              <a:t>تنظيم </a:t>
            </a:r>
            <a:r>
              <a:rPr lang="ar-DZ" sz="2800" dirty="0" smtClean="0">
                <a:solidFill>
                  <a:prstClr val="black"/>
                </a:solidFill>
              </a:rPr>
              <a:t>العمل (لتنسيق العمل)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2818" y="2440632"/>
            <a:ext cx="4916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ورفع </a:t>
            </a:r>
            <a:r>
              <a:rPr lang="ar-DZ" sz="2800" dirty="0">
                <a:solidFill>
                  <a:prstClr val="black"/>
                </a:solidFill>
              </a:rPr>
              <a:t>مستوى </a:t>
            </a:r>
            <a:r>
              <a:rPr lang="ar-DZ" sz="2800" dirty="0" smtClean="0">
                <a:solidFill>
                  <a:prstClr val="black"/>
                </a:solidFill>
              </a:rPr>
              <a:t>الإنتاج (لتلبية الطلب الكبير)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438400" y="4876800"/>
            <a:ext cx="62045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DZ" sz="2800" dirty="0" smtClean="0">
                <a:solidFill>
                  <a:prstClr val="black"/>
                </a:solidFill>
              </a:rPr>
              <a:t>أبرز ما ظهر من فكر في المرحلة الأولى (مطلع القرن العشرين) جمع تحت تسمية </a:t>
            </a:r>
            <a:r>
              <a:rPr lang="ar-DZ" sz="2800" b="1" dirty="0" smtClean="0">
                <a:solidFill>
                  <a:srgbClr val="C00000"/>
                </a:solidFill>
              </a:rPr>
              <a:t>النظريات التقليدية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28837" y="2289644"/>
            <a:ext cx="731710" cy="103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13789" y="1659908"/>
            <a:ext cx="731710" cy="103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540666" y="3505200"/>
            <a:ext cx="3927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كان المهتمون كثيرين وكان منهم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-147775" y="2942621"/>
            <a:ext cx="4948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من يبحث في مجال رفع مستوى الإنتاج،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0" y="3940593"/>
            <a:ext cx="4800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800" dirty="0">
                <a:solidFill>
                  <a:prstClr val="black"/>
                </a:solidFill>
              </a:rPr>
              <a:t>ومن يبحث عن كيفية لتحسين تنظيم العمل </a:t>
            </a:r>
            <a:endParaRPr lang="en-US" sz="2800" dirty="0"/>
          </a:p>
        </p:txBody>
      </p:sp>
      <p:cxnSp>
        <p:nvCxnSpPr>
          <p:cNvPr id="22" name="Straight Arrow Connector 21"/>
          <p:cNvCxnSpPr>
            <a:stCxn id="10" idx="1"/>
            <a:endCxn id="4" idx="3"/>
          </p:cNvCxnSpPr>
          <p:nvPr/>
        </p:nvCxnSpPr>
        <p:spPr>
          <a:xfrm flipH="1" flipV="1">
            <a:off x="4800598" y="3204231"/>
            <a:ext cx="740068" cy="5625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1"/>
            <a:endCxn id="11" idx="3"/>
          </p:cNvCxnSpPr>
          <p:nvPr/>
        </p:nvCxnSpPr>
        <p:spPr>
          <a:xfrm flipH="1">
            <a:off x="4800599" y="3766810"/>
            <a:ext cx="740067" cy="4353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49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622" y="457200"/>
            <a:ext cx="8689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تحت هذه التسمية (النظريات التقليدية) نجد كلا من 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330705" y="1318071"/>
            <a:ext cx="4344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النظرية الكلاسيكية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35925" y="1927671"/>
            <a:ext cx="3646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نظريات العلاقات الإنسانية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97442" y="2707029"/>
            <a:ext cx="8184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تنطلق النظريات التقليدية من الفكرة أن المنظمة تسعى إلى تحقيق هدف كما أن الأفراد يحاولون تحقيق هدف ما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197159" y="3788028"/>
            <a:ext cx="596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الهدف هو المحفز للمنظمة وللأفراد</a:t>
            </a:r>
            <a:endParaRPr lang="en-US" sz="2800" dirty="0"/>
          </a:p>
        </p:txBody>
      </p:sp>
      <p:pic>
        <p:nvPicPr>
          <p:cNvPr id="10" name="Picture 2" descr="http://t2.gstatic.com/images?q=tbn:ANd9GcTXSKcAMRLbqERRd5Ea1WWKU0yZVE_62_m9088aFamiuun8c3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309739" y="3603102"/>
            <a:ext cx="731710" cy="103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t0.gstatic.com/images?q=tbn:ANd9GcSxgd7rU1jr0onVNdkYhS63wWKKweIkewKjYFf0WteN4uCghIW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646" y="1916145"/>
            <a:ext cx="438952" cy="43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0.gstatic.com/images?q=tbn:ANd9GcSxgd7rU1jr0onVNdkYhS63wWKKweIkewKjYFf0WteN4uCghIW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049" y="1256578"/>
            <a:ext cx="438952" cy="43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15578" y="4485800"/>
            <a:ext cx="87284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كما تنطلق النظريات التقليدية من الفرضية أن هناك طريقة مثلى واحدة لتنظيم المنظمة </a:t>
            </a:r>
            <a:r>
              <a:rPr lang="en-US" sz="2800" dirty="0" smtClean="0"/>
              <a:t>‘ONE BEST WAY’</a:t>
            </a:r>
            <a:r>
              <a:rPr lang="ar-DZ" sz="2800" dirty="0" smtClean="0"/>
              <a:t> تصلح لكل المؤسسات وفي كل الأماكن والأوقات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167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486152"/>
            <a:ext cx="40386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800" dirty="0" smtClean="0">
                <a:solidFill>
                  <a:schemeClr val="bg1"/>
                </a:solidFill>
              </a:rPr>
              <a:t>1- النظرية الكلاسيكية للمنظمات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5072" y="2253014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ظهرت النظرية الكلاسيكية للمنظمات مع مطلع القرن العشرين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195071" y="2815852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قطاع الصناعة يجذب العدد الكبير من العمال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0" y="35052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معظم هؤلاء العمال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582242" y="4567535"/>
            <a:ext cx="260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بمستوى المعيشة متدني 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3355" y="5490865"/>
            <a:ext cx="6710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ليس لهم ثقافة صناعية (تعامل مع الآلات وتعامل مع تنظيم معين)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724399" y="1295400"/>
            <a:ext cx="432739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1.1- ظروف ظهور النظرية الكلاسيكية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47024" y="5029200"/>
            <a:ext cx="260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ليس لهم مستوى تعليمي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5986229" y="4105870"/>
            <a:ext cx="1149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من الريف</a:t>
            </a:r>
            <a:endParaRPr lang="en-US" dirty="0"/>
          </a:p>
        </p:txBody>
      </p:sp>
      <p:sp>
        <p:nvSpPr>
          <p:cNvPr id="21" name="Right Brace 20"/>
          <p:cNvSpPr/>
          <p:nvPr/>
        </p:nvSpPr>
        <p:spPr>
          <a:xfrm>
            <a:off x="7198659" y="4321187"/>
            <a:ext cx="304800" cy="153069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5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7038" y="11430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أكبر وأبرز المؤسسين لهذه النظرية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37847" y="321759"/>
            <a:ext cx="432739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1.2- إسهامات النظرية الكلاسيكية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Hexagon 11"/>
          <p:cNvSpPr/>
          <p:nvPr/>
        </p:nvSpPr>
        <p:spPr>
          <a:xfrm>
            <a:off x="4419600" y="3200400"/>
            <a:ext cx="1371600" cy="1165346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النظرية الكلاسيكية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9932897">
            <a:off x="5628534" y="2839176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FORD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1625321">
            <a:off x="3363460" y="2810832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TAYLOR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20107660">
            <a:off x="3342618" y="3998923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FAYOL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1631029">
            <a:off x="5651209" y="4015054"/>
            <a:ext cx="1219200" cy="6741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WEBER</a:t>
            </a: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1698171" y="2282158"/>
            <a:ext cx="6608269" cy="1494973"/>
          </a:xfrm>
          <a:custGeom>
            <a:avLst/>
            <a:gdLst>
              <a:gd name="connsiteX0" fmla="*/ 0 w 6608269"/>
              <a:gd name="connsiteY0" fmla="*/ 0 h 1494973"/>
              <a:gd name="connsiteX1" fmla="*/ 1675120 w 6608269"/>
              <a:gd name="connsiteY1" fmla="*/ 1237129 h 1494973"/>
              <a:gd name="connsiteX2" fmla="*/ 5171355 w 6608269"/>
              <a:gd name="connsiteY2" fmla="*/ 1483018 h 1494973"/>
              <a:gd name="connsiteX3" fmla="*/ 6608269 w 6608269"/>
              <a:gd name="connsiteY3" fmla="*/ 1021976 h 149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69" h="1494973">
                <a:moveTo>
                  <a:pt x="0" y="0"/>
                </a:moveTo>
                <a:cubicBezTo>
                  <a:pt x="406614" y="494979"/>
                  <a:pt x="813228" y="989959"/>
                  <a:pt x="1675120" y="1237129"/>
                </a:cubicBezTo>
                <a:cubicBezTo>
                  <a:pt x="2537013" y="1484299"/>
                  <a:pt x="4349164" y="1518877"/>
                  <a:pt x="5171355" y="1483018"/>
                </a:cubicBezTo>
                <a:cubicBezTo>
                  <a:pt x="5993547" y="1447159"/>
                  <a:pt x="6608269" y="1021976"/>
                  <a:pt x="6608269" y="10219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rot="10800000">
            <a:off x="2362200" y="3741451"/>
            <a:ext cx="6608269" cy="1494973"/>
          </a:xfrm>
          <a:custGeom>
            <a:avLst/>
            <a:gdLst>
              <a:gd name="connsiteX0" fmla="*/ 0 w 6608269"/>
              <a:gd name="connsiteY0" fmla="*/ 0 h 1494973"/>
              <a:gd name="connsiteX1" fmla="*/ 1675120 w 6608269"/>
              <a:gd name="connsiteY1" fmla="*/ 1237129 h 1494973"/>
              <a:gd name="connsiteX2" fmla="*/ 5171355 w 6608269"/>
              <a:gd name="connsiteY2" fmla="*/ 1483018 h 1494973"/>
              <a:gd name="connsiteX3" fmla="*/ 6608269 w 6608269"/>
              <a:gd name="connsiteY3" fmla="*/ 1021976 h 149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69" h="1494973">
                <a:moveTo>
                  <a:pt x="0" y="0"/>
                </a:moveTo>
                <a:cubicBezTo>
                  <a:pt x="406614" y="494979"/>
                  <a:pt x="813228" y="989959"/>
                  <a:pt x="1675120" y="1237129"/>
                </a:cubicBezTo>
                <a:cubicBezTo>
                  <a:pt x="2537013" y="1484299"/>
                  <a:pt x="4349164" y="1518877"/>
                  <a:pt x="5171355" y="1483018"/>
                </a:cubicBezTo>
                <a:cubicBezTo>
                  <a:pt x="5993547" y="1447159"/>
                  <a:pt x="6608269" y="1021976"/>
                  <a:pt x="6608269" y="10219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52800" y="2051325"/>
            <a:ext cx="308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اتجاه التنظيم العلمي للعل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660801" y="5239920"/>
            <a:ext cx="308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اتجاه التنظيم الإداري للمنظمة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5095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6988307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Frederick Winslow TAYLOR (1856-1915) - 1.2.1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t1.gstatic.com/images?q=tbn:ANd9GcQRdQp4wcRPVgTBvUQXc5I6oVPI1hkxCGfWMIDDG6ycfhOQ4Zh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258" y="1300162"/>
            <a:ext cx="1524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17322" y="16764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عامل بسيط تدرج إلى أن  أصبح مهندسا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2281" y="22860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اعتمد على تجربته الخاصة والطويلة ليقترح طريقة لتحسين </a:t>
            </a:r>
            <a:r>
              <a:rPr lang="ar-DZ" sz="2800" dirty="0" smtClean="0"/>
              <a:t>تنظيم </a:t>
            </a:r>
            <a:r>
              <a:rPr lang="ar-DZ" sz="2800" dirty="0" smtClean="0"/>
              <a:t>العمل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4736065"/>
            <a:ext cx="2512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نظرته إلى المنظمة :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63957" y="4212845"/>
            <a:ext cx="58592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>
                <a:solidFill>
                  <a:srgbClr val="C00000"/>
                </a:solidFill>
              </a:rPr>
              <a:t>آلية</a:t>
            </a:r>
            <a:r>
              <a:rPr lang="ar-DZ" sz="2800" dirty="0">
                <a:solidFill>
                  <a:prstClr val="black"/>
                </a:solidFill>
              </a:rPr>
              <a:t> (المنظمة </a:t>
            </a:r>
            <a:r>
              <a:rPr lang="ar-DZ" sz="2800" dirty="0" smtClean="0">
                <a:solidFill>
                  <a:prstClr val="black"/>
                </a:solidFill>
              </a:rPr>
              <a:t>عبارة عن </a:t>
            </a:r>
            <a:r>
              <a:rPr lang="ar-DZ" sz="2800" b="1" dirty="0" smtClean="0">
                <a:solidFill>
                  <a:srgbClr val="C00000"/>
                </a:solidFill>
              </a:rPr>
              <a:t>آلة</a:t>
            </a:r>
            <a:r>
              <a:rPr lang="ar-DZ" sz="2800" dirty="0" smtClean="0">
                <a:solidFill>
                  <a:prstClr val="black"/>
                </a:solidFill>
              </a:rPr>
              <a:t> </a:t>
            </a:r>
            <a:r>
              <a:rPr lang="ar-DZ" sz="2800" dirty="0">
                <a:solidFill>
                  <a:prstClr val="black"/>
                </a:solidFill>
              </a:rPr>
              <a:t>يجب تسهيل تشغيلها) 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10779" y="5103610"/>
            <a:ext cx="6287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800" b="1" dirty="0" smtClean="0">
                <a:solidFill>
                  <a:srgbClr val="C00000"/>
                </a:solidFill>
              </a:rPr>
              <a:t>علمانية</a:t>
            </a:r>
            <a:r>
              <a:rPr lang="ar-DZ" sz="2800" dirty="0" smtClean="0">
                <a:solidFill>
                  <a:prstClr val="black"/>
                </a:solidFill>
              </a:rPr>
              <a:t> (يعتقد أن العلم وحده يحل مشاكل المؤسسات) </a:t>
            </a:r>
            <a:endParaRPr lang="en-US" sz="2800" dirty="0">
              <a:solidFill>
                <a:prstClr val="black"/>
              </a:solidFill>
            </a:endParaRPr>
          </a:p>
        </p:txBody>
      </p:sp>
      <p:cxnSp>
        <p:nvCxnSpPr>
          <p:cNvPr id="11" name="Straight Arrow Connector 10"/>
          <p:cNvCxnSpPr>
            <a:stCxn id="8" idx="1"/>
            <a:endCxn id="9" idx="3"/>
          </p:cNvCxnSpPr>
          <p:nvPr/>
        </p:nvCxnSpPr>
        <p:spPr>
          <a:xfrm flipH="1" flipV="1">
            <a:off x="6123253" y="4474455"/>
            <a:ext cx="810947" cy="5232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1"/>
            <a:endCxn id="10" idx="3"/>
          </p:cNvCxnSpPr>
          <p:nvPr/>
        </p:nvCxnSpPr>
        <p:spPr>
          <a:xfrm flipH="1">
            <a:off x="6176520" y="4997675"/>
            <a:ext cx="757680" cy="3675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693509" y="3342346"/>
            <a:ext cx="4408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800" dirty="0" smtClean="0">
                <a:solidFill>
                  <a:prstClr val="black"/>
                </a:solidFill>
              </a:rPr>
              <a:t>اهتم خاصة بالإنتاج وورشات الإنتاج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29238" y="1038552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أب الإدارة الحديثة ؟؟؟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460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4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0" y="990600"/>
            <a:ext cx="2512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نظرته إلى الأفراد: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430616" y="1510448"/>
            <a:ext cx="2484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يعتقد أن الأفراد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133600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يحبون العمل وإنما يعملون من أجل العيش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76399" y="2656820"/>
            <a:ext cx="5181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لا يحبون تحمل المسؤولية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14179" y="3183947"/>
            <a:ext cx="5067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يجب توجيههم ومراقبتهم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14179" y="3810000"/>
            <a:ext cx="5067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يجب مكافأتهم (تشجيعهم أو عقابهم)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69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26112" y="105787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من أهم ما قدمه</a:t>
            </a:r>
            <a:r>
              <a:rPr lang="en-US" sz="2000" dirty="0" smtClean="0"/>
              <a:t>TAYLOR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ar-DZ" sz="2400" dirty="0" smtClean="0">
                <a:solidFill>
                  <a:schemeClr val="bg1"/>
                </a:solidFill>
              </a:rPr>
              <a:t> </a:t>
            </a:r>
            <a:r>
              <a:rPr lang="ar-DZ" sz="2400" dirty="0" smtClean="0"/>
              <a:t>لنظرية المنظمات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514601" y="1519535"/>
            <a:ext cx="6028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C00000"/>
                </a:solidFill>
              </a:rPr>
              <a:t>التنظيم العلمي للعمل  </a:t>
            </a:r>
            <a:r>
              <a:rPr lang="en-US" sz="2000" b="1" dirty="0" smtClean="0"/>
              <a:t>S</a:t>
            </a:r>
            <a:r>
              <a:rPr lang="en-US" sz="2000" dirty="0" smtClean="0"/>
              <a:t>cientific </a:t>
            </a:r>
            <a:r>
              <a:rPr lang="en-US" sz="2000" b="1" dirty="0" smtClean="0"/>
              <a:t>O</a:t>
            </a:r>
            <a:r>
              <a:rPr lang="en-US" sz="2000" dirty="0" smtClean="0"/>
              <a:t>rganization of </a:t>
            </a:r>
            <a:r>
              <a:rPr lang="en-US" sz="2000" b="1" dirty="0" err="1" smtClean="0"/>
              <a:t>L</a:t>
            </a:r>
            <a:r>
              <a:rPr lang="en-US" sz="2000" dirty="0" err="1" smtClean="0"/>
              <a:t>abour</a:t>
            </a:r>
            <a:r>
              <a:rPr lang="ar-DZ" sz="2000" dirty="0" smtClean="0"/>
              <a:t> 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4978337" y="4625921"/>
            <a:ext cx="302525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حسن اختيار العمال وتدريبهم</a:t>
            </a:r>
            <a:endParaRPr lang="en-US" sz="2400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8" name="Flowchart: Preparation 27"/>
          <p:cNvSpPr/>
          <p:nvPr/>
        </p:nvSpPr>
        <p:spPr>
          <a:xfrm>
            <a:off x="8018317" y="4631595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1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7879287" y="3957935"/>
            <a:ext cx="748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يتم بـ: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371601" y="2129135"/>
            <a:ext cx="724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هي الطريقة التي يريد من خلالها </a:t>
            </a:r>
            <a:r>
              <a:rPr lang="en-US" sz="2400" dirty="0" smtClean="0"/>
              <a:t>Taylor</a:t>
            </a:r>
            <a:r>
              <a:rPr lang="ar-DZ" sz="2400" dirty="0" smtClean="0"/>
              <a:t> تنظيم العمل تنظيما محكما في ورشات العمل ورفع الإنتاجية </a:t>
            </a:r>
            <a:endParaRPr lang="en-US" sz="2000" dirty="0"/>
          </a:p>
        </p:txBody>
      </p:sp>
      <p:sp>
        <p:nvSpPr>
          <p:cNvPr id="33" name="Rectangle 32"/>
          <p:cNvSpPr/>
          <p:nvPr/>
        </p:nvSpPr>
        <p:spPr>
          <a:xfrm>
            <a:off x="1251931" y="4643450"/>
            <a:ext cx="3573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يجب أن يكون العامل مناسبا للعمل 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993821" y="3119735"/>
            <a:ext cx="354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وتعرف </a:t>
            </a:r>
            <a:r>
              <a:rPr lang="ar-DZ" sz="2400" dirty="0" err="1" smtClean="0"/>
              <a:t>بالتايلورية</a:t>
            </a:r>
            <a:r>
              <a:rPr lang="ar-DZ" sz="2400" dirty="0" smtClean="0"/>
              <a:t> </a:t>
            </a:r>
            <a:r>
              <a:rPr lang="en-US" sz="2400" dirty="0" err="1" smtClean="0"/>
              <a:t>Taylorism</a:t>
            </a:r>
            <a:r>
              <a:rPr lang="ar-DZ" sz="2400" dirty="0" smtClean="0"/>
              <a:t> 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326113" y="457200"/>
            <a:ext cx="488704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T</a:t>
            </a:r>
            <a:r>
              <a:rPr lang="en-US" sz="2000" dirty="0" smtClean="0">
                <a:solidFill>
                  <a:schemeClr val="bg1"/>
                </a:solidFill>
              </a:rPr>
              <a:t>AYLOR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ar-DZ" sz="2400" dirty="0" smtClean="0">
                <a:solidFill>
                  <a:schemeClr val="bg1"/>
                </a:solidFill>
              </a:rPr>
              <a:t> في نظرية المنظمات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17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7" grpId="0"/>
      <p:bldP spid="28" grpId="0" animBg="1"/>
      <p:bldP spid="29" grpId="0"/>
      <p:bldP spid="31" grpId="0"/>
      <p:bldP spid="33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58381" y="1949112"/>
            <a:ext cx="1351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>
                <a:solidFill>
                  <a:srgbClr val="0070C0"/>
                </a:solidFill>
              </a:rPr>
              <a:t>تقسيم </a:t>
            </a:r>
            <a:r>
              <a:rPr lang="ar-DZ" sz="2400" b="1" dirty="0" smtClean="0">
                <a:solidFill>
                  <a:srgbClr val="0070C0"/>
                </a:solidFill>
              </a:rPr>
              <a:t>العمل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20569" y="1152917"/>
            <a:ext cx="1021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عموديا: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24994" y="2819400"/>
            <a:ext cx="726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أفقيا :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Elbow Connector 4"/>
          <p:cNvCxnSpPr>
            <a:stCxn id="2" idx="1"/>
            <a:endCxn id="3" idx="3"/>
          </p:cNvCxnSpPr>
          <p:nvPr/>
        </p:nvCxnSpPr>
        <p:spPr>
          <a:xfrm rot="10800000">
            <a:off x="6142003" y="1383751"/>
            <a:ext cx="616379" cy="79619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Elbow Connector 5"/>
          <p:cNvCxnSpPr>
            <a:stCxn id="2" idx="1"/>
            <a:endCxn id="4" idx="3"/>
          </p:cNvCxnSpPr>
          <p:nvPr/>
        </p:nvCxnSpPr>
        <p:spPr>
          <a:xfrm rot="10800000" flipV="1">
            <a:off x="6151475" y="2179945"/>
            <a:ext cx="606906" cy="87028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981200" y="1138484"/>
            <a:ext cx="3246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الفصل بين المصممين والمنفذين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51859" y="2819400"/>
            <a:ext cx="3139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تجزئة العمل إلى مهام صغيرة </a:t>
            </a:r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>
            <a:off x="3612981" y="3545844"/>
            <a:ext cx="518971" cy="53340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080655" y="1639192"/>
            <a:ext cx="3156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رقابة العمل من طرف مشرفين</a:t>
            </a:r>
            <a:endParaRPr lang="en-US" dirty="0"/>
          </a:p>
        </p:txBody>
      </p:sp>
      <p:sp>
        <p:nvSpPr>
          <p:cNvPr id="11" name="Left Arrow 10"/>
          <p:cNvSpPr/>
          <p:nvPr/>
        </p:nvSpPr>
        <p:spPr>
          <a:xfrm>
            <a:off x="5658799" y="4346724"/>
            <a:ext cx="518971" cy="53340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56696" y="3528563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معيارية العمل</a:t>
            </a:r>
            <a:endParaRPr lang="en-US" dirty="0"/>
          </a:p>
        </p:txBody>
      </p:sp>
      <p:sp>
        <p:nvSpPr>
          <p:cNvPr id="13" name="Left Arrow 12"/>
          <p:cNvSpPr/>
          <p:nvPr/>
        </p:nvSpPr>
        <p:spPr>
          <a:xfrm>
            <a:off x="5635334" y="3492695"/>
            <a:ext cx="518971" cy="53340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25437" y="4346724"/>
            <a:ext cx="327660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DZ" sz="2400" b="1" dirty="0" smtClean="0">
                <a:solidFill>
                  <a:srgbClr val="C00000"/>
                </a:solidFill>
              </a:rPr>
              <a:t>إحلال أي عامل محل أي عامل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31781" y="3545844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تخصص العمال</a:t>
            </a:r>
            <a:endParaRPr lang="en-US" dirty="0"/>
          </a:p>
        </p:txBody>
      </p:sp>
      <p:sp>
        <p:nvSpPr>
          <p:cNvPr id="16" name="Flowchart: Preparation 15"/>
          <p:cNvSpPr/>
          <p:nvPr/>
        </p:nvSpPr>
        <p:spPr>
          <a:xfrm>
            <a:off x="8124761" y="1954786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</a:t>
            </a:r>
            <a:endParaRPr lang="en-US" dirty="0"/>
          </a:p>
        </p:txBody>
      </p:sp>
      <p:pic>
        <p:nvPicPr>
          <p:cNvPr id="17" name="Picture 2" descr="http://t3.gstatic.com/images?q=tbn:ANd9GcT6jq2-S0Fiu4RueZ5yBCyGSv-2NJBHUEDFkK2gDCHC7XCmU_y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4754">
            <a:off x="261004" y="3686221"/>
            <a:ext cx="1782670" cy="178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6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096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تقسيم العمل عموديا وأفقيا أدى إلى علاقات عمل بنوعين من السلطة :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72087" y="1526232"/>
            <a:ext cx="188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السلطة السلمية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95139" y="2026940"/>
            <a:ext cx="188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- السلطة الوظيفية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4296310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4296309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4296308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825778" y="4296310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D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341774" y="4296306"/>
            <a:ext cx="1196148" cy="461665"/>
          </a:xfrm>
          <a:prstGeom prst="rec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العامل 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2924710"/>
            <a:ext cx="13600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المشرف </a:t>
            </a:r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18304" y="2924709"/>
            <a:ext cx="13600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المشرف </a:t>
            </a:r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78726" y="2924709"/>
            <a:ext cx="13600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dirty="0" smtClean="0"/>
              <a:t>المشرف </a:t>
            </a:r>
            <a:r>
              <a:rPr lang="en-US" sz="2400" dirty="0" smtClean="0"/>
              <a:t>B</a:t>
            </a:r>
            <a:endParaRPr lang="en-US" sz="2400" dirty="0"/>
          </a:p>
        </p:txBody>
      </p:sp>
      <p:cxnSp>
        <p:nvCxnSpPr>
          <p:cNvPr id="17" name="Straight Arrow Connector 16"/>
          <p:cNvCxnSpPr>
            <a:stCxn id="13" idx="2"/>
            <a:endCxn id="5" idx="0"/>
          </p:cNvCxnSpPr>
          <p:nvPr/>
        </p:nvCxnSpPr>
        <p:spPr>
          <a:xfrm flipH="1">
            <a:off x="1893474" y="3386375"/>
            <a:ext cx="843963" cy="909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  <a:endCxn id="6" idx="0"/>
          </p:cNvCxnSpPr>
          <p:nvPr/>
        </p:nvCxnSpPr>
        <p:spPr>
          <a:xfrm>
            <a:off x="2737437" y="3386375"/>
            <a:ext cx="680037" cy="9099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7" idx="0"/>
          </p:cNvCxnSpPr>
          <p:nvPr/>
        </p:nvCxnSpPr>
        <p:spPr>
          <a:xfrm>
            <a:off x="2737437" y="3386375"/>
            <a:ext cx="2127837" cy="9099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2"/>
            <a:endCxn id="8" idx="0"/>
          </p:cNvCxnSpPr>
          <p:nvPr/>
        </p:nvCxnSpPr>
        <p:spPr>
          <a:xfrm>
            <a:off x="2737437" y="3386375"/>
            <a:ext cx="3686415" cy="909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2"/>
            <a:endCxn id="9" idx="0"/>
          </p:cNvCxnSpPr>
          <p:nvPr/>
        </p:nvCxnSpPr>
        <p:spPr>
          <a:xfrm>
            <a:off x="2737437" y="3386375"/>
            <a:ext cx="5202411" cy="9099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5" idx="2"/>
            <a:endCxn id="5" idx="0"/>
          </p:cNvCxnSpPr>
          <p:nvPr/>
        </p:nvCxnSpPr>
        <p:spPr>
          <a:xfrm flipH="1">
            <a:off x="1893474" y="3386374"/>
            <a:ext cx="3065289" cy="909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2"/>
            <a:endCxn id="6" idx="0"/>
          </p:cNvCxnSpPr>
          <p:nvPr/>
        </p:nvCxnSpPr>
        <p:spPr>
          <a:xfrm flipH="1">
            <a:off x="3417474" y="3386374"/>
            <a:ext cx="1541289" cy="9099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5" idx="2"/>
            <a:endCxn id="7" idx="0"/>
          </p:cNvCxnSpPr>
          <p:nvPr/>
        </p:nvCxnSpPr>
        <p:spPr>
          <a:xfrm flipH="1">
            <a:off x="4865274" y="3386374"/>
            <a:ext cx="93489" cy="9099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8" idx="0"/>
          </p:cNvCxnSpPr>
          <p:nvPr/>
        </p:nvCxnSpPr>
        <p:spPr>
          <a:xfrm>
            <a:off x="4958763" y="3386374"/>
            <a:ext cx="1465089" cy="909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5" idx="2"/>
            <a:endCxn id="9" idx="0"/>
          </p:cNvCxnSpPr>
          <p:nvPr/>
        </p:nvCxnSpPr>
        <p:spPr>
          <a:xfrm>
            <a:off x="4958763" y="3386374"/>
            <a:ext cx="2981085" cy="9099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4" idx="2"/>
            <a:endCxn id="9" idx="0"/>
          </p:cNvCxnSpPr>
          <p:nvPr/>
        </p:nvCxnSpPr>
        <p:spPr>
          <a:xfrm>
            <a:off x="6898341" y="3386374"/>
            <a:ext cx="1041507" cy="90993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4" idx="2"/>
            <a:endCxn id="8" idx="0"/>
          </p:cNvCxnSpPr>
          <p:nvPr/>
        </p:nvCxnSpPr>
        <p:spPr>
          <a:xfrm flipH="1">
            <a:off x="6423852" y="3386374"/>
            <a:ext cx="474489" cy="90993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2"/>
            <a:endCxn id="7" idx="0"/>
          </p:cNvCxnSpPr>
          <p:nvPr/>
        </p:nvCxnSpPr>
        <p:spPr>
          <a:xfrm flipH="1">
            <a:off x="4865274" y="3386374"/>
            <a:ext cx="2033067" cy="90993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4" idx="2"/>
            <a:endCxn id="6" idx="0"/>
          </p:cNvCxnSpPr>
          <p:nvPr/>
        </p:nvCxnSpPr>
        <p:spPr>
          <a:xfrm flipH="1">
            <a:off x="3417474" y="3386374"/>
            <a:ext cx="3480867" cy="90993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4" idx="2"/>
            <a:endCxn id="5" idx="0"/>
          </p:cNvCxnSpPr>
          <p:nvPr/>
        </p:nvCxnSpPr>
        <p:spPr>
          <a:xfrm flipH="1">
            <a:off x="1893474" y="3386374"/>
            <a:ext cx="5004867" cy="90993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92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1528465"/>
            <a:ext cx="6104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كل ما كان المردود (عدد القطع) مرتفعا كلما زادت المكافأة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114800" y="2317401"/>
            <a:ext cx="21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ربط المكافأة بالإنتاج</a:t>
            </a:r>
            <a:endParaRPr lang="en-US" dirty="0"/>
          </a:p>
        </p:txBody>
      </p:sp>
      <p:sp>
        <p:nvSpPr>
          <p:cNvPr id="5" name="Flowchart: Preparation 4"/>
          <p:cNvSpPr/>
          <p:nvPr/>
        </p:nvSpPr>
        <p:spPr>
          <a:xfrm>
            <a:off x="8106912" y="841641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77000" y="841641"/>
            <a:ext cx="150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العمل بالقطعة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6400800" y="2327006"/>
            <a:ext cx="533400" cy="533401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53019" y="3500735"/>
            <a:ext cx="5291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C00000"/>
                </a:solidFill>
                <a:cs typeface="+mj-cs"/>
              </a:rPr>
              <a:t>المكافأة المادية وحدها هي المحفز للفرد في المنظمة</a:t>
            </a:r>
            <a:endParaRPr lang="en-US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9" name="Left Arrow 8"/>
          <p:cNvSpPr/>
          <p:nvPr/>
        </p:nvSpPr>
        <p:spPr>
          <a:xfrm rot="16200000">
            <a:off x="4876802" y="2967334"/>
            <a:ext cx="533400" cy="533401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eparation 10"/>
          <p:cNvSpPr/>
          <p:nvPr/>
        </p:nvSpPr>
        <p:spPr>
          <a:xfrm>
            <a:off x="8153400" y="4343400"/>
            <a:ext cx="609892" cy="461665"/>
          </a:xfrm>
          <a:prstGeom prst="flowChartPreparat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4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736688" y="4343400"/>
            <a:ext cx="1290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رقابة العمل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8046" y="4343400"/>
            <a:ext cx="5841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يتم العمل تحت رقابة مشرفين للتأكد من صحة كيفية  العمل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9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8" grpId="0"/>
      <p:bldP spid="9" grpId="0" animBg="1"/>
      <p:bldP spid="11" grpId="0" animBg="1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8030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انطلق تفكير </a:t>
            </a:r>
            <a:r>
              <a:rPr lang="en-US" sz="2800" dirty="0" smtClean="0"/>
              <a:t>Taylor</a:t>
            </a:r>
            <a:r>
              <a:rPr lang="ar-DZ" sz="2800" dirty="0" smtClean="0"/>
              <a:t> من الاعتقاد أن هناك قوانين طبيعية تخص تنظيم العمل يمكن اكتشافها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9812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هذا الفكر كان سائدا في عصره نظرا لاكتشافات في ميادين الفيزياء والكيمياء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0" y="4073074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منهجه المنهج التجريبي 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56214" y="327914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الملاحظة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456214" y="380236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الترتيب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456214" y="4334684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التحليل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89214" y="4876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استنباط القوانين والقواعد</a:t>
            </a:r>
            <a:endParaRPr lang="en-US" sz="2800" dirty="0"/>
          </a:p>
        </p:txBody>
      </p:sp>
      <p:cxnSp>
        <p:nvCxnSpPr>
          <p:cNvPr id="13" name="Elbow Connector 12"/>
          <p:cNvCxnSpPr>
            <a:stCxn id="5" idx="1"/>
            <a:endCxn id="7" idx="3"/>
          </p:cNvCxnSpPr>
          <p:nvPr/>
        </p:nvCxnSpPr>
        <p:spPr>
          <a:xfrm rot="10800000">
            <a:off x="4980214" y="4063980"/>
            <a:ext cx="963386" cy="27070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5" idx="1"/>
            <a:endCxn id="8" idx="3"/>
          </p:cNvCxnSpPr>
          <p:nvPr/>
        </p:nvCxnSpPr>
        <p:spPr>
          <a:xfrm rot="10800000" flipV="1">
            <a:off x="4980214" y="4334684"/>
            <a:ext cx="963386" cy="261610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5" idx="1"/>
            <a:endCxn id="9" idx="3"/>
          </p:cNvCxnSpPr>
          <p:nvPr/>
        </p:nvCxnSpPr>
        <p:spPr>
          <a:xfrm rot="10800000" flipV="1">
            <a:off x="4980214" y="4334684"/>
            <a:ext cx="963386" cy="80372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" idx="1"/>
            <a:endCxn id="6" idx="3"/>
          </p:cNvCxnSpPr>
          <p:nvPr/>
        </p:nvCxnSpPr>
        <p:spPr>
          <a:xfrm rot="10800000">
            <a:off x="4980214" y="3540760"/>
            <a:ext cx="963386" cy="793925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57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2986" y="1909465"/>
            <a:ext cx="2294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u="sng" dirty="0" smtClean="0"/>
              <a:t>نظرته إلى المنظمة </a:t>
            </a:r>
            <a:r>
              <a:rPr lang="ar-DZ" sz="2400" dirty="0" smtClean="0"/>
              <a:t>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417287" y="3232780"/>
            <a:ext cx="206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u="sng" dirty="0" smtClean="0"/>
              <a:t>نتائج هذه النظرة </a:t>
            </a:r>
            <a:r>
              <a:rPr lang="ar-DZ" sz="2400" dirty="0" smtClean="0"/>
              <a:t>: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137921" y="1447800"/>
            <a:ext cx="3946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>
                <a:solidFill>
                  <a:prstClr val="black"/>
                </a:solidFill>
              </a:rPr>
              <a:t>آلية (المنظمة آلة يجب تسهيل تشغيلها)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6140" y="2066561"/>
            <a:ext cx="5370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DZ" sz="2400" dirty="0" smtClean="0">
                <a:solidFill>
                  <a:prstClr val="black"/>
                </a:solidFill>
              </a:rPr>
              <a:t>علمانية (يعتقد أن العلم وحده يحل مشاكل المؤسسات)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838" y="4648200"/>
            <a:ext cx="5125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الطريق الأفضل الوحيد </a:t>
            </a:r>
            <a:r>
              <a:rPr lang="en-US" sz="2400" dirty="0" smtClean="0"/>
              <a:t> ”the one best way”</a:t>
            </a:r>
            <a:r>
              <a:rPr lang="ar-DZ" sz="2400" dirty="0" smtClean="0"/>
              <a:t>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819400" y="3071891"/>
            <a:ext cx="2775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>
                <a:solidFill>
                  <a:prstClr val="black"/>
                </a:solidFill>
              </a:rPr>
              <a:t>الإنسان جزء من هذه الآلة </a:t>
            </a:r>
            <a:endParaRPr lang="en-US" dirty="0"/>
          </a:p>
        </p:txBody>
      </p:sp>
      <p:sp>
        <p:nvSpPr>
          <p:cNvPr id="10" name="Curved Left Arrow 9"/>
          <p:cNvSpPr/>
          <p:nvPr/>
        </p:nvSpPr>
        <p:spPr>
          <a:xfrm rot="812870">
            <a:off x="5843761" y="1713591"/>
            <a:ext cx="665520" cy="1766592"/>
          </a:xfrm>
          <a:prstGeom prst="curved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 rot="819612">
            <a:off x="5777012" y="2270854"/>
            <a:ext cx="778975" cy="2869931"/>
          </a:xfrm>
          <a:prstGeom prst="curved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7685" y="4082903"/>
            <a:ext cx="2629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يحفز بالمكافأة المادية فقط</a:t>
            </a:r>
            <a:endParaRPr lang="en-US" dirty="0"/>
          </a:p>
        </p:txBody>
      </p:sp>
      <p:sp>
        <p:nvSpPr>
          <p:cNvPr id="2" name="Left Arrow 1"/>
          <p:cNvSpPr/>
          <p:nvPr/>
        </p:nvSpPr>
        <p:spPr>
          <a:xfrm>
            <a:off x="3920877" y="4024071"/>
            <a:ext cx="381000" cy="624129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73418" y="5257800"/>
            <a:ext cx="3778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u="sng" dirty="0" smtClean="0"/>
              <a:t>لا يأخذ بيئة المنظمة بعين الاعتبار</a:t>
            </a:r>
            <a:endParaRPr lang="en-US" sz="2400" u="sng" dirty="0"/>
          </a:p>
        </p:txBody>
      </p:sp>
      <p:sp>
        <p:nvSpPr>
          <p:cNvPr id="16" name="Rectangle 15"/>
          <p:cNvSpPr/>
          <p:nvPr/>
        </p:nvSpPr>
        <p:spPr>
          <a:xfrm>
            <a:off x="452189" y="3540007"/>
            <a:ext cx="3424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العامل جرد من البعد الإنساني </a:t>
            </a:r>
            <a:endParaRPr lang="en-US" dirty="0"/>
          </a:p>
        </p:txBody>
      </p:sp>
      <p:sp>
        <p:nvSpPr>
          <p:cNvPr id="17" name="Left Arrow 16"/>
          <p:cNvSpPr/>
          <p:nvPr/>
        </p:nvSpPr>
        <p:spPr>
          <a:xfrm>
            <a:off x="3920877" y="3458774"/>
            <a:ext cx="381000" cy="624129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73541" y="2610226"/>
            <a:ext cx="449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DZ" sz="2400" dirty="0" smtClean="0">
                <a:solidFill>
                  <a:prstClr val="black"/>
                </a:solidFill>
              </a:rPr>
              <a:t>العامل ليس مطالب بالمبادرة وإنما بالتنفيذ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94519" y="457200"/>
            <a:ext cx="3597505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lvl="0"/>
            <a:r>
              <a:rPr lang="ar-DZ" sz="2400" dirty="0" smtClean="0">
                <a:solidFill>
                  <a:schemeClr val="bg1"/>
                </a:solidFill>
              </a:rPr>
              <a:t>ب- نقائص </a:t>
            </a:r>
            <a:r>
              <a:rPr lang="ar-DZ" sz="2400" dirty="0">
                <a:solidFill>
                  <a:schemeClr val="bg1"/>
                </a:solidFill>
              </a:rPr>
              <a:t>إسهامات </a:t>
            </a:r>
            <a:r>
              <a:rPr lang="en-US" sz="2400" dirty="0">
                <a:solidFill>
                  <a:schemeClr val="bg1"/>
                </a:solidFill>
              </a:rPr>
              <a:t>Taylor</a:t>
            </a:r>
            <a:r>
              <a:rPr lang="ar-DZ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06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 animBg="1"/>
      <p:bldP spid="11" grpId="0" animBg="1"/>
      <p:bldP spid="13" grpId="0"/>
      <p:bldP spid="2" grpId="0" animBg="1"/>
      <p:bldP spid="14" grpId="0"/>
      <p:bldP spid="16" grpId="0"/>
      <p:bldP spid="17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0289" y="486152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bg1"/>
                </a:solidFill>
              </a:rPr>
              <a:t>Henry FORD (1863-1947)</a:t>
            </a:r>
            <a:r>
              <a:rPr lang="ar-DZ" sz="2400" dirty="0" smtClean="0">
                <a:solidFill>
                  <a:schemeClr val="bg1"/>
                </a:solidFill>
              </a:rPr>
              <a:t>1.2.2-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Accéder aux informations sur cette image commentée ci-après.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219201"/>
            <a:ext cx="1769888" cy="226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1219201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صاحب مصنع </a:t>
            </a:r>
            <a:r>
              <a:rPr lang="en-US" sz="2000" dirty="0" smtClean="0"/>
              <a:t>FORD</a:t>
            </a:r>
            <a:r>
              <a:rPr lang="ar-DZ" sz="2000" dirty="0" smtClean="0"/>
              <a:t> لإنتاج </a:t>
            </a:r>
            <a:r>
              <a:rPr lang="ar-DZ" sz="2000" dirty="0"/>
              <a:t>السيارات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2495962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عاملا بسيطا، ثم مهندسا ثم حصل </a:t>
            </a:r>
            <a:r>
              <a:rPr lang="ar-DZ" sz="2000" dirty="0"/>
              <a:t>على شهادة الدكتوراه من جامعة  </a:t>
            </a:r>
            <a:r>
              <a:rPr lang="fr-FR" sz="2000" dirty="0"/>
              <a:t>Michigan</a:t>
            </a:r>
            <a:r>
              <a:rPr lang="ar-DZ" sz="2000" dirty="0"/>
              <a:t>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3445631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طبق التنظيم العلمي للعمل الذي جاء به </a:t>
            </a:r>
            <a:r>
              <a:rPr lang="en-US" sz="2400" dirty="0" smtClean="0"/>
              <a:t>Taylor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000500" y="4114800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مع بعض التطوير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1887850"/>
            <a:ext cx="599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هناك من يعتقد أنه أول من صنع السيارة وهذا فيه اختلاف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7238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6690" y="3364081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الإنتاج بالحجم الكبير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0429" y="2114711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معيارية المكونات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09783" y="1430027"/>
            <a:ext cx="154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المكننة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2660" y="1783923"/>
            <a:ext cx="2334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عقلانية العمليات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9697" y="4094795"/>
            <a:ext cx="361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تخفيض وقت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ar-DZ" sz="2400" dirty="0" smtClean="0">
                <a:solidFill>
                  <a:srgbClr val="0070C0"/>
                </a:solidFill>
              </a:rPr>
              <a:t>الإنتاج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0429" y="2494594"/>
            <a:ext cx="262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خطوط الإنتاج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3999" y="5558135"/>
            <a:ext cx="2585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رفع رواتب العمال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 rot="10800000">
            <a:off x="6591140" y="1430027"/>
            <a:ext cx="228600" cy="136936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Right Arrow 9"/>
          <p:cNvSpPr/>
          <p:nvPr/>
        </p:nvSpPr>
        <p:spPr>
          <a:xfrm rot="939192">
            <a:off x="5793346" y="2196752"/>
            <a:ext cx="685800" cy="1187254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 rot="413343">
            <a:off x="4893990" y="4144876"/>
            <a:ext cx="636918" cy="96556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 rot="1005062">
            <a:off x="8474677" y="2367493"/>
            <a:ext cx="1194227" cy="2364166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55831" y="4780595"/>
            <a:ext cx="2361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تخفيض تكاليف </a:t>
            </a:r>
            <a:r>
              <a:rPr lang="ar-DZ" sz="2400" dirty="0">
                <a:solidFill>
                  <a:srgbClr val="0070C0"/>
                </a:solidFill>
              </a:rPr>
              <a:t>الإنتاج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7919197" y="4924897"/>
            <a:ext cx="722864" cy="1018551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Right Arrow 15"/>
          <p:cNvSpPr/>
          <p:nvPr/>
        </p:nvSpPr>
        <p:spPr>
          <a:xfrm rot="450375">
            <a:off x="4807822" y="3480308"/>
            <a:ext cx="831187" cy="1709101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1169714">
            <a:off x="8472380" y="2757821"/>
            <a:ext cx="1077948" cy="1951420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0" name="Picture 2" descr="http://upload.wikimedia.org/wikipedia/commons/thumb/2/29/Ford_assembly_line_-_1913.jpg/220px-Ford_assembly_line_-_191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75938"/>
            <a:ext cx="2209800" cy="234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29348" y="2729010"/>
            <a:ext cx="2347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/>
              <a:t>خط أتاج بمصنع </a:t>
            </a:r>
            <a:r>
              <a:rPr lang="en-US" sz="2000" i="1" dirty="0" smtClean="0"/>
              <a:t>Ford </a:t>
            </a:r>
            <a:r>
              <a:rPr lang="ar-DZ" sz="2000" i="1" dirty="0" smtClean="0"/>
              <a:t>  في 1923</a:t>
            </a:r>
            <a:endParaRPr lang="en-US" sz="2000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5713587" y="677128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تمثل هذا التطوير خاصة في: 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416577" y="1386599"/>
            <a:ext cx="32138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rgbClr val="0070C0"/>
                </a:solidFill>
              </a:rPr>
              <a:t>مثال الهيكل للسيارة : من 728 إلى 93 دقيقة أي ما كان ينتجه في أكثر من 12 ساعة ضار ينتجه في أقل من ساعتين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88018" y="201029"/>
            <a:ext cx="488704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Ford</a:t>
            </a:r>
            <a:r>
              <a:rPr lang="ar-DZ" sz="2400" dirty="0" smtClean="0">
                <a:solidFill>
                  <a:schemeClr val="bg1"/>
                </a:solidFill>
              </a:rPr>
              <a:t> في نظرية المنظمات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6750" y="4188216"/>
            <a:ext cx="361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>
                <a:solidFill>
                  <a:srgbClr val="0070C0"/>
                </a:solidFill>
              </a:rPr>
              <a:t>في 1925 </a:t>
            </a:r>
            <a:r>
              <a:rPr lang="ar-DZ" sz="2400" dirty="0" smtClean="0">
                <a:solidFill>
                  <a:srgbClr val="0070C0"/>
                </a:solidFill>
              </a:rPr>
              <a:t>أنتج في يوم واحد ما كان ينتجه في سنة كاملة في 1914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60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3" grpId="0" animBg="1"/>
      <p:bldP spid="14" grpId="0"/>
      <p:bldP spid="15" grpId="0" animBg="1"/>
      <p:bldP spid="16" grpId="0" animBg="1"/>
      <p:bldP spid="17" grpId="0" animBg="1"/>
      <p:bldP spid="49" grpId="0"/>
      <p:bldP spid="50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2004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 يتوقف عمل </a:t>
            </a:r>
            <a:r>
              <a:rPr lang="en-US" sz="2800" dirty="0" smtClean="0"/>
              <a:t>Ford</a:t>
            </a:r>
            <a:r>
              <a:rPr lang="ar-DZ" sz="2800" dirty="0" smtClean="0"/>
              <a:t>  عند تحسين طرق الإنتاج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4038600"/>
            <a:ext cx="891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بل ساهم أيضا على المستوى الاستراتيجي حيث شرع في 1915 في صناعة بعض قطع السيارة التي كان يشتريها من غيره وهذه عبارة عن اندماج عمودي للمؤسسة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782966" y="575257"/>
            <a:ext cx="0" cy="1539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782966" y="2114797"/>
            <a:ext cx="24915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3087766" y="1337257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101853" y="1228400"/>
            <a:ext cx="1813432" cy="645912"/>
          </a:xfrm>
          <a:custGeom>
            <a:avLst/>
            <a:gdLst>
              <a:gd name="connsiteX0" fmla="*/ 0 w 1813432"/>
              <a:gd name="connsiteY0" fmla="*/ 69156 h 645912"/>
              <a:gd name="connsiteX1" fmla="*/ 84525 w 1813432"/>
              <a:gd name="connsiteY1" fmla="*/ 261257 h 645912"/>
              <a:gd name="connsiteX2" fmla="*/ 330414 w 1813432"/>
              <a:gd name="connsiteY2" fmla="*/ 507146 h 645912"/>
              <a:gd name="connsiteX3" fmla="*/ 822192 w 1813432"/>
              <a:gd name="connsiteY3" fmla="*/ 645459 h 645912"/>
              <a:gd name="connsiteX4" fmla="*/ 1321654 w 1813432"/>
              <a:gd name="connsiteY4" fmla="*/ 537882 h 645912"/>
              <a:gd name="connsiteX5" fmla="*/ 1690488 w 1813432"/>
              <a:gd name="connsiteY5" fmla="*/ 199785 h 645912"/>
              <a:gd name="connsiteX6" fmla="*/ 1813432 w 1813432"/>
              <a:gd name="connsiteY6" fmla="*/ 0 h 64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13432" h="645912">
                <a:moveTo>
                  <a:pt x="0" y="69156"/>
                </a:moveTo>
                <a:cubicBezTo>
                  <a:pt x="14728" y="128707"/>
                  <a:pt x="29456" y="188259"/>
                  <a:pt x="84525" y="261257"/>
                </a:cubicBezTo>
                <a:cubicBezTo>
                  <a:pt x="139594" y="334255"/>
                  <a:pt x="207470" y="443112"/>
                  <a:pt x="330414" y="507146"/>
                </a:cubicBezTo>
                <a:cubicBezTo>
                  <a:pt x="453358" y="571180"/>
                  <a:pt x="656985" y="640336"/>
                  <a:pt x="822192" y="645459"/>
                </a:cubicBezTo>
                <a:cubicBezTo>
                  <a:pt x="987399" y="650582"/>
                  <a:pt x="1176938" y="612161"/>
                  <a:pt x="1321654" y="537882"/>
                </a:cubicBezTo>
                <a:cubicBezTo>
                  <a:pt x="1466370" y="463603"/>
                  <a:pt x="1608525" y="289432"/>
                  <a:pt x="1690488" y="199785"/>
                </a:cubicBezTo>
                <a:cubicBezTo>
                  <a:pt x="1772451" y="110138"/>
                  <a:pt x="1792941" y="55069"/>
                  <a:pt x="1813432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endCxn id="16" idx="1"/>
          </p:cNvCxnSpPr>
          <p:nvPr/>
        </p:nvCxnSpPr>
        <p:spPr>
          <a:xfrm>
            <a:off x="2782966" y="1481559"/>
            <a:ext cx="403412" cy="8098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6" idx="1"/>
          </p:cNvCxnSpPr>
          <p:nvPr/>
        </p:nvCxnSpPr>
        <p:spPr>
          <a:xfrm>
            <a:off x="3186378" y="1489657"/>
            <a:ext cx="0" cy="625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6" idx="1"/>
          </p:cNvCxnSpPr>
          <p:nvPr/>
        </p:nvCxnSpPr>
        <p:spPr>
          <a:xfrm>
            <a:off x="3186378" y="1489657"/>
            <a:ext cx="0" cy="625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6" idx="1"/>
          </p:cNvCxnSpPr>
          <p:nvPr/>
        </p:nvCxnSpPr>
        <p:spPr>
          <a:xfrm>
            <a:off x="3186378" y="1489657"/>
            <a:ext cx="0" cy="625140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16" idx="3"/>
          </p:cNvCxnSpPr>
          <p:nvPr/>
        </p:nvCxnSpPr>
        <p:spPr>
          <a:xfrm>
            <a:off x="2782966" y="1825506"/>
            <a:ext cx="1141079" cy="48353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6" idx="3"/>
          </p:cNvCxnSpPr>
          <p:nvPr/>
        </p:nvCxnSpPr>
        <p:spPr>
          <a:xfrm>
            <a:off x="3924045" y="1873859"/>
            <a:ext cx="0" cy="302637"/>
          </a:xfrm>
          <a:prstGeom prst="line">
            <a:avLst/>
          </a:prstGeom>
          <a:ln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28740" y="2345629"/>
            <a:ext cx="168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الكميات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695227" y="388468"/>
            <a:ext cx="956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التكلفة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882410" y="390920"/>
            <a:ext cx="2318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dirty="0" smtClean="0"/>
              <a:t>التكلفة المتوسطة للوحدة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1695226" y="1232733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693305" y="1665016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2404272" y="2189029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240166" y="2189029"/>
            <a:ext cx="95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50435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909" y="1412611"/>
            <a:ext cx="4533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من نقائص إسهامات  </a:t>
            </a:r>
            <a:r>
              <a:rPr lang="en-US" sz="2800" dirty="0" smtClean="0"/>
              <a:t>Ford</a:t>
            </a:r>
            <a:r>
              <a:rPr lang="ar-DZ" sz="2800" dirty="0" smtClean="0"/>
              <a:t> </a:t>
            </a:r>
            <a:r>
              <a:rPr lang="ar-DZ" sz="2800" dirty="0"/>
              <a:t>ما يلي </a:t>
            </a:r>
            <a:r>
              <a:rPr lang="ar-DZ" sz="2800" dirty="0" smtClean="0"/>
              <a:t>: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888433" y="381000"/>
            <a:ext cx="3597505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lvl="0"/>
            <a:r>
              <a:rPr lang="ar-DZ" sz="2400" dirty="0" smtClean="0">
                <a:solidFill>
                  <a:schemeClr val="bg1"/>
                </a:solidFill>
              </a:rPr>
              <a:t>ب- نقائص </a:t>
            </a:r>
            <a:r>
              <a:rPr lang="ar-DZ" sz="2400" dirty="0">
                <a:solidFill>
                  <a:schemeClr val="bg1"/>
                </a:solidFill>
              </a:rPr>
              <a:t>إسهامات </a:t>
            </a:r>
            <a:r>
              <a:rPr lang="en-US" sz="2400" dirty="0" smtClean="0">
                <a:solidFill>
                  <a:schemeClr val="bg1"/>
                </a:solidFill>
              </a:rPr>
              <a:t>Ford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20664" y="2098411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يهتم بعملية الإنتاج وليس بالمنتج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48880" y="1770461"/>
            <a:ext cx="3619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نوع واحد من السيارات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2064" y="2278731"/>
            <a:ext cx="3985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لون واحد (الأسود لكل السيارات)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051290" y="3125903"/>
            <a:ext cx="400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يرى البعض أنه لم يهتم بالتسويق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7725" y="3125903"/>
            <a:ext cx="46091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في الواقع كانت مرحلة اقتصاد  الإنتاج فكان كل الاهتمام ينصب على الورشات لا خارجها</a:t>
            </a:r>
            <a:endParaRPr lang="en-US" sz="2800" dirty="0"/>
          </a:p>
        </p:txBody>
      </p:sp>
      <p:sp>
        <p:nvSpPr>
          <p:cNvPr id="9" name="Right Brace 8"/>
          <p:cNvSpPr/>
          <p:nvPr/>
        </p:nvSpPr>
        <p:spPr>
          <a:xfrm>
            <a:off x="4620664" y="2032071"/>
            <a:ext cx="152400" cy="685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48881" y="4739130"/>
            <a:ext cx="8091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وهذا ما مكن شركة </a:t>
            </a:r>
            <a:r>
              <a:rPr lang="en-US" sz="2800" dirty="0" smtClean="0"/>
              <a:t>General </a:t>
            </a:r>
            <a:r>
              <a:rPr lang="ar-DZ" sz="2800" dirty="0" smtClean="0"/>
              <a:t> </a:t>
            </a:r>
            <a:r>
              <a:rPr lang="en-US" sz="2800" dirty="0"/>
              <a:t>Motors </a:t>
            </a:r>
            <a:r>
              <a:rPr lang="ar-DZ" sz="2800" dirty="0" smtClean="0"/>
              <a:t> حديثة العهد من أن تأخذ جزءا من سوق شركة </a:t>
            </a:r>
            <a:r>
              <a:rPr lang="en-US" sz="2800" dirty="0" smtClean="0"/>
              <a:t>Ford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208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3.gstatic.com/images?q=tbn:ANd9GcR8_XzB3H7LSJxCT3DJnyBA45Vsmt_ZO2quo2wo9UyrN2OSg3g4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28" y="1295400"/>
            <a:ext cx="1582861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0289" y="486152"/>
            <a:ext cx="44958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bg1"/>
                </a:solidFill>
              </a:rPr>
              <a:t>Henri FAYOL (1841-1925)</a:t>
            </a:r>
            <a:r>
              <a:rPr lang="ar-DZ" sz="2400" dirty="0" smtClean="0">
                <a:solidFill>
                  <a:schemeClr val="bg1"/>
                </a:solidFill>
              </a:rPr>
              <a:t>1.2.3-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4796134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نظرته كانت علمانية مثل </a:t>
            </a:r>
            <a:r>
              <a:rPr lang="en-US" sz="2400" dirty="0" smtClean="0"/>
              <a:t>Taylor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883967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كان يريد إنشاء علم إدارة يصلح لكل المؤسسات وفي كل الأماكن وكل الأزمنة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51755" y="1322917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بالنسبة للفرنسيين هو أبو الإدارة الحديثة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95999" y="1828800"/>
            <a:ext cx="1208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مهندس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1" y="2290465"/>
            <a:ext cx="5450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مدير بارع وناجح لمؤسسة كبيرة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1" y="2895600"/>
            <a:ext cx="5628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أراد أن يعمم طرق إدارته التي نجح بها والتي سماها «إدارة» </a:t>
            </a:r>
            <a:r>
              <a:rPr lang="en-US" sz="2400" dirty="0" smtClean="0"/>
              <a:t>(administration)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647355" y="54102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اتبع المنهج التجريبي هو الآخر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7620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لم ينصب اهتمام </a:t>
            </a:r>
            <a:r>
              <a:rPr lang="en-US" sz="2800" dirty="0" err="1" smtClean="0"/>
              <a:t>Fayol</a:t>
            </a:r>
            <a:r>
              <a:rPr lang="ar-DZ" sz="2800" dirty="0" smtClean="0"/>
              <a:t> على ورشات الإنتاج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14478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كان يفكر على مستوى المؤسسة ككل فاهتم خاصة بـ: 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05588" y="2371857"/>
            <a:ext cx="3064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كيفية تنظيم المؤسسات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29388" y="3048000"/>
            <a:ext cx="3064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كيفية التنسيق بها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58429" y="3886200"/>
            <a:ext cx="66464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تمكن على أساس ملاحظاته وتجربته من أن يقدم مساهمة معتبرة في نظرية المنظمات </a:t>
            </a:r>
            <a:endParaRPr lang="en-US" sz="2800" dirty="0"/>
          </a:p>
        </p:txBody>
      </p:sp>
      <p:sp>
        <p:nvSpPr>
          <p:cNvPr id="2" name="Right Brace 1"/>
          <p:cNvSpPr/>
          <p:nvPr/>
        </p:nvSpPr>
        <p:spPr>
          <a:xfrm>
            <a:off x="6567055" y="2633466"/>
            <a:ext cx="457200" cy="795533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3893" y="438613"/>
            <a:ext cx="488704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أ- إسهامات </a:t>
            </a:r>
            <a:r>
              <a:rPr lang="en-US" sz="2400" dirty="0" smtClean="0">
                <a:solidFill>
                  <a:schemeClr val="bg1"/>
                </a:solidFill>
              </a:rPr>
              <a:t>FAYOL</a:t>
            </a:r>
            <a:r>
              <a:rPr lang="ar-DZ" sz="2400" dirty="0" smtClean="0">
                <a:solidFill>
                  <a:schemeClr val="bg1"/>
                </a:solidFill>
              </a:rPr>
              <a:t> في نظرية المنظمات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12192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أهم ما قدمه  </a:t>
            </a:r>
            <a:r>
              <a:rPr lang="en-US" sz="2400" dirty="0" err="1"/>
              <a:t>Fayol</a:t>
            </a:r>
            <a:r>
              <a:rPr lang="ar-DZ" sz="2400" dirty="0" smtClean="0"/>
              <a:t>  إلى نظرية المنظمات، يتمثل في: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875083" y="1905000"/>
            <a:ext cx="3894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0070C0"/>
                </a:solidFill>
              </a:rPr>
              <a:t>حصر  أنشطة المؤسسة </a:t>
            </a:r>
            <a:r>
              <a:rPr lang="ar-DZ" sz="2400" dirty="0" smtClean="0"/>
              <a:t>والتي صارت تعرف تحت تسمية </a:t>
            </a:r>
            <a:r>
              <a:rPr lang="ar-DZ" sz="2400" b="1" dirty="0" smtClean="0">
                <a:solidFill>
                  <a:srgbClr val="0070C0"/>
                </a:solidFill>
              </a:rPr>
              <a:t>وظائف المؤسسة </a:t>
            </a:r>
            <a:r>
              <a:rPr lang="ar-DZ" sz="2400" b="1" dirty="0" smtClean="0"/>
              <a:t>بعد</a:t>
            </a:r>
            <a:r>
              <a:rPr lang="ar-DZ" sz="2400" b="1" dirty="0" smtClean="0">
                <a:solidFill>
                  <a:srgbClr val="0070C0"/>
                </a:solidFill>
              </a:rPr>
              <a:t> </a:t>
            </a:r>
            <a:r>
              <a:rPr lang="ar-DZ" sz="2400" dirty="0" smtClean="0"/>
              <a:t>أن أدخلت الموارد البشرية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654882" y="3429978"/>
            <a:ext cx="1371600" cy="1143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000" dirty="0" smtClean="0"/>
              <a:t>وظائف المؤسسة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4531703" y="2944266"/>
            <a:ext cx="158163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المحاسبية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398333" y="2944266"/>
            <a:ext cx="160020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التجارية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2554031" y="1801266"/>
            <a:ext cx="1573301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التقنية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1007933" y="4724998"/>
            <a:ext cx="1601483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المالية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4094033" y="4806701"/>
            <a:ext cx="1562100" cy="1143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الأمنية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stCxn id="7" idx="6"/>
            <a:endCxn id="8" idx="2"/>
          </p:cNvCxnSpPr>
          <p:nvPr/>
        </p:nvCxnSpPr>
        <p:spPr>
          <a:xfrm flipV="1">
            <a:off x="4026482" y="3515766"/>
            <a:ext cx="505221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2"/>
            <a:endCxn id="9" idx="6"/>
          </p:cNvCxnSpPr>
          <p:nvPr/>
        </p:nvCxnSpPr>
        <p:spPr>
          <a:xfrm flipH="1" flipV="1">
            <a:off x="1998533" y="3515766"/>
            <a:ext cx="656349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3"/>
            <a:endCxn id="11" idx="7"/>
          </p:cNvCxnSpPr>
          <p:nvPr/>
        </p:nvCxnSpPr>
        <p:spPr>
          <a:xfrm flipH="1">
            <a:off x="2374884" y="4405590"/>
            <a:ext cx="480864" cy="4867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5"/>
            <a:endCxn id="12" idx="1"/>
          </p:cNvCxnSpPr>
          <p:nvPr/>
        </p:nvCxnSpPr>
        <p:spPr>
          <a:xfrm>
            <a:off x="3825616" y="4405590"/>
            <a:ext cx="497181" cy="568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0"/>
            <a:endCxn id="10" idx="4"/>
          </p:cNvCxnSpPr>
          <p:nvPr/>
        </p:nvCxnSpPr>
        <p:spPr>
          <a:xfrm flipV="1">
            <a:off x="3340682" y="2944266"/>
            <a:ext cx="0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5" name="Regular Pentagon 44"/>
          <p:cNvSpPr/>
          <p:nvPr/>
        </p:nvSpPr>
        <p:spPr>
          <a:xfrm>
            <a:off x="8763000" y="1828800"/>
            <a:ext cx="533400" cy="53340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9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4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13716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حصر وظائف الإدارة</a:t>
            </a:r>
            <a:endParaRPr lang="en-US" sz="2400" dirty="0"/>
          </a:p>
        </p:txBody>
      </p:sp>
      <p:sp>
        <p:nvSpPr>
          <p:cNvPr id="4" name="Regular Pentagon 3"/>
          <p:cNvSpPr/>
          <p:nvPr/>
        </p:nvSpPr>
        <p:spPr>
          <a:xfrm>
            <a:off x="8512949" y="1335732"/>
            <a:ext cx="533400" cy="53340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81810" y="1981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والتي عدها 5 وظائف 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2654882" y="3256455"/>
            <a:ext cx="1371600" cy="1143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000" dirty="0" smtClean="0"/>
              <a:t>وظائف الإدارة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4531703" y="2770743"/>
            <a:ext cx="1581630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الرقابة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398333" y="2770743"/>
            <a:ext cx="1600200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التنظيم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2554031" y="1627743"/>
            <a:ext cx="1573301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التقدير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1007933" y="4551475"/>
            <a:ext cx="1601483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التنسيق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4094033" y="4633178"/>
            <a:ext cx="1562100" cy="1143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dirty="0" smtClean="0"/>
              <a:t>القيادة</a:t>
            </a:r>
            <a:endParaRPr lang="en-US" sz="2400" dirty="0"/>
          </a:p>
        </p:txBody>
      </p:sp>
      <p:cxnSp>
        <p:nvCxnSpPr>
          <p:cNvPr id="13" name="Straight Arrow Connector 12"/>
          <p:cNvCxnSpPr>
            <a:stCxn id="7" idx="6"/>
            <a:endCxn id="8" idx="2"/>
          </p:cNvCxnSpPr>
          <p:nvPr/>
        </p:nvCxnSpPr>
        <p:spPr>
          <a:xfrm flipV="1">
            <a:off x="4026482" y="3342243"/>
            <a:ext cx="505221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9" idx="6"/>
          </p:cNvCxnSpPr>
          <p:nvPr/>
        </p:nvCxnSpPr>
        <p:spPr>
          <a:xfrm flipH="1" flipV="1">
            <a:off x="1998533" y="3342243"/>
            <a:ext cx="656349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  <a:endCxn id="11" idx="7"/>
          </p:cNvCxnSpPr>
          <p:nvPr/>
        </p:nvCxnSpPr>
        <p:spPr>
          <a:xfrm flipH="1">
            <a:off x="2374884" y="4232067"/>
            <a:ext cx="480864" cy="4867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5"/>
            <a:endCxn id="12" idx="1"/>
          </p:cNvCxnSpPr>
          <p:nvPr/>
        </p:nvCxnSpPr>
        <p:spPr>
          <a:xfrm>
            <a:off x="3825616" y="4232067"/>
            <a:ext cx="497181" cy="568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0"/>
            <a:endCxn id="10" idx="4"/>
          </p:cNvCxnSpPr>
          <p:nvPr/>
        </p:nvCxnSpPr>
        <p:spPr>
          <a:xfrm flipV="1">
            <a:off x="3340682" y="2770743"/>
            <a:ext cx="0" cy="48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7400" y="3799290"/>
            <a:ext cx="3411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/>
              <a:t>هي نفس الوظائف إلى اليوم مع تغيير تسمية التقدير إلى تخطيط (هناك من يقسمها إلى 4 وظائف)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350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1695" y="10668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إعداد مبادئ للإدارة</a:t>
            </a:r>
            <a:endParaRPr lang="en-US" sz="2800" dirty="0"/>
          </a:p>
        </p:txBody>
      </p:sp>
      <p:sp>
        <p:nvSpPr>
          <p:cNvPr id="3" name="Regular Pentagon 2"/>
          <p:cNvSpPr/>
          <p:nvPr/>
        </p:nvSpPr>
        <p:spPr>
          <a:xfrm>
            <a:off x="8523835" y="950873"/>
            <a:ext cx="533400" cy="533400"/>
          </a:xfrm>
          <a:prstGeom prst="pen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smtClean="0"/>
              <a:t>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1676400"/>
            <a:ext cx="61648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وهي المبادئ الأربعة عشرة المشهورة، </a:t>
            </a:r>
            <a:r>
              <a:rPr lang="ar-DZ" sz="2800" dirty="0"/>
              <a:t>ومنها </a:t>
            </a:r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2743200"/>
            <a:ext cx="419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800" dirty="0" smtClean="0"/>
              <a:t>وحدة القيادة</a:t>
            </a:r>
          </a:p>
          <a:p>
            <a:r>
              <a:rPr lang="ar-DZ" sz="2800" dirty="0" smtClean="0"/>
              <a:t>خط السلطة</a:t>
            </a:r>
          </a:p>
          <a:p>
            <a:r>
              <a:rPr lang="ar-DZ" sz="2800" dirty="0" smtClean="0"/>
              <a:t>العدل، </a:t>
            </a:r>
          </a:p>
          <a:p>
            <a:r>
              <a:rPr lang="ar-DZ" sz="2800" dirty="0" smtClean="0"/>
              <a:t>الانضباط</a:t>
            </a:r>
          </a:p>
          <a:p>
            <a:r>
              <a:rPr lang="ar-DZ" sz="2800" dirty="0" smtClean="0"/>
              <a:t>المبادرة</a:t>
            </a:r>
          </a:p>
          <a:p>
            <a:r>
              <a:rPr lang="ar-DZ" sz="2800" dirty="0" smtClean="0"/>
              <a:t>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554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8F2478C0-7C04-42A0-8562-FCDBDB7BC492}" type="slidenum">
              <a:rPr lang="ar-SA" sz="1200" b="0">
                <a:solidFill>
                  <a:schemeClr val="bg1"/>
                </a:solidFill>
                <a:latin typeface="Calibri" pitchFamily="34" charset="0"/>
              </a:rPr>
              <a:pPr rtl="0" eaLnBrk="1" hangingPunct="1"/>
              <a:t>27</a:t>
            </a:fld>
            <a:endParaRPr lang="en-US" sz="12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7" name="عنوان 1"/>
          <p:cNvSpPr>
            <a:spLocks/>
          </p:cNvSpPr>
          <p:nvPr/>
        </p:nvSpPr>
        <p:spPr bwMode="auto">
          <a:xfrm>
            <a:off x="838200" y="549275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16388" name="عنصر نائب للمحتوى 2"/>
          <p:cNvSpPr>
            <a:spLocks/>
          </p:cNvSpPr>
          <p:nvPr/>
        </p:nvSpPr>
        <p:spPr bwMode="auto">
          <a:xfrm>
            <a:off x="1020763" y="1447800"/>
            <a:ext cx="850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spcBef>
                <a:spcPct val="20000"/>
              </a:spcBef>
              <a:buFont typeface="Arial" pitchFamily="34" charset="0"/>
              <a:buChar char="•"/>
            </a:pPr>
            <a:endParaRPr lang="ar-SA" sz="3000" b="0">
              <a:solidFill>
                <a:srgbClr val="376092"/>
              </a:solidFill>
              <a:latin typeface="Calibri" pitchFamily="34" charset="0"/>
              <a:cs typeface="AL-Mohanad Bold" pitchFamily="2" charset="-78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838200" y="120650"/>
            <a:ext cx="853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endParaRPr lang="ar-SA" sz="6400" b="0">
              <a:solidFill>
                <a:srgbClr val="376092"/>
              </a:solidFill>
              <a:latin typeface="Calibri" pitchFamily="34" charset="0"/>
              <a:cs typeface="AL-Battar" pitchFamily="2" charset="-7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57200" y="2971800"/>
            <a:ext cx="8763000" cy="1143000"/>
          </a:xfrm>
        </p:spPr>
        <p:txBody>
          <a:bodyPr/>
          <a:lstStyle/>
          <a:p>
            <a:pPr eaLnBrk="1" hangingPunct="1"/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مع </a:t>
            </a:r>
            <a:r>
              <a:rPr lang="ar-SA" sz="6000" dirty="0">
                <a:solidFill>
                  <a:srgbClr val="0070C0"/>
                </a:solidFill>
                <a:cs typeface="Arial" pitchFamily="34" charset="0"/>
              </a:rPr>
              <a:t>تمنياتي للجميع بالنجاح </a:t>
            </a:r>
            <a:r>
              <a:rPr lang="ar-SA" sz="6000" dirty="0" smtClean="0">
                <a:solidFill>
                  <a:srgbClr val="0070C0"/>
                </a:solidFill>
                <a:cs typeface="Arial" pitchFamily="34" charset="0"/>
              </a:rPr>
              <a:t>والتوفيق</a:t>
            </a:r>
          </a:p>
        </p:txBody>
      </p:sp>
    </p:spTree>
    <p:extLst>
      <p:ext uri="{BB962C8B-B14F-4D97-AF65-F5344CB8AC3E}">
        <p14:creationId xmlns:p14="http://schemas.microsoft.com/office/powerpoint/2010/main" val="334048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138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3815</TotalTime>
  <Words>1142</Words>
  <Application>Microsoft Office PowerPoint</Application>
  <PresentationFormat>A4 Paper (210x297 mm)</PresentationFormat>
  <Paragraphs>227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مع تمنياتي للجميع بالنجاح والتوفيق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Aissa Mohmmad Hireshe</cp:lastModifiedBy>
  <cp:revision>240</cp:revision>
  <dcterms:created xsi:type="dcterms:W3CDTF">2009-10-14T19:14:34Z</dcterms:created>
  <dcterms:modified xsi:type="dcterms:W3CDTF">2012-02-13T05:38:36Z</dcterms:modified>
</cp:coreProperties>
</file>