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35" r:id="rId2"/>
    <p:sldId id="337" r:id="rId3"/>
    <p:sldId id="336" r:id="rId4"/>
    <p:sldId id="338" r:id="rId5"/>
    <p:sldId id="339" r:id="rId6"/>
    <p:sldId id="340" r:id="rId7"/>
    <p:sldId id="341" r:id="rId8"/>
    <p:sldId id="342" r:id="rId9"/>
    <p:sldId id="343" r:id="rId10"/>
    <p:sldId id="344" r:id="rId11"/>
    <p:sldId id="356" r:id="rId12"/>
    <p:sldId id="345" r:id="rId13"/>
    <p:sldId id="346" r:id="rId14"/>
    <p:sldId id="357" r:id="rId15"/>
    <p:sldId id="358" r:id="rId16"/>
    <p:sldId id="347" r:id="rId17"/>
    <p:sldId id="348" r:id="rId18"/>
    <p:sldId id="350" r:id="rId19"/>
    <p:sldId id="351" r:id="rId20"/>
    <p:sldId id="352" r:id="rId21"/>
    <p:sldId id="353" r:id="rId22"/>
    <p:sldId id="354" r:id="rId23"/>
    <p:sldId id="355" r:id="rId24"/>
    <p:sldId id="359" r:id="rId25"/>
    <p:sldId id="333" r:id="rId26"/>
    <p:sldId id="334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29" autoAdjust="0"/>
  </p:normalViewPr>
  <p:slideViewPr>
    <p:cSldViewPr>
      <p:cViewPr varScale="1">
        <p:scale>
          <a:sx n="66" d="100"/>
          <a:sy n="66" d="100"/>
        </p:scale>
        <p:origin x="-708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69564-5B97-46B0-A385-D8F0001E955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41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fr.wikipedia.org/wiki/Fichier:Kurt_Lewin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6" name="Oval 5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Freeform 7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57201" y="2971802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dirty="0" smtClean="0"/>
              <a:t>نظرية المنظمات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96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21336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المحاضرة الرابعة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1613" y="30480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النظريات التقليدية 2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lowchart: Delay 2"/>
          <p:cNvSpPr/>
          <p:nvPr/>
        </p:nvSpPr>
        <p:spPr>
          <a:xfrm>
            <a:off x="-40555" y="2252490"/>
            <a:ext cx="2221326" cy="1371600"/>
          </a:xfrm>
          <a:prstGeom prst="flowChartDela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Delay 5"/>
          <p:cNvSpPr/>
          <p:nvPr/>
        </p:nvSpPr>
        <p:spPr>
          <a:xfrm rot="10800000">
            <a:off x="7543800" y="2227089"/>
            <a:ext cx="2342350" cy="1371600"/>
          </a:xfrm>
          <a:prstGeom prst="flowChartDela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0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67000" y="601561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b="1" dirty="0" smtClean="0"/>
              <a:t>محتوى الفصل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792161" y="1186336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النظرية الكلاسيكية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070386" y="1644741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Taylor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977218" y="2608732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Fayol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038689" y="320643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Weber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557486" y="372965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نظرية العل\اقات الإنسانية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32393" y="2183181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Ford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006993" y="4252870"/>
            <a:ext cx="2044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Mayo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6006991" y="4825476"/>
            <a:ext cx="2044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Lewin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006992" y="5384891"/>
            <a:ext cx="2044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Argyris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54312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2.gstatic.com/images?q=tbn:ANd9GcTYBM7dkHx4J7QEBftfRpDpW0ooJdvTpkGn7AM_gClS83m9Rz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615" y="1295402"/>
            <a:ext cx="1895475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70289" y="486154"/>
            <a:ext cx="44958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 rtl="0"/>
            <a:r>
              <a:rPr lang="en-US" sz="2400" dirty="0" smtClean="0">
                <a:solidFill>
                  <a:schemeClr val="bg1"/>
                </a:solidFill>
              </a:rPr>
              <a:t>Max WEBER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dirty="0" smtClean="0">
                <a:solidFill>
                  <a:schemeClr val="bg1"/>
                </a:solidFill>
              </a:rPr>
              <a:t>1864-1920)</a:t>
            </a:r>
            <a:r>
              <a:rPr lang="ar-DZ" sz="2400" dirty="0" smtClean="0">
                <a:solidFill>
                  <a:schemeClr val="bg1"/>
                </a:solidFill>
              </a:rPr>
              <a:t>1.2.4-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27500" y="1295402"/>
            <a:ext cx="305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عالم اجتماع ألماني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124814" y="2274244"/>
            <a:ext cx="305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مدرس الاقتصاد السياسي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916" y="3299254"/>
            <a:ext cx="72012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باحث وليس ممارس مثل  </a:t>
            </a:r>
            <a:r>
              <a:rPr lang="en-US" sz="2800" dirty="0" smtClean="0"/>
              <a:t>Taylor</a:t>
            </a:r>
            <a:r>
              <a:rPr lang="ar-DZ" sz="2800" dirty="0" smtClean="0"/>
              <a:t> و </a:t>
            </a:r>
            <a:r>
              <a:rPr lang="en-US" sz="2800" dirty="0" smtClean="0"/>
              <a:t>Ford</a:t>
            </a:r>
            <a:r>
              <a:rPr lang="ar-DZ" sz="2800" dirty="0" smtClean="0"/>
              <a:t>  و</a:t>
            </a:r>
            <a:r>
              <a:rPr lang="en-US" sz="2800" dirty="0" err="1"/>
              <a:t>Fayol</a:t>
            </a:r>
            <a:r>
              <a:rPr lang="ar-DZ" sz="2800" dirty="0" smtClean="0"/>
              <a:t>  الذين كانوا كلهم يمارسون عملهم في المؤسسات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-19423" y="4572000"/>
            <a:ext cx="720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لا يقترح أي تنظيم ولكن يرجح من الواقع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06701" y="5562600"/>
            <a:ext cx="4411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كان يبحث في مجالات علم الاجتماع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9890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70289" y="486154"/>
            <a:ext cx="44958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solidFill>
                  <a:schemeClr val="bg1"/>
                </a:solidFill>
              </a:rPr>
              <a:t>أ- إسهامات </a:t>
            </a:r>
            <a:r>
              <a:rPr lang="en-US" sz="2400" dirty="0" smtClean="0">
                <a:solidFill>
                  <a:schemeClr val="bg1"/>
                </a:solidFill>
              </a:rPr>
              <a:t>Max WEBER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12051" y="2823866"/>
            <a:ext cx="1222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فرق </a:t>
            </a:r>
            <a:r>
              <a:rPr lang="ar-DZ" sz="2800" dirty="0" smtClean="0"/>
              <a:t>بين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972030" y="3926533"/>
            <a:ext cx="355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400" b="1" u="sng" dirty="0" smtClean="0">
                <a:solidFill>
                  <a:srgbClr val="0070C0"/>
                </a:solidFill>
              </a:rPr>
              <a:t>والسلطة</a:t>
            </a:r>
            <a:r>
              <a:rPr lang="ar-DZ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 smtClean="0">
                <a:solidFill>
                  <a:prstClr val="black"/>
                </a:solidFill>
              </a:rPr>
              <a:t>)</a:t>
            </a:r>
            <a:r>
              <a:rPr lang="ar-DZ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</a:t>
            </a:r>
            <a:r>
              <a:rPr lang="en-US" sz="2400" dirty="0">
                <a:solidFill>
                  <a:srgbClr val="0070C0"/>
                </a:solidFill>
              </a:rPr>
              <a:t>authority</a:t>
            </a:r>
            <a:r>
              <a:rPr lang="ar-DZ" sz="2400" dirty="0">
                <a:solidFill>
                  <a:prstClr val="black"/>
                </a:solidFill>
              </a:rPr>
              <a:t> </a:t>
            </a:r>
            <a:r>
              <a:rPr lang="ar-DZ" sz="2400" dirty="0" smtClean="0">
                <a:solidFill>
                  <a:prstClr val="black"/>
                </a:solidFill>
              </a:rPr>
              <a:t>: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552079" y="1752600"/>
            <a:ext cx="2973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400" b="1" u="sng" dirty="0" smtClean="0">
                <a:solidFill>
                  <a:srgbClr val="0070C0"/>
                </a:solidFill>
              </a:rPr>
              <a:t>الحكم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)  </a:t>
            </a:r>
            <a:r>
              <a:rPr lang="ar-DZ" sz="2400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(</a:t>
            </a:r>
            <a:r>
              <a:rPr lang="en-US" sz="2400" dirty="0" smtClean="0">
                <a:solidFill>
                  <a:srgbClr val="0070C0"/>
                </a:solidFill>
              </a:rPr>
              <a:t>power</a:t>
            </a:r>
            <a:r>
              <a:rPr lang="ar-DZ" sz="2400" dirty="0" smtClean="0">
                <a:solidFill>
                  <a:prstClr val="black"/>
                </a:solidFill>
              </a:rPr>
              <a:t>: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Flowchart: Preparation 5"/>
          <p:cNvSpPr/>
          <p:nvPr/>
        </p:nvSpPr>
        <p:spPr>
          <a:xfrm>
            <a:off x="8817136" y="2970739"/>
            <a:ext cx="495300" cy="369332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1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533400" y="2201298"/>
            <a:ext cx="59079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>
                <a:solidFill>
                  <a:prstClr val="black"/>
                </a:solidFill>
              </a:rPr>
              <a:t>قدرة </a:t>
            </a:r>
            <a:r>
              <a:rPr lang="ar-DZ" sz="2800" dirty="0" smtClean="0">
                <a:solidFill>
                  <a:prstClr val="black"/>
                </a:solidFill>
              </a:rPr>
              <a:t>جهة معينة (شخص أو هيئة ...) على </a:t>
            </a:r>
            <a:r>
              <a:rPr lang="ar-DZ" sz="2800" b="1" dirty="0" smtClean="0">
                <a:solidFill>
                  <a:srgbClr val="C00000"/>
                </a:solidFill>
              </a:rPr>
              <a:t>فرض</a:t>
            </a:r>
            <a:r>
              <a:rPr lang="ar-DZ" sz="2800" dirty="0" smtClean="0">
                <a:solidFill>
                  <a:prstClr val="black"/>
                </a:solidFill>
              </a:rPr>
              <a:t> تنفيذ أوامرها على جهة آخر 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304801" y="4414151"/>
            <a:ext cx="62210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2800" dirty="0">
                <a:solidFill>
                  <a:prstClr val="black"/>
                </a:solidFill>
              </a:rPr>
              <a:t>قدرة </a:t>
            </a:r>
            <a:r>
              <a:rPr lang="ar-DZ" sz="2800" dirty="0" smtClean="0">
                <a:solidFill>
                  <a:prstClr val="black"/>
                </a:solidFill>
              </a:rPr>
              <a:t>جهة معينة على جعل جهة أخرى تطيع الأوامر وتتبع التوجيهات </a:t>
            </a:r>
            <a:r>
              <a:rPr lang="ar-DZ" sz="2800" b="1" dirty="0" smtClean="0">
                <a:solidFill>
                  <a:srgbClr val="C00000"/>
                </a:solidFill>
              </a:rPr>
              <a:t>طوعا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75427" y="3260837"/>
            <a:ext cx="28376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الحكم يحمل مفهوم القوة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6298" y="5442319"/>
            <a:ext cx="32864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السلطة لا تحمل مفهوم القوة</a:t>
            </a:r>
            <a:endParaRPr lang="en-US" sz="2800" dirty="0">
              <a:solidFill>
                <a:srgbClr val="C00000"/>
              </a:solidFill>
            </a:endParaRPr>
          </a:p>
        </p:txBody>
      </p:sp>
      <p:cxnSp>
        <p:nvCxnSpPr>
          <p:cNvPr id="12" name="Elbow Connector 11"/>
          <p:cNvCxnSpPr>
            <a:stCxn id="3" idx="1"/>
            <a:endCxn id="5" idx="3"/>
          </p:cNvCxnSpPr>
          <p:nvPr/>
        </p:nvCxnSpPr>
        <p:spPr>
          <a:xfrm rot="10800000">
            <a:off x="6525805" y="1983434"/>
            <a:ext cx="986247" cy="1102043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3" idx="1"/>
            <a:endCxn id="4" idx="3"/>
          </p:cNvCxnSpPr>
          <p:nvPr/>
        </p:nvCxnSpPr>
        <p:spPr>
          <a:xfrm rot="10800000" flipV="1">
            <a:off x="6525805" y="3085476"/>
            <a:ext cx="986246" cy="107189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026151" y="1371600"/>
            <a:ext cx="2873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 أهم إسهاماته أنه </a:t>
            </a:r>
            <a:endParaRPr lang="en-US" sz="2800" dirty="0"/>
          </a:p>
        </p:txBody>
      </p:sp>
      <p:pic>
        <p:nvPicPr>
          <p:cNvPr id="1026" name="Picture 2" descr="http://i.istockimg.com/file_thumbview_approve/8588423/2/stock-photo-8588423-o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03923" y="3043028"/>
            <a:ext cx="694609" cy="113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i.istockimg.com/file_thumbview_approve/8588423/2/stock-photo-8588423-o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13636" y="5216356"/>
            <a:ext cx="694609" cy="113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5144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08700" y="5184414"/>
            <a:ext cx="2974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حدد 3 أنواع </a:t>
            </a:r>
            <a:r>
              <a:rPr lang="ar-DZ" sz="2800" dirty="0" smtClean="0"/>
              <a:t>للشرعية</a:t>
            </a:r>
            <a:r>
              <a:rPr lang="ar-DZ" sz="2400" dirty="0" smtClean="0"/>
              <a:t> : </a:t>
            </a:r>
            <a:endParaRPr lang="en-US" sz="2400" dirty="0"/>
          </a:p>
        </p:txBody>
      </p:sp>
      <p:sp>
        <p:nvSpPr>
          <p:cNvPr id="3" name="Flowchart: Preparation 2"/>
          <p:cNvSpPr/>
          <p:nvPr/>
        </p:nvSpPr>
        <p:spPr>
          <a:xfrm>
            <a:off x="9115635" y="5276746"/>
            <a:ext cx="495300" cy="369332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10149" y="477577"/>
            <a:ext cx="454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القوة هي التي تمكّن الحكم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987752"/>
            <a:ext cx="5054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C00000"/>
                </a:solidFill>
              </a:rPr>
              <a:t>السؤال : ما الذي يجعل السلطة ممكنة ؟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14849" y="1914491"/>
            <a:ext cx="5035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كان هذا السؤال الذي شغل </a:t>
            </a:r>
            <a:r>
              <a:rPr lang="en-US" sz="2800" dirty="0" smtClean="0"/>
              <a:t>Weber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766036" y="2819400"/>
            <a:ext cx="6674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توصل إلى أن </a:t>
            </a:r>
            <a:r>
              <a:rPr lang="ar-DZ" sz="2800" b="1" dirty="0" smtClean="0">
                <a:solidFill>
                  <a:srgbClr val="C00000"/>
                </a:solidFill>
              </a:rPr>
              <a:t>الشرعية</a:t>
            </a:r>
            <a:r>
              <a:rPr lang="ar-DZ" sz="2800" dirty="0" smtClean="0"/>
              <a:t> هي التي تمكّن السلطة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46693" y="3810001"/>
            <a:ext cx="4488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C00000"/>
                </a:solidFill>
              </a:rPr>
              <a:t>السؤال : من أين تأتي الشرعية ؟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06284" y="4607350"/>
            <a:ext cx="2693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الشرعية الكاريزمية 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760569" y="5168761"/>
            <a:ext cx="2693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الشرعية</a:t>
            </a:r>
            <a:r>
              <a:rPr lang="ar-DZ" sz="2400" dirty="0" smtClean="0"/>
              <a:t> التقليدية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724150" y="5834391"/>
            <a:ext cx="2693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الشرعية القانونية </a:t>
            </a:r>
            <a:endParaRPr lang="en-US" sz="2800" dirty="0"/>
          </a:p>
        </p:txBody>
      </p:sp>
      <p:cxnSp>
        <p:nvCxnSpPr>
          <p:cNvPr id="13" name="Elbow Connector 12"/>
          <p:cNvCxnSpPr>
            <a:stCxn id="2" idx="1"/>
          </p:cNvCxnSpPr>
          <p:nvPr/>
        </p:nvCxnSpPr>
        <p:spPr>
          <a:xfrm rot="10800000">
            <a:off x="5418020" y="4800600"/>
            <a:ext cx="690681" cy="64542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2" idx="1"/>
          </p:cNvCxnSpPr>
          <p:nvPr/>
        </p:nvCxnSpPr>
        <p:spPr>
          <a:xfrm rot="10800000" flipV="1">
            <a:off x="5470792" y="5446024"/>
            <a:ext cx="637909" cy="649976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2" idx="1"/>
            <a:endCxn id="10" idx="3"/>
          </p:cNvCxnSpPr>
          <p:nvPr/>
        </p:nvCxnSpPr>
        <p:spPr>
          <a:xfrm rot="10800000">
            <a:off x="5454438" y="5430372"/>
            <a:ext cx="654262" cy="15653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7558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6" grpId="0"/>
      <p:bldP spid="7" grpId="0"/>
      <p:bldP spid="8" grpId="0"/>
      <p:bldP spid="8" grpId="1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33433" y="528936"/>
            <a:ext cx="2693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u="sng" dirty="0" smtClean="0"/>
              <a:t>الشرعية الكاريزمية : </a:t>
            </a:r>
            <a:endParaRPr lang="en-US" sz="24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6616138" y="2480408"/>
            <a:ext cx="2225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u="sng" dirty="0" smtClean="0"/>
              <a:t>الشرعية التقليدية </a:t>
            </a:r>
            <a:endParaRPr lang="en-US" sz="2400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6603999" y="4114801"/>
            <a:ext cx="2225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u="sng" dirty="0" smtClean="0"/>
              <a:t>الشرعية القانونية </a:t>
            </a:r>
            <a:endParaRPr lang="en-US" sz="24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412752" y="1062336"/>
            <a:ext cx="6261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الكاريزما هي التي تعطي للسلطة شرعيتها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12751" y="1524001"/>
            <a:ext cx="6261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الشرعية مستمدة من الخصائص والصفات الشخصية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43294" y="2823020"/>
            <a:ext cx="3130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تكتسب الشرعية بالتقليد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155701" y="3313498"/>
            <a:ext cx="5518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حسب الثقافة السائدة، والأعراف، والاعتقادات ...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69201" y="4459622"/>
            <a:ext cx="5518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الشرعية تأتي من القانون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86197" y="4940778"/>
            <a:ext cx="5518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الصفة القانونية هي منبع الشرعية هنا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2551" y="5334001"/>
            <a:ext cx="6321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يسميها  </a:t>
            </a:r>
            <a:r>
              <a:rPr lang="en-US" sz="2400" dirty="0" smtClean="0"/>
              <a:t>Max Weber</a:t>
            </a:r>
            <a:r>
              <a:rPr lang="ar-DZ" sz="2400" dirty="0" smtClean="0"/>
              <a:t> أيضا </a:t>
            </a:r>
            <a:r>
              <a:rPr lang="ar-DZ" sz="2400" b="1" dirty="0" smtClean="0">
                <a:solidFill>
                  <a:srgbClr val="C00000"/>
                </a:solidFill>
              </a:rPr>
              <a:t>الشرعية العقلانية </a:t>
            </a:r>
            <a:r>
              <a:rPr lang="ar-DZ" sz="2400" dirty="0" smtClean="0"/>
              <a:t>(لأنها تقوم على علاقات وقواعد عقلانية</a:t>
            </a:r>
            <a:r>
              <a:rPr lang="en-US" sz="2400" dirty="0" smtClean="0"/>
              <a:t> </a:t>
            </a:r>
            <a:r>
              <a:rPr lang="ar-DZ" sz="2400" dirty="0" smtClean="0"/>
              <a:t> عكس النوعين السابقين)  </a:t>
            </a:r>
            <a:endParaRPr lang="en-US" sz="2400" dirty="0"/>
          </a:p>
        </p:txBody>
      </p:sp>
      <p:pic>
        <p:nvPicPr>
          <p:cNvPr id="2050" name="Picture 2" descr="http://t3.gstatic.com/images?q=tbn:ANd9GcROcvddyvSWinNsqXbFgU24QeNN2JMO7AO7CsS9lpakf5VBD86uN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720" y="1062336"/>
            <a:ext cx="1136918" cy="104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3.gstatic.com/images?q=tbn:ANd9GcROcvddyvSWinNsqXbFgU24QeNN2JMO7AO7CsS9lpakf5VBD86uN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37" y="2942072"/>
            <a:ext cx="1105355" cy="102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3.gstatic.com/images?q=tbn:ANd9GcROcvddyvSWinNsqXbFgU24QeNN2JMO7AO7CsS9lpakf5VBD86uN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050" y="5029200"/>
            <a:ext cx="1085862" cy="100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5905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64400" y="152401"/>
            <a:ext cx="116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من هنا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452220" y="1577734"/>
            <a:ext cx="5646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solidFill>
                  <a:srgbClr val="0070C0"/>
                </a:solidFill>
              </a:rPr>
              <a:t>السلطة الكاريزمية </a:t>
            </a:r>
            <a:r>
              <a:rPr lang="ar-DZ" sz="2400" dirty="0" smtClean="0"/>
              <a:t>(المستندة إلى شرعية كاريزمية)  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2897813"/>
            <a:ext cx="2427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تذهب بذهاب صاحبها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035550" y="2380094"/>
            <a:ext cx="2344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مرتبطة بالشخص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075242" y="2666981"/>
            <a:ext cx="2569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هذه السلطة غير مستقرة </a:t>
            </a:r>
            <a:endParaRPr lang="en-US" dirty="0"/>
          </a:p>
        </p:txBody>
      </p:sp>
      <p:cxnSp>
        <p:nvCxnSpPr>
          <p:cNvPr id="10" name="Straight Arrow Connector 9"/>
          <p:cNvCxnSpPr>
            <a:stCxn id="7" idx="1"/>
            <a:endCxn id="8" idx="3"/>
          </p:cNvCxnSpPr>
          <p:nvPr/>
        </p:nvCxnSpPr>
        <p:spPr>
          <a:xfrm flipH="1">
            <a:off x="3645176" y="2610927"/>
            <a:ext cx="1390374" cy="2868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1"/>
            <a:endCxn id="8" idx="3"/>
          </p:cNvCxnSpPr>
          <p:nvPr/>
        </p:nvCxnSpPr>
        <p:spPr>
          <a:xfrm flipH="1" flipV="1">
            <a:off x="3645176" y="2897814"/>
            <a:ext cx="1307824" cy="2308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Down Arrow 13"/>
          <p:cNvSpPr/>
          <p:nvPr/>
        </p:nvSpPr>
        <p:spPr>
          <a:xfrm rot="5400000">
            <a:off x="5037455" y="4562810"/>
            <a:ext cx="708211" cy="412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080018" y="3776359"/>
            <a:ext cx="5043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لا يمكن أن تقوم المنظمات على سلطة غير مستقرة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12750" y="4500260"/>
            <a:ext cx="462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smtClean="0">
                <a:solidFill>
                  <a:prstClr val="black"/>
                </a:solidFill>
              </a:rPr>
              <a:t>Max Weber</a:t>
            </a:r>
            <a:r>
              <a:rPr lang="ar-DZ" sz="2400" dirty="0" smtClean="0">
                <a:solidFill>
                  <a:prstClr val="black"/>
                </a:solidFill>
              </a:rPr>
              <a:t>  يرفض السلطة </a:t>
            </a:r>
            <a:r>
              <a:rPr lang="ar-DZ" sz="2400" dirty="0">
                <a:solidFill>
                  <a:prstClr val="black"/>
                </a:solidFill>
              </a:rPr>
              <a:t>الكاريزمية </a:t>
            </a:r>
            <a:endParaRPr lang="en-US" dirty="0"/>
          </a:p>
        </p:txBody>
      </p:sp>
      <p:sp>
        <p:nvSpPr>
          <p:cNvPr id="19" name="Flowchart: Preparation 18"/>
          <p:cNvSpPr/>
          <p:nvPr/>
        </p:nvSpPr>
        <p:spPr>
          <a:xfrm>
            <a:off x="8099104" y="899567"/>
            <a:ext cx="495300" cy="369332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054350" y="853401"/>
            <a:ext cx="4879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استنبط 3 </a:t>
            </a:r>
            <a:r>
              <a:rPr lang="ar-DZ" sz="2400" dirty="0" smtClean="0">
                <a:solidFill>
                  <a:prstClr val="black"/>
                </a:solidFill>
              </a:rPr>
              <a:t>أنواع </a:t>
            </a:r>
            <a:r>
              <a:rPr lang="ar-DZ" sz="2400" dirty="0">
                <a:solidFill>
                  <a:prstClr val="black"/>
                </a:solidFill>
              </a:rPr>
              <a:t>من السلطة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1" name="Flowchart: Decision 20"/>
          <p:cNvSpPr/>
          <p:nvPr/>
        </p:nvSpPr>
        <p:spPr>
          <a:xfrm>
            <a:off x="8091824" y="1694265"/>
            <a:ext cx="577850" cy="228600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85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4" grpId="0" animBg="1"/>
      <p:bldP spid="14" grpId="1" animBg="1"/>
      <p:bldP spid="17" grpId="0"/>
      <p:bldP spid="18" grpId="0"/>
      <p:bldP spid="18" grpId="1"/>
      <p:bldP spid="19" grpId="0" animBg="1"/>
      <p:bldP spid="20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9539" y="3236260"/>
            <a:ext cx="642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>
                <a:solidFill>
                  <a:srgbClr val="0070C0"/>
                </a:solidFill>
              </a:rPr>
              <a:t>السلطة القانونية </a:t>
            </a:r>
            <a:r>
              <a:rPr lang="ar-DZ" sz="2400" dirty="0" smtClean="0"/>
              <a:t>(العقلية)</a:t>
            </a:r>
            <a:r>
              <a:rPr lang="ar-DZ" sz="2400" dirty="0"/>
              <a:t> (المستندة إلى شرعية </a:t>
            </a:r>
            <a:r>
              <a:rPr lang="ar-DZ" sz="2400" dirty="0" smtClean="0"/>
              <a:t>قانونية)</a:t>
            </a:r>
            <a:endParaRPr lang="en-US" sz="2400" dirty="0"/>
          </a:p>
        </p:txBody>
      </p:sp>
      <p:sp>
        <p:nvSpPr>
          <p:cNvPr id="3" name="Flowchart: Decision 2"/>
          <p:cNvSpPr/>
          <p:nvPr/>
        </p:nvSpPr>
        <p:spPr>
          <a:xfrm>
            <a:off x="8465784" y="3352793"/>
            <a:ext cx="577850" cy="228600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63087" y="533401"/>
            <a:ext cx="606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solidFill>
                  <a:srgbClr val="0070C0"/>
                </a:solidFill>
              </a:rPr>
              <a:t>السلطة التقليدية </a:t>
            </a:r>
            <a:r>
              <a:rPr lang="ar-DZ" sz="2400" dirty="0"/>
              <a:t>(المستندة إلى شرعية </a:t>
            </a:r>
            <a:r>
              <a:rPr lang="ar-DZ" sz="2400" dirty="0" smtClean="0"/>
              <a:t>تقاليدية) </a:t>
            </a:r>
            <a:endParaRPr lang="en-US" sz="2400" dirty="0"/>
          </a:p>
        </p:txBody>
      </p:sp>
      <p:sp>
        <p:nvSpPr>
          <p:cNvPr id="5" name="Flowchart: Decision 4"/>
          <p:cNvSpPr/>
          <p:nvPr/>
        </p:nvSpPr>
        <p:spPr>
          <a:xfrm>
            <a:off x="8431794" y="649932"/>
            <a:ext cx="577850" cy="228600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49753" y="1154224"/>
            <a:ext cx="2903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لا تقوم على منطق عقلي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749753" y="1615889"/>
            <a:ext cx="2903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التقاليد تتطور وغير ثابتة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87070" y="1362635"/>
            <a:ext cx="3233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هذه السلطة </a:t>
            </a:r>
            <a:r>
              <a:rPr lang="ar-DZ" sz="2400" dirty="0" smtClean="0">
                <a:solidFill>
                  <a:prstClr val="black"/>
                </a:solidFill>
              </a:rPr>
              <a:t>لا تصلح للمنظمات </a:t>
            </a:r>
            <a:endParaRPr lang="en-US" dirty="0"/>
          </a:p>
        </p:txBody>
      </p:sp>
      <p:cxnSp>
        <p:nvCxnSpPr>
          <p:cNvPr id="9" name="Straight Arrow Connector 8"/>
          <p:cNvCxnSpPr>
            <a:stCxn id="6" idx="1"/>
            <a:endCxn id="8" idx="3"/>
          </p:cNvCxnSpPr>
          <p:nvPr/>
        </p:nvCxnSpPr>
        <p:spPr>
          <a:xfrm flipH="1">
            <a:off x="3920648" y="1385057"/>
            <a:ext cx="829105" cy="2084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7" idx="1"/>
            <a:endCxn id="8" idx="3"/>
          </p:cNvCxnSpPr>
          <p:nvPr/>
        </p:nvCxnSpPr>
        <p:spPr>
          <a:xfrm flipH="1" flipV="1">
            <a:off x="3920648" y="1593468"/>
            <a:ext cx="829105" cy="2532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Down Arrow 10"/>
          <p:cNvSpPr/>
          <p:nvPr/>
        </p:nvSpPr>
        <p:spPr>
          <a:xfrm rot="5400000">
            <a:off x="5120005" y="2357532"/>
            <a:ext cx="708211" cy="412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41885" y="2294981"/>
            <a:ext cx="462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smtClean="0">
                <a:solidFill>
                  <a:prstClr val="black"/>
                </a:solidFill>
              </a:rPr>
              <a:t>Max Weber</a:t>
            </a:r>
            <a:r>
              <a:rPr lang="ar-DZ" sz="2400" dirty="0" smtClean="0">
                <a:solidFill>
                  <a:prstClr val="black"/>
                </a:solidFill>
              </a:rPr>
              <a:t>  يرفض السلطة التقليدية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064685" y="4069997"/>
            <a:ext cx="2929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 تقوم على منطق عقلي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064685" y="4531662"/>
            <a:ext cx="2929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تستند إلى القانون</a:t>
            </a:r>
            <a:endParaRPr lang="en-US" sz="2400" dirty="0"/>
          </a:p>
        </p:txBody>
      </p:sp>
      <p:cxnSp>
        <p:nvCxnSpPr>
          <p:cNvPr id="18" name="Straight Arrow Connector 17"/>
          <p:cNvCxnSpPr>
            <a:stCxn id="16" idx="1"/>
          </p:cNvCxnSpPr>
          <p:nvPr/>
        </p:nvCxnSpPr>
        <p:spPr>
          <a:xfrm flipH="1">
            <a:off x="4261740" y="4300830"/>
            <a:ext cx="802945" cy="2084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7" idx="1"/>
          </p:cNvCxnSpPr>
          <p:nvPr/>
        </p:nvCxnSpPr>
        <p:spPr>
          <a:xfrm flipH="1" flipV="1">
            <a:off x="4261740" y="4509240"/>
            <a:ext cx="802946" cy="2532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794850" y="4196596"/>
            <a:ext cx="34515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هذه السلطة </a:t>
            </a:r>
            <a:r>
              <a:rPr lang="ar-DZ" sz="2400" dirty="0" smtClean="0">
                <a:solidFill>
                  <a:prstClr val="black"/>
                </a:solidFill>
              </a:rPr>
              <a:t>التي تصلح للمنظمات </a:t>
            </a:r>
            <a:endParaRPr lang="en-US" dirty="0"/>
          </a:p>
        </p:txBody>
      </p:sp>
      <p:sp>
        <p:nvSpPr>
          <p:cNvPr id="27" name="Down Arrow 26"/>
          <p:cNvSpPr/>
          <p:nvPr/>
        </p:nvSpPr>
        <p:spPr>
          <a:xfrm rot="5400000">
            <a:off x="5120005" y="5203812"/>
            <a:ext cx="708211" cy="412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0" y="5141262"/>
            <a:ext cx="5212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smtClean="0">
                <a:solidFill>
                  <a:prstClr val="black"/>
                </a:solidFill>
              </a:rPr>
              <a:t>Max Weber</a:t>
            </a:r>
            <a:r>
              <a:rPr lang="ar-DZ" sz="2400" dirty="0" smtClean="0">
                <a:solidFill>
                  <a:prstClr val="black"/>
                </a:solidFill>
              </a:rPr>
              <a:t>  يفضل السلطة القانونية (العقلية)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909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/>
      <p:bldP spid="8" grpId="0"/>
      <p:bldP spid="11" grpId="0" animBg="1"/>
      <p:bldP spid="11" grpId="1" animBg="1"/>
      <p:bldP spid="12" grpId="0"/>
      <p:bldP spid="12" grpId="1"/>
      <p:bldP spid="16" grpId="0"/>
      <p:bldP spid="17" grpId="0"/>
      <p:bldP spid="26" grpId="0"/>
      <p:bldP spid="27" grpId="0" animBg="1"/>
      <p:bldP spid="27" grpId="1" animBg="1"/>
      <p:bldP spid="28" grpId="0"/>
      <p:bldP spid="2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82137" y="1600200"/>
            <a:ext cx="5938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من أهم المبادئ التي تقوم عليها البيروقراطية حسب </a:t>
            </a:r>
            <a:r>
              <a:rPr lang="en-US" dirty="0"/>
              <a:t>Weber</a:t>
            </a:r>
            <a:r>
              <a:rPr lang="ar-DZ" dirty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81000"/>
            <a:ext cx="8166962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يرى </a:t>
            </a:r>
            <a:r>
              <a:rPr lang="en-US" sz="2800" dirty="0" smtClean="0"/>
              <a:t>Weber</a:t>
            </a:r>
            <a:r>
              <a:rPr lang="ar-DZ" sz="2800" dirty="0" smtClean="0"/>
              <a:t> أن التنظيم الأفضل للمنظمات هو الذي يقوم على السلطة القانونية المنطقية وهو ما يعرف </a:t>
            </a:r>
            <a:r>
              <a:rPr lang="ar-DZ" sz="2800" b="1" dirty="0" smtClean="0">
                <a:solidFill>
                  <a:srgbClr val="C00000"/>
                </a:solidFill>
              </a:rPr>
              <a:t>بالبيروقراطية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18473" y="3083860"/>
            <a:ext cx="43556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لكل فرد في المنظمة مجال صلاحيات محدد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83122" y="2160530"/>
            <a:ext cx="29225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يوظف الفرد على أساس عقد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175295" y="2622195"/>
            <a:ext cx="51988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يتم التوظيف على أساس المهارات (شهادة، خبرة...)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491086" y="3552196"/>
            <a:ext cx="4883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السلطة في العمل تخص فقط المهام المتعاقد عليها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728605" y="4013861"/>
            <a:ext cx="3645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يخضع الأفراد إلى الرقابة في عملهم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1064" y="4477628"/>
            <a:ext cx="66030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توجد إجراءات مكتوبة تبين كيفية العمل والتعامل مع حالات العمل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67693" y="5029200"/>
            <a:ext cx="3783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المسؤول المباشر هو من يقرر الترقية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905794" y="5490865"/>
            <a:ext cx="439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/>
              <a:t>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66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486154"/>
            <a:ext cx="7256289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chemeClr val="bg1"/>
                </a:solidFill>
              </a:rPr>
              <a:t>ب- نقائص النظرية البيروقراطية عند  </a:t>
            </a:r>
            <a:r>
              <a:rPr lang="en-US" sz="2800" dirty="0" smtClean="0">
                <a:solidFill>
                  <a:schemeClr val="bg1"/>
                </a:solidFill>
              </a:rPr>
              <a:t>Max WEBER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631123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يبدو </a:t>
            </a:r>
            <a:r>
              <a:rPr lang="ar-DZ" sz="2800" dirty="0" smtClean="0"/>
              <a:t>حسب النظرية أن  كل المنظمات تتشابه ومتجانسة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58148" y="2378961"/>
            <a:ext cx="5697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إهمال الكثير من حاجات الأفراد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436913" y="3048000"/>
            <a:ext cx="6231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إغفال العلاقات الإنسانية (بين الفرد والجماعة)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548538" y="3844581"/>
            <a:ext cx="5147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إغفال العلاقات بين المنظمة وبيئتها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783952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7500" y="304802"/>
            <a:ext cx="53213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1.3- نقائص النظريات الكلاسيكية للمنظمات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98650" y="3047421"/>
            <a:ext cx="632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عدم الأخذ بعين الاعتبار لتفاعل الأفراد مع المؤسسة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190171" y="3733800"/>
            <a:ext cx="6882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هذه </a:t>
            </a:r>
            <a:r>
              <a:rPr lang="ar-DZ" sz="2400" dirty="0" smtClean="0"/>
              <a:t>النظريات </a:t>
            </a:r>
            <a:r>
              <a:rPr lang="ar-DZ" sz="2400" dirty="0" smtClean="0"/>
              <a:t>لا </a:t>
            </a:r>
            <a:r>
              <a:rPr lang="ar-DZ" sz="2400" dirty="0" smtClean="0"/>
              <a:t>تفهم تطور المؤسسة (أسباب)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791439" y="4546566"/>
            <a:ext cx="5505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هذه النظريات تتجاهل علاقة المؤسسة ببيئتها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913885" y="1752600"/>
            <a:ext cx="6290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تجاهل الانسان كإنسان في المنظمة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08050" y="1143002"/>
            <a:ext cx="847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من أهم نقائص النظريات الكلاسيكية (بالاتجاهين العلمي والإداري) للمنظمة: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864660" y="2438401"/>
            <a:ext cx="632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عدم الأخذ بعين الاعتبار للعلاقات الإنسانية داخل المؤسسة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33186" y="5158711"/>
            <a:ext cx="7663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تعتقد أن هناك طريقا واحدا أمثل لتنظيم المنظمات أي صالح لكل المنظمات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785424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457202"/>
            <a:ext cx="44958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2- نظريات العلاقات الإنسانية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8638" y="1981200"/>
            <a:ext cx="73244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تعتبر هذه النظريات كرد فعل لتجاهل الإنسان من طرف النظريات الإدارية والعلمية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25950" y="4648200"/>
            <a:ext cx="5925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ركزت على أهمية العنصر البشري في الإنتاجية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9657" y="3581400"/>
            <a:ext cx="899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جاءت في ظروف صعبة : الأزمة العالمية 1929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16154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4419600" y="3200400"/>
            <a:ext cx="1371600" cy="1165346"/>
          </a:xfrm>
          <a:prstGeom prst="hex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النظرية الكلاسيكية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rot="19932897">
            <a:off x="5628534" y="2839176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LEWIN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625321">
            <a:off x="3363460" y="2810832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MAYO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 rot="20107660">
            <a:off x="3342618" y="3998923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ARGYRIS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1631029">
            <a:off x="5651209" y="4015054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LIKERT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6200000">
            <a:off x="4495800" y="4692135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HERZBERG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4495800" y="2199951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MASLOW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762000"/>
            <a:ext cx="6330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u="sng" dirty="0" smtClean="0">
                <a:latin typeface="Simplified Arabic" pitchFamily="18" charset="-78"/>
                <a:cs typeface="Simplified Arabic" pitchFamily="18" charset="-78"/>
              </a:rPr>
              <a:t>من أشهر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من ساهم في نظرية العلاقات الإنسانية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385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0817" y="3009301"/>
            <a:ext cx="4252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Kurt LEWIN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حركية الجماعات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15800" y="3858114"/>
            <a:ext cx="536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en-US" sz="2800" dirty="0"/>
              <a:t>Chris </a:t>
            </a:r>
            <a:r>
              <a:rPr lang="en-US" sz="2800" dirty="0" smtClean="0"/>
              <a:t>ARGYRIS</a:t>
            </a:r>
            <a:r>
              <a:rPr lang="ar-DZ" sz="2800" dirty="0" smtClean="0"/>
              <a:t> 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نظريات التعلم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19523" y="2307819"/>
            <a:ext cx="662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800" dirty="0" smtClean="0">
                <a:latin typeface="Simplified Arabic" pitchFamily="18" charset="-78"/>
                <a:cs typeface="Simplified Arabic" pitchFamily="18" charset="-78"/>
              </a:rPr>
              <a:t>Elton Mayo 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أهمية العلاقات الإنسانية في الإنتاجية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Left Brace 4"/>
          <p:cNvSpPr/>
          <p:nvPr/>
        </p:nvSpPr>
        <p:spPr>
          <a:xfrm rot="10800000">
            <a:off x="8483599" y="2434131"/>
            <a:ext cx="390276" cy="1673559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819523" y="990600"/>
            <a:ext cx="7553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/>
              <a:t>ن</a:t>
            </a:r>
            <a:r>
              <a:rPr lang="ar-DZ" sz="3200" dirty="0" smtClean="0"/>
              <a:t>هتم </a:t>
            </a:r>
            <a:r>
              <a:rPr lang="ar-DZ" sz="3200" dirty="0" smtClean="0"/>
              <a:t>بدراسة الباحثين التاليين فقط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328691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2.gstatic.com/images?q=tbn:ANd9GcS6AA6eBZkPs0h6pm8Uy9i0qZcW7wUC1P1Rceik-27OCLJolkt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228" y="1329035"/>
            <a:ext cx="1905001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91237" y="486154"/>
            <a:ext cx="3959491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>
                <a:solidFill>
                  <a:schemeClr val="bg1"/>
                </a:solidFill>
              </a:rPr>
              <a:t>Elton MAYO  (1880-1949)</a:t>
            </a:r>
            <a:r>
              <a:rPr lang="ar-DZ" sz="2400" dirty="0" smtClean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578" y="1158680"/>
            <a:ext cx="5941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عالم نفس وعالم اجتماع استرالي الأصل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46741" y="5181600"/>
            <a:ext cx="6570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كانت قبله نظرية </a:t>
            </a:r>
            <a:r>
              <a:rPr lang="en-US" sz="2400" dirty="0" smtClean="0"/>
              <a:t>Taylor</a:t>
            </a:r>
            <a:r>
              <a:rPr lang="ar-DZ" sz="2400" dirty="0" smtClean="0"/>
              <a:t> لا تهتم إلا بطرق وظروف العمل</a:t>
            </a:r>
          </a:p>
          <a:p>
            <a:pPr algn="r" rtl="1"/>
            <a:r>
              <a:rPr lang="ar-DZ" sz="2400" dirty="0" smtClean="0"/>
              <a:t>المادية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75577" y="1852581"/>
            <a:ext cx="5929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درّس بجامعة </a:t>
            </a:r>
            <a:r>
              <a:rPr lang="en-US" sz="2400" dirty="0" smtClean="0"/>
              <a:t> </a:t>
            </a:r>
            <a:r>
              <a:rPr lang="ar-DZ" sz="2400" dirty="0" smtClean="0"/>
              <a:t> </a:t>
            </a:r>
            <a:r>
              <a:rPr lang="en-US" sz="2400" dirty="0" smtClean="0"/>
              <a:t>Philadelphia</a:t>
            </a:r>
            <a:r>
              <a:rPr lang="ar-DZ" sz="2400" dirty="0" smtClean="0"/>
              <a:t> ثم بجامعة </a:t>
            </a:r>
            <a:r>
              <a:rPr lang="en-US" sz="2400" dirty="0"/>
              <a:t>Harvard</a:t>
            </a:r>
            <a:r>
              <a:rPr lang="ar-DZ" sz="2400" dirty="0" smtClean="0"/>
              <a:t> ابتداء من 1926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197286" y="2817186"/>
            <a:ext cx="4787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كان يهتم بمسائل العمل والإنتاجية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42949" y="3511951"/>
            <a:ext cx="6242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ساهم في فتح قسم علم النفس الاجتماعي بجامعة </a:t>
            </a:r>
            <a:r>
              <a:rPr lang="en-US" sz="2400" dirty="0"/>
              <a:t>Harvard</a:t>
            </a:r>
            <a:r>
              <a:rPr lang="ar-DZ" sz="2400" dirty="0" smtClean="0"/>
              <a:t>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30199" y="4191001"/>
            <a:ext cx="6647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أضاف إلى نظرية المنظمات الجانب الإنساني الذي كانت تفتقد إليه أعمال </a:t>
            </a:r>
            <a:r>
              <a:rPr lang="en-US" sz="2400" dirty="0" smtClean="0"/>
              <a:t>Taylor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8550728" y="486154"/>
            <a:ext cx="593272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2.1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12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017" y="609601"/>
            <a:ext cx="7800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اشتهر </a:t>
            </a:r>
            <a:r>
              <a:rPr lang="en-US" sz="2400" dirty="0">
                <a:latin typeface="Simplified Arabic" pitchFamily="18" charset="-78"/>
                <a:cs typeface="Simplified Arabic" pitchFamily="18" charset="-78"/>
              </a:rPr>
              <a:t>Elton MAYO</a:t>
            </a:r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  </a:t>
            </a:r>
            <a:r>
              <a:rPr lang="ar-DZ" sz="2400" dirty="0">
                <a:latin typeface="Simplified Arabic" pitchFamily="18" charset="-78"/>
                <a:cs typeface="Simplified Arabic" pitchFamily="18" charset="-78"/>
              </a:rPr>
              <a:t>بتجربة  </a:t>
            </a:r>
            <a:r>
              <a:rPr lang="en-US" sz="2400" dirty="0" smtClean="0"/>
              <a:t>WESTERN ELECTRIC</a:t>
            </a:r>
            <a:r>
              <a:rPr lang="ar-DZ" sz="2400" dirty="0" smtClean="0"/>
              <a:t> </a:t>
            </a:r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في </a:t>
            </a:r>
            <a:r>
              <a:rPr lang="ar-DZ" sz="2400" dirty="0">
                <a:latin typeface="Simplified Arabic" pitchFamily="18" charset="-78"/>
                <a:cs typeface="Simplified Arabic" pitchFamily="18" charset="-78"/>
              </a:rPr>
              <a:t>مصنع 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Simplified Arabic" pitchFamily="18" charset="-78"/>
                <a:cs typeface="Simplified Arabic" pitchFamily="18" charset="-78"/>
              </a:rPr>
              <a:t>Hawthorne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09283" y="1447800"/>
            <a:ext cx="571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 أهم ما ساهم به في نظرية المنظمات: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7406" y="2360535"/>
            <a:ext cx="806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الإنسان </a:t>
            </a:r>
            <a:r>
              <a:rPr lang="en-US" sz="2800" dirty="0" smtClean="0"/>
              <a:t>- </a:t>
            </a:r>
            <a:r>
              <a:rPr lang="ar-DZ" sz="2800" dirty="0" smtClean="0"/>
              <a:t>وإلى جانب المكافأة المادية </a:t>
            </a:r>
            <a:r>
              <a:rPr lang="en-US" sz="2800" dirty="0" smtClean="0"/>
              <a:t>- </a:t>
            </a:r>
            <a:r>
              <a:rPr lang="ar-DZ" sz="2800" dirty="0" smtClean="0"/>
              <a:t>يحتاج إلى ظروف عمل ملائمة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4978" y="2912361"/>
            <a:ext cx="806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لإنسان يبحث عن مجموعة يشعر فيها بالاعتراف والتقدير ينتمي </a:t>
            </a:r>
            <a:r>
              <a:rPr lang="ar-DZ" sz="2800" dirty="0"/>
              <a:t>إليها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7406" y="3500736"/>
            <a:ext cx="806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للمجموعة آثار إيجابية كبيرة على الإنتاجية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7406" y="4264968"/>
            <a:ext cx="806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 الاتصال والتبادل والاعتراف بالجهد من المحفزات للإنسان في عمله</a:t>
            </a:r>
            <a:endParaRPr lang="en-US" sz="2800" dirty="0"/>
          </a:p>
        </p:txBody>
      </p:sp>
      <p:pic>
        <p:nvPicPr>
          <p:cNvPr id="2050" name="Picture 2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992" y="2443970"/>
            <a:ext cx="763984" cy="46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280" y="3021139"/>
            <a:ext cx="763984" cy="46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127" y="3583632"/>
            <a:ext cx="763984" cy="46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127" y="4264968"/>
            <a:ext cx="763984" cy="46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197793" y="5029200"/>
            <a:ext cx="7181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 خلال عمل </a:t>
            </a:r>
            <a:r>
              <a:rPr lang="en-US" sz="2800" dirty="0" smtClean="0"/>
              <a:t>Mayo</a:t>
            </a:r>
            <a:r>
              <a:rPr lang="ar-DZ" sz="2800" dirty="0" smtClean="0"/>
              <a:t>  تبين أن للعلاقات الإنسانية دورا كبيرا في تحسين إنتاجية المؤسسة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485951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5438" y="486154"/>
            <a:ext cx="5100651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  Kurt LEWIN (1890-1947) – 2.2 </a:t>
            </a:r>
            <a:r>
              <a:rPr lang="ar-DZ" sz="2400" b="1" dirty="0" smtClean="0">
                <a:solidFill>
                  <a:schemeClr val="bg1"/>
                </a:solidFill>
              </a:rPr>
              <a:t>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371601"/>
            <a:ext cx="6303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عالم نفس وفيلسوف من أصل ألماني هاجر إلى أمريكا</a:t>
            </a:r>
            <a:endParaRPr lang="en-US" sz="2800" dirty="0"/>
          </a:p>
        </p:txBody>
      </p:sp>
      <p:pic>
        <p:nvPicPr>
          <p:cNvPr id="1026" name="Picture 2" descr="Kurt Lewi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564" y="1277473"/>
            <a:ext cx="1547813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38338" y="1992145"/>
            <a:ext cx="3879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اهتم بالجماعات في المؤسسة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2590801"/>
            <a:ext cx="6989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تأثر بنظرة الشمولية الألمانية  </a:t>
            </a:r>
            <a:r>
              <a:rPr lang="en-US" sz="2800" dirty="0" smtClean="0"/>
              <a:t>Gestalt</a:t>
            </a:r>
            <a:r>
              <a:rPr lang="ar-DZ" sz="2800" dirty="0" smtClean="0"/>
              <a:t>  وبالفيزياء النظرية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798513" y="3527585"/>
            <a:ext cx="3879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 أهم ما أضافة لنظرية النظم :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789392" y="4114801"/>
            <a:ext cx="5290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لكل من الفرد والجماعة علاقات بالبيئة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278263" y="5334001"/>
            <a:ext cx="1801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نظرية للقيادة</a:t>
            </a:r>
            <a:endParaRPr lang="en-US" sz="2800" dirty="0"/>
          </a:p>
        </p:txBody>
      </p:sp>
      <p:pic>
        <p:nvPicPr>
          <p:cNvPr id="1028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724" y="4159632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41" y="5369858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651001" y="4659387"/>
            <a:ext cx="5428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حركية الجماعات </a:t>
            </a:r>
            <a:r>
              <a:rPr lang="en-US" sz="2800" dirty="0" smtClean="0"/>
              <a:t>(group dynamics)</a:t>
            </a:r>
            <a:r>
              <a:rPr lang="ar-DZ" sz="2800" dirty="0" smtClean="0"/>
              <a:t> </a:t>
            </a:r>
            <a:endParaRPr lang="en-US" sz="2800" dirty="0"/>
          </a:p>
        </p:txBody>
      </p:sp>
      <p:pic>
        <p:nvPicPr>
          <p:cNvPr id="14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40" y="4695244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4177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63750" y="152400"/>
            <a:ext cx="660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أساليب القيادة لـ </a:t>
            </a:r>
            <a:r>
              <a:rPr lang="en-US" sz="2800" dirty="0" smtClean="0"/>
              <a:t>LEWIN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2806700" y="900591"/>
            <a:ext cx="577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 تجربته حول التعلم مع الأطفال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4044950" y="1600200"/>
            <a:ext cx="4540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بين أن هناك 3 أساليب للقيادة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660400" y="2369949"/>
            <a:ext cx="6227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القيادة التوجيهية : يوجه القائد العمل بالأوامر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660401" y="3058180"/>
            <a:ext cx="6200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القيادة الديمقراطية : القائد يقترح ويشارك 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412750" y="3918038"/>
            <a:ext cx="644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القيادة «اترك يعمل» (</a:t>
            </a:r>
            <a:r>
              <a:rPr lang="ar-DZ" sz="2800" dirty="0" err="1" smtClean="0"/>
              <a:t>اللا</a:t>
            </a:r>
            <a:r>
              <a:rPr lang="ar-DZ" sz="2800" dirty="0" smtClean="0"/>
              <a:t> قيادة): القائد له أدنى اهتمام بالعمل ولا علاقة له بالجماعة تقريبا</a:t>
            </a:r>
            <a:endParaRPr lang="en-US" sz="2800" dirty="0"/>
          </a:p>
        </p:txBody>
      </p:sp>
      <p:pic>
        <p:nvPicPr>
          <p:cNvPr id="24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653" y="4004797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363" y="3134760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602" y="2402170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944469" y="5257800"/>
            <a:ext cx="6200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C00000"/>
                </a:solidFill>
              </a:rPr>
              <a:t>القيادة الديمقراطية تتميز بنتائج أفضل من غيرها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55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1.gstatic.com/images?q=tbn:ANd9GcRgKTJGaoNCzZdvYzcbNMx0uUyroo91MmPgILF1oqiqQACbnBl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212" y="1295400"/>
            <a:ext cx="1895475" cy="24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00650" y="486154"/>
            <a:ext cx="4265439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Chris ARGYRIS (1923) -2.3</a:t>
            </a:r>
            <a:r>
              <a:rPr lang="ar-DZ" sz="2400" dirty="0" smtClean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3279" y="1143000"/>
            <a:ext cx="5778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أستاذ بجامعة </a:t>
            </a:r>
            <a:r>
              <a:rPr lang="en-US" sz="2800" dirty="0" smtClean="0"/>
              <a:t>Harvard</a:t>
            </a:r>
            <a:r>
              <a:rPr lang="ar-DZ" sz="2800" dirty="0" smtClean="0"/>
              <a:t> بعد أن كان بجامعة</a:t>
            </a:r>
            <a:r>
              <a:rPr lang="en-US" sz="2800" dirty="0" smtClean="0"/>
              <a:t>Yale  </a:t>
            </a:r>
            <a:r>
              <a:rPr lang="ar-DZ" sz="2800" dirty="0" smtClean="0"/>
              <a:t> حيث يوجد كرسي باسمه إلى اليوم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44850" y="2238703"/>
            <a:ext cx="3549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أمريكي من أصل يوناني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874370" y="2877654"/>
            <a:ext cx="487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يهتم بالتعلم وله نظريات في هذا المجال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559050" y="3886201"/>
            <a:ext cx="487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أهم مساهماته في نظرية المنظمات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592596" y="4632494"/>
            <a:ext cx="2435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المنظمة المتعلمة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549650" y="5257801"/>
            <a:ext cx="2435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نظريات التعلم</a:t>
            </a:r>
            <a:endParaRPr lang="en-US" sz="2800" dirty="0"/>
          </a:p>
        </p:txBody>
      </p:sp>
      <p:pic>
        <p:nvPicPr>
          <p:cNvPr id="13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767" y="4704158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439" y="5342965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9697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40413" y="766536"/>
            <a:ext cx="2105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C00000"/>
                </a:solidFill>
              </a:rPr>
              <a:t>المنظمة المتعلمة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5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298" y="838200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9198" y="766536"/>
            <a:ext cx="5336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هي المنظمة التي تتعلم من خبرتها وتجربتها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29198" y="1255920"/>
            <a:ext cx="5336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وتستطيع الاستفادة مما اكتسبته من مهارات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2209801"/>
            <a:ext cx="66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u="sng" dirty="0" smtClean="0">
                <a:solidFill>
                  <a:srgbClr val="C00000"/>
                </a:solidFill>
              </a:rPr>
              <a:t>لا يقصد فعلا أن المؤسسة هي التي تتعلم وإنما أفرادها</a:t>
            </a:r>
            <a:endParaRPr lang="en-US" sz="2800" u="sng" dirty="0">
              <a:solidFill>
                <a:srgbClr val="C00000"/>
              </a:solidFill>
            </a:endParaRPr>
          </a:p>
        </p:txBody>
      </p:sp>
      <p:pic>
        <p:nvPicPr>
          <p:cNvPr id="3074" name="Picture 2" descr="Sticker Atten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939" y="1720019"/>
            <a:ext cx="934783" cy="112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77747" y="3585864"/>
            <a:ext cx="2435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نظريات التعلم</a:t>
            </a:r>
            <a:endParaRPr lang="en-US" sz="2400" dirty="0"/>
          </a:p>
        </p:txBody>
      </p:sp>
      <p:pic>
        <p:nvPicPr>
          <p:cNvPr id="12" name="Picture 4" descr="http://t2.gstatic.com/images?q=tbn:ANd9GcQ6ElZnarXQjifM3_jb1pVkx_Tm5I-nk6B8BgKE_4fCUx6o-YUq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973" y="3662064"/>
            <a:ext cx="815142" cy="4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666984" y="4812268"/>
            <a:ext cx="1733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التعلم يكون </a:t>
            </a:r>
            <a:r>
              <a:rPr lang="ar-DZ" sz="2400" dirty="0"/>
              <a:t>في</a:t>
            </a:r>
            <a:r>
              <a:rPr lang="ar-DZ" sz="2400" dirty="0" smtClean="0"/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54350" y="5181600"/>
            <a:ext cx="2476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solidFill>
                  <a:srgbClr val="C00000"/>
                </a:solidFill>
              </a:rPr>
              <a:t>حلقة مزدوجة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28893" y="4436642"/>
            <a:ext cx="13019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 smtClean="0">
                <a:solidFill>
                  <a:srgbClr val="C00000"/>
                </a:solidFill>
              </a:rPr>
              <a:t>حلقة </a:t>
            </a:r>
            <a:r>
              <a:rPr lang="ar-DZ" sz="2400" dirty="0">
                <a:solidFill>
                  <a:srgbClr val="C00000"/>
                </a:solidFill>
              </a:rPr>
              <a:t>بسيطة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16" name="Straight Arrow Connector 15"/>
          <p:cNvCxnSpPr>
            <a:stCxn id="13" idx="1"/>
            <a:endCxn id="15" idx="3"/>
          </p:cNvCxnSpPr>
          <p:nvPr/>
        </p:nvCxnSpPr>
        <p:spPr>
          <a:xfrm flipH="1" flipV="1">
            <a:off x="5530851" y="4667475"/>
            <a:ext cx="1136133" cy="3756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3" idx="1"/>
            <a:endCxn id="14" idx="3"/>
          </p:cNvCxnSpPr>
          <p:nvPr/>
        </p:nvCxnSpPr>
        <p:spPr>
          <a:xfrm flipH="1">
            <a:off x="5530850" y="5043100"/>
            <a:ext cx="1136134" cy="369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933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1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6100" y="1434352"/>
            <a:ext cx="14859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dirty="0" smtClean="0">
                <a:solidFill>
                  <a:schemeClr val="tx1"/>
                </a:solidFill>
              </a:rPr>
              <a:t>القيم والإطار العام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14750" y="1425387"/>
            <a:ext cx="14859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dirty="0">
                <a:solidFill>
                  <a:schemeClr val="tx1"/>
                </a:solidFill>
              </a:rPr>
              <a:t>الفعل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78500" y="1425387"/>
            <a:ext cx="14859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dirty="0" smtClean="0">
                <a:solidFill>
                  <a:schemeClr val="tx1"/>
                </a:solidFill>
              </a:rPr>
              <a:t>النتائج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1238250" y="3148852"/>
            <a:ext cx="7264400" cy="38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3"/>
            <a:endCxn id="3" idx="1"/>
          </p:cNvCxnSpPr>
          <p:nvPr/>
        </p:nvCxnSpPr>
        <p:spPr>
          <a:xfrm flipV="1">
            <a:off x="3302000" y="1730188"/>
            <a:ext cx="412750" cy="89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3" idx="3"/>
            <a:endCxn id="4" idx="1"/>
          </p:cNvCxnSpPr>
          <p:nvPr/>
        </p:nvCxnSpPr>
        <p:spPr>
          <a:xfrm>
            <a:off x="5200650" y="1730187"/>
            <a:ext cx="57785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3"/>
          </p:cNvCxnSpPr>
          <p:nvPr/>
        </p:nvCxnSpPr>
        <p:spPr>
          <a:xfrm>
            <a:off x="7264400" y="1730187"/>
            <a:ext cx="11557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420100" y="1748957"/>
            <a:ext cx="82550" cy="14567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2" idx="1"/>
          </p:cNvCxnSpPr>
          <p:nvPr/>
        </p:nvCxnSpPr>
        <p:spPr>
          <a:xfrm>
            <a:off x="1238250" y="1730188"/>
            <a:ext cx="577850" cy="89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1238250" y="1739152"/>
            <a:ext cx="0" cy="1428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3467100" y="2453527"/>
            <a:ext cx="5035550" cy="476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467100" y="1730187"/>
            <a:ext cx="0" cy="7283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8420100" y="1739153"/>
            <a:ext cx="41275" cy="7619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56038" y="2131819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التعلم في حلقة بسيطة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508375" y="279857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التعلم في حلقة مزدوجة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508375" y="350520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حلقات التعلم حسب </a:t>
            </a:r>
            <a:r>
              <a:rPr lang="en-US" dirty="0" err="1" smtClean="0"/>
              <a:t>Argyris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8366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31" grpId="0"/>
      <p:bldP spid="32" grpId="0"/>
      <p:bldP spid="5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5351" y="486154"/>
            <a:ext cx="4760739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chemeClr val="bg1"/>
                </a:solidFill>
              </a:rPr>
              <a:t>2.4- نقائص نظريات العلاقات الإنسانية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14478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صحة نتائج تجربة </a:t>
            </a:r>
            <a:r>
              <a:rPr lang="en-US" sz="2800" dirty="0" err="1" smtClean="0"/>
              <a:t>Howthorne</a:t>
            </a:r>
            <a:r>
              <a:rPr lang="ar-DZ" sz="2800" dirty="0" smtClean="0"/>
              <a:t>  الشهيرة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403350" y="2209800"/>
            <a:ext cx="7461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عدم الأخذ بعين الاعتبار لبيئة المنظمة (ما عدا  </a:t>
            </a:r>
            <a:r>
              <a:rPr lang="en-US" sz="2800" dirty="0" err="1"/>
              <a:t>Lewin</a:t>
            </a:r>
            <a:r>
              <a:rPr lang="ar-DZ" sz="2800" dirty="0" smtClean="0"/>
              <a:t> 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73151" y="2971801"/>
            <a:ext cx="78403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الاكتفاء بالمستويات السفلية </a:t>
            </a:r>
            <a:r>
              <a:rPr lang="ar-DZ" sz="2800" dirty="0"/>
              <a:t>في الدراسات (</a:t>
            </a:r>
            <a:r>
              <a:rPr lang="ar-DZ" sz="2800" dirty="0" smtClean="0"/>
              <a:t>ما عدا </a:t>
            </a:r>
            <a:r>
              <a:rPr lang="en-US" sz="2800" dirty="0" err="1" smtClean="0"/>
              <a:t>Lewin</a:t>
            </a:r>
            <a:r>
              <a:rPr lang="ar-DZ" sz="2800" dirty="0" smtClean="0"/>
              <a:t>  ) فلا تكون نظرية عامة للمنظمات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924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9963" y="967979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الانتهاء من هذا الفصل أن 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49963" y="1817065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</a:t>
            </a:r>
            <a:r>
              <a:rPr lang="ar-DZ" sz="2800" dirty="0" smtClean="0"/>
              <a:t> </a:t>
            </a:r>
            <a:r>
              <a:rPr lang="ar-DZ" sz="2800" dirty="0"/>
              <a:t>ت</a:t>
            </a:r>
            <a:r>
              <a:rPr lang="ar-DZ" sz="2800" dirty="0" smtClean="0"/>
              <a:t>تشكل عندك معرفة واضحة عن النظريات التقليدية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98849" y="2556433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تفهم محتوى كل من النظرية الكلاسيكية ونظرية العلاقات الإنسانية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13363" y="3293333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تستطيع المقارنة بين كل من النظرية الكلاسيكية ونظرية العلاقات الإنسانية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22649" y="442853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تحدد إسهامات كبار المفكرين في كل من هذه النظريات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22649" y="51054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تحدد أهم عيوب ونقائص كل من هذه النظريات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570135" y="22860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/>
              <a:t>تذكير مخرجات الفصل الثاني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344680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457200" y="2971800"/>
            <a:ext cx="87630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rgbClr val="0070C0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rgbClr val="0070C0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rgbClr val="0070C0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33404808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838200"/>
            <a:ext cx="9906000" cy="76962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13847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3831</TotalTime>
  <Words>1003</Words>
  <Application>Microsoft Office PowerPoint</Application>
  <PresentationFormat>A4 Paper (210x297 mm)</PresentationFormat>
  <Paragraphs>181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248</cp:revision>
  <dcterms:created xsi:type="dcterms:W3CDTF">2009-10-14T19:14:34Z</dcterms:created>
  <dcterms:modified xsi:type="dcterms:W3CDTF">2012-02-20T07:31:00Z</dcterms:modified>
</cp:coreProperties>
</file>