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53" r:id="rId2"/>
    <p:sldId id="354" r:id="rId3"/>
    <p:sldId id="400" r:id="rId4"/>
    <p:sldId id="401" r:id="rId5"/>
    <p:sldId id="373" r:id="rId6"/>
    <p:sldId id="380" r:id="rId7"/>
    <p:sldId id="384" r:id="rId8"/>
    <p:sldId id="374" r:id="rId9"/>
    <p:sldId id="381" r:id="rId10"/>
    <p:sldId id="382" r:id="rId11"/>
    <p:sldId id="376" r:id="rId12"/>
    <p:sldId id="383" r:id="rId13"/>
    <p:sldId id="385" r:id="rId14"/>
    <p:sldId id="388" r:id="rId15"/>
    <p:sldId id="386" r:id="rId16"/>
    <p:sldId id="397" r:id="rId17"/>
    <p:sldId id="389" r:id="rId18"/>
    <p:sldId id="390" r:id="rId19"/>
    <p:sldId id="391" r:id="rId20"/>
    <p:sldId id="392" r:id="rId21"/>
    <p:sldId id="393" r:id="rId22"/>
    <p:sldId id="394" r:id="rId23"/>
    <p:sldId id="398" r:id="rId24"/>
    <p:sldId id="395" r:id="rId25"/>
    <p:sldId id="399" r:id="rId26"/>
    <p:sldId id="396" r:id="rId27"/>
    <p:sldId id="402" r:id="rId28"/>
    <p:sldId id="355" r:id="rId29"/>
    <p:sldId id="35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AD9968"/>
    <a:srgbClr val="3B84AF"/>
    <a:srgbClr val="FF3300"/>
    <a:srgbClr val="0099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1" d="100"/>
          <a:sy n="71" d="100"/>
        </p:scale>
        <p:origin x="-1104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1" y="635635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1" y="579120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0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10" name="Title 4"/>
          <p:cNvSpPr txBox="1">
            <a:spLocks/>
          </p:cNvSpPr>
          <p:nvPr/>
        </p:nvSpPr>
        <p:spPr bwMode="auto">
          <a:xfrm>
            <a:off x="1030024" y="2339976"/>
            <a:ext cx="737542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الخامسة</a:t>
            </a:r>
            <a:endParaRPr kumimoji="0" lang="en-US" sz="4400" b="1" i="0" u="sng" strike="noStrike" kern="120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  <a:cs typeface="Arial" charset="0"/>
            </a:endParaRP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1600200" y="4038600"/>
            <a:ext cx="620736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ar-DZ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e_AlMateen" pitchFamily="2" charset="-78"/>
                <a:ea typeface="+mn-ea"/>
                <a:cs typeface="Times New Roman"/>
              </a:rPr>
              <a:t>نظريات </a:t>
            </a:r>
            <a:r>
              <a:rPr lang="ar-DZ" sz="4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الظرفية </a:t>
            </a:r>
            <a:r>
              <a:rPr lang="ar-DZ" sz="4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(</a:t>
            </a:r>
            <a:r>
              <a:rPr lang="ar-DZ" sz="44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الموقفية</a:t>
            </a:r>
            <a:r>
              <a:rPr lang="ar-DZ" sz="4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cs typeface="Times New Roman"/>
              </a:rPr>
              <a:t>)</a:t>
            </a:r>
            <a:endParaRPr kumimoji="0" lang="ar-SA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e_AlMateen" pitchFamily="2" charset="-78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مخرجات الفصل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7479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70C0"/>
                </a:solidFill>
              </a:rPr>
              <a:t>بعد الانتهاء من هذا الفصل سيكون الطالب قادرا على أن :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741" y="192783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يعرف الظرفية والحتمية والفرق بينهما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670" y="245105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تفوق نظرية الظرفية على النظريات التقليدية للمنظمة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670" y="2997518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أعمال أهم الباحثين ضمن نظرية الظرفية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812" y="351223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كل عنصر من عناصر الظرفية الداخلية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812" y="40354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يبين كيف يؤثر كل من هذه العناصر على هيكلة المؤسسة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5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محتوى الفصل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6388997" y="1448846"/>
            <a:ext cx="280236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40738" y="4668198"/>
            <a:ext cx="289053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عوامل الظرفية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الخارجية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55606" y="991646"/>
            <a:ext cx="18357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تعريف الظرفية</a:t>
            </a:r>
            <a:endParaRPr lang="en-US" sz="2800" dirty="0">
              <a:latin typeface="Calibri"/>
              <a:ea typeface="Calibri"/>
              <a:cs typeface="Simplified Arab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1412" y="2167267"/>
            <a:ext cx="169309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14999" y="2770476"/>
            <a:ext cx="1699504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0101" y="3326014"/>
            <a:ext cx="1324402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التكنولوجيا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78505" y="3897709"/>
            <a:ext cx="15359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46504" y="5255799"/>
            <a:ext cx="731289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البيئة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400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73323" y="98329"/>
            <a:ext cx="2577950" cy="6401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3200" dirty="0" smtClean="0">
                <a:latin typeface="Calibri"/>
                <a:ea typeface="Calibri"/>
                <a:cs typeface="Simplified Arabic"/>
              </a:rPr>
              <a:t>هي </a:t>
            </a:r>
            <a:r>
              <a:rPr lang="ar-DZ" sz="3200" dirty="0">
                <a:latin typeface="Calibri"/>
                <a:ea typeface="Calibri"/>
                <a:cs typeface="Simplified Arabic"/>
              </a:rPr>
              <a:t>عكس الحتمية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6810" y="990600"/>
            <a:ext cx="789789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الحتمي  هو ذلك الشيء الذي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يحصل </a:t>
            </a:r>
            <a:r>
              <a:rPr lang="ar-DZ" sz="2800" u="sng" dirty="0" smtClean="0">
                <a:latin typeface="Calibri"/>
                <a:ea typeface="Calibri"/>
                <a:cs typeface="Simplified Arabic"/>
              </a:rPr>
              <a:t>حتما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نتيجة لأسباب معينة (الموت حتمي، البيع بسعر أقل من التكلفة يؤدي إلى الخسارة)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4933" y="2409931"/>
            <a:ext cx="3802644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الحتمي لا يمكن ألا يكون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4877904" y="2208558"/>
            <a:ext cx="609600" cy="9906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70925" y="3397313"/>
            <a:ext cx="7413957" cy="1707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الظرفي هو ذلك الشيء الذي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قد يحصل وقد لا يحصل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(المنتج في السوق قد يباع وقد لا يباع)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يرتبط حصوله بظروف معينة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7252" y="5288534"/>
            <a:ext cx="3607077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الشيء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الظرفي يمكن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ألا يكون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952698" y="5087160"/>
            <a:ext cx="609600" cy="9906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47205" y="154165"/>
            <a:ext cx="2073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تعريف الظرفية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6522" y="685800"/>
            <a:ext cx="57150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بتأثير نفس الأسباب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قد تحصل ظواهر مختلفة (مؤسستان بنفس عدد العمال تنتجان حجما مختلف من المنتجات)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1722" y="3505200"/>
            <a:ext cx="60198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وبأسباب مختلفة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قد تحصل نفس الظواهر (مؤسسات بأعداد مختلفة من العمال تنتج نفس الحجم من الإنتاج)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1026" name="Picture 2" descr="http://t2.gstatic.com/images?q=tbn:ANd9GcTrU_7sSxalfkHLD4TX6yUQ79eXpXzbdSJo8TPCQdYqozLcI3fP5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" y="1695151"/>
            <a:ext cx="3760242" cy="174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1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37965" y="304800"/>
            <a:ext cx="582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هي أفضل هيكلة للمنظمة ؟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295400"/>
            <a:ext cx="8902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كانت النظريات التقليدية تنطلق من الفكرة أن هناك طريقة وواحدة مثلي لتنظيم المؤسسات وهيكلتها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684929" y="176811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dirty="0" smtClean="0"/>
              <a:t>The ONE BEST WAY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49184" y="2590800"/>
            <a:ext cx="8343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أن ساد هذا التصور منذ بداية القرن العشرين، جاء في الستينيات تصور آخر مناقضا تماما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55586" y="4503353"/>
            <a:ext cx="7302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Times New Roman"/>
                <a:ea typeface="Times New Roman"/>
              </a:rPr>
              <a:t>من جاء بهذا التصور الجديد هما </a:t>
            </a:r>
            <a:r>
              <a:rPr lang="fr-FR" sz="2800" b="1" dirty="0" smtClean="0">
                <a:latin typeface="Times New Roman"/>
                <a:ea typeface="Times New Roman"/>
              </a:rPr>
              <a:t>Lawrence</a:t>
            </a:r>
            <a:r>
              <a:rPr lang="fr-FR" sz="2800" dirty="0" smtClean="0">
                <a:latin typeface="Times New Roman"/>
                <a:ea typeface="Times New Roman"/>
              </a:rPr>
              <a:t> </a:t>
            </a:r>
            <a:r>
              <a:rPr lang="ar-DZ" sz="2800" dirty="0" smtClean="0">
                <a:latin typeface="Times New Roman"/>
                <a:ea typeface="Times New Roman"/>
              </a:rPr>
              <a:t> و</a:t>
            </a:r>
            <a:r>
              <a:rPr lang="fr-FR" sz="2800" b="1" dirty="0" err="1" smtClean="0">
                <a:latin typeface="Times New Roman"/>
                <a:ea typeface="Times New Roman"/>
              </a:rPr>
              <a:t>Lorsch</a:t>
            </a:r>
            <a:r>
              <a:rPr lang="fr-FR" sz="2800" dirty="0" smtClean="0">
                <a:latin typeface="Times New Roman"/>
                <a:ea typeface="Times New Roman"/>
              </a:rPr>
              <a:t>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45059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في 1967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371600" y="53340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ea typeface="Calibri"/>
                <a:cs typeface="Simplified Arabic"/>
              </a:rPr>
              <a:t>أدى هذا التصور إلى ظهور </a:t>
            </a:r>
            <a:r>
              <a:rPr lang="ar-DZ" sz="2800" b="1" dirty="0" smtClean="0">
                <a:solidFill>
                  <a:srgbClr val="C00000"/>
                </a:solidFill>
                <a:ea typeface="Calibri"/>
                <a:cs typeface="Simplified Arabic"/>
              </a:rPr>
              <a:t>نظرية الظرفية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70" y="3810000"/>
            <a:ext cx="863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مفاده أن </a:t>
            </a:r>
            <a:r>
              <a:rPr lang="ar-DZ" sz="2800" dirty="0" smtClean="0">
                <a:solidFill>
                  <a:srgbClr val="C00000"/>
                </a:solidFill>
              </a:rPr>
              <a:t>هيكلة المنظمات أمر نسبي ينتج عن تفاعل المنظمة ببيئتها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2907" y="5267980"/>
            <a:ext cx="34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Contingency theory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232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0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ular Pentagon 1"/>
          <p:cNvSpPr/>
          <p:nvPr/>
        </p:nvSpPr>
        <p:spPr>
          <a:xfrm>
            <a:off x="3581400" y="2542382"/>
            <a:ext cx="1524000" cy="914400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/>
              <a:t>النظريات الظرفية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 rot="16200000">
            <a:off x="3562659" y="3841959"/>
            <a:ext cx="1600200" cy="95311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CHANDLER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20074578">
            <a:off x="2159715" y="3221164"/>
            <a:ext cx="1600200" cy="64320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LAWRENCE &amp; LORCH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597357">
            <a:off x="4934137" y="3243819"/>
            <a:ext cx="1600200" cy="63451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MINTZBERG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3887078">
            <a:off x="2817164" y="1470031"/>
            <a:ext cx="1600200" cy="85170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BURNS &amp; STALKER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7735301">
            <a:off x="4319514" y="1506250"/>
            <a:ext cx="1600200" cy="83786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WOODWAR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581459" y="107018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أشهر الأسماء في نظرية الظرفية (</a:t>
            </a:r>
            <a:r>
              <a:rPr lang="ar-DZ" sz="2800" dirty="0" err="1" smtClean="0">
                <a:solidFill>
                  <a:schemeClr val="bg1"/>
                </a:solidFill>
              </a:rPr>
              <a:t>الموقفية</a:t>
            </a:r>
            <a:r>
              <a:rPr lang="ar-DZ" sz="2800" dirty="0" smtClean="0">
                <a:solidFill>
                  <a:schemeClr val="bg1"/>
                </a:solidFill>
              </a:rPr>
              <a:t>)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AutoShape 2" descr="data:image/jpeg;base64,/9j/4AAQSkZJRgABAQAAAQABAAD/2wCEAAkGBhQSERUUEhQWFRUWFhwWGBgYGBcUGBgYGBcYGBoYFxgaHCYeFxkkGRQUIC8gJCcqLiwtFx4xNTAqNSYsLCkBCQoKDgwOGg8PFywlHyQtKiwqLCwsLCwsLCksLCkuLCksLCwsLCwsLCkpLywsLCwqLCwsLCwsLCwsLCwsKSwsLP/AABEIAIAAqAMBIgACEQEDEQH/xAAcAAABBQEBAQAAAAAAAAAAAAAFAAMEBgcBAgj/xAA+EAABAwEFBQYDBgUDBQAAAAABAgMRAAQSITFBBSJRYXEGE4GRobEHMsEUI0Jy4fBSYoKi0RYkkhUzQ9Lx/8QAGQEAAwEBAQAAAAAAAAAAAAAAAAMEAgEF/8QAJBEAAgICAgEEAwEAAAAAAAAAAAECEQMhEjEEIjJBURNhkXH/2gAMAwEAAhEDEQA/AL5SBpUq4aO16BpITNPps1ZlNLs3HHKXQxNdqR9mHGvCrORqK4po68Ul8DU0ppKTGdcrdi6FNKlSoAVcNdrhoOnhVR3akmmHK4APtgwoZZjCIGa1k+CcPc0TtyoTUTZtiLj7ackoavKPC8qfM0qfQ3H3Yxt6zrccQy2Co91egc1RJ4DCrTZLAu4kKgKAAzn2p1wFEqbSCTAM5kDKTXWNp6LQU/3D/NZi429jZxnxWujxZ7C42SVDA6jEZ8akWI4q61JYtviNf1rhswQolPyqxHLlVEUl0Szbb2OTSrldpgsEUgJypCpzFiIEnA0sZ/o1EZae9MG3YwM8v3yqbaFACBr+/ahZAkEYACR40r8dD1l1SJN7iacbfjA51EZcOJxhPhKuVctC4kq60TSrR3HN8thK+CINR3W4MVDafKtDyp1kqxCtKxjlujeaGrHKVKlVBIKuGu1yuAeTTDlPqphygAXtM7sccKm7OeCQ4NbwSeiUgAep86hWvFaBxUKHi2rQXnQkkBRAETOUkDM4QPOkZLrQ7HV7LX9tI0r0q1AjERVKsfbbvCq6hQCU3oIVlx5Cvdk+IbSzdVII0UQPSkJMucoVdlxYKb0jgZ6GiDKyU46H9/SqR/1q8oLY3gDCv4RxBPHlRPYe2iu1FkKBhJUsajDCB5VTikkqZFmi3K0WmlXBSqolBlnVCgTxpy17UxEZTn51HBoXtMXUXZxVMecjxpTZtEq0bTF4CccR0lJI9qC7Q20Q5cRw00AH79KTjiIvAjvJCo45iR4GgNrt6gpCk6HEcdDPhSskqRRhhylsI2LtU4p5SFICQiAN4qm8md7DPpVkZWpTcqi8NeI09/SqhZGSl8lxJuKSC2YwJmDJ43QBFF02pad1J3dJxjSk86VMqeK3a+ya5brhkqwx/wDtS9iW1TyVLIgXrqc5IGpByz9KHN2gzESeMAxjzwots0XRdwI0IEAnWBpRikrO+RB8XRNmlNeZpCrDzD1XDSrhrgHFVHdNPqFR3aABbh++Ryk+QqJZf+2vfuC+cT9OeHpTrtrQl2VKSN0661GBbVZnEKUmTiBMHw51Nk/RTiaXf6HtgWRC0PrErKpakj5gQLwTAGBJGmlQLHsptV4ISi+jcUlYB+XAQZ1AHEUNeecaaQm8QAMQFFsmdDoRHOa8KtiittSUhsfLIIIjODSfgt1e0G3bXDYSE3IJmBAmcYFH+ylhxLyhvlITMEGJnUTwHhVXs7inVpCgVAKF7wxPhhVx2ft5hSj94kTBg7uBE603Ct8mS+ROlxQcpU2y+lXyqCuhB9qVXdkAKFCLWU2t5yypMLaaDhXPyqKwkIgZiJKuEpod2g7ctMBSWSHHchGKEniT+LoKpPZbtOqy21L7hvJWSh6dUrIKldQoBXhWVG+zrlXQctmy3Wl3HQoEExJJB5pORFL7HKCNZrVbRY23m4UAts4jUjgUn6iqftjs2WJWFFTPHVH5hqOfnxqfLgktrZbg8iEvTLQIZfduXFBJGEK/FAOA/WpDC5OJp5BSU5ioFoRc/FAqXs9FOghaLcQkgQIBMnDL2r32f2PedU99pWqCBdQsFsmJIIgwZ4HI0IYR3t4JN7D9P1q47HsSmWUtrKSoZlCbifAa4YSadhjsk8nJSpE2lXKQqs847UbaVt7psriYgAcScBUigPbB4htA0KpP9IwHrPhWJOkCAzvaR5wfNdHBIj1zqE4+pXzKJ6kmoTC8P6j704typXb7NDDueFMPYTyx8aeccMgYmdRoefLnTdpO6RyooLJey9tPuWdKlICyJBkYkDJQ44RXLXte8iPu2oxUFQCY4AY1bNlbDAYbH8gBHPjVA7X7MLVsKzB707o13UgT0MGKryeNFK0ax+VN+lmldn7IPswcFw30EoukKBvA4giqVYHCptE5hIBPQVduwFlCLMCCktqN9IEy2T86VCMBeBMjjVStth7l91ofhVh0VvDr81GeCUFxEqblN8uzwlRQqQSMdMKVdAJIyEafrwpVIhhSyN4/vWuKTXLW0b0pMHzB6iky6o/OAOET59K9IlNa+FPacOtfZXFQ6yPuz/E1w5lJw6EVfFIx58NDXzpszaK7M+h5v5kKnkRqk8iJHjX0Psy3IfZQ82ZbWm8DqnkeYMg9K0mBRe2XZ1uzoL7SkoSVQWySkFRk7kfKcCYy6VSv9TWYDfQsGYk7wnhP7FXb4o7IddQl4OhLbe6EEYSox3hIxkyBkYA61mVusBAcQ+goWk3SDgoK0UM7ycQbwwII41l+PGe/kfDyJxVE/wD1MpKj3cAaSIq4dn/iCHFBu0gIUcA4MEE6BQ/BPGY6VmVmkHunPmGAPGOBqQURhmDx9iKWoKJmWWUu2btXBVX7A7d75nulqlxrAT8ym/wnnHyk9KKbU26lsEI31csQOvPlWZPj2aWyTtLazbCQXDE5ACSYz8KoHaLaC3X2nNLxTGYukYDzg86ftFuU8okqJUPAjkRpQxxRRKTBjEDjOiTxmppT5M0OWUzJPE+/78q66rAngK9MtQkDlj1OddWjCKyA24cAfbhmPekGgVIGhUkeEgfWvLPyAHMYZcMKl7KRefaGf3ifTH6VqKuSOPo01lmEgDhWOdtLb3ttdk4IUEJ1i6PqSrzrbG0YZViG3kf7q0SM3Fe+Feh5D9Jjx1ci3/DG1BQdaJxTC0weO6fW750/2yZItCFfxNxPEpMeyh5VXfh7a+6tyATg4C2ec4p/uSKuXb1ncaX/AArKf+Sf0pfuwtfRrIqyX9lTQd7M8vpSrjJEjlSqI0VJ5OcV4bxx866HAZptwlJvDxHEf5FegTDqk1onwg7RQtVjcO6uVtcLwErR0IF4c0njWeBQIkdaTNpU0tLiDdWghSTwIxFAH0s7Y0rF1YCgNCKzT4l7OUH21XSpHd3TAyCJgHiJIrQOze102mzNvJMhaZ5hQwUg8wZFe9sbJS+gpOuXlFMjKmBiDexEWj7sm44Qe7XmQtIGBH82OH6UDuqSpTbouuIwUOOoIOoIIIOs1Y9o2FVneU2qQWzuxwEqCgdM/OKMbQ2QNqWfvGwE21oZABIc/kPJcEpOirwyUKZmhfqQFHZtK2nAtCikjIjAxkR5H1pvaG2HQStKlluQkhW8mSMicCPSaQVeBBEEYEHAhQwII0M4RUmxNttrSpTkpUq46iAIlCVg5m8neIMgYpPKo5xT2aVgg9olE7wuqGAUCSU9JxKeKSTyiiOzdsd64kLUDGPXh0zogrsw008l9pCbQ0nFTC1Z4QIVykGDOWtXay7FsVtshNnYbZKpEhCULbcToojHA5jUGk+mS0bSfyAAJrvd0PszikkoXgpJKVDgQYPtU9pzDCkNUMRHVgpQ5BQ9j9POpnZ5BVamp/in0JqK/gpJ4kp8x/kCifZcf7tuct4+hj3pmL3ozLpmmtjCsX7Woi3PzhvT5ge9bUgYYVkfxBYu21R/iQk9SJH0q7P7Dnj+8AWO1FpxDgzQoL/4kHDlpWs9tGw5YlqTiBdcB5SDPkayIp/fCtZ2Gv7TsxKde6U0eqQUg+gpOB3cR3kx0pFIZEmaVNWR4d2CcwMeon60qlpi2UqxvZg6E1NFCG91xQ5/WiLTlXk4kG4Y/CcuR4dDTyq8LgiDXlDmhzGFAGl/Bvb5DjlkUcFAut/mEBaR1TB/pNa0DXzLsXaps1pafT/41hXUfiHikkV9It2gKF5BkKSFJPEKy9DXUBm3xMspDqHAndXuqPKQQTykDwNVvZO1FWd4OCThC0z8yTvEdRIg8U1rXajY/wBoYKYxBw+orI9o7PUy4ptcyIHA72PsPWq8TtUzhJ+JGxAlxu3MgdzaAO8I0ej5iNLwgnmDVMdzrR+zKRa7O9s91QhxBU0T+FwbwI4QSD0JrNihQlKwUrQSlSTgQpJgg8wQalyR4ujp7Z2qtv5XDwAjLzorZ7W7aGl9y8ph7MltZQh2MN+DgrnzqrqTvH9npVo7CbZbsrxU+0opKQErACrmMk3NeoxFJnDVrs3B26b0B7FbHUSHr9+8cVSSrGCbx+bEETJqx2C1SJFXzaOzbHtJCVKhYE3VoJSoTmJGRwGBFV0/DItrKmbRI0S4mD4qTI9Klk0yr8El1tAraiiWyU4kbw8DP0ot2ZQFvtqBwUmR4ifrQ/aezHbMoNvAQsSlQMpPEAxmOFN9kApSlN6tFRH5SZEeZreJepCZqrTNTQVoyMjhVE+Ji7zjCrsG6pJPGCkgepq17N2kpICV4jnQP4lXVsNKBxS5lrCknLxAq/KrgxeF1NFAj98q0T4X2uWXm9ULC+qViMPFB86zxPOrP8NrTdtqkaLaV4lJCh7GosLqaL/IVwYO7WNdyu0IGG+COilpP/tXKNfECyD7Qk6KEHrpSrWRcZMhW0ZO4r7zz96ltLpW+xkG9GM6TTCFHgfWnighery9hj4GvDYJGRp1SCRkaAG1Gty+F22u9sSAs4sju1E8End/tKawxoEjLEGDhWjfBy0DvnmV/KpIcAORIN1XoU+VdQGvi3JOCcT6RVA+J+xN9FoGSobXGEH8KvKR5Vf0kCIHKq9252ap+zLQkwU73UjGPKfOmQdSs6zK7PaVNrS4gwpKgpJ0zkYflTj1qR8SLMlTrFtaRdRam/vCMg8nAg/zXfO7NQ225AEZ5jgVf4T7mj+zrL9ssFqsn4x/uWfzIxKeUi6P6jT88bVgZXaGCXCJqZZypIAIw86ZdbvLQYOIomloxrUYBDsxbgxaUqUpQQQQQMlSN0q5A61ou2NvCypS4sAtKOBKgMTjAxxNZYWiU4g+VWLZSvtdmXY3DvkXmSrEBScQMeOXQ1Plhey3xstJx/hcGtpWO3td33iZOIF4BSVaFPA+9Vqz9n3mLTCt1X4VZJcA4HImDJGlUKA2ogpCVpMHdAKSMCOoNEP9QvkoJWV3PkvAm7hG6cwYrkIcZJ/BzLlWRbWzZbC5eAC03VehoP2/s4TY1GMlJy6x9apNl7aWkwkHHSZUD4VP2n2sW9ZHG307+EKSDB3hmNDVjyKSaJIpxaZXUq/f70qbsG29zbGHODiQfyqN0+ijQ8JPD0966UHn1qFa2ei96Nf7X7EDyCdRiKVVKz/FcgBtyyuKI3SoEAHSQDSr0G4vZ5m0f//Z"/>
          <p:cNvSpPr>
            <a:spLocks noChangeAspect="1" noChangeArrowheads="1"/>
          </p:cNvSpPr>
          <p:nvPr/>
        </p:nvSpPr>
        <p:spPr bwMode="auto">
          <a:xfrm>
            <a:off x="63500" y="-588963"/>
            <a:ext cx="1600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hQSERUUEhQWFRUWFhwWGBgYGBcUGBgYGBcYGBoYFxgaHCYeFxkkGRQUIC8gJCcqLiwtFx4xNTAqNSYsLCkBCQoKDgwOGg8PFywlHyQtKiwqLCwsLCwsLCksLCkuLCksLCwsLCwsLCkpLywsLCwqLCwsLCwsLCwsLCwsKSwsLP/AABEIAIAAqAMBIgACEQEDEQH/xAAcAAABBQEBAQAAAAAAAAAAAAAFAAMEBgcBAgj/xAA+EAABAwEFBQYDBgUDBQAAAAABAgMRAAQSITFBBSJRYXEGE4GRobEHMsEUI0Jy4fBSYoKi0RYkkhUzQ9Lx/8QAGQEAAwEBAQAAAAAAAAAAAAAAAAMEAgEF/8QAJBEAAgICAgEEAwEAAAAAAAAAAAECEQMhEjEEIjJBURNhkXH/2gAMAwEAAhEDEQA/AL5SBpUq4aO16BpITNPps1ZlNLs3HHKXQxNdqR9mHGvCrORqK4po68Ul8DU0ppKTGdcrdi6FNKlSoAVcNdrhoOnhVR3akmmHK4APtgwoZZjCIGa1k+CcPc0TtyoTUTZtiLj7ackoavKPC8qfM0qfQ3H3Yxt6zrccQy2Co91egc1RJ4DCrTZLAu4kKgKAAzn2p1wFEqbSCTAM5kDKTXWNp6LQU/3D/NZi429jZxnxWujxZ7C42SVDA6jEZ8akWI4q61JYtviNf1rhswQolPyqxHLlVEUl0Szbb2OTSrldpgsEUgJypCpzFiIEnA0sZ/o1EZae9MG3YwM8v3yqbaFACBr+/ahZAkEYACR40r8dD1l1SJN7iacbfjA51EZcOJxhPhKuVctC4kq60TSrR3HN8thK+CINR3W4MVDafKtDyp1kqxCtKxjlujeaGrHKVKlVBIKuGu1yuAeTTDlPqphygAXtM7sccKm7OeCQ4NbwSeiUgAep86hWvFaBxUKHi2rQXnQkkBRAETOUkDM4QPOkZLrQ7HV7LX9tI0r0q1AjERVKsfbbvCq6hQCU3oIVlx5Cvdk+IbSzdVII0UQPSkJMucoVdlxYKb0jgZ6GiDKyU46H9/SqR/1q8oLY3gDCv4RxBPHlRPYe2iu1FkKBhJUsajDCB5VTikkqZFmi3K0WmlXBSqolBlnVCgTxpy17UxEZTn51HBoXtMXUXZxVMecjxpTZtEq0bTF4CccR0lJI9qC7Q20Q5cRw00AH79KTjiIvAjvJCo45iR4GgNrt6gpCk6HEcdDPhSskqRRhhylsI2LtU4p5SFICQiAN4qm8md7DPpVkZWpTcqi8NeI09/SqhZGSl8lxJuKSC2YwJmDJ43QBFF02pad1J3dJxjSk86VMqeK3a+ya5brhkqwx/wDtS9iW1TyVLIgXrqc5IGpByz9KHN2gzESeMAxjzwots0XRdwI0IEAnWBpRikrO+RB8XRNmlNeZpCrDzD1XDSrhrgHFVHdNPqFR3aABbh++Ryk+QqJZf+2vfuC+cT9OeHpTrtrQl2VKSN0661GBbVZnEKUmTiBMHw51Nk/RTiaXf6HtgWRC0PrErKpakj5gQLwTAGBJGmlQLHsptV4ISi+jcUlYB+XAQZ1AHEUNeecaaQm8QAMQFFsmdDoRHOa8KtiittSUhsfLIIIjODSfgt1e0G3bXDYSE3IJmBAmcYFH+ylhxLyhvlITMEGJnUTwHhVXs7inVpCgVAKF7wxPhhVx2ft5hSj94kTBg7uBE603Ct8mS+ROlxQcpU2y+lXyqCuhB9qVXdkAKFCLWU2t5yypMLaaDhXPyqKwkIgZiJKuEpod2g7ctMBSWSHHchGKEniT+LoKpPZbtOqy21L7hvJWSh6dUrIKldQoBXhWVG+zrlXQctmy3Wl3HQoEExJJB5pORFL7HKCNZrVbRY23m4UAts4jUjgUn6iqftjs2WJWFFTPHVH5hqOfnxqfLgktrZbg8iEvTLQIZfduXFBJGEK/FAOA/WpDC5OJp5BSU5ioFoRc/FAqXs9FOghaLcQkgQIBMnDL2r32f2PedU99pWqCBdQsFsmJIIgwZ4HI0IYR3t4JN7D9P1q47HsSmWUtrKSoZlCbifAa4YSadhjsk8nJSpE2lXKQqs847UbaVt7psriYgAcScBUigPbB4htA0KpP9IwHrPhWJOkCAzvaR5wfNdHBIj1zqE4+pXzKJ6kmoTC8P6j704typXb7NDDueFMPYTyx8aeccMgYmdRoefLnTdpO6RyooLJey9tPuWdKlICyJBkYkDJQ44RXLXte8iPu2oxUFQCY4AY1bNlbDAYbH8gBHPjVA7X7MLVsKzB707o13UgT0MGKryeNFK0ax+VN+lmldn7IPswcFw30EoukKBvA4giqVYHCptE5hIBPQVduwFlCLMCCktqN9IEy2T86VCMBeBMjjVStth7l91ofhVh0VvDr81GeCUFxEqblN8uzwlRQqQSMdMKVdAJIyEafrwpVIhhSyN4/vWuKTXLW0b0pMHzB6iky6o/OAOET59K9IlNa+FPacOtfZXFQ6yPuz/E1w5lJw6EVfFIx58NDXzpszaK7M+h5v5kKnkRqk8iJHjX0Psy3IfZQ82ZbWm8DqnkeYMg9K0mBRe2XZ1uzoL7SkoSVQWySkFRk7kfKcCYy6VSv9TWYDfQsGYk7wnhP7FXb4o7IddQl4OhLbe6EEYSox3hIxkyBkYA61mVusBAcQ+goWk3SDgoK0UM7ycQbwwII41l+PGe/kfDyJxVE/wD1MpKj3cAaSIq4dn/iCHFBu0gIUcA4MEE6BQ/BPGY6VmVmkHunPmGAPGOBqQURhmDx9iKWoKJmWWUu2btXBVX7A7d75nulqlxrAT8ym/wnnHyk9KKbU26lsEI31csQOvPlWZPj2aWyTtLazbCQXDE5ACSYz8KoHaLaC3X2nNLxTGYukYDzg86ftFuU8okqJUPAjkRpQxxRRKTBjEDjOiTxmppT5M0OWUzJPE+/78q66rAngK9MtQkDlj1OddWjCKyA24cAfbhmPekGgVIGhUkeEgfWvLPyAHMYZcMKl7KRefaGf3ifTH6VqKuSOPo01lmEgDhWOdtLb3ttdk4IUEJ1i6PqSrzrbG0YZViG3kf7q0SM3Fe+Feh5D9Jjx1ci3/DG1BQdaJxTC0weO6fW750/2yZItCFfxNxPEpMeyh5VXfh7a+6tyATg4C2ec4p/uSKuXb1ncaX/AArKf+Sf0pfuwtfRrIqyX9lTQd7M8vpSrjJEjlSqI0VJ5OcV4bxx866HAZptwlJvDxHEf5FegTDqk1onwg7RQtVjcO6uVtcLwErR0IF4c0njWeBQIkdaTNpU0tLiDdWghSTwIxFAH0s7Y0rF1YCgNCKzT4l7OUH21XSpHd3TAyCJgHiJIrQOze102mzNvJMhaZ5hQwUg8wZFe9sbJS+gpOuXlFMjKmBiDexEWj7sm44Qe7XmQtIGBH82OH6UDuqSpTbouuIwUOOoIOoIIIOs1Y9o2FVneU2qQWzuxwEqCgdM/OKMbQ2QNqWfvGwE21oZABIc/kPJcEpOirwyUKZmhfqQFHZtK2nAtCikjIjAxkR5H1pvaG2HQStKlluQkhW8mSMicCPSaQVeBBEEYEHAhQwII0M4RUmxNttrSpTkpUq46iAIlCVg5m8neIMgYpPKo5xT2aVgg9olE7wuqGAUCSU9JxKeKSTyiiOzdsd64kLUDGPXh0zogrsw008l9pCbQ0nFTC1Z4QIVykGDOWtXay7FsVtshNnYbZKpEhCULbcToojHA5jUGk+mS0bSfyAAJrvd0PszikkoXgpJKVDgQYPtU9pzDCkNUMRHVgpQ5BQ9j9POpnZ5BVamp/in0JqK/gpJ4kp8x/kCifZcf7tuct4+hj3pmL3ozLpmmtjCsX7Woi3PzhvT5ge9bUgYYVkfxBYu21R/iQk9SJH0q7P7Dnj+8AWO1FpxDgzQoL/4kHDlpWs9tGw5YlqTiBdcB5SDPkayIp/fCtZ2Gv7TsxKde6U0eqQUg+gpOB3cR3kx0pFIZEmaVNWR4d2CcwMeon60qlpi2UqxvZg6E1NFCG91xQ5/WiLTlXk4kG4Y/CcuR4dDTyq8LgiDXlDmhzGFAGl/Bvb5DjlkUcFAut/mEBaR1TB/pNa0DXzLsXaps1pafT/41hXUfiHikkV9It2gKF5BkKSFJPEKy9DXUBm3xMspDqHAndXuqPKQQTykDwNVvZO1FWd4OCThC0z8yTvEdRIg8U1rXajY/wBoYKYxBw+orI9o7PUy4ptcyIHA72PsPWq8TtUzhJ+JGxAlxu3MgdzaAO8I0ej5iNLwgnmDVMdzrR+zKRa7O9s91QhxBU0T+FwbwI4QSD0JrNihQlKwUrQSlSTgQpJgg8wQalyR4ujp7Z2qtv5XDwAjLzorZ7W7aGl9y8ph7MltZQh2MN+DgrnzqrqTvH9npVo7CbZbsrxU+0opKQErACrmMk3NeoxFJnDVrs3B26b0B7FbHUSHr9+8cVSSrGCbx+bEETJqx2C1SJFXzaOzbHtJCVKhYE3VoJSoTmJGRwGBFV0/DItrKmbRI0S4mD4qTI9Klk0yr8El1tAraiiWyU4kbw8DP0ot2ZQFvtqBwUmR4ifrQ/aezHbMoNvAQsSlQMpPEAxmOFN9kApSlN6tFRH5SZEeZreJepCZqrTNTQVoyMjhVE+Ji7zjCrsG6pJPGCkgepq17N2kpICV4jnQP4lXVsNKBxS5lrCknLxAq/KrgxeF1NFAj98q0T4X2uWXm9ULC+qViMPFB86zxPOrP8NrTdtqkaLaV4lJCh7GosLqaL/IVwYO7WNdyu0IGG+COilpP/tXKNfECyD7Qk6KEHrpSrWRcZMhW0ZO4r7zz96ltLpW+xkG9GM6TTCFHgfWnighery9hj4GvDYJGRp1SCRkaAG1Gty+F22u9sSAs4sju1E8End/tKawxoEjLEGDhWjfBy0DvnmV/KpIcAORIN1XoU+VdQGvi3JOCcT6RVA+J+xN9FoGSobXGEH8KvKR5Vf0kCIHKq9252ap+zLQkwU73UjGPKfOmQdSs6zK7PaVNrS4gwpKgpJ0zkYflTj1qR8SLMlTrFtaRdRam/vCMg8nAg/zXfO7NQ225AEZ5jgVf4T7mj+zrL9ssFqsn4x/uWfzIxKeUi6P6jT88bVgZXaGCXCJqZZypIAIw86ZdbvLQYOIomloxrUYBDsxbgxaUqUpQQQQQMlSN0q5A61ou2NvCypS4sAtKOBKgMTjAxxNZYWiU4g+VWLZSvtdmXY3DvkXmSrEBScQMeOXQ1Plhey3xstJx/hcGtpWO3td33iZOIF4BSVaFPA+9Vqz9n3mLTCt1X4VZJcA4HImDJGlUKA2ogpCVpMHdAKSMCOoNEP9QvkoJWV3PkvAm7hG6cwYrkIcZJ/BzLlWRbWzZbC5eAC03VehoP2/s4TY1GMlJy6x9apNl7aWkwkHHSZUD4VP2n2sW9ZHG307+EKSDB3hmNDVjyKSaJIpxaZXUq/f70qbsG29zbGHODiQfyqN0+ijQ8JPD0966UHn1qFa2ei96Nf7X7EDyCdRiKVVKz/FcgBtyyuKI3SoEAHSQDSr0G4vZ5m0f//Z"/>
          <p:cNvSpPr>
            <a:spLocks noChangeAspect="1" noChangeArrowheads="1"/>
          </p:cNvSpPr>
          <p:nvPr/>
        </p:nvSpPr>
        <p:spPr bwMode="auto">
          <a:xfrm>
            <a:off x="215900" y="-436563"/>
            <a:ext cx="1600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02595">
            <a:off x="1109530" y="148740"/>
            <a:ext cx="1424241" cy="225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69198">
            <a:off x="6123764" y="500177"/>
            <a:ext cx="1490786" cy="23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6028">
            <a:off x="6349762" y="3100361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8533">
            <a:off x="3696308" y="4624985"/>
            <a:ext cx="1332900" cy="213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17804">
            <a:off x="1111517" y="3235404"/>
            <a:ext cx="1290435" cy="193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4927971" y="2070847"/>
            <a:ext cx="4592547" cy="4397188"/>
          </a:xfrm>
          <a:custGeom>
            <a:avLst/>
            <a:gdLst>
              <a:gd name="connsiteX0" fmla="*/ 4592547 w 4592547"/>
              <a:gd name="connsiteY0" fmla="*/ 0 h 4397188"/>
              <a:gd name="connsiteX1" fmla="*/ 4363947 w 4592547"/>
              <a:gd name="connsiteY1" fmla="*/ 53788 h 4397188"/>
              <a:gd name="connsiteX2" fmla="*/ 1244229 w 4592547"/>
              <a:gd name="connsiteY2" fmla="*/ 766482 h 4397188"/>
              <a:gd name="connsiteX3" fmla="*/ 7100 w 4592547"/>
              <a:gd name="connsiteY3" fmla="*/ 1143000 h 4397188"/>
              <a:gd name="connsiteX4" fmla="*/ 706347 w 4592547"/>
              <a:gd name="connsiteY4" fmla="*/ 4397188 h 439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2547" h="4397188">
                <a:moveTo>
                  <a:pt x="4592547" y="0"/>
                </a:moveTo>
                <a:lnTo>
                  <a:pt x="4363947" y="53788"/>
                </a:lnTo>
                <a:lnTo>
                  <a:pt x="1244229" y="766482"/>
                </a:lnTo>
                <a:cubicBezTo>
                  <a:pt x="518088" y="948017"/>
                  <a:pt x="96747" y="537883"/>
                  <a:pt x="7100" y="1143000"/>
                </a:cubicBezTo>
                <a:cubicBezTo>
                  <a:pt x="-82547" y="1748117"/>
                  <a:pt x="706347" y="4397188"/>
                  <a:pt x="706347" y="439718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9597108">
            <a:off x="6017291" y="4889790"/>
            <a:ext cx="40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الفصل السادس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3223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11" grpId="0" animBg="1"/>
      <p:bldP spid="12" grpId="0" animBg="1"/>
      <p:bldP spid="13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491" y="762000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u="sng" dirty="0" smtClean="0">
                <a:ea typeface="Calibri"/>
                <a:cs typeface="Simplified Arabic"/>
              </a:rPr>
              <a:t>لا توجد هيكلة صالحة </a:t>
            </a:r>
            <a:r>
              <a:rPr lang="ar-DZ" sz="2800" u="sng" dirty="0">
                <a:ea typeface="Calibri"/>
                <a:cs typeface="Simplified Arabic"/>
              </a:rPr>
              <a:t>لكل الحالات وكل الأزمنة والأماكن مثل ما كانت تعتقد النظرية التقليدية. </a:t>
            </a:r>
            <a:endParaRPr lang="ar-DZ" sz="2800" u="sng" dirty="0" smtClean="0">
              <a:ea typeface="Calibri"/>
              <a:cs typeface="Simplified Arabic"/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7417850" y="7620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76596" y="4395213"/>
            <a:ext cx="7071167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نظرية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الظرفية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ت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رتبط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هيكلة المنظمة بالظروف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التي تواجهها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6984" y="3733800"/>
            <a:ext cx="584967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أصبح ينظر للمنظمة على أنها كائن يعيش في بيئة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257800"/>
            <a:ext cx="7571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هذه الظروف تسمى </a:t>
            </a:r>
            <a:r>
              <a:rPr lang="ar-DZ" sz="2800" b="1" dirty="0">
                <a:solidFill>
                  <a:srgbClr val="C00000"/>
                </a:solidFill>
                <a:ea typeface="Calibri"/>
                <a:cs typeface="Simplified Arabic"/>
              </a:rPr>
              <a:t>عوامل الظرفية </a:t>
            </a:r>
            <a:r>
              <a:rPr lang="en-US" sz="2800" b="1" dirty="0">
                <a:solidFill>
                  <a:srgbClr val="C00000"/>
                </a:solidFill>
                <a:latin typeface="Simplified Arabic"/>
                <a:ea typeface="Calibri"/>
              </a:rPr>
              <a:t>contingency factors</a:t>
            </a:r>
            <a:r>
              <a:rPr lang="en-US" sz="2800" dirty="0">
                <a:latin typeface="Simplified Arabic"/>
                <a:ea typeface="Calibri"/>
              </a:rPr>
              <a:t>	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73822" y="1847753"/>
            <a:ext cx="276389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هناك تفاعل مع البيئة </a:t>
            </a:r>
            <a:endParaRPr lang="en-US" sz="2800" b="1" dirty="0">
              <a:solidFill>
                <a:srgbClr val="C0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417850" y="17526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58798" y="2743200"/>
            <a:ext cx="3780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u="sng" dirty="0">
                <a:solidFill>
                  <a:prstClr val="black"/>
                </a:solidFill>
                <a:ea typeface="Calibri"/>
                <a:cs typeface="Simplified Arabic"/>
              </a:rPr>
              <a:t>على </a:t>
            </a:r>
            <a:r>
              <a:rPr lang="ar-DZ" sz="2800" u="sng" dirty="0" smtClean="0">
                <a:solidFill>
                  <a:prstClr val="black"/>
                </a:solidFill>
                <a:ea typeface="Calibri"/>
                <a:cs typeface="Simplified Arabic"/>
              </a:rPr>
              <a:t>المنظمة </a:t>
            </a:r>
            <a:r>
              <a:rPr lang="ar-DZ" sz="2800" u="sng" dirty="0">
                <a:solidFill>
                  <a:prstClr val="black"/>
                </a:solidFill>
                <a:ea typeface="Calibri"/>
                <a:cs typeface="Simplified Arabic"/>
              </a:rPr>
              <a:t>أن تتأقلم مع بيئتها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2200" y="195590"/>
            <a:ext cx="3183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أهم نتيجة لهذا المفهوم أنه 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>
            <a:off x="7448462" y="2667000"/>
            <a:ext cx="838200" cy="76200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4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8" grpId="0" animBg="1"/>
      <p:bldP spid="10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4876800" y="2605564"/>
            <a:ext cx="3048000" cy="2667000"/>
          </a:xfrm>
          <a:prstGeom prst="ellipse">
            <a:avLst/>
          </a:prstGeom>
          <a:ln w="4762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81200" y="2759452"/>
            <a:ext cx="2743200" cy="2513112"/>
          </a:xfrm>
          <a:prstGeom prst="ellipse">
            <a:avLst/>
          </a:prstGeom>
          <a:ln w="47625" cmpd="thickThin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24200" y="609600"/>
            <a:ext cx="3352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عوامل الظرفية</a:t>
            </a:r>
            <a:endParaRPr lang="en-US" sz="2800" dirty="0"/>
          </a:p>
        </p:txBody>
      </p:sp>
      <p:sp>
        <p:nvSpPr>
          <p:cNvPr id="3" name="Rounded Rectangle 2"/>
          <p:cNvSpPr/>
          <p:nvPr/>
        </p:nvSpPr>
        <p:spPr>
          <a:xfrm>
            <a:off x="5410200" y="2286000"/>
            <a:ext cx="1828800" cy="609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داخلية</a:t>
            </a: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438400" y="2286000"/>
            <a:ext cx="1828800" cy="609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خارجية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2" idx="2"/>
            <a:endCxn id="4" idx="0"/>
          </p:cNvCxnSpPr>
          <p:nvPr/>
        </p:nvCxnSpPr>
        <p:spPr>
          <a:xfrm flipH="1">
            <a:off x="3352800" y="1132820"/>
            <a:ext cx="1447800" cy="1153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" idx="2"/>
            <a:endCxn id="3" idx="0"/>
          </p:cNvCxnSpPr>
          <p:nvPr/>
        </p:nvCxnSpPr>
        <p:spPr>
          <a:xfrm>
            <a:off x="4800600" y="1132820"/>
            <a:ext cx="1524000" cy="1153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0" y="32004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عمر المنظمة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3569732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حجم المنظمة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3939064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التكنولوجيا المستعملة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4308396"/>
            <a:ext cx="2366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الاستراتيجية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344271" y="3723620"/>
            <a:ext cx="1799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البيئة</a:t>
            </a:r>
            <a:endParaRPr lang="en-US" sz="2800" dirty="0"/>
          </a:p>
        </p:txBody>
      </p:sp>
      <p:sp>
        <p:nvSpPr>
          <p:cNvPr id="7" name="Curved Right Arrow 6"/>
          <p:cNvSpPr/>
          <p:nvPr/>
        </p:nvSpPr>
        <p:spPr>
          <a:xfrm rot="17231646">
            <a:off x="3950716" y="4014083"/>
            <a:ext cx="1066800" cy="2516960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7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 animBg="1"/>
      <p:bldP spid="3" grpId="0" animBg="1"/>
      <p:bldP spid="4" grpId="0" animBg="1"/>
      <p:bldP spid="9" grpId="0"/>
      <p:bldP spid="10" grpId="0"/>
      <p:bldP spid="11" grpId="0"/>
      <p:bldP spid="12" grpId="0"/>
      <p:bldP spid="13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29528" y="2386853"/>
            <a:ext cx="1676400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tx1"/>
                </a:solidFill>
              </a:rPr>
              <a:t>الهيكلة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2362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الحجم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67200" y="535961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العمر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3200" y="2426874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الاستراتيجية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4267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التكنولوجيا المستعملة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5916" y="4267200"/>
            <a:ext cx="1371600" cy="1066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البيئة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8657132">
            <a:off x="5524094" y="3502316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739128" y="1638300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2378159">
            <a:off x="4044067" y="3528348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3483429" y="2577353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5400000">
            <a:off x="5958328" y="2577353"/>
            <a:ext cx="457200" cy="76200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1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91792" y="381000"/>
            <a:ext cx="2802369" cy="58785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عوامل الظرفية الداخلية</a:t>
            </a:r>
            <a:endParaRPr lang="en-US" sz="2800" b="1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62800" y="1066801"/>
            <a:ext cx="1693092" cy="57169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عمر المنظمة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838" y="1828800"/>
            <a:ext cx="8797600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بينت الأبحاث العديدة أن </a:t>
            </a: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للوقت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 دورا في كيفية هيكلة المنظمات </a:t>
            </a:r>
            <a:r>
              <a:rPr lang="ar-DZ" sz="2800" u="sng" dirty="0" smtClean="0">
                <a:latin typeface="Calibri"/>
                <a:ea typeface="Calibri"/>
                <a:cs typeface="Simplified Arabic"/>
              </a:rPr>
              <a:t>من جانبين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7877" y="2667000"/>
            <a:ext cx="6723315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للمرحلة التاريخية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التي تظهر فيها المنظمة دور في الهيكلة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3765" y="3352801"/>
            <a:ext cx="7842519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كانت هيكلة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المنظمات في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بداية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القرن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العشرين مثلا (تنظيم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بسيط، وسائل بسيطة وحتى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بدائية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في بعض الحالات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...) تختلف عما هو موجود الآن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AutoShape 2" descr="data:image/jpeg;base64,/9j/4AAQSkZJRgABAQAAAQABAAD/2wBDAAkGBwgHBgkIBwgKCgkLDRYPDQwMDRsUFRAWIB0iIiAdHx8kKDQsJCYxJx8fLT0tMTU3Ojo6Iys/RD84QzQ5Ojf/2wBDAQoKCg0MDRoPDxo3JR8lNzc3Nzc3Nzc3Nzc3Nzc3Nzc3Nzc3Nzc3Nzc3Nzc3Nzc3Nzc3Nzc3Nzc3Nzc3Nzc3Nzf/wAARCACmAHUDASIAAhEBAxEB/8QAGwABAAIDAQEAAAAAAAAAAAAAAAUGAQMEAgf/xAA5EAACAQQBAgMGBAMIAwEAAAABAgMABAUREgYhEzFBBxQiUWGBMkJxkRUWoSMzUoKSorHBU2JypP/EABQBAQAAAAAAAAAAAAAAAAAAAAD/xAAUEQEAAAAAAAAAAAAAAAAAAAAA/9oADAMBAAIRAxEAPwD7jSlKBSlKBSlKBWCQKzVT9ocTX1pisN4skUOUyMdvO8bEExBWkZdggjkE4/egskd9aSymKK6heQeaLICf2roHeqT1b0ljbTp2S8wGNtrPI4tferKS2jWNgyfEV2NbDAEEHz3VrxF9Fk8VZ5C3O4rqBJk/RlBH/NB10pSgUpSgUpSgUpSgUpSgUpSgVXusp0tIsTdOnIR5W3Xfy5t4e/8AfVhqq+0riOnITJ+EZKy3+nvEdBYpbq08T3aSeESONeEXHI/aq77NW8PptseW2cZeXFjo+ixyMFH+njVigsbS2B93tYIgW2fDjC7Pz7VXOkQ1v1B1XaMCoOQS4RT/AIZIU7/urUFrpSlApSlApSlApSlApSlApSsE6oM1UfakAOkJHJ7R3lo3/wCiMf8AdS2T6pwGJkEeSzFjbSE64STqG/be6hfaFNBk+kbd7WaOa2ub+yCyRsGV1NxH3BHmKCan6lxMFzLbPdgzROquqIzEE6+Q7jvskeQBJ0AaisEyt7ROpipBDWdgRo72P7WrSkMcYIjjRAfPioG6rUKe6+0m4/Cq3uIjKgebNFKwP7CRKC00pSgUpSgUpSgVis1j1oM0rBpug13FxDbQtNcyxxRKNs8jBQPuapXU3VuLykVph8FloLqe/uFimaxmDvFD5uRxOwSBxB9CwPpXPiLVurJZOpb2FLuM3EkeOtrj44bRImKeJw/PIzKT9PIEedSWYsEOHlyWWYBMWy3sRNssbR+ERIdcSTohSCPXdB4tMRibC+ks8RghAEdVBUzRRNodz8KFfl3O9/Oqr1vHP07kMVaRWiwY7MZW2doYpOUVvPHMrEr2Gg6nZGh3Qn1Jr6ZaZvE3kSy2uTs5o21po51IP9arntNgsrrGYd72JJoFy9qNN3GmfgT+zGgum6qmTlSP2lYJWOjLjbxF+p5Qt/wDW6TojDSTrOBfRTrGsYkhvpo24qNKDxYb19ah+ocXHj+ueh7tHmMEUt1bcpZGkPJ4W47LEnuQaC+0pSgUpSgUpSgVis1igjuocxbYHFT5G7DskQ0scY28rnsqKPVidAfrVWPRs/ULLc9YcbsyEO1sLqUQxD/xpGpUdu3xsSSdnQ7Ab+so1yXVfTGJdlCh7i+2T+eNOKa+oaTf+WrB0zz/AJexqy8vES2RHDeYYDRB+uwaDk6LxUOAw7Ya25eBZ3Eqxcjs8HYyD+j6+1dPUrCPHpLIN2yTxtcjYGo+Q2xJI7L2Y/RT5+VZhWO16guEHFffYVmChQOTp8DsT5k8TEO/oBWz+IwXTy2/u1w8Q+GR5ICsWiO/xNoMNfLdBEvbm1x8GOven3ykMEPhxyQrC6sqgBQRIykMRr5jt515xXR2FtcdGs2CxonWV50VYFbwmZiwCkj8u9DXy7aHatFhDm8VLPDho4L3HQTlPdLmcpJCp0wETcTteLDSsfoCAAB4z/WTWGPjWbD5m1urlxCi+6h+LN2GnUsnInQUE+ZG9DdBussVfYXEWEtn40l1Bb20U0CudTvvUpZSeIJ2W5DR2O512MP1tmbbLYF76yt7zxMHkraZ2lt2j4ssqq6jfnpWOyO2vWrh0/a3cNmZsnx99uD4kqIxZYh+WME+fEaG/U7PbeqhvaDhb286ey5wsYlurq0aKW2J0JxrsR8nX0+Y7H0IC2jvWajOm8tb5rC2l/aE8JIxyRuzRsOzIw9GB2CPnUnQKUpQKUpQKxWaxQUTqawfJ+0zp2KNoeFvY3M1wkicuUZZF0PkeRGiPLVe+jcnjcZ1Bm+lLa88WOyb3uDnLzZVk+KRSxJJKuSST3+Mb7itmXs4pvafjDcq5iuMPcRaWRl5FZIyQdEbGj5HtWzqDpyzw+NOV6YxEEOUsG8aJbWEK1wPzxNruwYbHfejo+YoN91nLXJyM+PbU+OcTjemZ1A+NeAPJdoWALAd9HR1W3KWQa/jnvs7dG2Ylo7FY00T27gKvJtfXet789EasPl/5lid8bIbOIwBvDeMCUTcnV0kVh24lQCPM789a3wdEZ6xvb+4QyhLiKM2bRuf7swO213/APMi9/zcWPp2CUW6ilv8jBaS3Qad7eUyRDiQCfCYAkenh/F22OQ8tg1UPbVeDEdOJb22RuFu52WSJGl5ktHLGQw33BG/T71jKYifrPrSWXGX01tj7QEe+Wc/htIXVASCPNVaHYPkzfoTVrh6Cwh4yZJLjK3YGveshO0r9wQdbOlHc9lAH7UFf9mfWl1fPJi+q1vLTMxxI5a/4xCUN5cFCron5aJ+p1X0N7y2SSKN7iJXmbjEpkALnROlHqdAnt6Cqtkuk7jISWt7DeNY5mxHgpecBIl3CPJZU7BgfUdtNsj0rfhIr/H5GRLzp3HWsT6C3mN03iHZ/GvFWX/d5+frQb8baW2H6ovLW0RIosnGb0xKNDxlIWRv8waP081J9asVQ1l4d/n7u8Qclsk9zRiutuSHk0fUf3Y/VWFTNApSlApSlApSlBA5yNIuoen7sptzNNbBtfhDxM37biH9KnJOXhnhrlrts9t1G9SxSPiJZbdHkntitzEiHRdoyHC+Y89a+9d8E0dzbxzQuHjkUOjDyII2DQUm66QsUzct7FPfNn79CbiW2uHgj4aCnkEPZfLQ3yJGwdgsK3L7M+l8dZXd3Na3U/iP7vAjzuCzAsHkA2O/4+IOxpV9WJr6lj7E2rTzSuJLm4fnI/kNDsqgegA0P3PmTXrIWSXnu/PQ8GZZR27/AAnY18u4H22PWg0YHGpjMfHEI0SVgGlEY0AdAcR/6qAFH0AqSrA8hWaBXBm8imKxlxeuvMxqAiA6LuSFRR9WYgD9a76h78C/zVnaBiY7XV3OvbRPdYgR8t8m/WMUHRgrD+G4yG2Yq0o287quhJKxLO2vqxJqQpSgUpSgUpSgUpSgwRuq5hHbC5STAToVtHLTYyXZIKebwk+hQk8R5cNa/CdWSo/N4xMpZ+EXMU0biW3nX8UMo/Cw/wCx6gkHsTQSFa7iNJoXik2VcFTo6Oj9RVGwHVHU2WtpVbDW6yQXTWsssDM4Lo5V24uUHHtvs7EfI1PWOCu7TnPJlZb2/f4RdXcKEwx9tqiqFA3oH12QCd6oOabP/wAvoLLP3Pgggi2yk0R8CT5CUg6Vx23sqG811shff83WtvIkd2YHDgkTWl1HIhHb8pYPs/IKfI96kv4aRCi3GSvZeAHJ3dV5/rxUD7eVc6dP2M7vJcW7oQxVQsx0VB7HtruaCMvuv8THe2+Nx4mvsnd9ra3SJlDn5ljoADuSfkD2NTmDx8tjau15OLi9uHMtzKBpS5AGlHooAAA89DvskmotsXa2vVmG8GPSx2l2yhmLEMTCN7P02Puas1ApSlApSlApSlApSlApSlBUOh7f3nC5WMySxh8zfHlE5Vh/bv5EVYLzGw3MEcc0l1xjXt4VzJGW/UqQT5VE+z1OPTrMQdy396/f13cyaP7aqw3Pa3kO9aQn+lBH2Nnjr7F2UhtBLD4QeJboeI6BgD3LEnfz7mtXS1173ZXknhLFxyF1FpfI8JmQH7hQa6en42hwGNiclmS0iViTskhBXjC6jkyNuAo8O8ZtD15hX3+7Gg0ZqWWDMYFolHCW6khlYjyQwyMNf5kSpqoTqx2gx1vdIvJoL62Y7/KplVHP2VmP2qbFApSlApSlApSlApSlAoaUoILohOHS1h33zVn/ANTs3/dd+bW5fDX62OvejbSCDf8Aj4nj/XVdcMMcESxQRrHGg0qINAD6CvdB4hThCidvhUDtRYkV2kCgO2uRHrryr3SghusopJuk8ukBUS+6SMhbyDBSR/UVJWU63VnBcxsGSaNZFI8iCN1tljSaNopUV43BVlYbDA+YI+VIo0hiSKJFSNFCqqjQUDyAFB6pSlApSlApSlApSlApSlApSlApSlApSlApSlApSlApSlB//9k="/>
          <p:cNvSpPr>
            <a:spLocks noChangeAspect="1" noChangeArrowheads="1"/>
          </p:cNvSpPr>
          <p:nvPr/>
        </p:nvSpPr>
        <p:spPr bwMode="auto">
          <a:xfrm>
            <a:off x="63500" y="-611188"/>
            <a:ext cx="89535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data:image/jpeg;base64,/9j/4AAQSkZJRgABAQAAAQABAAD/2wBDAAkGBwgHBgkIBwgKCgkLDRYPDQwMDRsUFRAWIB0iIiAdHx8kKDQsJCYxJx8fLT0tMTU3Ojo6Iys/RD84QzQ5Ojf/2wBDAQoKCg0MDRoPDxo3JR8lNzc3Nzc3Nzc3Nzc3Nzc3Nzc3Nzc3Nzc3Nzc3Nzc3Nzc3Nzc3Nzc3Nzc3Nzc3Nzc3Nzf/wAARCACmAHUDASIAAhEBAxEB/8QAGwABAAIDAQEAAAAAAAAAAAAAAAUGAQMEAgf/xAA5EAACAQQBAgMGBAMIAwEAAAABAgMABAUREgYhEzFBBxQiUWGBMkJxkRUWoSMzUoKSorHBU2JypP/EABQBAQAAAAAAAAAAAAAAAAAAAAD/xAAUEQEAAAAAAAAAAAAAAAAAAAAA/9oADAMBAAIRAxEAPwD7jSlKBSlKBSlKBWCQKzVT9ocTX1pisN4skUOUyMdvO8bEExBWkZdggjkE4/egskd9aSymKK6heQeaLICf2roHeqT1b0ljbTp2S8wGNtrPI4tferKS2jWNgyfEV2NbDAEEHz3VrxF9Fk8VZ5C3O4rqBJk/RlBH/NB10pSgUpSgUpSgUpSgUpSgUpSgVXusp0tIsTdOnIR5W3Xfy5t4e/8AfVhqq+0riOnITJ+EZKy3+nvEdBYpbq08T3aSeESONeEXHI/aq77NW8PptseW2cZeXFjo+ixyMFH+njVigsbS2B93tYIgW2fDjC7Pz7VXOkQ1v1B1XaMCoOQS4RT/AIZIU7/urUFrpSlApSlApSlApSlApSlApSsE6oM1UfakAOkJHJ7R3lo3/wCiMf8AdS2T6pwGJkEeSzFjbSE64STqG/be6hfaFNBk+kbd7WaOa2ub+yCyRsGV1NxH3BHmKCan6lxMFzLbPdgzROquqIzEE6+Q7jvskeQBJ0AaisEyt7ROpipBDWdgRo72P7WrSkMcYIjjRAfPioG6rUKe6+0m4/Cq3uIjKgebNFKwP7CRKC00pSgUpSgUpSgVis1j1oM0rBpug13FxDbQtNcyxxRKNs8jBQPuapXU3VuLykVph8FloLqe/uFimaxmDvFD5uRxOwSBxB9CwPpXPiLVurJZOpb2FLuM3EkeOtrj44bRImKeJw/PIzKT9PIEedSWYsEOHlyWWYBMWy3sRNssbR+ERIdcSTohSCPXdB4tMRibC+ks8RghAEdVBUzRRNodz8KFfl3O9/Oqr1vHP07kMVaRWiwY7MZW2doYpOUVvPHMrEr2Gg6nZGh3Qn1Jr6ZaZvE3kSy2uTs5o21po51IP9arntNgsrrGYd72JJoFy9qNN3GmfgT+zGgum6qmTlSP2lYJWOjLjbxF+p5Qt/wDW6TojDSTrOBfRTrGsYkhvpo24qNKDxYb19ah+ocXHj+ueh7tHmMEUt1bcpZGkPJ4W47LEnuQaC+0pSgUpSgUpSgVis1igjuocxbYHFT5G7DskQ0scY28rnsqKPVidAfrVWPRs/ULLc9YcbsyEO1sLqUQxD/xpGpUdu3xsSSdnQ7Ab+so1yXVfTGJdlCh7i+2T+eNOKa+oaTf+WrB0zz/AJexqy8vES2RHDeYYDRB+uwaDk6LxUOAw7Ya25eBZ3Eqxcjs8HYyD+j6+1dPUrCPHpLIN2yTxtcjYGo+Q2xJI7L2Y/RT5+VZhWO16guEHFffYVmChQOTp8DsT5k8TEO/oBWz+IwXTy2/u1w8Q+GR5ICsWiO/xNoMNfLdBEvbm1x8GOven3ykMEPhxyQrC6sqgBQRIykMRr5jt515xXR2FtcdGs2CxonWV50VYFbwmZiwCkj8u9DXy7aHatFhDm8VLPDho4L3HQTlPdLmcpJCp0wETcTteLDSsfoCAAB4z/WTWGPjWbD5m1urlxCi+6h+LN2GnUsnInQUE+ZG9DdBussVfYXEWEtn40l1Bb20U0CudTvvUpZSeIJ2W5DR2O512MP1tmbbLYF76yt7zxMHkraZ2lt2j4ssqq6jfnpWOyO2vWrh0/a3cNmZsnx99uD4kqIxZYh+WME+fEaG/U7PbeqhvaDhb286ey5wsYlurq0aKW2J0JxrsR8nX0+Y7H0IC2jvWajOm8tb5rC2l/aE8JIxyRuzRsOzIw9GB2CPnUnQKUpQKUpQKxWaxQUTqawfJ+0zp2KNoeFvY3M1wkicuUZZF0PkeRGiPLVe+jcnjcZ1Bm+lLa88WOyb3uDnLzZVk+KRSxJJKuSST3+Mb7itmXs4pvafjDcq5iuMPcRaWRl5FZIyQdEbGj5HtWzqDpyzw+NOV6YxEEOUsG8aJbWEK1wPzxNruwYbHfejo+YoN91nLXJyM+PbU+OcTjemZ1A+NeAPJdoWALAd9HR1W3KWQa/jnvs7dG2Ylo7FY00T27gKvJtfXet789EasPl/5lid8bIbOIwBvDeMCUTcnV0kVh24lQCPM789a3wdEZ6xvb+4QyhLiKM2bRuf7swO213/APMi9/zcWPp2CUW6ilv8jBaS3Qad7eUyRDiQCfCYAkenh/F22OQ8tg1UPbVeDEdOJb22RuFu52WSJGl5ktHLGQw33BG/T71jKYifrPrSWXGX01tj7QEe+Wc/htIXVASCPNVaHYPkzfoTVrh6Cwh4yZJLjK3YGveshO0r9wQdbOlHc9lAH7UFf9mfWl1fPJi+q1vLTMxxI5a/4xCUN5cFCron5aJ+p1X0N7y2SSKN7iJXmbjEpkALnROlHqdAnt6Cqtkuk7jISWt7DeNY5mxHgpecBIl3CPJZU7BgfUdtNsj0rfhIr/H5GRLzp3HWsT6C3mN03iHZ/GvFWX/d5+frQb8baW2H6ovLW0RIosnGb0xKNDxlIWRv8waP081J9asVQ1l4d/n7u8Qclsk9zRiutuSHk0fUf3Y/VWFTNApSlApSlApSlBA5yNIuoen7sptzNNbBtfhDxM37biH9KnJOXhnhrlrts9t1G9SxSPiJZbdHkntitzEiHRdoyHC+Y89a+9d8E0dzbxzQuHjkUOjDyII2DQUm66QsUzct7FPfNn79CbiW2uHgj4aCnkEPZfLQ3yJGwdgsK3L7M+l8dZXd3Na3U/iP7vAjzuCzAsHkA2O/4+IOxpV9WJr6lj7E2rTzSuJLm4fnI/kNDsqgegA0P3PmTXrIWSXnu/PQ8GZZR27/AAnY18u4H22PWg0YHGpjMfHEI0SVgGlEY0AdAcR/6qAFH0AqSrA8hWaBXBm8imKxlxeuvMxqAiA6LuSFRR9WYgD9a76h78C/zVnaBiY7XV3OvbRPdYgR8t8m/WMUHRgrD+G4yG2Yq0o287quhJKxLO2vqxJqQpSgUpSgUpSgUpSgwRuq5hHbC5STAToVtHLTYyXZIKebwk+hQk8R5cNa/CdWSo/N4xMpZ+EXMU0biW3nX8UMo/Cw/wCx6gkHsTQSFa7iNJoXik2VcFTo6Oj9RVGwHVHU2WtpVbDW6yQXTWsssDM4Lo5V24uUHHtvs7EfI1PWOCu7TnPJlZb2/f4RdXcKEwx9tqiqFA3oH12QCd6oOabP/wAvoLLP3Pgggi2yk0R8CT5CUg6Vx23sqG811shff83WtvIkd2YHDgkTWl1HIhHb8pYPs/IKfI96kv4aRCi3GSvZeAHJ3dV5/rxUD7eVc6dP2M7vJcW7oQxVQsx0VB7HtruaCMvuv8THe2+Nx4mvsnd9ra3SJlDn5ljoADuSfkD2NTmDx8tjau15OLi9uHMtzKBpS5AGlHooAAA89DvskmotsXa2vVmG8GPSx2l2yhmLEMTCN7P02Puas1ApSlApSlApSlApSlApSlBUOh7f3nC5WMySxh8zfHlE5Vh/bv5EVYLzGw3MEcc0l1xjXt4VzJGW/UqQT5VE+z1OPTrMQdy396/f13cyaP7aqw3Pa3kO9aQn+lBH2Nnjr7F2UhtBLD4QeJboeI6BgD3LEnfz7mtXS1173ZXknhLFxyF1FpfI8JmQH7hQa6en42hwGNiclmS0iViTskhBXjC6jkyNuAo8O8ZtD15hX3+7Gg0ZqWWDMYFolHCW6khlYjyQwyMNf5kSpqoTqx2gx1vdIvJoL62Y7/KplVHP2VmP2qbFApSlApSlApSlApSlAoaUoILohOHS1h33zVn/ANTs3/dd+bW5fDX62OvejbSCDf8Aj4nj/XVdcMMcESxQRrHGg0qINAD6CvdB4hThCidvhUDtRYkV2kCgO2uRHrryr3SghusopJuk8ukBUS+6SMhbyDBSR/UVJWU63VnBcxsGSaNZFI8iCN1tljSaNopUV43BVlYbDA+YI+VIo0hiSKJFSNFCqqjQUDyAFB6pSlApSlApSlApSlApSlApSlApSlApSlApSlApSlApSlB//9k="/>
          <p:cNvSpPr>
            <a:spLocks noChangeAspect="1" noChangeArrowheads="1"/>
          </p:cNvSpPr>
          <p:nvPr/>
        </p:nvSpPr>
        <p:spPr bwMode="auto">
          <a:xfrm>
            <a:off x="215900" y="-458788"/>
            <a:ext cx="89535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38027" y="2563768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295400" y="5050481"/>
            <a:ext cx="6839824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تحتفظ هيكلة المنظمة دائما بالطابع الأصلي لها والذي يرجع إلى فترة ظهورها.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8979438" y="1066801"/>
            <a:ext cx="609600" cy="571695"/>
          </a:xfrm>
          <a:prstGeom prst="hexag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48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13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eft Arrow 22"/>
          <p:cNvSpPr/>
          <p:nvPr/>
        </p:nvSpPr>
        <p:spPr>
          <a:xfrm>
            <a:off x="3827057" y="5210556"/>
            <a:ext cx="843289" cy="527973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>
            <a:off x="3806897" y="4141987"/>
            <a:ext cx="843289" cy="545349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/>
          <p:cNvSpPr/>
          <p:nvPr/>
        </p:nvSpPr>
        <p:spPr>
          <a:xfrm>
            <a:off x="3827057" y="4687336"/>
            <a:ext cx="843289" cy="52322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257800" y="586094"/>
            <a:ext cx="3533340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لعمر المنظمة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دور في هيكلتها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61483" y="452248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6935" y="1639916"/>
            <a:ext cx="1990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مرور الوقت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1596451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التعود على العمل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73896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التحكم في العمل</a:t>
            </a:r>
            <a:endParaRPr lang="en-US" sz="2800" dirty="0"/>
          </a:p>
        </p:txBody>
      </p:sp>
      <p:sp>
        <p:nvSpPr>
          <p:cNvPr id="8" name="Left Arrow 7"/>
          <p:cNvSpPr/>
          <p:nvPr/>
        </p:nvSpPr>
        <p:spPr>
          <a:xfrm>
            <a:off x="5543191" y="1534851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2799991" y="1524000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28003" y="2640696"/>
            <a:ext cx="1749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عمر </a:t>
            </a:r>
            <a:r>
              <a:rPr lang="ar-DZ" sz="2800" dirty="0">
                <a:solidFill>
                  <a:prstClr val="black"/>
                </a:solidFill>
              </a:rPr>
              <a:t>المنظمة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89806" y="2559406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التحكم في العمل</a:t>
            </a:r>
            <a:endParaRPr lang="en-US" sz="2800" dirty="0"/>
          </a:p>
        </p:txBody>
      </p:sp>
      <p:sp>
        <p:nvSpPr>
          <p:cNvPr id="13" name="Left Arrow 12"/>
          <p:cNvSpPr/>
          <p:nvPr/>
        </p:nvSpPr>
        <p:spPr>
          <a:xfrm>
            <a:off x="5638800" y="2478116"/>
            <a:ext cx="552809" cy="6858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3824007" y="3618767"/>
            <a:ext cx="843289" cy="52322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03603" y="3600328"/>
            <a:ext cx="234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الروتين 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903336" y="4123548"/>
            <a:ext cx="1842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وتشكيل العمل 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1522336" y="4668897"/>
            <a:ext cx="2198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وانتشار الإجراءات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152400" y="5192117"/>
            <a:ext cx="3642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كبر الحجم والتعقيد في التنظيم 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4164373" y="3542078"/>
            <a:ext cx="505973" cy="22491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rved Left Arrow 23"/>
          <p:cNvSpPr/>
          <p:nvPr/>
        </p:nvSpPr>
        <p:spPr>
          <a:xfrm rot="1519629">
            <a:off x="4767857" y="3161427"/>
            <a:ext cx="733604" cy="1693559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Left Arrow 24"/>
          <p:cNvSpPr/>
          <p:nvPr/>
        </p:nvSpPr>
        <p:spPr>
          <a:xfrm rot="533709">
            <a:off x="8255033" y="1792316"/>
            <a:ext cx="733604" cy="1371600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3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2" grpId="0" animBg="1"/>
      <p:bldP spid="2" grpId="0"/>
      <p:bldP spid="5" grpId="0"/>
      <p:bldP spid="6" grpId="0"/>
      <p:bldP spid="7" grpId="0"/>
      <p:bldP spid="8" grpId="0" animBg="1"/>
      <p:bldP spid="9" grpId="0" animBg="1"/>
      <p:bldP spid="10" grpId="0"/>
      <p:bldP spid="12" grpId="0"/>
      <p:bldP spid="13" grpId="0" animBg="1"/>
      <p:bldP spid="14" grpId="0" animBg="1"/>
      <p:bldP spid="15" grpId="0"/>
      <p:bldP spid="16" grpId="0"/>
      <p:bldP spid="18" grpId="0"/>
      <p:bldP spid="19" grpId="0"/>
      <p:bldP spid="20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533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 تقدم المنظمة في العمر 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73579" y="2100467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تكثر الإجراءات (تشكيل العمل)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173579" y="3325855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يزداد التعقيد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522627" y="2731511"/>
            <a:ext cx="1832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تقل المبادرات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3578" y="388620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498582" y="1510041"/>
            <a:ext cx="1856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ينتشر </a:t>
            </a:r>
            <a:r>
              <a:rPr lang="ar-DZ" sz="2800" dirty="0" smtClean="0">
                <a:solidFill>
                  <a:prstClr val="black"/>
                </a:solidFill>
              </a:rPr>
              <a:t>الروتين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5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9934" y="533400"/>
            <a:ext cx="1699504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حجم المنظمة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495355"/>
            <a:ext cx="77724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بينت الأبحاث أن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لحجم المؤسسة علاقة بهيكلها وتنظيمها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2362200"/>
            <a:ext cx="71628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المؤسسة صغيرة الحجم تكون هيكلتها بسيطة (تنظيم بسيط، تقسيم بسيط للعمل، موارد بسيطة ...)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3968793"/>
            <a:ext cx="54102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كلما زاد الحجم كلما زادت المستويات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السلمية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5181600"/>
            <a:ext cx="70866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كلما زادت المستويات السلمية كلما زاد مستوى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التخصص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8995897" y="543763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896112" y="3270207"/>
            <a:ext cx="1275588" cy="9925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543306" y="3270208"/>
            <a:ext cx="1981200" cy="15303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228600" y="3279796"/>
            <a:ext cx="2590800" cy="19780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1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1010715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مدير عام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52500" y="2300020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محاسبة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766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إنتاج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674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تسويق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7" name="Elbow Connector 6"/>
          <p:cNvCxnSpPr>
            <a:stCxn id="2" idx="2"/>
            <a:endCxn id="3" idx="0"/>
          </p:cNvCxnSpPr>
          <p:nvPr/>
        </p:nvCxnSpPr>
        <p:spPr>
          <a:xfrm rot="5400000">
            <a:off x="3165348" y="131367"/>
            <a:ext cx="679705" cy="36576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2" idx="2"/>
            <a:endCxn id="5" idx="0"/>
          </p:cNvCxnSpPr>
          <p:nvPr/>
        </p:nvCxnSpPr>
        <p:spPr>
          <a:xfrm rot="16200000" flipH="1">
            <a:off x="5635599" y="1318716"/>
            <a:ext cx="654103" cy="12573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2" idx="2"/>
            <a:endCxn id="4" idx="0"/>
          </p:cNvCxnSpPr>
          <p:nvPr/>
        </p:nvCxnSpPr>
        <p:spPr>
          <a:xfrm rot="5400000">
            <a:off x="4340199" y="1280616"/>
            <a:ext cx="654103" cy="13335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772400" y="2274418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موارد بشرية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20" name="Elbow Connector 19"/>
          <p:cNvCxnSpPr>
            <a:stCxn id="2" idx="2"/>
            <a:endCxn id="17" idx="0"/>
          </p:cNvCxnSpPr>
          <p:nvPr/>
        </p:nvCxnSpPr>
        <p:spPr>
          <a:xfrm rot="16200000" flipH="1">
            <a:off x="6588099" y="366216"/>
            <a:ext cx="654103" cy="31623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382622" y="3504590"/>
            <a:ext cx="1447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إنتاج هياكل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267200" y="3504590"/>
            <a:ext cx="1371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solidFill>
                  <a:schemeClr val="tx1"/>
                </a:solidFill>
              </a:rPr>
              <a:t>إنتاج محركات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505200" y="47244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dirty="0" smtClean="0">
                <a:solidFill>
                  <a:schemeClr val="tx1"/>
                </a:solidFill>
              </a:rPr>
              <a:t>إنتاج محركات تقليدية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257800" y="4724400"/>
            <a:ext cx="144780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dirty="0" smtClean="0">
                <a:solidFill>
                  <a:schemeClr val="tx1"/>
                </a:solidFill>
              </a:rPr>
              <a:t>إنتاج محركات كهربائية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7" name="Elbow Connector 36"/>
          <p:cNvCxnSpPr>
            <a:stCxn id="4" idx="2"/>
            <a:endCxn id="27" idx="0"/>
          </p:cNvCxnSpPr>
          <p:nvPr/>
        </p:nvCxnSpPr>
        <p:spPr>
          <a:xfrm rot="5400000">
            <a:off x="3281325" y="2785415"/>
            <a:ext cx="544372" cy="89397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4" idx="2"/>
            <a:endCxn id="28" idx="0"/>
          </p:cNvCxnSpPr>
          <p:nvPr/>
        </p:nvCxnSpPr>
        <p:spPr>
          <a:xfrm rot="16200000" flipH="1">
            <a:off x="4204564" y="2756154"/>
            <a:ext cx="544372" cy="9525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28" idx="2"/>
            <a:endCxn id="34" idx="0"/>
          </p:cNvCxnSpPr>
          <p:nvPr/>
        </p:nvCxnSpPr>
        <p:spPr>
          <a:xfrm rot="5400000">
            <a:off x="4324045" y="4095445"/>
            <a:ext cx="534010" cy="72390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28" idx="2"/>
            <a:endCxn id="35" idx="0"/>
          </p:cNvCxnSpPr>
          <p:nvPr/>
        </p:nvCxnSpPr>
        <p:spPr>
          <a:xfrm rot="16200000" flipH="1">
            <a:off x="5200345" y="3943044"/>
            <a:ext cx="534010" cy="102870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>
            <a:off x="-19507" y="2405785"/>
            <a:ext cx="781507" cy="55443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52400" y="1947366"/>
            <a:ext cx="457200" cy="1634034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52400" y="3581400"/>
            <a:ext cx="457200" cy="15240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8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8942E-6 -2.67469E-6 L 0.00096 0.1642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8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6 0.16428 L 0.00096 0.386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4" grpId="0" animBg="1"/>
      <p:bldP spid="35" grpId="0" animBg="1"/>
      <p:bldP spid="44" grpId="0" animBg="1"/>
      <p:bldP spid="44" grpId="1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0075" y="1143000"/>
            <a:ext cx="5243743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اهتم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الكثير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من الباحثين بالعامل التكنولوجي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44637" y="443899"/>
            <a:ext cx="1505540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 smtClean="0">
                <a:latin typeface="Calibri"/>
                <a:ea typeface="Calibri"/>
                <a:cs typeface="Simplified Arabic"/>
              </a:rPr>
              <a:t>التكنولوجيا 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3948" y="4191000"/>
            <a:ext cx="858865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أهم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النتائج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التي توصلت إليها </a:t>
            </a:r>
            <a:r>
              <a:rPr lang="ar-DZ" sz="2800" dirty="0" smtClean="0">
                <a:latin typeface="Simplified Arabic"/>
                <a:ea typeface="Calibri"/>
                <a:cs typeface="Arial"/>
              </a:rPr>
              <a:t>تخص علاقة هيكلة المنظمة بعملية الإنتاج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3124200"/>
            <a:ext cx="5234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/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Joan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Woodward</a:t>
            </a:r>
            <a:r>
              <a:rPr lang="en-US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DZ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(</a:t>
            </a:r>
            <a:r>
              <a:rPr lang="ar-DZ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1916-1971)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61523" y="2133600"/>
            <a:ext cx="851577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effectLst/>
                <a:latin typeface="Calibri"/>
                <a:ea typeface="Calibri"/>
                <a:cs typeface="Arial"/>
              </a:rPr>
              <a:t>من أبرز الأسماء في مجال دراسة علاقة التكنولوجيا بهيكلة المنظمات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8960540" y="472332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3948" y="4778853"/>
            <a:ext cx="858865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وهي مبينة  فيما يلي: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667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43399" y="3352800"/>
            <a:ext cx="4009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في حالة </a:t>
            </a:r>
            <a:r>
              <a:rPr lang="ar-DZ" sz="2800" u="sng" dirty="0">
                <a:ea typeface="Calibri"/>
                <a:cs typeface="Simplified Arabic"/>
              </a:rPr>
              <a:t>الإنتاج بالكميات الكبيرة</a:t>
            </a:r>
            <a:r>
              <a:rPr lang="ar-DZ" sz="2800" dirty="0" smtClean="0">
                <a:ea typeface="Calibri"/>
                <a:cs typeface="Simplified Arabic"/>
              </a:rPr>
              <a:t>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34517" y="53340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في حالة </a:t>
            </a:r>
            <a:r>
              <a:rPr lang="ar-DZ" sz="2800" u="sng" dirty="0">
                <a:ea typeface="Calibri"/>
                <a:cs typeface="Simplified Arabic"/>
              </a:rPr>
              <a:t>الإنتاج بالوحدة</a:t>
            </a:r>
            <a:r>
              <a:rPr lang="ar-DZ" sz="2800" dirty="0">
                <a:ea typeface="Calibri"/>
                <a:cs typeface="Simplified Arabic"/>
              </a:rPr>
              <a:t> أو بالكميات الصغيرة</a:t>
            </a:r>
            <a:r>
              <a:rPr lang="ar-DZ" sz="2800" dirty="0" smtClean="0">
                <a:ea typeface="Calibri"/>
                <a:cs typeface="Simplified Arabic"/>
              </a:rPr>
              <a:t>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562600" y="1217706"/>
            <a:ext cx="2895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مرن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1" y="1740926"/>
            <a:ext cx="4801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الاتصال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سهل وأكثره غير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رسمي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32112" y="2286000"/>
            <a:ext cx="5170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اكثر التركيز يكون على الوظيفة التسويقية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0" y="4038600"/>
            <a:ext cx="4543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أكثر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صرامة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541022"/>
            <a:ext cx="80485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أكبر الاهتمام يكون على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وظيفة الإنتاج بسبب التركيز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على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الحجم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37343" y="5064242"/>
            <a:ext cx="2800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ea typeface="Calibri"/>
                <a:cs typeface="Simplified Arabic"/>
              </a:rPr>
              <a:t>أكثر رسمي </a:t>
            </a:r>
            <a:endParaRPr 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93264" y="439514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57909" y="3218954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30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4137" y="457200"/>
            <a:ext cx="74676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في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حالة </a:t>
            </a:r>
            <a:r>
              <a:rPr lang="ar-DZ" sz="2800" u="sng" dirty="0">
                <a:latin typeface="Calibri"/>
                <a:ea typeface="Calibri"/>
                <a:cs typeface="Simplified Arabic"/>
              </a:rPr>
              <a:t>الإنتاج المستمر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 (كميات كبيرة جدا):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6600" y="1283609"/>
            <a:ext cx="559593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  <a:sym typeface="Wingdings"/>
              </a:rPr>
              <a:t>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أكثر مرونة من الشكلين السابقين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894636"/>
            <a:ext cx="767873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  <a:sym typeface="Wingdings"/>
              </a:rPr>
              <a:t>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نسبة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التأطير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(عدد المديرين إلى عدد العمال) أكبر من الحالتين السابقتين 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20646" y="348936"/>
            <a:ext cx="639180" cy="90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37372" y="3085905"/>
            <a:ext cx="1535998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الاستراتيجية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4296" y="3755547"/>
            <a:ext cx="502252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أهم باحث في هذا المجال</a:t>
            </a:r>
            <a:r>
              <a:rPr lang="en-US" sz="2800" dirty="0">
                <a:latin typeface="Simplified Arabic"/>
                <a:ea typeface="Calibri"/>
                <a:cs typeface="Arial"/>
              </a:rPr>
              <a:t>Chandler 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9149380" y="3085905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" y="4441554"/>
            <a:ext cx="814029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984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لاحظ أن مع كل تغيير في الاستراتيجية يكون تغيير في الهيكلة والتنظيم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874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8800" y="239473"/>
            <a:ext cx="37338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بينت دراساته أن: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914400"/>
            <a:ext cx="7848600" cy="106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8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عند ظهورها، كانت المؤسسات تهتم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بإنتاج منتج واحد أو تشكيلة ضيقة من المنتجات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فكان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تنظيمها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ممركزا (ضيقا افقيا)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2209800"/>
            <a:ext cx="7924800" cy="106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ثم، مع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زيادة المؤسسات وزيادة العرض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وبالتالي ارتفاع المنافسة تحول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الصراع على مستوى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السوق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3505200"/>
            <a:ext cx="82296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أصبحت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المؤسسات تريد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مكانة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من السوق فاضطرت إلى زيادة المنتجات من حيث النوع (تنوع) ومن حيث الأصناف (التمييز)، وصارت هيكلة المؤسسات أكثر أفقية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738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685800"/>
            <a:ext cx="784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ثم انتبهت إلى خطر التبعية للموردين أو للزبائن فراحت تقوم بالإدماج (الاندماج) العمودي بشكليه العلوي والسفلي وهذا أثر على تنظيمها حيث </a:t>
            </a:r>
            <a:r>
              <a:rPr lang="ar-DZ" sz="2800" dirty="0" smtClean="0">
                <a:ea typeface="Calibri"/>
                <a:cs typeface="Simplified Arabic"/>
              </a:rPr>
              <a:t>انتشر </a:t>
            </a:r>
            <a:r>
              <a:rPr lang="ar-DZ" sz="2800" dirty="0" smtClean="0">
                <a:solidFill>
                  <a:srgbClr val="C00000"/>
                </a:solidFill>
                <a:ea typeface="Calibri"/>
                <a:cs typeface="Simplified Arabic"/>
              </a:rPr>
              <a:t>التنظيم </a:t>
            </a:r>
            <a:r>
              <a:rPr lang="ar-DZ" sz="2800" dirty="0">
                <a:solidFill>
                  <a:srgbClr val="C00000"/>
                </a:solidFill>
                <a:ea typeface="Calibri"/>
                <a:cs typeface="Simplified Arabic"/>
              </a:rPr>
              <a:t>حسب </a:t>
            </a:r>
            <a:r>
              <a:rPr lang="ar-DZ" sz="2800" dirty="0" smtClean="0">
                <a:solidFill>
                  <a:srgbClr val="C00000"/>
                </a:solidFill>
                <a:ea typeface="Calibri"/>
                <a:cs typeface="Simplified Arabic"/>
              </a:rPr>
              <a:t>الأقسام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28194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ea typeface="Calibri"/>
                <a:cs typeface="Simplified Arabic"/>
              </a:rPr>
              <a:t>في الوقت الحالي ولأن المؤسسات صارت </a:t>
            </a:r>
            <a:r>
              <a:rPr lang="ar-DZ" sz="2800" dirty="0">
                <a:ea typeface="Calibri"/>
                <a:cs typeface="Simplified Arabic"/>
              </a:rPr>
              <a:t>تركز على المهنة الأصلية لها </a:t>
            </a:r>
            <a:r>
              <a:rPr lang="ar-DZ" sz="2800" dirty="0" smtClean="0">
                <a:ea typeface="Calibri"/>
                <a:cs typeface="Simplified Arabic"/>
              </a:rPr>
              <a:t>فصار تنظيمها أكثر تركيزا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90600" y="4561126"/>
            <a:ext cx="8153400" cy="106721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استخلص </a:t>
            </a:r>
            <a:r>
              <a:rPr lang="fr-FR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Chandler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 أن </a:t>
            </a:r>
            <a:r>
              <a:rPr lang="ar-DZ" sz="2800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للاستراتيجية 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أثرا </a:t>
            </a:r>
            <a:r>
              <a:rPr lang="ar-DZ" sz="2800" dirty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مباشر على تنظيم وهيكلة </a:t>
            </a:r>
            <a:r>
              <a:rPr lang="ar-DZ" sz="2800" dirty="0" smtClean="0">
                <a:solidFill>
                  <a:schemeClr val="bg1"/>
                </a:solidFill>
                <a:latin typeface="Calibri"/>
                <a:ea typeface="Calibri"/>
                <a:cs typeface="Simplified Arabic"/>
              </a:rPr>
              <a:t>المنظمات</a:t>
            </a:r>
            <a:endParaRPr lang="en-US" sz="2800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312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40027" y="609600"/>
            <a:ext cx="904414" cy="5716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b="1" dirty="0">
                <a:latin typeface="Calibri"/>
                <a:ea typeface="Calibri"/>
                <a:cs typeface="Simplified Arabic"/>
              </a:rPr>
              <a:t>البيئة</a:t>
            </a:r>
            <a:r>
              <a:rPr lang="ar-DZ" sz="2800" b="1" dirty="0" smtClean="0">
                <a:latin typeface="Calibri"/>
                <a:ea typeface="Calibri"/>
                <a:cs typeface="Simplified Arabic"/>
              </a:rPr>
              <a:t>:</a:t>
            </a:r>
            <a:endParaRPr lang="en-US" sz="2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96078" y="4427887"/>
            <a:ext cx="619877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واهتم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الباحثون بجوانب كثيرة من البيئة إلا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انهم ركزوا خاصة على السوق (اعتقدوا أنها أهم جانب للبيئة)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199" y="2057400"/>
            <a:ext cx="5643067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تمت دراسات كثيرة حول علاقة المنظمة بالبيئة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وكان فيها التركيز أكثر على طبيعة البيئة (طبيعة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العدوانية للبيئة، عدم تجانسها، درجة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تعقيدها)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8960540" y="472332"/>
            <a:ext cx="609600" cy="571695"/>
          </a:xfrm>
          <a:prstGeom prst="hex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bg1"/>
                </a:solidFill>
              </a:rPr>
              <a:t>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0" y="658075"/>
            <a:ext cx="1657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latin typeface="Calibri"/>
                <a:ea typeface="Calibri"/>
                <a:cs typeface="Simplified Arabic"/>
              </a:rPr>
              <a:t>عامل خارجي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3265930" cy="2446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87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3657600"/>
            <a:ext cx="58674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جاء في هذا الصدد أن درجة استقرار البيئة تحكم كيفية هيكلة المنظمات وتنظيمها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61758"/>
            <a:ext cx="1424241" cy="225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0" y="1295400"/>
            <a:ext cx="6057900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الدراسة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التي اشتهرت </a:t>
            </a: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أكثر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في هذا المجال هي تلك التي قدمها </a:t>
            </a:r>
            <a:r>
              <a:rPr lang="en-US" sz="2800" dirty="0" smtClean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T 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Burns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و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G </a:t>
            </a:r>
            <a:r>
              <a:rPr lang="en-US" sz="2800" dirty="0" err="1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Staker</a:t>
            </a:r>
            <a:r>
              <a:rPr lang="en-US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DZ" sz="28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(1966) والتي تتعلق باستقرار البيئة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797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304800"/>
            <a:ext cx="6629400" cy="571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البيئة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المستقرة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3426" y="5475526"/>
            <a:ext cx="66294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latin typeface="Calibri"/>
                <a:ea typeface="Calibri"/>
                <a:cs typeface="Simplified Arabic"/>
              </a:rPr>
              <a:t>نحن أمام المنظمات العضوية التي تتأقلم مع بيئتها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2183877"/>
            <a:ext cx="6099175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المؤسسة </a:t>
            </a:r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تصير آلية عبارة عن آلة (المنظمات الآلية)</a:t>
            </a:r>
            <a:endParaRPr lang="en-US" sz="28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1894" y="889629"/>
            <a:ext cx="2705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الاستقرار يساعد على التعود على العمل</a:t>
            </a:r>
            <a:endParaRPr lang="en-US" sz="2800" dirty="0"/>
          </a:p>
        </p:txBody>
      </p:sp>
      <p:sp>
        <p:nvSpPr>
          <p:cNvPr id="7" name="Left Arrow 6"/>
          <p:cNvSpPr/>
          <p:nvPr/>
        </p:nvSpPr>
        <p:spPr>
          <a:xfrm>
            <a:off x="5556199" y="1023429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3410" y="1105072"/>
            <a:ext cx="201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الروتين</a:t>
            </a:r>
            <a:endParaRPr lang="en-US" sz="2800" dirty="0"/>
          </a:p>
        </p:txBody>
      </p:sp>
      <p:sp>
        <p:nvSpPr>
          <p:cNvPr id="9" name="Left Arrow 8"/>
          <p:cNvSpPr/>
          <p:nvPr/>
        </p:nvSpPr>
        <p:spPr>
          <a:xfrm>
            <a:off x="2743810" y="1069550"/>
            <a:ext cx="609600" cy="7208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9918" y="945790"/>
            <a:ext cx="2019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انتشار الاجراءات</a:t>
            </a:r>
            <a:endParaRPr lang="en-US" sz="2800" dirty="0"/>
          </a:p>
        </p:txBody>
      </p:sp>
      <p:sp>
        <p:nvSpPr>
          <p:cNvPr id="11" name="Left Arrow 10"/>
          <p:cNvSpPr/>
          <p:nvPr/>
        </p:nvSpPr>
        <p:spPr>
          <a:xfrm>
            <a:off x="7620000" y="2134550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608741" y="3154300"/>
            <a:ext cx="2262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البيئة غير المستقرة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252326" y="3789036"/>
            <a:ext cx="13885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فيها تقلبات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342752" y="3785579"/>
            <a:ext cx="2202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هناك تغيرات كثيرة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1681" y="3807344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أن  ينتشر الروتين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5605441" y="4562417"/>
            <a:ext cx="2006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قلة الإجراءات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>
            <a:off x="6584917" y="3683006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3727056" y="3703936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7742826" y="4448143"/>
            <a:ext cx="615696" cy="6865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8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066800"/>
            <a:ext cx="6629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وقام كل من </a:t>
            </a:r>
            <a:r>
              <a:rPr lang="en-US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Lawrence </a:t>
            </a:r>
            <a:r>
              <a:rPr lang="ar-SA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 و </a:t>
            </a:r>
            <a:r>
              <a:rPr lang="en-US" sz="2800" dirty="0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Calibri"/>
                <a:ea typeface="Calibri"/>
                <a:cs typeface="Arial"/>
              </a:rPr>
              <a:t>Lorsh</a:t>
            </a:r>
            <a:r>
              <a:rPr lang="en-US" sz="2800" dirty="0">
                <a:latin typeface="Simplified Arabic"/>
                <a:ea typeface="Calibri"/>
              </a:rPr>
              <a:t> </a:t>
            </a:r>
            <a:r>
              <a:rPr lang="ar-DZ" sz="2800" dirty="0">
                <a:latin typeface="Simplified Arabic"/>
                <a:ea typeface="Calibri"/>
              </a:rPr>
              <a:t>(1967) بدراسة فبينا فيها أن هناك علاقة بين درجة عدم الاستقرار وهيكلة وتنظيم المؤسسة واستعمالا مصطلحين أصبحا متداولين: </a:t>
            </a:r>
            <a:r>
              <a:rPr lang="ar-DZ" sz="2800" b="1" dirty="0">
                <a:solidFill>
                  <a:srgbClr val="C00000"/>
                </a:solidFill>
                <a:latin typeface="Simplified Arabic"/>
                <a:ea typeface="Calibri"/>
              </a:rPr>
              <a:t>التمييز والإدماج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79024"/>
            <a:ext cx="2781300" cy="211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854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90600"/>
            <a:ext cx="803452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تمييز المنظمة 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مستوى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التمييز (الاختلاف) في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السلوك وفي كيفية تشغيل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الوحدات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في مختلف المستويات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من أجل التجاوب مع البيئة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3353" y="2389632"/>
            <a:ext cx="5877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ea typeface="Calibri"/>
                <a:cs typeface="Simplified Arabic"/>
              </a:rPr>
              <a:t>يزداد التميز مع زيادة عدم استقرار البيئة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95400" y="3581400"/>
            <a:ext cx="73152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3646170" algn="l"/>
              </a:tabLst>
            </a:pPr>
            <a:r>
              <a:rPr lang="ar-DZ" sz="2800" dirty="0">
                <a:latin typeface="Calibri"/>
                <a:ea typeface="Calibri"/>
                <a:cs typeface="Simplified Arabic"/>
              </a:rPr>
              <a:t>الإدماج: </a:t>
            </a:r>
            <a:r>
              <a:rPr lang="ar-DZ" sz="2800" dirty="0" smtClean="0">
                <a:latin typeface="Calibri"/>
                <a:ea typeface="Calibri"/>
                <a:cs typeface="Simplified Arabic"/>
              </a:rPr>
              <a:t>عملية </a:t>
            </a:r>
            <a:r>
              <a:rPr lang="ar-DZ" sz="2800" dirty="0">
                <a:latin typeface="Calibri"/>
                <a:ea typeface="Calibri"/>
                <a:cs typeface="Simplified Arabic"/>
              </a:rPr>
              <a:t>توحيد الجهود التي تقوم بها المؤسسة. كلما كان التمييز قوي كلما زادت الحاجة إلى الإدماج 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مخرجات الفصل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174795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70C0"/>
                </a:solidFill>
              </a:rPr>
              <a:t>بعد الانتهاء من هذا الفصل سيكون الطالب قادرا على أن :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741" y="192783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يعرف الظرفية والحتمية والفرق بينهما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1670" y="245105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تفوق نظرية الظرفية على النظريات التقليدية للمنظمة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670" y="2997518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أعمال أهم الباحثين ضمن نظرية الظرفية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812" y="351223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يشرح كل عنصر من عناصر الظرفية الداخلية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812" y="40354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ar-DZ" sz="2800" b="1" dirty="0" smtClean="0">
                <a:solidFill>
                  <a:srgbClr val="0070C0"/>
                </a:solidFill>
              </a:rPr>
              <a:t>يبين كيف يؤثر كل من هذه العناصر على هيكلة المؤسسة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05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0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4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2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1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2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1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4292</TotalTime>
  <Words>1055</Words>
  <Application>Microsoft Office PowerPoint</Application>
  <PresentationFormat>A4 Paper (210x297 mm)</PresentationFormat>
  <Paragraphs>175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265</cp:revision>
  <dcterms:created xsi:type="dcterms:W3CDTF">2009-10-14T19:14:34Z</dcterms:created>
  <dcterms:modified xsi:type="dcterms:W3CDTF">2012-02-20T07:42:01Z</dcterms:modified>
</cp:coreProperties>
</file>