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53" r:id="rId2"/>
    <p:sldId id="354" r:id="rId3"/>
    <p:sldId id="429" r:id="rId4"/>
    <p:sldId id="411" r:id="rId5"/>
    <p:sldId id="412" r:id="rId6"/>
    <p:sldId id="413" r:id="rId7"/>
    <p:sldId id="416" r:id="rId8"/>
    <p:sldId id="414" r:id="rId9"/>
    <p:sldId id="417" r:id="rId10"/>
    <p:sldId id="418" r:id="rId11"/>
    <p:sldId id="419" r:id="rId12"/>
    <p:sldId id="431" r:id="rId13"/>
    <p:sldId id="403" r:id="rId14"/>
    <p:sldId id="420" r:id="rId15"/>
    <p:sldId id="404" r:id="rId16"/>
    <p:sldId id="432" r:id="rId17"/>
    <p:sldId id="422" r:id="rId18"/>
    <p:sldId id="421" r:id="rId19"/>
    <p:sldId id="424" r:id="rId20"/>
    <p:sldId id="423" r:id="rId21"/>
    <p:sldId id="425" r:id="rId22"/>
    <p:sldId id="426" r:id="rId23"/>
    <p:sldId id="427" r:id="rId24"/>
    <p:sldId id="428" r:id="rId25"/>
    <p:sldId id="434" r:id="rId26"/>
    <p:sldId id="355" r:id="rId27"/>
    <p:sldId id="356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9900"/>
    <a:srgbClr val="FF006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29" autoAdjust="0"/>
  </p:normalViewPr>
  <p:slideViewPr>
    <p:cSldViewPr>
      <p:cViewPr>
        <p:scale>
          <a:sx n="84" d="100"/>
          <a:sy n="84" d="100"/>
        </p:scale>
        <p:origin x="-678" y="30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08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3" y="6356356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5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645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2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4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3" y="5791206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7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0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السادسة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53661" y="3810004"/>
            <a:ext cx="654147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  <a:ea typeface="+mj-ea"/>
                <a:cs typeface="+mj-cs"/>
              </a:rPr>
              <a:t>الهياكل التنظيمية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019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7089" y="228600"/>
            <a:ext cx="34290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9144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ينتظر منك بعد الانتهاء من هذا المفصل أن يكون لديك القدرة على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10200" y="151382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تعريف </a:t>
            </a:r>
            <a:r>
              <a:rPr lang="ar-DZ" sz="2800" dirty="0" smtClean="0"/>
              <a:t>الهيكلة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37089" y="2035327"/>
            <a:ext cx="5678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ذكر أهم أنواع الهياكل الكلاسيكية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237089" y="4638020"/>
            <a:ext cx="5678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ذكر أنواع الهياكل حسب التشكيلات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4061185" y="2667000"/>
            <a:ext cx="4854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شرح مكونات المنظمة عند </a:t>
            </a:r>
            <a:r>
              <a:rPr lang="en-US" sz="2800" dirty="0" err="1" smtClean="0">
                <a:solidFill>
                  <a:prstClr val="black"/>
                </a:solidFill>
              </a:rPr>
              <a:t>Mintzberg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30865" y="3352800"/>
            <a:ext cx="4384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ذكر آليات التنسيق عند </a:t>
            </a:r>
            <a:r>
              <a:rPr lang="en-US" sz="2800" dirty="0" err="1" smtClean="0">
                <a:solidFill>
                  <a:prstClr val="black"/>
                </a:solidFill>
              </a:rPr>
              <a:t>Mintzberg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41113" y="4012637"/>
            <a:ext cx="53912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 smtClean="0">
                <a:solidFill>
                  <a:prstClr val="black"/>
                </a:solidFill>
              </a:rPr>
              <a:t>شرح مختلف آليات التنسيق عند </a:t>
            </a:r>
            <a:r>
              <a:rPr lang="en-US" sz="2800" dirty="0" err="1" smtClean="0">
                <a:solidFill>
                  <a:prstClr val="black"/>
                </a:solidFill>
              </a:rPr>
              <a:t>Mintzberg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6800" y="5257800"/>
            <a:ext cx="7848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ذكر خصائص كل نوع من أنواع الهياكل حسب التشكيلات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7170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7089" y="228600"/>
            <a:ext cx="34290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محتوى الفصل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5715000" y="1450972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تعريف الهيكلة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5000" y="2037615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أنواع الهياكل 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105400" y="2603849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المقاربة الكلاسيكية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102578" y="2990114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المقاربة حسب التشكيلات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334000" y="345178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مكونات المنظمة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4648200" y="3893428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آليات التنسيق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20444" y="4316790"/>
            <a:ext cx="3970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التشكيلات الخمسة لـ </a:t>
            </a:r>
            <a:r>
              <a:rPr lang="en-US" sz="2400" dirty="0" err="1" smtClean="0"/>
              <a:t>Mintzberg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058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1289" y="2211922"/>
            <a:ext cx="1862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في المنظمات نحتاج إلى 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17767" y="1622176"/>
            <a:ext cx="3278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تقسيم المهام وتنظيم العمل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517767" y="2427366"/>
            <a:ext cx="3278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تنسيق العمل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60410" y="3199924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تحديد علاقات العمل (علاقات السلطة)</a:t>
            </a:r>
            <a:endParaRPr lang="en-US" sz="2800" dirty="0"/>
          </a:p>
        </p:txBody>
      </p:sp>
      <p:cxnSp>
        <p:nvCxnSpPr>
          <p:cNvPr id="7" name="Straight Arrow Connector 6"/>
          <p:cNvCxnSpPr>
            <a:stCxn id="2" idx="1"/>
            <a:endCxn id="3" idx="3"/>
          </p:cNvCxnSpPr>
          <p:nvPr/>
        </p:nvCxnSpPr>
        <p:spPr>
          <a:xfrm flipH="1" flipV="1">
            <a:off x="5795922" y="1883786"/>
            <a:ext cx="1835367" cy="805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1"/>
            <a:endCxn id="4" idx="3"/>
          </p:cNvCxnSpPr>
          <p:nvPr/>
        </p:nvCxnSpPr>
        <p:spPr>
          <a:xfrm flipH="1">
            <a:off x="5795922" y="2688976"/>
            <a:ext cx="183536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1"/>
            <a:endCxn id="5" idx="3"/>
          </p:cNvCxnSpPr>
          <p:nvPr/>
        </p:nvCxnSpPr>
        <p:spPr>
          <a:xfrm flipH="1">
            <a:off x="5742010" y="2688976"/>
            <a:ext cx="1889279" cy="7725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5999" y="4247346"/>
            <a:ext cx="59774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يعرف  </a:t>
            </a:r>
            <a:r>
              <a:rPr lang="en-US" sz="2800" dirty="0" err="1" smtClean="0">
                <a:latin typeface="Simplified Arabic" pitchFamily="18" charset="-78"/>
                <a:cs typeface="Simplified Arabic" pitchFamily="18" charset="-78"/>
              </a:rPr>
              <a:t>Mintzberg</a:t>
            </a:r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 الهيكلة على أنها </a:t>
            </a:r>
            <a:r>
              <a:rPr lang="ar-DZ" sz="2800" i="1" dirty="0" smtClean="0">
                <a:solidFill>
                  <a:srgbClr val="C00000"/>
                </a:solidFill>
                <a:latin typeface="Simplified Arabic" pitchFamily="18" charset="-78"/>
                <a:cs typeface="Simplified Arabic" pitchFamily="18" charset="-78"/>
              </a:rPr>
              <a:t>مجموعة الوسائل المستعملة من أجل تقسيم العمل إلى مهام منفصلة ومن أجل التنسيق بينها </a:t>
            </a:r>
            <a:endParaRPr lang="en-US" sz="2800" i="1" dirty="0">
              <a:solidFill>
                <a:srgbClr val="C000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8490655" y="4242656"/>
            <a:ext cx="889000" cy="137160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493000" y="455205"/>
            <a:ext cx="1995311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تعريف الهيكلة :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616221" y="455205"/>
            <a:ext cx="1995311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Structure </a:t>
            </a:r>
            <a:endParaRPr lang="en-US" sz="2800" dirty="0"/>
          </a:p>
        </p:txBody>
      </p:sp>
      <p:pic>
        <p:nvPicPr>
          <p:cNvPr id="1026" name="Picture 2" descr="http://t2.gstatic.com/images?q=tbn:ANd9GcSghBRR3Wg-rhBBMfxgXeiMDXxUhNqxpCfuLJfVcTmqaGv1f-7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3896"/>
            <a:ext cx="1933575" cy="236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2.gstatic.com/images?q=tbn:ANd9GcQf491l0-Ma_VUYeEb5wmplbxc4F9o23xoTv216vvngtpoY_iWMX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1868">
            <a:off x="161155" y="4064706"/>
            <a:ext cx="1852613" cy="175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72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35044" y="143077"/>
            <a:ext cx="272265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أنواع الهياكل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277555" y="1828647"/>
            <a:ext cx="4114015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1- المقاربة الكلاسيكية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886200" y="2691845"/>
            <a:ext cx="5497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تعود المقاربة الكلاسيكية إلى أعمال كل من  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676400" y="3557878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تقسيم العمل – التخصص في العمل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726553" y="3557878"/>
            <a:ext cx="1244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Taylor</a:t>
            </a:r>
            <a:r>
              <a:rPr lang="ar-DZ" sz="2800" dirty="0">
                <a:solidFill>
                  <a:prstClr val="black"/>
                </a:solidFill>
              </a:rPr>
              <a:t> </a:t>
            </a:r>
            <a:endParaRPr lang="en-US" dirty="0"/>
          </a:p>
        </p:txBody>
      </p:sp>
      <p:sp>
        <p:nvSpPr>
          <p:cNvPr id="15" name="Left Arrow 14"/>
          <p:cNvSpPr/>
          <p:nvPr/>
        </p:nvSpPr>
        <p:spPr>
          <a:xfrm>
            <a:off x="6437490" y="3595941"/>
            <a:ext cx="1289063" cy="519112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00200" y="424684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مبدأ وحدة القيادة خاصة</a:t>
            </a:r>
            <a:endParaRPr lang="en-US" sz="2800" dirty="0"/>
          </a:p>
        </p:txBody>
      </p:sp>
      <p:sp>
        <p:nvSpPr>
          <p:cNvPr id="21" name="Rectangle 20"/>
          <p:cNvSpPr/>
          <p:nvPr/>
        </p:nvSpPr>
        <p:spPr>
          <a:xfrm>
            <a:off x="7696201" y="4248981"/>
            <a:ext cx="11641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</a:rPr>
              <a:t>Fayol</a:t>
            </a:r>
            <a:r>
              <a:rPr lang="ar-DZ" sz="2800" dirty="0">
                <a:solidFill>
                  <a:prstClr val="black"/>
                </a:solidFill>
              </a:rPr>
              <a:t>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860301" y="4248981"/>
            <a:ext cx="340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و</a:t>
            </a:r>
            <a:endParaRPr lang="en-US" dirty="0"/>
          </a:p>
        </p:txBody>
      </p:sp>
      <p:sp>
        <p:nvSpPr>
          <p:cNvPr id="23" name="Left Arrow 22"/>
          <p:cNvSpPr/>
          <p:nvPr/>
        </p:nvSpPr>
        <p:spPr>
          <a:xfrm>
            <a:off x="6407138" y="4271308"/>
            <a:ext cx="1289063" cy="519112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422683" y="965957"/>
            <a:ext cx="5935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مقاربتان في إعداد الهياكل: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657600" y="965001"/>
            <a:ext cx="22445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كلاسيكية وتشكيلية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25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2" grpId="0"/>
      <p:bldP spid="15" grpId="0" animBg="1"/>
      <p:bldP spid="20" grpId="0"/>
      <p:bldP spid="21" grpId="0"/>
      <p:bldP spid="22" grpId="0"/>
      <p:bldP spid="2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81800" y="7620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الهيكل الوظيفي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5305778" y="12192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المدير العام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19600" y="25146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الموارد البشرية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48400" y="25146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الإنتاج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05800" y="25146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التسويق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521222" y="4713111"/>
            <a:ext cx="838199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ورشة 2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562600" y="3699932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مناهج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239000" y="3711221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صنع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48467" y="25146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المالية والمحاسبة </a:t>
            </a:r>
            <a:endParaRPr lang="en-US" dirty="0"/>
          </a:p>
        </p:txBody>
      </p:sp>
      <p:cxnSp>
        <p:nvCxnSpPr>
          <p:cNvPr id="16" name="Elbow Connector 15"/>
          <p:cNvCxnSpPr>
            <a:stCxn id="3" idx="2"/>
            <a:endCxn id="6" idx="0"/>
          </p:cNvCxnSpPr>
          <p:nvPr/>
        </p:nvCxnSpPr>
        <p:spPr>
          <a:xfrm rot="16200000" flipH="1">
            <a:off x="7148689" y="671689"/>
            <a:ext cx="685800" cy="30000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3" idx="2"/>
            <a:endCxn id="14" idx="0"/>
          </p:cNvCxnSpPr>
          <p:nvPr/>
        </p:nvCxnSpPr>
        <p:spPr>
          <a:xfrm rot="5400000">
            <a:off x="4270023" y="793045"/>
            <a:ext cx="685800" cy="2757311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3" idx="2"/>
            <a:endCxn id="4" idx="0"/>
          </p:cNvCxnSpPr>
          <p:nvPr/>
        </p:nvCxnSpPr>
        <p:spPr>
          <a:xfrm rot="5400000">
            <a:off x="5205589" y="1728611"/>
            <a:ext cx="685800" cy="88617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3" idx="2"/>
            <a:endCxn id="5" idx="0"/>
          </p:cNvCxnSpPr>
          <p:nvPr/>
        </p:nvCxnSpPr>
        <p:spPr>
          <a:xfrm rot="16200000" flipH="1">
            <a:off x="6119989" y="1700389"/>
            <a:ext cx="685800" cy="9426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435622" y="4713111"/>
            <a:ext cx="838199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ورشة 1 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6629400" y="4724400"/>
            <a:ext cx="838199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ورشة 3 </a:t>
            </a:r>
            <a:endParaRPr lang="en-US" dirty="0"/>
          </a:p>
        </p:txBody>
      </p:sp>
      <p:cxnSp>
        <p:nvCxnSpPr>
          <p:cNvPr id="12" name="Elbow Connector 11"/>
          <p:cNvCxnSpPr>
            <a:stCxn id="11" idx="2"/>
            <a:endCxn id="33" idx="0"/>
          </p:cNvCxnSpPr>
          <p:nvPr/>
        </p:nvCxnSpPr>
        <p:spPr>
          <a:xfrm rot="16200000" flipH="1">
            <a:off x="8193616" y="4052005"/>
            <a:ext cx="392290" cy="9299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1" idx="2"/>
            <a:endCxn id="35" idx="0"/>
          </p:cNvCxnSpPr>
          <p:nvPr/>
        </p:nvCxnSpPr>
        <p:spPr>
          <a:xfrm rot="5400000">
            <a:off x="7284861" y="4084460"/>
            <a:ext cx="403579" cy="87630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11" idx="2"/>
            <a:endCxn id="7" idx="0"/>
          </p:cNvCxnSpPr>
          <p:nvPr/>
        </p:nvCxnSpPr>
        <p:spPr>
          <a:xfrm rot="16200000" flipH="1">
            <a:off x="7736416" y="4509205"/>
            <a:ext cx="392290" cy="155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2"/>
            <a:endCxn id="11" idx="0"/>
          </p:cNvCxnSpPr>
          <p:nvPr/>
        </p:nvCxnSpPr>
        <p:spPr>
          <a:xfrm rot="16200000" flipH="1">
            <a:off x="7135990" y="2922410"/>
            <a:ext cx="587021" cy="99060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5" idx="2"/>
            <a:endCxn id="9" idx="0"/>
          </p:cNvCxnSpPr>
          <p:nvPr/>
        </p:nvCxnSpPr>
        <p:spPr>
          <a:xfrm rot="5400000">
            <a:off x="6303434" y="3069166"/>
            <a:ext cx="575732" cy="68580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9" name="Rectangular Callout 28"/>
          <p:cNvSpPr/>
          <p:nvPr/>
        </p:nvSpPr>
        <p:spPr>
          <a:xfrm>
            <a:off x="457200" y="3711221"/>
            <a:ext cx="3886200" cy="2156179"/>
          </a:xfrm>
          <a:prstGeom prst="wedgeRectCallout">
            <a:avLst>
              <a:gd name="adj1" fmla="val 42493"/>
              <a:gd name="adj2" fmla="val -6150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هذا الهيكل تم إعداده حسب الوظائف (التسويق، الإنتاج، الموارد البشرية ، المالية والمحاسبة)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93206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4" grpId="0" animBg="1"/>
      <p:bldP spid="33" grpId="0" animBg="1"/>
      <p:bldP spid="35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41802" y="1524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الهيكل حسب الأقسام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509911" y="1238956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المدير العام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623733" y="2534356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قسم المنتج</a:t>
            </a:r>
          </a:p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452533" y="2534356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قسم المنتج</a:t>
            </a:r>
          </a:p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509933" y="2534356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قسم المنتج</a:t>
            </a:r>
          </a:p>
          <a:p>
            <a:pPr algn="ctr"/>
            <a:r>
              <a:rPr lang="en-US" dirty="0"/>
              <a:t>A</a:t>
            </a:r>
            <a:r>
              <a:rPr lang="ar-DZ" dirty="0" smtClean="0"/>
              <a:t>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752600" y="2534356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قسم المنتج</a:t>
            </a:r>
          </a:p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12" name="Elbow Connector 11"/>
          <p:cNvCxnSpPr>
            <a:stCxn id="7" idx="2"/>
            <a:endCxn id="10" idx="0"/>
          </p:cNvCxnSpPr>
          <p:nvPr/>
        </p:nvCxnSpPr>
        <p:spPr>
          <a:xfrm rot="16200000" flipH="1">
            <a:off x="6352822" y="691445"/>
            <a:ext cx="685800" cy="30000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7" idx="2"/>
            <a:endCxn id="11" idx="0"/>
          </p:cNvCxnSpPr>
          <p:nvPr/>
        </p:nvCxnSpPr>
        <p:spPr>
          <a:xfrm rot="5400000">
            <a:off x="3474156" y="812801"/>
            <a:ext cx="685800" cy="2757311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2"/>
            <a:endCxn id="8" idx="0"/>
          </p:cNvCxnSpPr>
          <p:nvPr/>
        </p:nvCxnSpPr>
        <p:spPr>
          <a:xfrm rot="5400000">
            <a:off x="4409722" y="1748367"/>
            <a:ext cx="685800" cy="88617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7" idx="2"/>
            <a:endCxn id="9" idx="0"/>
          </p:cNvCxnSpPr>
          <p:nvPr/>
        </p:nvCxnSpPr>
        <p:spPr>
          <a:xfrm rot="16200000" flipH="1">
            <a:off x="5324122" y="1720145"/>
            <a:ext cx="685800" cy="9426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771922" y="3429000"/>
            <a:ext cx="1000478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إنتاج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38800" y="3429000"/>
            <a:ext cx="1042811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تسويق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586111" y="3429000"/>
            <a:ext cx="942622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موارد بشرية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038122" y="3482622"/>
            <a:ext cx="1000478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إنتاج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905000" y="3482622"/>
            <a:ext cx="1042811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تسويق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852311" y="3482622"/>
            <a:ext cx="942622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موارد بشرية</a:t>
            </a:r>
            <a:endParaRPr lang="en-US" dirty="0"/>
          </a:p>
        </p:txBody>
      </p:sp>
      <p:cxnSp>
        <p:nvCxnSpPr>
          <p:cNvPr id="23" name="Elbow Connector 22"/>
          <p:cNvCxnSpPr>
            <a:stCxn id="11" idx="2"/>
            <a:endCxn id="19" idx="0"/>
          </p:cNvCxnSpPr>
          <p:nvPr/>
        </p:nvCxnSpPr>
        <p:spPr>
          <a:xfrm rot="16200000" flipH="1">
            <a:off x="2819047" y="2763308"/>
            <a:ext cx="338666" cy="109996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9" idx="2"/>
            <a:endCxn id="16" idx="0"/>
          </p:cNvCxnSpPr>
          <p:nvPr/>
        </p:nvCxnSpPr>
        <p:spPr>
          <a:xfrm rot="16200000" flipH="1">
            <a:off x="6562725" y="2719564"/>
            <a:ext cx="285044" cy="113382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11" idx="2"/>
            <a:endCxn id="21" idx="0"/>
          </p:cNvCxnSpPr>
          <p:nvPr/>
        </p:nvCxnSpPr>
        <p:spPr>
          <a:xfrm rot="5400000">
            <a:off x="1711678" y="2755900"/>
            <a:ext cx="338666" cy="1114778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9" idx="2"/>
            <a:endCxn id="18" idx="0"/>
          </p:cNvCxnSpPr>
          <p:nvPr/>
        </p:nvCxnSpPr>
        <p:spPr>
          <a:xfrm rot="5400000">
            <a:off x="5455356" y="2746023"/>
            <a:ext cx="285044" cy="108091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1" idx="2"/>
            <a:endCxn id="20" idx="0"/>
          </p:cNvCxnSpPr>
          <p:nvPr/>
        </p:nvCxnSpPr>
        <p:spPr>
          <a:xfrm flipH="1">
            <a:off x="2426406" y="3143956"/>
            <a:ext cx="11994" cy="3386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9" idx="2"/>
            <a:endCxn id="17" idx="0"/>
          </p:cNvCxnSpPr>
          <p:nvPr/>
        </p:nvCxnSpPr>
        <p:spPr>
          <a:xfrm>
            <a:off x="6138333" y="3143956"/>
            <a:ext cx="21873" cy="2850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0" idx="2"/>
          </p:cNvCxnSpPr>
          <p:nvPr/>
        </p:nvCxnSpPr>
        <p:spPr>
          <a:xfrm>
            <a:off x="8195733" y="3143956"/>
            <a:ext cx="8466" cy="15127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8" idx="2"/>
          </p:cNvCxnSpPr>
          <p:nvPr/>
        </p:nvCxnSpPr>
        <p:spPr>
          <a:xfrm>
            <a:off x="4309533" y="3143956"/>
            <a:ext cx="19755" cy="1507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1" name="Rounded Rectangular Callout 40"/>
          <p:cNvSpPr/>
          <p:nvPr/>
        </p:nvSpPr>
        <p:spPr>
          <a:xfrm>
            <a:off x="1447800" y="4876800"/>
            <a:ext cx="6062133" cy="1219200"/>
          </a:xfrm>
          <a:prstGeom prst="wedgeRoundRectCallout">
            <a:avLst>
              <a:gd name="adj1" fmla="val -14501"/>
              <a:gd name="adj2" fmla="val -91204"/>
              <a:gd name="adj3" fmla="val 1666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هذا هيكل حسب الأقسام، أي أن المنظمة مقسمة إلى أقسام ثم تمت هيكلة الأقسام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0357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Straight Connector 52"/>
          <p:cNvCxnSpPr>
            <a:stCxn id="26" idx="3"/>
          </p:cNvCxnSpPr>
          <p:nvPr/>
        </p:nvCxnSpPr>
        <p:spPr>
          <a:xfrm flipV="1">
            <a:off x="1495778" y="5462110"/>
            <a:ext cx="6018388" cy="2429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5" idx="3"/>
          </p:cNvCxnSpPr>
          <p:nvPr/>
        </p:nvCxnSpPr>
        <p:spPr>
          <a:xfrm flipV="1">
            <a:off x="1495778" y="4623910"/>
            <a:ext cx="6035321" cy="2429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24" idx="3"/>
            <a:endCxn id="46" idx="1"/>
          </p:cNvCxnSpPr>
          <p:nvPr/>
        </p:nvCxnSpPr>
        <p:spPr>
          <a:xfrm>
            <a:off x="1495778" y="3788531"/>
            <a:ext cx="5501921" cy="2822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205113" y="313267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الهيكل </a:t>
            </a:r>
            <a:r>
              <a:rPr lang="ar-DZ" sz="2800" dirty="0" err="1"/>
              <a:t>المصفوفي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4315178" y="1217487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المدير العام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429000" y="2512887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الموارد البشرية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105400" y="2512887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الإنتاج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781800" y="2535465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التسويق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828800" y="2512887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مدير المالية والمحاسبة </a:t>
            </a:r>
            <a:endParaRPr lang="en-US" dirty="0"/>
          </a:p>
        </p:txBody>
      </p:sp>
      <p:cxnSp>
        <p:nvCxnSpPr>
          <p:cNvPr id="19" name="Elbow Connector 18"/>
          <p:cNvCxnSpPr>
            <a:stCxn id="14" idx="2"/>
            <a:endCxn id="17" idx="0"/>
          </p:cNvCxnSpPr>
          <p:nvPr/>
        </p:nvCxnSpPr>
        <p:spPr>
          <a:xfrm rot="16200000" flipH="1">
            <a:off x="5880100" y="947965"/>
            <a:ext cx="708378" cy="24666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14" idx="2"/>
            <a:endCxn id="18" idx="0"/>
          </p:cNvCxnSpPr>
          <p:nvPr/>
        </p:nvCxnSpPr>
        <p:spPr>
          <a:xfrm rot="5400000">
            <a:off x="3414889" y="926798"/>
            <a:ext cx="685800" cy="2486378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14" idx="2"/>
            <a:endCxn id="15" idx="0"/>
          </p:cNvCxnSpPr>
          <p:nvPr/>
        </p:nvCxnSpPr>
        <p:spPr>
          <a:xfrm rot="5400000">
            <a:off x="4214989" y="1726898"/>
            <a:ext cx="685800" cy="88617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14" idx="2"/>
            <a:endCxn id="16" idx="0"/>
          </p:cNvCxnSpPr>
          <p:nvPr/>
        </p:nvCxnSpPr>
        <p:spPr>
          <a:xfrm rot="16200000" flipH="1">
            <a:off x="5053189" y="1774876"/>
            <a:ext cx="685800" cy="79022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24178" y="3483731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المنتج 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124178" y="43434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المنتج </a:t>
            </a:r>
            <a:r>
              <a:rPr lang="en-US" dirty="0" smtClean="0"/>
              <a:t>  B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24178" y="5181600"/>
            <a:ext cx="13716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المنتج </a:t>
            </a:r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28" name="Straight Connector 27"/>
          <p:cNvCxnSpPr>
            <a:stCxn id="18" idx="2"/>
            <a:endCxn id="39" idx="2"/>
          </p:cNvCxnSpPr>
          <p:nvPr/>
        </p:nvCxnSpPr>
        <p:spPr>
          <a:xfrm>
            <a:off x="2514600" y="3122487"/>
            <a:ext cx="57855" cy="2668713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5" idx="2"/>
            <a:endCxn id="42" idx="2"/>
          </p:cNvCxnSpPr>
          <p:nvPr/>
        </p:nvCxnSpPr>
        <p:spPr>
          <a:xfrm>
            <a:off x="4114800" y="3122487"/>
            <a:ext cx="0" cy="2691291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6" idx="2"/>
            <a:endCxn id="45" idx="2"/>
          </p:cNvCxnSpPr>
          <p:nvPr/>
        </p:nvCxnSpPr>
        <p:spPr>
          <a:xfrm flipH="1">
            <a:off x="5723467" y="3122487"/>
            <a:ext cx="67733" cy="2691291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7" idx="2"/>
            <a:endCxn id="48" idx="2"/>
          </p:cNvCxnSpPr>
          <p:nvPr/>
        </p:nvCxnSpPr>
        <p:spPr>
          <a:xfrm>
            <a:off x="7467600" y="3145065"/>
            <a:ext cx="0" cy="2668713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2102554" y="3463975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2040465" y="4343400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2023532" y="5181600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3644899" y="3486553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3582810" y="4365978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3565877" y="5204178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5253566" y="3486553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5191477" y="4365978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5174544" y="5204178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6997699" y="3486553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6935610" y="4365978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6918677" y="5204178"/>
            <a:ext cx="1097845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Callout 65"/>
          <p:cNvSpPr/>
          <p:nvPr/>
        </p:nvSpPr>
        <p:spPr>
          <a:xfrm>
            <a:off x="-16933" y="458309"/>
            <a:ext cx="3217333" cy="1501422"/>
          </a:xfrm>
          <a:prstGeom prst="wedgeEllipseCallout">
            <a:avLst>
              <a:gd name="adj1" fmla="val 11180"/>
              <a:gd name="adj2" fmla="val 67798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هذا الهيكل </a:t>
            </a:r>
            <a:r>
              <a:rPr lang="ar-DZ" sz="2400" dirty="0" err="1" smtClean="0"/>
              <a:t>المصفوفي</a:t>
            </a:r>
            <a:r>
              <a:rPr lang="ar-DZ" sz="2400" dirty="0" smtClean="0"/>
              <a:t> ويسمى أيضا هيكل حسب </a:t>
            </a:r>
            <a:r>
              <a:rPr lang="ar-DZ" sz="2400" dirty="0"/>
              <a:t>المشروع</a:t>
            </a:r>
            <a:endParaRPr lang="en-US" sz="2400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566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24" grpId="0" animBg="1"/>
      <p:bldP spid="25" grpId="0" animBg="1"/>
      <p:bldP spid="2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6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71708" y="304800"/>
            <a:ext cx="4114015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2- المقاربة حسب التشكيلات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352801" y="833735"/>
            <a:ext cx="6208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 المقاربة حسب التشكيلات جاء بها  </a:t>
            </a:r>
            <a:r>
              <a:rPr lang="en-US" sz="2400" dirty="0" err="1"/>
              <a:t>Mintzberg</a:t>
            </a:r>
            <a:r>
              <a:rPr lang="ar-DZ" sz="2400" dirty="0" smtClean="0"/>
              <a:t>  في 1982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2859464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" y="27432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/>
              <a:t>أستاذ بجامعة   </a:t>
            </a:r>
            <a:r>
              <a:rPr lang="en-US" sz="2000" i="1" dirty="0" smtClean="0"/>
              <a:t>Mac Gill</a:t>
            </a:r>
            <a:r>
              <a:rPr lang="ar-DZ" sz="2000" i="1" dirty="0" smtClean="0"/>
              <a:t> الكندية</a:t>
            </a:r>
            <a:endParaRPr lang="en-US" sz="2000" i="1" dirty="0" smtClean="0"/>
          </a:p>
          <a:p>
            <a:pPr algn="ctr"/>
            <a:r>
              <a:rPr lang="ar-DZ" sz="2000" i="1" dirty="0" smtClean="0"/>
              <a:t>من مواليد 1939 بكندا</a:t>
            </a:r>
            <a:endParaRPr lang="en-US" sz="20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277619" y="1524000"/>
            <a:ext cx="6208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 في كتابه </a:t>
            </a:r>
            <a:r>
              <a:rPr lang="en-US" sz="2400" dirty="0" smtClean="0"/>
              <a:t>The structuring of organizations</a:t>
            </a:r>
            <a:endParaRPr 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141" y="3470842"/>
            <a:ext cx="1753323" cy="2824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91000" y="2849429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قدم في هذا الكتاب </a:t>
            </a:r>
            <a:r>
              <a:rPr lang="ar-DZ" sz="2800" u="sng" dirty="0" smtClean="0"/>
              <a:t>مقاربة شاملة للمنظمة</a:t>
            </a:r>
            <a:endParaRPr lang="en-US" sz="2800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5177141"/>
            <a:ext cx="3829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- ووزن كل منها في الهيكلة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7045473" y="3470842"/>
            <a:ext cx="25154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يحلل المنظمة حسب </a:t>
            </a:r>
          </a:p>
        </p:txBody>
      </p:sp>
      <p:sp>
        <p:nvSpPr>
          <p:cNvPr id="6" name="Rectangle 5"/>
          <p:cNvSpPr/>
          <p:nvPr/>
        </p:nvSpPr>
        <p:spPr>
          <a:xfrm>
            <a:off x="7169897" y="4147812"/>
            <a:ext cx="14221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- مكوناتها </a:t>
            </a:r>
          </a:p>
        </p:txBody>
      </p:sp>
      <p:sp>
        <p:nvSpPr>
          <p:cNvPr id="8" name="Rectangle 7"/>
          <p:cNvSpPr/>
          <p:nvPr/>
        </p:nvSpPr>
        <p:spPr>
          <a:xfrm>
            <a:off x="4658079" y="4682710"/>
            <a:ext cx="39481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- والعلاقة بين مكوناتها</a:t>
            </a:r>
          </a:p>
        </p:txBody>
      </p:sp>
      <p:pic>
        <p:nvPicPr>
          <p:cNvPr id="15" name="Picture 2" descr="http://t2.gstatic.com/images?q=tbn:ANd9GcTXSKcAMRLbqERRd5Ea1WWKU0yZVE_62_m9088aFamiuun8c3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55536">
            <a:off x="8714439" y="5100217"/>
            <a:ext cx="644046" cy="90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t2.gstatic.com/images?q=tbn:ANd9GcTXSKcAMRLbqERRd5Ea1WWKU0yZVE_62_m9088aFamiuun8c3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55536">
            <a:off x="8714436" y="4570057"/>
            <a:ext cx="644046" cy="90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2.gstatic.com/images?q=tbn:ANd9GcTXSKcAMRLbqERRd5Ea1WWKU0yZVE_62_m9088aFamiuun8c3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55536">
            <a:off x="8711388" y="4035160"/>
            <a:ext cx="644046" cy="90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181600" y="2191224"/>
            <a:ext cx="431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 هي تلخيص وإثراء لنظرية الظرفية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6942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2" grpId="0"/>
      <p:bldP spid="6" grpId="0"/>
      <p:bldP spid="8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304800"/>
            <a:ext cx="24384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مكونات المنظمة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486400" y="990600"/>
            <a:ext cx="37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حدد مكونات المنظمة بـ 5 مكونات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48489" y="3187738"/>
            <a:ext cx="37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مركز العمليات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48489" y="3649403"/>
            <a:ext cx="37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القمة الاستراتيجية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28733" y="4111068"/>
            <a:ext cx="37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الخط السلمي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2622" y="4776789"/>
            <a:ext cx="4538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الهيئة التكنولوجية </a:t>
            </a:r>
            <a:r>
              <a:rPr lang="fr-FR" sz="2400" dirty="0" smtClean="0">
                <a:latin typeface="Simplified Arabic" pitchFamily="18" charset="-78"/>
                <a:cs typeface="Simplified Arabic" pitchFamily="18" charset="-78"/>
              </a:rPr>
              <a:t>(</a:t>
            </a:r>
            <a:r>
              <a:rPr lang="en-US" sz="2400" dirty="0" err="1" smtClean="0"/>
              <a:t>technostructure</a:t>
            </a:r>
            <a:r>
              <a:rPr lang="en-US" sz="2400" dirty="0" smtClean="0"/>
              <a:t>)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34378" y="5034398"/>
            <a:ext cx="379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latin typeface="Simplified Arabic" pitchFamily="18" charset="-78"/>
                <a:cs typeface="Simplified Arabic" pitchFamily="18" charset="-78"/>
              </a:rPr>
              <a:t>الدعم اللوجيستي</a:t>
            </a:r>
            <a:endParaRPr lang="en-US" sz="2400" dirty="0">
              <a:latin typeface="Simplified Arabic" pitchFamily="18" charset="-78"/>
              <a:cs typeface="Simplified Arabic" pitchFamily="18" charset="-78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0" y="1007533"/>
            <a:ext cx="5149850" cy="4599940"/>
            <a:chOff x="3886200" y="1092898"/>
            <a:chExt cx="5149850" cy="4599940"/>
          </a:xfrm>
        </p:grpSpPr>
        <p:pic>
          <p:nvPicPr>
            <p:cNvPr id="30" name="Picture 29" descr="http://www.memoireonline.com/07/06/192/organisation-unite-hoteliere7.png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00" y="1092898"/>
              <a:ext cx="5149850" cy="45999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5850466" y="1245174"/>
              <a:ext cx="1143000" cy="6463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ar-DZ" dirty="0" smtClean="0"/>
                <a:t>القمة الاستراتيجية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64302" y="2593642"/>
              <a:ext cx="553998" cy="1444958"/>
            </a:xfrm>
            <a:prstGeom prst="rect">
              <a:avLst/>
            </a:prstGeom>
            <a:solidFill>
              <a:schemeClr val="accent1"/>
            </a:solidFill>
          </p:spPr>
          <p:txBody>
            <a:bodyPr vert="vert270" wrap="square" rtlCol="0">
              <a:spAutoFit/>
            </a:bodyPr>
            <a:lstStyle/>
            <a:p>
              <a:r>
                <a:rPr lang="ar-DZ" sz="2400" b="1" dirty="0" smtClean="0"/>
                <a:t>الخط السلمي</a:t>
              </a:r>
              <a:endParaRPr lang="en-US" sz="24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35322" y="4600545"/>
              <a:ext cx="1365956" cy="95410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DZ" sz="2800" dirty="0" smtClean="0"/>
                <a:t>المركز العملي</a:t>
              </a:r>
              <a:endParaRPr lang="en-US" sz="28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24400" y="2800529"/>
              <a:ext cx="1025879" cy="6463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ar-DZ" dirty="0" smtClean="0"/>
                <a:t>الهيئة التكنولوجية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50100" y="2662029"/>
              <a:ext cx="1003300" cy="707886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ar-DZ" sz="2000" dirty="0" smtClean="0"/>
                <a:t>الدعم اللوجيستي</a:t>
              </a:r>
              <a:endParaRPr lang="en-US" sz="2000" dirty="0"/>
            </a:p>
          </p:txBody>
        </p:sp>
      </p:grpSp>
      <p:sp>
        <p:nvSpPr>
          <p:cNvPr id="29" name="Rectangle 28"/>
          <p:cNvSpPr/>
          <p:nvPr/>
        </p:nvSpPr>
        <p:spPr>
          <a:xfrm>
            <a:off x="2278102" y="1806140"/>
            <a:ext cx="477798" cy="175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964266" y="1159808"/>
            <a:ext cx="1143000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200400" y="2563972"/>
            <a:ext cx="1066800" cy="720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38200" y="2620206"/>
            <a:ext cx="1068916" cy="826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146300" y="4445976"/>
            <a:ext cx="1368778" cy="1023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2280924" y="2498130"/>
            <a:ext cx="592098" cy="14551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4343400"/>
            <a:ext cx="5791200" cy="134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828021"/>
            <a:ext cx="3124200" cy="848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1303506">
            <a:off x="627347" y="1618189"/>
            <a:ext cx="1447584" cy="28717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rot="20061832">
            <a:off x="3088993" y="1449008"/>
            <a:ext cx="1724296" cy="31388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200" y="1676401"/>
            <a:ext cx="2895600" cy="2979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http://t3.gstatic.com/images?q=tbn:ANd9GcQ1N-FM1TSwehyoYrOpZRtZQcUr_iHQiBUqNtCIMb5PfUCjD-Q2H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562" y="137190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61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 animBg="1"/>
      <p:bldP spid="11" grpId="0" animBg="1"/>
      <p:bldP spid="12" grpId="0" animBg="1"/>
      <p:bldP spid="25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1007533"/>
            <a:ext cx="5149850" cy="4599940"/>
            <a:chOff x="3886200" y="1092898"/>
            <a:chExt cx="5149850" cy="4599940"/>
          </a:xfrm>
        </p:grpSpPr>
        <p:pic>
          <p:nvPicPr>
            <p:cNvPr id="30" name="Picture 29" descr="http://www.memoireonline.com/07/06/192/organisation-unite-hoteliere7.png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00" y="1092898"/>
              <a:ext cx="5149850" cy="45999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5850466" y="1245174"/>
              <a:ext cx="1143000" cy="6463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prstClr val="black"/>
                  </a:solidFill>
                </a:rPr>
                <a:t>القمة الاستراتيجية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64302" y="2593642"/>
              <a:ext cx="553998" cy="1444958"/>
            </a:xfrm>
            <a:prstGeom prst="rect">
              <a:avLst/>
            </a:prstGeom>
            <a:solidFill>
              <a:schemeClr val="accent1"/>
            </a:solidFill>
          </p:spPr>
          <p:txBody>
            <a:bodyPr vert="vert270" wrap="square" rtlCol="0">
              <a:spAutoFit/>
            </a:bodyPr>
            <a:lstStyle/>
            <a:p>
              <a:r>
                <a:rPr lang="ar-DZ" sz="2400" b="1" dirty="0" smtClean="0">
                  <a:solidFill>
                    <a:prstClr val="black"/>
                  </a:solidFill>
                </a:rPr>
                <a:t>الخط السلمي</a:t>
              </a:r>
              <a:endParaRPr lang="en-US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35322" y="4600545"/>
              <a:ext cx="1365956" cy="95410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ar-DZ" sz="2800" dirty="0" smtClean="0">
                  <a:solidFill>
                    <a:prstClr val="black"/>
                  </a:solidFill>
                </a:rPr>
                <a:t>المركز العملي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24400" y="2800529"/>
              <a:ext cx="1025879" cy="6463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prstClr val="black"/>
                  </a:solidFill>
                </a:rPr>
                <a:t>الهيئة التكنولوجية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50100" y="2662029"/>
              <a:ext cx="1003300" cy="707886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ar-DZ" sz="2000" dirty="0" smtClean="0">
                  <a:solidFill>
                    <a:prstClr val="black"/>
                  </a:solidFill>
                </a:rPr>
                <a:t>الدعم اللوجيستي</a:t>
              </a:r>
              <a:endParaRPr lang="en-US" sz="2000" dirty="0">
                <a:solidFill>
                  <a:prstClr val="black"/>
                </a:solidFill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2278102" y="1806140"/>
            <a:ext cx="477798" cy="175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1" name="Picture 2" descr="http://t3.gstatic.com/images?q=tbn:ANd9GcQ1N-FM1TSwehyoYrOpZRtZQcUr_iHQiBUqNtCIMb5PfUCjD-Q2H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6676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04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318022" y="378767"/>
            <a:ext cx="1895122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مركز العمليات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0977" y="1112176"/>
            <a:ext cx="48708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يضم العناصر التي تنتج بنفسها المنتجات أو الخدمات أو تساعد على إنتاجها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22323" y="2190929"/>
            <a:ext cx="5211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هذا المركز هو لب المنظمة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00200" y="271517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هو الذي يمكّن كل المكونات (أي المنظمة) من العيش و البقاء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81800" y="3431232"/>
            <a:ext cx="2542822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القمة الاستراتيجية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98746" y="3962400"/>
            <a:ext cx="5744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تضم الإدارة العليا (مديرون، مستشارون)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02983" y="4498032"/>
            <a:ext cx="5744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تمكّن المنظمة من القيام بمهمتها (تحقيق رسالتها)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05805" y="5136444"/>
            <a:ext cx="5744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تمثل القوة المفاوضة (المتعاملة) مع والبيئة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0" y="5659664"/>
            <a:ext cx="8000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تبحث عن خدمة القوى المتحكمة في المنظمة أو التي لها سلطة عليها  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21" name="Picture 20" descr="http://www.memoireonline.com/07/06/192/organisation-unite-hoteliere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9" y="14111"/>
            <a:ext cx="2266244" cy="157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 descr="http://www.memoireonline.com/07/06/192/organisation-unite-hoteliere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3105769"/>
            <a:ext cx="2317750" cy="19234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1524000" y="3276600"/>
            <a:ext cx="5334000" cy="4162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2209800" y="640377"/>
            <a:ext cx="4953000" cy="655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58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/>
      <p:bldP spid="16" grpId="0" animBg="1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0" y="304800"/>
            <a:ext cx="2037644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الخط السلمي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27111" y="908947"/>
            <a:ext cx="6914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يربط بين القمة الاستراتيجية ومركز العمليات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1432167"/>
            <a:ext cx="69624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الخط الذي من خلاله تصل توجيهات القمة الاستراتيجية إلى المنفذين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400" y="2362200"/>
            <a:ext cx="4665133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الهيئة التكنولوجية </a:t>
            </a:r>
            <a:r>
              <a:rPr lang="fr-FR" sz="2800" dirty="0" smtClean="0">
                <a:latin typeface="Simplified Arabic" pitchFamily="18" charset="-78"/>
                <a:cs typeface="Simplified Arabic" pitchFamily="18" charset="-78"/>
              </a:rPr>
              <a:t>(</a:t>
            </a:r>
            <a:r>
              <a:rPr lang="en-US" sz="2400" dirty="0" err="1" smtClean="0"/>
              <a:t>technostructure</a:t>
            </a:r>
            <a:r>
              <a:rPr lang="en-US" sz="2800" dirty="0" smtClean="0"/>
              <a:t>)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7966" y="2980772"/>
            <a:ext cx="7052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تضم المحللين والخبراء الذين يقومون بالتخطط وتحليل العمل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4600" y="3512740"/>
            <a:ext cx="6214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لا يتبعون للخط السلمي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3974405"/>
            <a:ext cx="6214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لهم اتصال غير رسمي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0" y="4876800"/>
            <a:ext cx="2785532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الدعم اللوجيستي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51943" y="5404667"/>
            <a:ext cx="7464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latin typeface="Simplified Arabic" pitchFamily="18" charset="-78"/>
                <a:cs typeface="Simplified Arabic" pitchFamily="18" charset="-78"/>
              </a:rPr>
              <a:t>كل الهيئات الداخلية التي تقدم الدعم للمنظمة من أجل التشغيل</a:t>
            </a:r>
            <a:endParaRPr lang="en-US" sz="2800" dirty="0">
              <a:latin typeface="Simplified Arabic" pitchFamily="18" charset="-78"/>
              <a:cs typeface="Simplified Arabic" pitchFamily="18" charset="-78"/>
            </a:endParaRPr>
          </a:p>
        </p:txBody>
      </p:sp>
      <p:pic>
        <p:nvPicPr>
          <p:cNvPr id="11" name="Picture 10" descr="http://www.memoireonline.com/07/06/192/organisation-unite-hoteliere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53328"/>
            <a:ext cx="2317750" cy="192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http://www.memoireonline.com/07/06/192/organisation-unite-hoteliere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9726"/>
            <a:ext cx="2317750" cy="192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http://www.memoireonline.com/07/06/192/organisation-unite-hoteliere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2951"/>
            <a:ext cx="2317750" cy="19234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Straight Arrow Connector 14"/>
          <p:cNvCxnSpPr/>
          <p:nvPr/>
        </p:nvCxnSpPr>
        <p:spPr>
          <a:xfrm flipH="1">
            <a:off x="1295400" y="566410"/>
            <a:ext cx="6162322" cy="6041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09600" y="2623810"/>
            <a:ext cx="4114800" cy="3666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828800" y="5138410"/>
            <a:ext cx="5486400" cy="1050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67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/>
      <p:bldP spid="7" grpId="0"/>
      <p:bldP spid="8" grpId="0"/>
      <p:bldP spid="9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5178" y="228600"/>
            <a:ext cx="24384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آليات التنسيق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3716867" y="990600"/>
            <a:ext cx="55767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بعد تقسيم العمل بين المكونات، يأتي التنسيق بين هذه المكونات 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4418520" y="4038600"/>
            <a:ext cx="5026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حصر </a:t>
            </a:r>
            <a:r>
              <a:rPr lang="en-US" sz="2800" dirty="0" err="1" smtClean="0"/>
              <a:t>Mintzberg</a:t>
            </a:r>
            <a:r>
              <a:rPr lang="ar-DZ" sz="2800" dirty="0" smtClean="0"/>
              <a:t>  5 آليات للتنسيق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3676276" y="4876800"/>
            <a:ext cx="5768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يمكن أن يتواجد أكثر من آلية في نفس الوقت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895931" y="2362200"/>
            <a:ext cx="65489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يمكن أن يتم التنسيق بالطريقة التقليدية، أي عن طريق </a:t>
            </a:r>
            <a:r>
              <a:rPr lang="ar-DZ" sz="2800" u="sng" dirty="0" smtClean="0"/>
              <a:t>الهيئة المشرفة</a:t>
            </a:r>
            <a:r>
              <a:rPr lang="ar-DZ" sz="2800" dirty="0" smtClean="0"/>
              <a:t>، ويمكن أن يتم من خلال </a:t>
            </a:r>
            <a:r>
              <a:rPr lang="ar-DZ" sz="2800" u="sng" dirty="0" smtClean="0"/>
              <a:t>التعاون المتبادل </a:t>
            </a:r>
            <a:r>
              <a:rPr lang="ar-DZ" sz="2800" dirty="0" smtClean="0"/>
              <a:t>بين المعنيين أو من خلال </a:t>
            </a:r>
            <a:r>
              <a:rPr lang="ar-DZ" sz="2800" u="sng" dirty="0" smtClean="0"/>
              <a:t>إعداد معايير</a:t>
            </a:r>
            <a:endParaRPr lang="en-US" sz="2800" u="sng" dirty="0"/>
          </a:p>
        </p:txBody>
      </p:sp>
      <p:pic>
        <p:nvPicPr>
          <p:cNvPr id="8194" name="Picture 2" descr="http://t3.gstatic.com/images?q=tbn:ANd9GcQ1N-FM1TSwehyoYrOpZRtZQcUr_iHQiBUqNtCIMb5PfUCjD-Q2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814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24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9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526281" y="1018026"/>
            <a:ext cx="12954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/>
          <p:cNvSpPr/>
          <p:nvPr/>
        </p:nvSpPr>
        <p:spPr>
          <a:xfrm>
            <a:off x="1036626" y="3274592"/>
            <a:ext cx="22860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1853032">
            <a:off x="958475" y="1725081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0133866">
            <a:off x="2438128" y="1725082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415675" y="3617492"/>
            <a:ext cx="158998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176864" y="3525571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005664" y="3525571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88667" y="860329"/>
            <a:ext cx="243557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التعديل المتبادل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449939" y="2286000"/>
            <a:ext cx="44774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يعني التعديل المتبادل أن التنسيق يتم بين جهات من نفس المستوى من خلال اتصال غير رسمي (عامل ينسق مع عامل...)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863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2089855" y="2012860"/>
            <a:ext cx="12954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/>
          <p:cNvSpPr/>
          <p:nvPr/>
        </p:nvSpPr>
        <p:spPr>
          <a:xfrm>
            <a:off x="1600200" y="4269426"/>
            <a:ext cx="22860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1853032">
            <a:off x="1522049" y="2719915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0133866">
            <a:off x="3001702" y="2719916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979249" y="3657600"/>
            <a:ext cx="568345" cy="954727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740438" y="4520405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569238" y="4520405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2666999" y="3657600"/>
            <a:ext cx="1021645" cy="991416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504389" y="3428403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41067" y="1142143"/>
            <a:ext cx="243557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الإشراف المباشر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953000" y="2064656"/>
            <a:ext cx="43236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يتم الإشراف المباشر من خلال أوامر خاصة يعطيها طرف (مدير) لأطراف أخرى (منفذين)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419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10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873417" y="1337733"/>
            <a:ext cx="12954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/>
          <p:cNvSpPr/>
          <p:nvPr/>
        </p:nvSpPr>
        <p:spPr>
          <a:xfrm>
            <a:off x="1383762" y="3594299"/>
            <a:ext cx="22860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1853032">
            <a:off x="1305611" y="2044788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0133866">
            <a:off x="2785264" y="2044789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73417" y="2799645"/>
            <a:ext cx="1479383" cy="1137554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524000" y="3845278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52800" y="3845278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643405" y="2762956"/>
            <a:ext cx="230012" cy="1082322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736331" y="2561166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562600" y="814513"/>
            <a:ext cx="373097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توحيد معايير إجراءات العمل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4419600" y="2023533"/>
            <a:ext cx="4873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تقوم الهيئة التكنولوجية بإعداد معايير ومقاييس للعمل تلزم القائمين على تنفيذ هذا العمل</a:t>
            </a:r>
          </a:p>
        </p:txBody>
      </p:sp>
    </p:spTree>
    <p:extLst>
      <p:ext uri="{BB962C8B-B14F-4D97-AF65-F5344CB8AC3E}">
        <p14:creationId xmlns:p14="http://schemas.microsoft.com/office/powerpoint/2010/main" val="216847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25" grpId="0" animBg="1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943971" y="1476837"/>
            <a:ext cx="12954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/>
          <p:cNvSpPr/>
          <p:nvPr/>
        </p:nvSpPr>
        <p:spPr>
          <a:xfrm>
            <a:off x="1454316" y="3733403"/>
            <a:ext cx="22860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1853032">
            <a:off x="1376165" y="2183892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0133866">
            <a:off x="2855818" y="2183893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933553" y="3149003"/>
            <a:ext cx="0" cy="949679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594554" y="3984382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423354" y="3984382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814147" y="2906491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endCxn id="8" idx="2"/>
          </p:cNvCxnSpPr>
          <p:nvPr/>
        </p:nvCxnSpPr>
        <p:spPr>
          <a:xfrm>
            <a:off x="1765632" y="4098682"/>
            <a:ext cx="1657722" cy="0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876800" y="1476837"/>
            <a:ext cx="472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يتم التنسيق من خلال إعداد الهيئة التكنولوجية لمعايير </a:t>
            </a:r>
            <a:r>
              <a:rPr lang="ar-DZ" sz="2800" u="sng" dirty="0" smtClean="0"/>
              <a:t>تقييم الأداء </a:t>
            </a:r>
            <a:r>
              <a:rPr lang="ar-DZ" sz="2800" dirty="0" smtClean="0"/>
              <a:t>لمختلف الأعمال (تجاري، صناعي...)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324600" y="685800"/>
            <a:ext cx="3254022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توحيد معايير نتائج العمل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1377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876913" y="2048734"/>
            <a:ext cx="12954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/>
          <p:cNvSpPr/>
          <p:nvPr/>
        </p:nvSpPr>
        <p:spPr>
          <a:xfrm>
            <a:off x="1398398" y="4278489"/>
            <a:ext cx="2286000" cy="685800"/>
          </a:xfrm>
          <a:prstGeom prst="flowChartAlternateProcess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1853032">
            <a:off x="1309107" y="2755789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0133866">
            <a:off x="2788760" y="2755790"/>
            <a:ext cx="914400" cy="14478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27496" y="4556279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56296" y="4556279"/>
            <a:ext cx="238811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endCxn id="3" idx="3"/>
          </p:cNvCxnSpPr>
          <p:nvPr/>
        </p:nvCxnSpPr>
        <p:spPr>
          <a:xfrm flipH="1">
            <a:off x="3684398" y="4087989"/>
            <a:ext cx="930462" cy="533400"/>
          </a:xfrm>
          <a:prstGeom prst="straightConnector1">
            <a:avLst/>
          </a:prstGeom>
          <a:ln w="38100"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836424" y="3477257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341124" y="3622712"/>
            <a:ext cx="4953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6" idx="3"/>
          </p:cNvCxnSpPr>
          <p:nvPr/>
        </p:nvCxnSpPr>
        <p:spPr>
          <a:xfrm flipH="1">
            <a:off x="4545031" y="3672379"/>
            <a:ext cx="324871" cy="4385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8" name="Flowchart: Alternate Process 27"/>
          <p:cNvSpPr/>
          <p:nvPr/>
        </p:nvSpPr>
        <p:spPr>
          <a:xfrm>
            <a:off x="2012920" y="2692988"/>
            <a:ext cx="1057793" cy="70372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stCxn id="28" idx="1"/>
            <a:endCxn id="4" idx="0"/>
          </p:cNvCxnSpPr>
          <p:nvPr/>
        </p:nvCxnSpPr>
        <p:spPr>
          <a:xfrm>
            <a:off x="2012920" y="2728174"/>
            <a:ext cx="124965" cy="130257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endCxn id="5" idx="0"/>
          </p:cNvCxnSpPr>
          <p:nvPr/>
        </p:nvCxnSpPr>
        <p:spPr>
          <a:xfrm flipH="1">
            <a:off x="2946505" y="2728174"/>
            <a:ext cx="124208" cy="92458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5" name="Freeform 34"/>
          <p:cNvSpPr/>
          <p:nvPr/>
        </p:nvSpPr>
        <p:spPr>
          <a:xfrm>
            <a:off x="1406739" y="4143022"/>
            <a:ext cx="140514" cy="248356"/>
          </a:xfrm>
          <a:custGeom>
            <a:avLst/>
            <a:gdLst>
              <a:gd name="connsiteX0" fmla="*/ 140514 w 140514"/>
              <a:gd name="connsiteY0" fmla="*/ 0 h 248356"/>
              <a:gd name="connsiteX1" fmla="*/ 16337 w 140514"/>
              <a:gd name="connsiteY1" fmla="*/ 112889 h 248356"/>
              <a:gd name="connsiteX2" fmla="*/ 5048 w 140514"/>
              <a:gd name="connsiteY2" fmla="*/ 248356 h 24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514" h="248356">
                <a:moveTo>
                  <a:pt x="140514" y="0"/>
                </a:moveTo>
                <a:cubicBezTo>
                  <a:pt x="89714" y="35748"/>
                  <a:pt x="38915" y="71496"/>
                  <a:pt x="16337" y="112889"/>
                </a:cubicBezTo>
                <a:cubicBezTo>
                  <a:pt x="-6241" y="154282"/>
                  <a:pt x="-597" y="201319"/>
                  <a:pt x="5048" y="248356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3432498" y="4154311"/>
            <a:ext cx="237066" cy="203200"/>
          </a:xfrm>
          <a:custGeom>
            <a:avLst/>
            <a:gdLst>
              <a:gd name="connsiteX0" fmla="*/ 0 w 237066"/>
              <a:gd name="connsiteY0" fmla="*/ 0 h 203200"/>
              <a:gd name="connsiteX1" fmla="*/ 146755 w 237066"/>
              <a:gd name="connsiteY1" fmla="*/ 90311 h 203200"/>
              <a:gd name="connsiteX2" fmla="*/ 237066 w 237066"/>
              <a:gd name="connsiteY2" fmla="*/ 20320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066" h="203200">
                <a:moveTo>
                  <a:pt x="0" y="0"/>
                </a:moveTo>
                <a:cubicBezTo>
                  <a:pt x="53622" y="28222"/>
                  <a:pt x="107244" y="56444"/>
                  <a:pt x="146755" y="90311"/>
                </a:cubicBezTo>
                <a:cubicBezTo>
                  <a:pt x="186266" y="124178"/>
                  <a:pt x="211666" y="163689"/>
                  <a:pt x="237066" y="20320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owchart: Alternate Process 36"/>
          <p:cNvSpPr/>
          <p:nvPr/>
        </p:nvSpPr>
        <p:spPr>
          <a:xfrm>
            <a:off x="1448476" y="4284133"/>
            <a:ext cx="2118111" cy="135467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endCxn id="7" idx="6"/>
          </p:cNvCxnSpPr>
          <p:nvPr/>
        </p:nvCxnSpPr>
        <p:spPr>
          <a:xfrm flipH="1">
            <a:off x="1766307" y="3962400"/>
            <a:ext cx="2608813" cy="708179"/>
          </a:xfrm>
          <a:prstGeom prst="straightConnector1">
            <a:avLst/>
          </a:prstGeom>
          <a:ln w="38100"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836424" y="2063858"/>
            <a:ext cx="472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يتم التنسيق من خلال ضمان التدريب قصد تحسين مؤهلات الأفراد</a:t>
            </a:r>
            <a:endParaRPr lang="en-US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6096000" y="990600"/>
            <a:ext cx="319757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توحيد التأهيل (المهارات)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8007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16" grpId="0" animBg="1"/>
      <p:bldP spid="35" grpId="0" animBg="1"/>
      <p:bldP spid="36" grpId="0" animBg="1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609600"/>
            <a:ext cx="2435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تأقلم الهيكلة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486400" y="14478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الهيكلة تتأقلم مع البيئة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22098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التأقلم وسيلة </a:t>
            </a:r>
            <a:r>
              <a:rPr lang="ar-DZ" sz="2800" dirty="0" err="1" smtClean="0"/>
              <a:t>لتماشي</a:t>
            </a:r>
            <a:r>
              <a:rPr lang="ar-DZ" sz="2800" dirty="0" smtClean="0"/>
              <a:t> المنظمة مع بيئتها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60688" y="3525364"/>
            <a:ext cx="7351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أفضل هيكلة هي الأنسب نظرا </a:t>
            </a:r>
            <a:r>
              <a:rPr lang="ar-DZ" sz="2800" u="sng" dirty="0" smtClean="0"/>
              <a:t>لموارد المنظمة ولظروفها وبيئتها</a:t>
            </a:r>
            <a:endParaRPr lang="en-US" sz="28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2988733" y="44196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توجد هيكلة صالحة لكل الحالات والمنظمات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53340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لقد أدى عمل  </a:t>
            </a:r>
            <a:r>
              <a:rPr lang="en-US" sz="2800" dirty="0" err="1" smtClean="0"/>
              <a:t>Mintzberg</a:t>
            </a:r>
            <a:r>
              <a:rPr lang="ar-DZ" sz="2800" dirty="0" smtClean="0"/>
              <a:t>  إلى التخلي نهائيا عن هذه الفكرة</a:t>
            </a:r>
            <a:endParaRPr lang="en-US" sz="2800" dirty="0"/>
          </a:p>
        </p:txBody>
      </p:sp>
      <p:pic>
        <p:nvPicPr>
          <p:cNvPr id="3074" name="Picture 2" descr="http://t0.gstatic.com/images?q=tbn:ANd9GcTh69fG7gaXePej2H-8P6KsADo5ne1GSQHxlfHElyiSAuKUxh6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11" y="609600"/>
            <a:ext cx="2514600" cy="301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 rot="19720812">
            <a:off x="-299337" y="1948189"/>
            <a:ext cx="6214898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</a:rPr>
              <a:t>Mintzberg</a:t>
            </a:r>
            <a:r>
              <a:rPr lang="ar-DZ" sz="2800" dirty="0" smtClean="0">
                <a:solidFill>
                  <a:srgbClr val="C00000"/>
                </a:solidFill>
              </a:rPr>
              <a:t> من رواد نظرية الظرفية المعاصرين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13867" y="397077"/>
            <a:ext cx="4188178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التشكيلات الخمسة لـ </a:t>
            </a:r>
            <a:r>
              <a:rPr lang="en-US" sz="2800" dirty="0" err="1" smtClean="0"/>
              <a:t>Mintzberg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143000"/>
            <a:ext cx="91496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بالاعتماد على آليات التنسيق وعناصر الظرفية، توصل  </a:t>
            </a:r>
            <a:r>
              <a:rPr lang="en-US" sz="2800" dirty="0" err="1"/>
              <a:t>Mintzberg</a:t>
            </a:r>
            <a:r>
              <a:rPr lang="ar-DZ" sz="2800" dirty="0" smtClean="0"/>
              <a:t> إلى تحديد </a:t>
            </a:r>
            <a:r>
              <a:rPr lang="ar-DZ" sz="2800" dirty="0"/>
              <a:t>خمسة هياكل ممكنة </a:t>
            </a:r>
            <a:r>
              <a:rPr lang="ar-DZ" sz="2800" dirty="0" smtClean="0"/>
              <a:t>للمنظمة حسب سيطرة أحد المكونات للمنظمة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222067" y="2286000"/>
            <a:ext cx="21082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الهيكلة البسيطة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257800" y="2315583"/>
            <a:ext cx="1964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تتميز بما يلي: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2971800"/>
            <a:ext cx="4175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التنسيق من خلال الإشراف المباشر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3581400"/>
            <a:ext cx="4175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سيطرة القمة الاستراتيجية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4267200"/>
            <a:ext cx="4175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القيادة عموما كاريزمية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0" y="4953000"/>
            <a:ext cx="4175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ليونة وقدرة على التأقلم مع البيئة</a:t>
            </a:r>
            <a:endParaRPr lang="en-US" sz="28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075267" y="3462010"/>
            <a:ext cx="2286000" cy="1752600"/>
            <a:chOff x="1075267" y="3037820"/>
            <a:chExt cx="2286000" cy="1752600"/>
          </a:xfrm>
        </p:grpSpPr>
        <p:sp>
          <p:nvSpPr>
            <p:cNvPr id="19" name="Rounded Rectangle 18"/>
            <p:cNvSpPr/>
            <p:nvPr/>
          </p:nvSpPr>
          <p:spPr>
            <a:xfrm>
              <a:off x="1684867" y="3843010"/>
              <a:ext cx="1058333" cy="778076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075267" y="4451753"/>
              <a:ext cx="2286000" cy="338667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380067" y="3037820"/>
              <a:ext cx="1676400" cy="10668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2438400" y="4121553"/>
              <a:ext cx="609600" cy="3048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1380067" y="4121553"/>
              <a:ext cx="609600" cy="3048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455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35511" y="3640919"/>
            <a:ext cx="3129845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البيروقراطية المحترفة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867400" y="609600"/>
            <a:ext cx="3359857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الهيكلة البيروقراطية الآلية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895600" y="648909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تتميز خاصة بما يلي: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531556" y="1313342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معيارية الإجراءات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542845" y="1836562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لامركزية أفقية  وعمودية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573890" y="2408264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سيطرة الهيئة التكنولوجية</a:t>
            </a:r>
            <a:endParaRPr lang="en-US" sz="2800" dirty="0">
              <a:solidFill>
                <a:srgbClr val="C00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914400" y="1430866"/>
            <a:ext cx="2133599" cy="1752600"/>
            <a:chOff x="762001" y="1447800"/>
            <a:chExt cx="2133599" cy="1752600"/>
          </a:xfrm>
        </p:grpSpPr>
        <p:sp>
          <p:nvSpPr>
            <p:cNvPr id="12" name="Rounded Rectangle 11"/>
            <p:cNvSpPr/>
            <p:nvPr/>
          </p:nvSpPr>
          <p:spPr>
            <a:xfrm>
              <a:off x="1461911" y="1678265"/>
              <a:ext cx="914400" cy="1321656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066800" y="2861733"/>
              <a:ext cx="1828800" cy="338667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600200" y="1447800"/>
              <a:ext cx="990600" cy="381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2071511" y="2232630"/>
              <a:ext cx="609600" cy="403325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762001" y="1447800"/>
              <a:ext cx="1157110" cy="138853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562600" y="2804332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اتصال رسمي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3276600" y="3640919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تتميز خاصة بما يلي: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5593646" y="4198006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معيارية التأهيل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5593646" y="4689830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بيئة مستقرة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5714999" y="5203276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سيطرة مركز العمليات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87483" y="5718236"/>
            <a:ext cx="312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لامركزية عمودية وأفقية</a:t>
            </a:r>
            <a:endParaRPr lang="en-US" sz="2800" dirty="0"/>
          </a:p>
        </p:txBody>
      </p:sp>
      <p:grpSp>
        <p:nvGrpSpPr>
          <p:cNvPr id="30" name="Group 29"/>
          <p:cNvGrpSpPr/>
          <p:nvPr/>
        </p:nvGrpSpPr>
        <p:grpSpPr>
          <a:xfrm>
            <a:off x="1340556" y="4164139"/>
            <a:ext cx="1828800" cy="2023236"/>
            <a:chOff x="1157110" y="4016734"/>
            <a:chExt cx="1828800" cy="2023236"/>
          </a:xfrm>
        </p:grpSpPr>
        <p:sp>
          <p:nvSpPr>
            <p:cNvPr id="25" name="Rounded Rectangle 24"/>
            <p:cNvSpPr/>
            <p:nvPr/>
          </p:nvSpPr>
          <p:spPr>
            <a:xfrm>
              <a:off x="1690509" y="4221294"/>
              <a:ext cx="776111" cy="1183468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157110" y="5203276"/>
              <a:ext cx="1828800" cy="836694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1576210" y="4016734"/>
              <a:ext cx="990600" cy="381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2161821" y="4459617"/>
              <a:ext cx="519290" cy="753434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1461911" y="4459616"/>
              <a:ext cx="547509" cy="753434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927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8" grpId="0"/>
      <p:bldP spid="9" grpId="0"/>
      <p:bldP spid="10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6334" y="533400"/>
            <a:ext cx="2706512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الهيكلة في شكل أقسام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164211" y="3352800"/>
            <a:ext cx="201506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ar-DZ" sz="2800" dirty="0" err="1" smtClean="0"/>
              <a:t>الأدهوقراطية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698067" y="3352800"/>
            <a:ext cx="1804811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adhocraty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39067" y="53340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تتميز خاصة بما يلي: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100234" y="121920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معيارية المنتجات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100234" y="174242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سيطرة الخط السلمي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00234" y="226564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مركزية عمودية</a:t>
            </a:r>
            <a:endParaRPr lang="en-US" sz="28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1059745" y="1062264"/>
            <a:ext cx="1907825" cy="2023236"/>
            <a:chOff x="1059745" y="1062264"/>
            <a:chExt cx="1907825" cy="2023236"/>
          </a:xfrm>
        </p:grpSpPr>
        <p:sp>
          <p:nvSpPr>
            <p:cNvPr id="10" name="Rounded Rectangle 9"/>
            <p:cNvSpPr/>
            <p:nvPr/>
          </p:nvSpPr>
          <p:spPr>
            <a:xfrm>
              <a:off x="1333499" y="1443264"/>
              <a:ext cx="1374426" cy="1345596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138770" y="2788860"/>
              <a:ext cx="1828800" cy="29664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485901" y="1062264"/>
              <a:ext cx="990600" cy="381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2448280" y="1627313"/>
              <a:ext cx="519290" cy="753434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059745" y="1577999"/>
              <a:ext cx="547509" cy="753434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590800" y="339342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تتميز خاصة بما يلي: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072012" y="419100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التعديل المتبادل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6108701" y="4714220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rgbClr val="C00000"/>
                </a:solidFill>
              </a:rPr>
              <a:t>سيطرة الدعم اللوجيستي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2812" y="5236836"/>
            <a:ext cx="310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لامركزية </a:t>
            </a:r>
            <a:r>
              <a:rPr lang="ar-DZ" sz="2800" smtClean="0"/>
              <a:t>أفيفة</a:t>
            </a:r>
            <a:endParaRPr lang="en-US" sz="28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1281292" y="4070427"/>
            <a:ext cx="2020708" cy="1759556"/>
            <a:chOff x="1423814" y="4191000"/>
            <a:chExt cx="2020708" cy="1759556"/>
          </a:xfrm>
        </p:grpSpPr>
        <p:sp>
          <p:nvSpPr>
            <p:cNvPr id="21" name="Rounded Rectangle 20"/>
            <p:cNvSpPr/>
            <p:nvPr/>
          </p:nvSpPr>
          <p:spPr>
            <a:xfrm>
              <a:off x="1834446" y="4428421"/>
              <a:ext cx="914400" cy="1321656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439335" y="5611889"/>
              <a:ext cx="1828800" cy="338667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1717325" y="4191000"/>
              <a:ext cx="759176" cy="381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1423814" y="4876800"/>
              <a:ext cx="609600" cy="50931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2291646" y="4288520"/>
              <a:ext cx="1152876" cy="132337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433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16" grpId="0"/>
      <p:bldP spid="17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7089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تذكير بمخرجات الفصل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9144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ينتظر منك بعد الانتهاء من هذا المفصل أن يكون لديك القدرة على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86400" y="151382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0070C0"/>
                </a:solidFill>
              </a:rPr>
              <a:t>تعريف الهيكلة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7089" y="2035327"/>
            <a:ext cx="5678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ar-DZ" sz="2800" dirty="0" smtClean="0">
                <a:solidFill>
                  <a:srgbClr val="0070C0"/>
                </a:solidFill>
              </a:rPr>
              <a:t>ذكر أهم أنواع الهياكل الكلاسيكية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7089" y="4638020"/>
            <a:ext cx="5678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ar-DZ" sz="2800" dirty="0" smtClean="0">
                <a:solidFill>
                  <a:srgbClr val="0070C0"/>
                </a:solidFill>
              </a:rPr>
              <a:t>ذكر </a:t>
            </a:r>
            <a:r>
              <a:rPr lang="ar-DZ" sz="2800" dirty="0" smtClean="0">
                <a:solidFill>
                  <a:srgbClr val="0070C0"/>
                </a:solidFill>
              </a:rPr>
              <a:t>أنواع الهياكل حسب التشكيلات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79670" y="2667000"/>
            <a:ext cx="52357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ar-DZ" sz="2800" dirty="0" smtClean="0">
                <a:solidFill>
                  <a:srgbClr val="0070C0"/>
                </a:solidFill>
              </a:rPr>
              <a:t>شرح مكونات المنظمة عند </a:t>
            </a:r>
            <a:r>
              <a:rPr lang="en-US" sz="2800" dirty="0" err="1" smtClean="0">
                <a:solidFill>
                  <a:srgbClr val="0070C0"/>
                </a:solidFill>
              </a:rPr>
              <a:t>Mintzberg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9965" y="3352800"/>
            <a:ext cx="4865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0070C0"/>
                </a:solidFill>
              </a:rPr>
              <a:t>ذكر </a:t>
            </a:r>
            <a:r>
              <a:rPr lang="ar-DZ" sz="2800" dirty="0" smtClean="0">
                <a:solidFill>
                  <a:srgbClr val="0070C0"/>
                </a:solidFill>
              </a:rPr>
              <a:t>آليات التنسيق عند </a:t>
            </a:r>
            <a:r>
              <a:rPr lang="en-US" sz="2800" dirty="0" err="1" smtClean="0">
                <a:solidFill>
                  <a:srgbClr val="0070C0"/>
                </a:solidFill>
              </a:rPr>
              <a:t>Mintzberg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59598" y="4012637"/>
            <a:ext cx="5772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ar-DZ" sz="2800" dirty="0" smtClean="0">
                <a:solidFill>
                  <a:srgbClr val="0070C0"/>
                </a:solidFill>
              </a:rPr>
              <a:t>شرح </a:t>
            </a:r>
            <a:r>
              <a:rPr lang="ar-DZ" sz="2800" dirty="0" smtClean="0">
                <a:solidFill>
                  <a:srgbClr val="0070C0"/>
                </a:solidFill>
              </a:rPr>
              <a:t>مختلف آليات التنسيق عند </a:t>
            </a:r>
            <a:r>
              <a:rPr lang="en-US" sz="2800" dirty="0" err="1" smtClean="0">
                <a:solidFill>
                  <a:srgbClr val="0070C0"/>
                </a:solidFill>
              </a:rPr>
              <a:t>Mintzberg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6800" y="5257800"/>
            <a:ext cx="7848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 </a:t>
            </a:r>
            <a:r>
              <a:rPr lang="ar-DZ" sz="28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ar-DZ" sz="2800" dirty="0" smtClean="0">
                <a:solidFill>
                  <a:srgbClr val="0070C0"/>
                </a:solidFill>
              </a:rPr>
              <a:t>ذكر خصائص كل نوع من أنواع الهياكل حسب التشكيلات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66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26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685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1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4982</TotalTime>
  <Words>871</Words>
  <Application>Microsoft Office PowerPoint</Application>
  <PresentationFormat>A4 Paper (210x297 mm)</PresentationFormat>
  <Paragraphs>199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ليات أن تتواجد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317</cp:revision>
  <dcterms:created xsi:type="dcterms:W3CDTF">2009-10-14T19:14:34Z</dcterms:created>
  <dcterms:modified xsi:type="dcterms:W3CDTF">2012-02-27T07:31:39Z</dcterms:modified>
</cp:coreProperties>
</file>