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53" r:id="rId2"/>
    <p:sldId id="354" r:id="rId3"/>
    <p:sldId id="438" r:id="rId4"/>
    <p:sldId id="439" r:id="rId5"/>
    <p:sldId id="435" r:id="rId6"/>
    <p:sldId id="411" r:id="rId7"/>
    <p:sldId id="412" r:id="rId8"/>
    <p:sldId id="436" r:id="rId9"/>
    <p:sldId id="413" r:id="rId10"/>
    <p:sldId id="414" r:id="rId11"/>
    <p:sldId id="433" r:id="rId12"/>
    <p:sldId id="415" r:id="rId13"/>
    <p:sldId id="431" r:id="rId14"/>
    <p:sldId id="416" r:id="rId15"/>
    <p:sldId id="434" r:id="rId16"/>
    <p:sldId id="417" r:id="rId17"/>
    <p:sldId id="418" r:id="rId18"/>
    <p:sldId id="419" r:id="rId19"/>
    <p:sldId id="420" r:id="rId20"/>
    <p:sldId id="422" r:id="rId21"/>
    <p:sldId id="423" r:id="rId22"/>
    <p:sldId id="432" r:id="rId23"/>
    <p:sldId id="424" r:id="rId24"/>
    <p:sldId id="425" r:id="rId25"/>
    <p:sldId id="355" r:id="rId26"/>
    <p:sldId id="35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82" d="100"/>
          <a:sy n="82" d="100"/>
        </p:scale>
        <p:origin x="-828" y="4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77000" y="15240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السابعة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الاقتصادية (1)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2800" spc="50" dirty="0" err="1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القرارية</a:t>
            </a:r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  والسلوكية </a:t>
            </a:r>
            <a:r>
              <a:rPr lang="ar-DZ" sz="2800" spc="50" dirty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والإدارية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للنظريات الاقتصادية مكانة كبيرة في بناء نظرية المنظمات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16002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النظريات الاقتصادية يتمثل فيما يلي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3048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السلوكية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2514600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القرار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267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تكاليف المعاملات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47244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حقوق الملكية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638800" y="5257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الوكالة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3505200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الإدارية</a:t>
            </a:r>
            <a:endParaRPr lang="ar-SA" sz="2800" dirty="0"/>
          </a:p>
        </p:txBody>
      </p:sp>
      <p:sp>
        <p:nvSpPr>
          <p:cNvPr id="10" name="Left Brace 9"/>
          <p:cNvSpPr/>
          <p:nvPr/>
        </p:nvSpPr>
        <p:spPr>
          <a:xfrm>
            <a:off x="4724400" y="2514600"/>
            <a:ext cx="381000" cy="1371600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Left Brace 11"/>
          <p:cNvSpPr/>
          <p:nvPr/>
        </p:nvSpPr>
        <p:spPr>
          <a:xfrm>
            <a:off x="4800600" y="4953000"/>
            <a:ext cx="304800" cy="762000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2362200" y="274320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السابعة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425702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الثامنة</a:t>
            </a:r>
            <a:endParaRPr lang="ar-S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5029200"/>
            <a:ext cx="220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المحاضرة التاسعة</a:t>
            </a:r>
            <a:endParaRPr lang="ar-SA" sz="2800" dirty="0"/>
          </a:p>
        </p:txBody>
      </p:sp>
      <p:cxnSp>
        <p:nvCxnSpPr>
          <p:cNvPr id="17" name="Straight Arrow Connector 16"/>
          <p:cNvCxnSpPr>
            <a:stCxn id="6" idx="1"/>
            <a:endCxn id="14" idx="3"/>
          </p:cNvCxnSpPr>
          <p:nvPr/>
        </p:nvCxnSpPr>
        <p:spPr>
          <a:xfrm rot="10800000">
            <a:off x="4724400" y="4518630"/>
            <a:ext cx="457200" cy="1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2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524000" y="2590800"/>
            <a:ext cx="6541477" cy="838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3600" b="1" spc="50" dirty="0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3600" b="1" spc="50" dirty="0" err="1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القرارية</a:t>
            </a:r>
            <a:r>
              <a:rPr lang="ar-DZ" sz="3600" b="1" spc="50" dirty="0" smtClean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  والسلوكية </a:t>
            </a:r>
            <a:r>
              <a:rPr lang="ar-DZ" sz="3600" b="1" spc="50" dirty="0">
                <a:ln w="11430"/>
                <a:solidFill>
                  <a:srgbClr val="FF0000"/>
                </a:solidFill>
                <a:latin typeface="ae_AlMateen" pitchFamily="2" charset="-78"/>
                <a:ea typeface="+mj-ea"/>
                <a:cs typeface="+mj-cs"/>
              </a:rPr>
              <a:t>والإدارية</a:t>
            </a:r>
            <a:endParaRPr lang="ar-SA" sz="3600" b="1" spc="50" dirty="0">
              <a:ln w="11430"/>
              <a:solidFill>
                <a:srgbClr val="FF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9144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المحاضرة سيكون الطالب قادرا على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760088" y="1859340"/>
            <a:ext cx="356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نظرية القرار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59888" y="3340681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النظرية السلوكية للمنظمة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66732" y="4387121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إشكالية الفصل بين الملكية والإدارة في 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403885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يقارن بين الرشد المطلق والرشد المقيد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3863901"/>
            <a:ext cx="6064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ذاكرة المنظمة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458200" y="1859340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8458200" y="2380735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8458200" y="3338856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ym typeface="Wingdings"/>
              </a:rPr>
              <a:t>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8458200" y="380086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8458200" y="432408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159888" y="29290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نموذج </a:t>
            </a:r>
            <a:r>
              <a:rPr lang="en-US" sz="2800" dirty="0" smtClean="0"/>
              <a:t>IMC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8458200" y="2904049"/>
            <a:ext cx="609600" cy="52322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sym typeface="Wingdings"/>
              </a:rPr>
              <a:t>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t2.gstatic.com/images?q=tbn:ANd9GcTdmte8nVl5qqq4bIfK6deYdq041d0J0d3YvX-F4aGhfO37MFm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98905"/>
            <a:ext cx="183832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56122" y="4924591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يفسر سلطة الإدارة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8447590" y="4861559"/>
            <a:ext cx="609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ym typeface="Wingdings"/>
              </a:rPr>
              <a:t>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56103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143762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نظرية القرار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67200" y="222245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النظرية السلوكية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50267" y="30581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3- النظرية الإدارية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8000999" y="751820"/>
            <a:ext cx="228601" cy="2524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7679266" y="1557010"/>
            <a:ext cx="626533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7696199" y="3128055"/>
            <a:ext cx="533399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697610" y="2362200"/>
            <a:ext cx="531989" cy="383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6324600" y="751820"/>
            <a:ext cx="21336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605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381000"/>
            <a:ext cx="54102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1- نظرية القرارة (النظرية </a:t>
            </a:r>
            <a:r>
              <a:rPr lang="ar-DZ" sz="2800" b="1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القرارية</a:t>
            </a:r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)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2493320" cy="243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t2.gstatic.com/images?q=tbn:ANd9GcRL73xPjH2XTf3lkWxkVet4-Q_aWEspMEFTQnX3gzkc3OyKa8HvF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026719"/>
            <a:ext cx="173355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581400" y="11430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C00000"/>
                </a:solidFill>
              </a:rPr>
              <a:t>HERBERT SIMON  (1916-2001)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1400" y="16865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اقتصادي وعالم اجتماع أمريكي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86200" y="25146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قدم نظرية الرشد المقيد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4320" y="3145128"/>
            <a:ext cx="474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حطم مبادئ النظرية الكلاسيكية الجديدة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874320" y="3886200"/>
            <a:ext cx="474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أوائل من اهتم بالذكاء الصناعي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923560" y="5197734"/>
            <a:ext cx="2372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حائز على جائزة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874320" y="5551351"/>
            <a:ext cx="343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NOBEL   (1978)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2860816" y="4796638"/>
            <a:ext cx="3436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TURING   (1975)</a:t>
            </a:r>
            <a:endParaRPr lang="en-US" sz="2800" dirty="0"/>
          </a:p>
        </p:txBody>
      </p:sp>
      <p:cxnSp>
        <p:nvCxnSpPr>
          <p:cNvPr id="25" name="Straight Arrow Connector 24"/>
          <p:cNvCxnSpPr>
            <a:stCxn id="21" idx="1"/>
            <a:endCxn id="24" idx="3"/>
          </p:cNvCxnSpPr>
          <p:nvPr/>
        </p:nvCxnSpPr>
        <p:spPr>
          <a:xfrm flipH="1" flipV="1">
            <a:off x="6297050" y="5058248"/>
            <a:ext cx="626510" cy="401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1" idx="1"/>
            <a:endCxn id="23" idx="3"/>
          </p:cNvCxnSpPr>
          <p:nvPr/>
        </p:nvCxnSpPr>
        <p:spPr>
          <a:xfrm flipH="1">
            <a:off x="6310554" y="5459344"/>
            <a:ext cx="613006" cy="3536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0746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7325" y="18288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القرار هو أهم شيء في إدارة المنظمات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3169" y="110999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لأن المنظمات لا يمكن أن تتواجد ولا أن تنمو إلا بالقرار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2819400"/>
            <a:ext cx="5695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تهتم نظرية القرار بالسلوك الإنساني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8960" y="4394191"/>
            <a:ext cx="1704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فتنطلق من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2521" y="3657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الاقتصادية للاختيار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9760" y="5187879"/>
            <a:ext cx="359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latin typeface="Simplified Arabic" pitchFamily="18" charset="-78"/>
                <a:cs typeface="Simplified Arabic" pitchFamily="18" charset="-78"/>
              </a:rPr>
              <a:t>النظرية النفسانية للسلوك</a:t>
            </a:r>
            <a:endParaRPr lang="en-US" sz="2800" b="1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8" name="Straight Arrow Connector 7"/>
          <p:cNvCxnSpPr>
            <a:stCxn id="5" idx="1"/>
            <a:endCxn id="6" idx="3"/>
          </p:cNvCxnSpPr>
          <p:nvPr/>
        </p:nvCxnSpPr>
        <p:spPr>
          <a:xfrm flipH="1" flipV="1">
            <a:off x="6215321" y="3919210"/>
            <a:ext cx="1323639" cy="7365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1"/>
            <a:endCxn id="7" idx="3"/>
          </p:cNvCxnSpPr>
          <p:nvPr/>
        </p:nvCxnSpPr>
        <p:spPr>
          <a:xfrm flipH="1">
            <a:off x="6102449" y="4655801"/>
            <a:ext cx="1436511" cy="7936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61477" y="42397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يتخذ القرارات الرشيدة 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9538" y="568286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الانسان يبحث عن منفعته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69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لـ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Herbert Simon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  نظرية المنظمات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هي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نظرية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لقرار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210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0" y="637196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تصل هذه النظرية إلى نتائج جديدة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4425" y="637196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أن الإنسان يواجه قيود تمنعه من </a:t>
            </a:r>
            <a:r>
              <a:rPr lang="ar-DZ" sz="2800" u="sng" dirty="0" smtClean="0">
                <a:solidFill>
                  <a:srgbClr val="FF0000"/>
                </a:solidFill>
              </a:rPr>
              <a:t>الرشد الكامل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2795232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النظرية الاقتصادية الكلاسيكية الجديدة قد وضعت تسلسل لعملية اتخاذ القرار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52475" y="200879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المشكلة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23900" y="2532819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ح</a:t>
            </a:r>
            <a:r>
              <a:rPr lang="ar-DZ" sz="2800" dirty="0" smtClean="0"/>
              <a:t>صر الحلول الممكنة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23900" y="30383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تقييم الحلول الممكنة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3524372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اختيار الحل و</a:t>
            </a:r>
            <a:r>
              <a:rPr lang="ar-DZ" sz="2800" dirty="0"/>
              <a:t>تنقيذ </a:t>
            </a:r>
            <a:r>
              <a:rPr lang="ar-DZ" sz="2800" dirty="0" smtClean="0"/>
              <a:t>الحل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8650" y="4048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رقابة الحل</a:t>
            </a:r>
            <a:endParaRPr lang="en-US" sz="2800" dirty="0"/>
          </a:p>
        </p:txBody>
      </p:sp>
      <p:sp>
        <p:nvSpPr>
          <p:cNvPr id="15" name="Right Brace 14"/>
          <p:cNvSpPr/>
          <p:nvPr/>
        </p:nvSpPr>
        <p:spPr>
          <a:xfrm>
            <a:off x="3619500" y="2270406"/>
            <a:ext cx="381000" cy="217598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363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8822" y="238374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لنموذج لاتخاذ القرار له مجموعة من </a:t>
            </a:r>
            <a:r>
              <a:rPr lang="ar-DZ" sz="2800" dirty="0" smtClean="0">
                <a:solidFill>
                  <a:srgbClr val="FF0000"/>
                </a:solidFill>
              </a:rPr>
              <a:t>الفرضيات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5111" y="719945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المشكلة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7197" y="1906686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المحلول المتوفرة  المشكلة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0997" y="4831466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القدرة على التعامل مع كل المتغيرات الخاصة بالمشكلة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2" idx="1"/>
            <a:endCxn id="3" idx="3"/>
          </p:cNvCxnSpPr>
          <p:nvPr/>
        </p:nvCxnSpPr>
        <p:spPr>
          <a:xfrm flipH="1" flipV="1">
            <a:off x="4883311" y="1196999"/>
            <a:ext cx="785511" cy="1663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1"/>
            <a:endCxn id="4" idx="3"/>
          </p:cNvCxnSpPr>
          <p:nvPr/>
        </p:nvCxnSpPr>
        <p:spPr>
          <a:xfrm flipH="1" flipV="1">
            <a:off x="4935397" y="2383740"/>
            <a:ext cx="733425" cy="4770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2" idx="1"/>
            <a:endCxn id="5" idx="3"/>
          </p:cNvCxnSpPr>
          <p:nvPr/>
        </p:nvCxnSpPr>
        <p:spPr>
          <a:xfrm flipH="1">
            <a:off x="4859197" y="2860794"/>
            <a:ext cx="809625" cy="24477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0997" y="331756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للإنسان كل المعلومات الممكنة حول نتائج المحلول المتوفرة  المشكلة</a:t>
            </a:r>
            <a:endParaRPr lang="en-US" sz="2800" dirty="0"/>
          </a:p>
        </p:txBody>
      </p:sp>
      <p:cxnSp>
        <p:nvCxnSpPr>
          <p:cNvPr id="28" name="Straight Arrow Connector 27"/>
          <p:cNvCxnSpPr>
            <a:stCxn id="2" idx="1"/>
            <a:endCxn id="25" idx="3"/>
          </p:cNvCxnSpPr>
          <p:nvPr/>
        </p:nvCxnSpPr>
        <p:spPr>
          <a:xfrm flipH="1">
            <a:off x="4859197" y="2860794"/>
            <a:ext cx="809625" cy="933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2411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7463" y="11531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الواقع، لا تتوفر هذه المعلومات لدى الفرد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705101" y="3733800"/>
            <a:ext cx="4048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فهو ليس رشيدا رشدا مطلقا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740790" y="5301652"/>
            <a:ext cx="4048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القرار لا يمكن أن يكون رشيدا</a:t>
            </a:r>
            <a:r>
              <a:rPr lang="ar-SA" sz="2800" dirty="0" smtClean="0"/>
              <a:t> بكيفية مطلقة</a:t>
            </a:r>
            <a:endParaRPr lang="en-US" sz="2800" dirty="0"/>
          </a:p>
        </p:txBody>
      </p:sp>
      <p:sp>
        <p:nvSpPr>
          <p:cNvPr id="5" name="Down Arrow 4"/>
          <p:cNvSpPr/>
          <p:nvPr/>
        </p:nvSpPr>
        <p:spPr>
          <a:xfrm>
            <a:off x="4614862" y="2580620"/>
            <a:ext cx="838200" cy="631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16200000">
            <a:off x="4870463" y="4184661"/>
            <a:ext cx="488610" cy="8956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http://t2.gstatic.com/images?q=tbn:ANd9GcRqPROVbxyXLsFtEyqr1vSAFWidmTy3C7VqEP0XJX7rH36qgPzBr1pxfkG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2743200" cy="254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7463" y="1676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(حتى وإن توفرت لا يستطيع معالجتها كلها)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5156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4572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الرشد ليس مطلقا فهو مقيد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10100" y="1720985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الوصول إلى الحل الأمثل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0100" y="1720985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ي</a:t>
            </a:r>
            <a:r>
              <a:rPr lang="ar-DZ" sz="2800" dirty="0" smtClean="0"/>
              <a:t>جب الاكتفاء </a:t>
            </a:r>
            <a:r>
              <a:rPr lang="ar-DZ" sz="2800" u="sng" dirty="0" smtClean="0">
                <a:solidFill>
                  <a:srgbClr val="FF0000"/>
                </a:solidFill>
              </a:rPr>
              <a:t>بالحل المرضي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457700" y="1601595"/>
            <a:ext cx="685800" cy="762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9029700" y="1644785"/>
            <a:ext cx="685800" cy="762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81300" y="262381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اقترح  </a:t>
            </a:r>
            <a:r>
              <a:rPr lang="en-US" sz="2800" dirty="0" smtClean="0"/>
              <a:t>Simon</a:t>
            </a:r>
            <a:r>
              <a:rPr lang="ar-DZ" sz="2800" dirty="0" smtClean="0"/>
              <a:t> نموذج لاتخاذ القرار في 3 مراحل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3629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الاستخبار: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40487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التصميم:</a:t>
            </a:r>
            <a:r>
              <a:rPr lang="ar-DZ" sz="2800" dirty="0" smtClean="0"/>
              <a:t>   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810780"/>
            <a:ext cx="248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مرحلة </a:t>
            </a:r>
            <a:r>
              <a:rPr lang="ar-DZ" sz="2800" b="1" dirty="0" smtClean="0"/>
              <a:t>الاختيار: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336822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البحث عن المعلومات في البيئة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47750" y="4000200"/>
            <a:ext cx="431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تحديد الحلول الممكنة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1" y="4792085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مرحلة اختيار الحل </a:t>
            </a:r>
            <a:r>
              <a:rPr lang="ar-DZ" sz="2800" b="1" dirty="0" smtClean="0">
                <a:solidFill>
                  <a:srgbClr val="FF0000"/>
                </a:solidFill>
              </a:rPr>
              <a:t>الأنسب</a:t>
            </a:r>
            <a:r>
              <a:rPr lang="ar-DZ" sz="2800" dirty="0" smtClean="0"/>
              <a:t> للمشكلة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133600" y="457200"/>
            <a:ext cx="3405099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sz="2800" i="1" dirty="0" err="1">
                <a:solidFill>
                  <a:srgbClr val="FFFF00"/>
                </a:solidFill>
              </a:rPr>
              <a:t>Bounded</a:t>
            </a:r>
            <a:r>
              <a:rPr lang="fr-FR" sz="2800" i="1" dirty="0">
                <a:solidFill>
                  <a:srgbClr val="FFFF00"/>
                </a:solidFill>
              </a:rPr>
              <a:t> </a:t>
            </a:r>
            <a:r>
              <a:rPr lang="fr-FR" sz="2800" i="1" dirty="0" err="1">
                <a:solidFill>
                  <a:srgbClr val="FFFF00"/>
                </a:solidFill>
              </a:rPr>
              <a:t>Rationality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945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343400"/>
            <a:ext cx="613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إدخال الرشد المقيد ومنه الحلول المرضية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2971800"/>
            <a:ext cx="6515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ومن هنا نفهم أن نظرية القرار لا تعترف بالحل الأمثل ولا بالحل الأمثل الوحيد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1371600"/>
            <a:ext cx="428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يسمى هذا النموذج نموذج </a:t>
            </a:r>
            <a:r>
              <a:rPr lang="en-US" sz="2800" dirty="0" smtClean="0"/>
              <a:t>IMC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82210" y="79501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FF0000"/>
                </a:solidFill>
              </a:rPr>
              <a:t>I</a:t>
            </a:r>
            <a:r>
              <a:rPr lang="en-US" sz="2800" dirty="0" smtClean="0"/>
              <a:t>ntelligence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82210" y="135432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M</a:t>
            </a:r>
            <a:r>
              <a:rPr lang="en-US" sz="2800" dirty="0" err="1" smtClean="0"/>
              <a:t>odelization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1938004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err="1" smtClean="0">
                <a:solidFill>
                  <a:srgbClr val="FF0000"/>
                </a:solidFill>
              </a:rPr>
              <a:t>C</a:t>
            </a:r>
            <a:r>
              <a:rPr lang="en-US" sz="2800" dirty="0" err="1" smtClean="0"/>
              <a:t>hoise</a:t>
            </a:r>
            <a:endParaRPr lang="en-US" sz="2800" dirty="0"/>
          </a:p>
        </p:txBody>
      </p: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4125410" y="1056620"/>
            <a:ext cx="827590" cy="5765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1"/>
            <a:endCxn id="6" idx="3"/>
          </p:cNvCxnSpPr>
          <p:nvPr/>
        </p:nvCxnSpPr>
        <p:spPr>
          <a:xfrm flipH="1" flipV="1">
            <a:off x="4125410" y="1615938"/>
            <a:ext cx="827590" cy="172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1"/>
            <a:endCxn id="7" idx="3"/>
          </p:cNvCxnSpPr>
          <p:nvPr/>
        </p:nvCxnSpPr>
        <p:spPr>
          <a:xfrm flipH="1">
            <a:off x="4191000" y="1633210"/>
            <a:ext cx="762000" cy="5664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24000" y="5029200"/>
            <a:ext cx="525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/>
              <a:t>المؤسسة عبارة عن كائن يتأقلم مع بيئته، يحاول أن يتماشى مع ما تتيحه هذه البيئة </a:t>
            </a:r>
            <a:endParaRPr lang="ar-SA" sz="2800" dirty="0"/>
          </a:p>
        </p:txBody>
      </p:sp>
      <p:sp>
        <p:nvSpPr>
          <p:cNvPr id="14" name="Left Arrow 13"/>
          <p:cNvSpPr/>
          <p:nvPr/>
        </p:nvSpPr>
        <p:spPr>
          <a:xfrm>
            <a:off x="7086600" y="4953000"/>
            <a:ext cx="6858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013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2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381000"/>
            <a:ext cx="37338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2- النظرية السلوكية للمنظمة 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168" y="381000"/>
            <a:ext cx="2286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Cyert</a:t>
            </a:r>
            <a:r>
              <a:rPr lang="en-US" sz="2800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 &amp; March</a:t>
            </a:r>
            <a:endParaRPr lang="en-US" sz="2800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5249" y="1480810"/>
            <a:ext cx="543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شاركا 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Simon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في البحث وفي النشر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2170" y="2205097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لهما ليس للمؤسسة هدف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1" y="2727275"/>
            <a:ext cx="4121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بل الأفراد هم من لديهم أهداف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8100" y="3975206"/>
            <a:ext cx="188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بالنسبة لهما المنظمة هي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4520575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لكنها أيضا </a:t>
            </a:r>
            <a:r>
              <a:rPr lang="ar-DZ" sz="2800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جماعات تتحالف</a:t>
            </a:r>
          </a:p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لهذه التحالفات أهداف مختلفة وسلطات متغيرة حسب الظروف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" y="138112"/>
            <a:ext cx="15240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4171" y="411956"/>
            <a:ext cx="1883568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150" y="2328207"/>
            <a:ext cx="169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latin typeface="Simplified Arabic" pitchFamily="18" charset="-78"/>
                <a:cs typeface="Simplified Arabic" pitchFamily="18" charset="-78"/>
              </a:rPr>
              <a:t>Richard </a:t>
            </a:r>
            <a:r>
              <a:rPr lang="en-US" sz="2000" dirty="0" err="1" smtClean="0">
                <a:latin typeface="Simplified Arabic" pitchFamily="18" charset="-78"/>
                <a:cs typeface="Simplified Arabic" pitchFamily="18" charset="-78"/>
              </a:rPr>
              <a:t>Cyert</a:t>
            </a:r>
            <a:endParaRPr lang="en-US" sz="20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2128152"/>
            <a:ext cx="1864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Simplified Arabic" pitchFamily="18" charset="-78"/>
                <a:cs typeface="Simplified Arabic" pitchFamily="18" charset="-78"/>
              </a:rPr>
              <a:t>James March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2" y="2950785"/>
            <a:ext cx="2014538" cy="25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0083" y="5522847"/>
            <a:ext cx="1371599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1963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3478985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مجموعة من </a:t>
            </a:r>
            <a:r>
              <a:rPr lang="ar-DZ" sz="2800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الجماعات المتنازعة</a:t>
            </a:r>
          </a:p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كما رأى </a:t>
            </a:r>
            <a:r>
              <a:rPr lang="en-US" sz="2800" dirty="0" err="1" smtClean="0">
                <a:latin typeface="Simplified Arabic" pitchFamily="18" charset="-78"/>
                <a:cs typeface="Simplified Arabic" pitchFamily="18" charset="-78"/>
              </a:rPr>
              <a:t>Berle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و</a:t>
            </a:r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 Means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13" name="Straight Arrow Connector 12"/>
          <p:cNvCxnSpPr>
            <a:stCxn id="7" idx="1"/>
            <a:endCxn id="15" idx="3"/>
          </p:cNvCxnSpPr>
          <p:nvPr/>
        </p:nvCxnSpPr>
        <p:spPr>
          <a:xfrm flipH="1" flipV="1">
            <a:off x="6248400" y="3956039"/>
            <a:ext cx="1409700" cy="4962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1"/>
            <a:endCxn id="8" idx="3"/>
          </p:cNvCxnSpPr>
          <p:nvPr/>
        </p:nvCxnSpPr>
        <p:spPr>
          <a:xfrm flipH="1">
            <a:off x="6096000" y="4452260"/>
            <a:ext cx="1562100" cy="7608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59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الأفراد في المنظمات يشكلون جماعات كبيرة أو صغيرة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8288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تستطيع أي من هذه الجماعات أن تسيطر حسب الظروف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9339" y="2895600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تؤثر الجماعة المسيطرة على هدف المنظمة في كثير من الحالات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9813" y="3815468"/>
            <a:ext cx="808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التأثير مؤقت مثل السيطرة مؤقته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92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3294639"/>
            <a:ext cx="4000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الجماعات حسب سيطرتها بالتفاوض حول كيفية الاستفادة من القيمة المضافة التي تنشئها المنظمة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" y="3033029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(عمال</a:t>
            </a:r>
            <a:r>
              <a:rPr lang="ar-DZ" sz="2800" dirty="0" smtClean="0"/>
              <a:t>) زيادة رواتب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9100" y="4166134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</a:t>
            </a:r>
            <a:r>
              <a:rPr lang="ar-DZ" sz="2800" dirty="0"/>
              <a:t>(مديرون</a:t>
            </a:r>
            <a:r>
              <a:rPr lang="ar-DZ" sz="2800" dirty="0" smtClean="0"/>
              <a:t>) زيادة  علاوات  المديرين</a:t>
            </a:r>
            <a:endParaRPr lang="en-US" sz="2800" dirty="0"/>
          </a:p>
        </p:txBody>
      </p:sp>
      <p:pic>
        <p:nvPicPr>
          <p:cNvPr id="2050" name="Picture 2" descr="http://t1.gstatic.com/images?q=tbn:ANd9GcT3RQWgeAWoDqGj3nlWxTMiIwDHss-9__aTraUp_rpt3qX6pYJiF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5029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3.gstatic.com/images?q=tbn:ANd9GcRk_10NEsYEkL1c_C2dgTXeXfy_UCZE272Lc87LqwV3OXURgiV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02870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57400" y="5410200"/>
            <a:ext cx="1600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...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xmlns="" val="199800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219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</a:t>
            </a:r>
            <a:r>
              <a:rPr lang="en-US" sz="2800" dirty="0" err="1" smtClean="0"/>
              <a:t>Cyert</a:t>
            </a:r>
            <a:r>
              <a:rPr lang="ar-DZ" sz="2800" dirty="0" smtClean="0"/>
              <a:t> و</a:t>
            </a:r>
            <a:r>
              <a:rPr lang="en-US" sz="2800" dirty="0" smtClean="0"/>
              <a:t>March</a:t>
            </a:r>
            <a:r>
              <a:rPr lang="ar-DZ" sz="2800" dirty="0" smtClean="0"/>
              <a:t> أن المؤسسة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2628095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عقلاني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3151315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يتأقلم بالاستناد إلى تعلمه السابق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679084" y="2046565"/>
            <a:ext cx="2026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مفتوح على بيئته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3733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المؤسسة لها ذاكرة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4381500"/>
            <a:ext cx="4191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FF0000"/>
                </a:solidFill>
              </a:rPr>
              <a:t>ذاكرة المنظمة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0697994">
            <a:off x="3596842" y="4916083"/>
            <a:ext cx="41910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Organizational memory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125" y="48704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الذاكرة </a:t>
            </a:r>
            <a:r>
              <a:rPr lang="ar-DZ" sz="2800" dirty="0" err="1" smtClean="0"/>
              <a:t>المنظمتية</a:t>
            </a:r>
            <a:r>
              <a:rPr lang="ar-DZ" sz="2800" dirty="0" smtClean="0"/>
              <a:t> (التنظيمية)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7543800" y="2661582"/>
            <a:ext cx="1896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عبارة عن نظام</a:t>
            </a:r>
            <a:endParaRPr lang="en-US" dirty="0"/>
          </a:p>
        </p:txBody>
      </p:sp>
      <p:sp>
        <p:nvSpPr>
          <p:cNvPr id="12" name="Curved Right Arrow 11"/>
          <p:cNvSpPr/>
          <p:nvPr/>
        </p:nvSpPr>
        <p:spPr>
          <a:xfrm rot="2246475">
            <a:off x="1420351" y="2222715"/>
            <a:ext cx="914400" cy="1524000"/>
          </a:xfrm>
          <a:prstGeom prst="curv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2852881" y="2046565"/>
            <a:ext cx="154709" cy="1490461"/>
          </a:xfrm>
          <a:prstGeom prst="lef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1" idx="1"/>
            <a:endCxn id="5" idx="3"/>
          </p:cNvCxnSpPr>
          <p:nvPr/>
        </p:nvCxnSpPr>
        <p:spPr>
          <a:xfrm flipH="1" flipV="1">
            <a:off x="6705600" y="2308175"/>
            <a:ext cx="838200" cy="6150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1"/>
            <a:endCxn id="4" idx="3"/>
          </p:cNvCxnSpPr>
          <p:nvPr/>
        </p:nvCxnSpPr>
        <p:spPr>
          <a:xfrm flipH="1">
            <a:off x="6705600" y="2923192"/>
            <a:ext cx="838200" cy="4897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1" idx="1"/>
            <a:endCxn id="3" idx="3"/>
          </p:cNvCxnSpPr>
          <p:nvPr/>
        </p:nvCxnSpPr>
        <p:spPr>
          <a:xfrm flipH="1" flipV="1">
            <a:off x="6705600" y="2889705"/>
            <a:ext cx="838200" cy="33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976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0" y="30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ذاكرة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0" y="1219200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الخبرة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695980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المنظمة تنشئ روتين </a:t>
            </a:r>
            <a:r>
              <a:rPr lang="ar-DZ" sz="2800" dirty="0" smtClean="0">
                <a:solidFill>
                  <a:srgbClr val="C00000"/>
                </a:solidFill>
              </a:rPr>
              <a:t>ديناميكي</a:t>
            </a:r>
            <a:r>
              <a:rPr lang="ar-DZ" sz="2800" dirty="0" smtClean="0"/>
              <a:t> (</a:t>
            </a:r>
            <a:r>
              <a:rPr lang="ar-DZ" sz="2800" dirty="0" smtClean="0">
                <a:solidFill>
                  <a:srgbClr val="C00000"/>
                </a:solidFill>
              </a:rPr>
              <a:t>حركي</a:t>
            </a:r>
            <a:r>
              <a:rPr lang="ar-DZ" sz="2800" dirty="0" smtClean="0"/>
              <a:t>)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1"/>
            <a:endCxn id="4" idx="3"/>
          </p:cNvCxnSpPr>
          <p:nvPr/>
        </p:nvCxnSpPr>
        <p:spPr>
          <a:xfrm flipH="1">
            <a:off x="6134100" y="566410"/>
            <a:ext cx="1333500" cy="391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1"/>
            <a:endCxn id="4" idx="3"/>
          </p:cNvCxnSpPr>
          <p:nvPr/>
        </p:nvCxnSpPr>
        <p:spPr>
          <a:xfrm flipH="1" flipV="1">
            <a:off x="6134100" y="957590"/>
            <a:ext cx="1485900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57250" y="2743199"/>
            <a:ext cx="499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هذا الذي يمكنها من تعديل سلوكها لتتأقلم مع البيئة</a:t>
            </a:r>
            <a:endParaRPr lang="en-US" sz="2800" dirty="0"/>
          </a:p>
        </p:txBody>
      </p:sp>
      <p:sp>
        <p:nvSpPr>
          <p:cNvPr id="23" name="Parallelogram 22"/>
          <p:cNvSpPr/>
          <p:nvPr/>
        </p:nvSpPr>
        <p:spPr>
          <a:xfrm>
            <a:off x="1752600" y="1311905"/>
            <a:ext cx="3200400" cy="10921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riped Right Arrow 24"/>
          <p:cNvSpPr/>
          <p:nvPr/>
        </p:nvSpPr>
        <p:spPr>
          <a:xfrm rot="5400000">
            <a:off x="2667000" y="1328410"/>
            <a:ext cx="1143000" cy="1447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38800" y="555685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تعلم المنظمة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896100" y="35153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الخبرة 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124450" y="35153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ظروف البيئة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10250" y="459580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إدماج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57250" y="5556855"/>
            <a:ext cx="3114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حركية التغيير التنظيمي</a:t>
            </a:r>
            <a:endParaRPr lang="en-US" sz="2800" dirty="0"/>
          </a:p>
        </p:txBody>
      </p:sp>
      <p:cxnSp>
        <p:nvCxnSpPr>
          <p:cNvPr id="32" name="Straight Arrow Connector 31"/>
          <p:cNvCxnSpPr>
            <a:stCxn id="26" idx="1"/>
            <a:endCxn id="30" idx="3"/>
          </p:cNvCxnSpPr>
          <p:nvPr/>
        </p:nvCxnSpPr>
        <p:spPr>
          <a:xfrm flipH="1">
            <a:off x="3971925" y="5818465"/>
            <a:ext cx="16668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Down Arrow 35"/>
          <p:cNvSpPr/>
          <p:nvPr/>
        </p:nvSpPr>
        <p:spPr>
          <a:xfrm rot="2396144">
            <a:off x="6762750" y="4038600"/>
            <a:ext cx="685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rot="18766628">
            <a:off x="6232216" y="4029948"/>
            <a:ext cx="685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6413059" y="5119027"/>
            <a:ext cx="966082" cy="4435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90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2" grpId="0"/>
      <p:bldP spid="23" grpId="0" animBg="1"/>
      <p:bldP spid="25" grpId="0" animBg="1"/>
      <p:bldP spid="26" grpId="0"/>
      <p:bldP spid="27" grpId="0"/>
      <p:bldP spid="28" grpId="0"/>
      <p:bldP spid="29" grpId="0"/>
      <p:bldP spid="30" grpId="0"/>
      <p:bldP spid="36" grpId="0" animBg="1"/>
      <p:bldP spid="37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8425" y="381000"/>
            <a:ext cx="2847975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3- النظرية الإدارية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1425" y="381000"/>
            <a:ext cx="2667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Berle</a:t>
            </a:r>
            <a:r>
              <a:rPr lang="en-US" sz="28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 &amp; Means</a:t>
            </a:r>
            <a:endParaRPr lang="en-US" sz="28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06680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في العشرينيات عرفت المؤسسات الأمريكية تطورا كبيرا فكانت ت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كبر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من حيث الحجم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4265" y="247056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تغير شكل الملكية حيث انتشرت الشركات بالأسهم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8539" y="3424060"/>
            <a:ext cx="303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ارتفاع عدد المساهمين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8065" y="4010175"/>
            <a:ext cx="3038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تنوع المساهمين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7565" y="4605010"/>
            <a:ext cx="326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تشتت جغرافي للمساهمين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7315" y="3999995"/>
            <a:ext cx="180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نتج عن هذا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cxnSp>
        <p:nvCxnSpPr>
          <p:cNvPr id="11" name="Straight Arrow Connector 10"/>
          <p:cNvCxnSpPr>
            <a:stCxn id="9" idx="1"/>
            <a:endCxn id="6" idx="3"/>
          </p:cNvCxnSpPr>
          <p:nvPr/>
        </p:nvCxnSpPr>
        <p:spPr>
          <a:xfrm flipH="1" flipV="1">
            <a:off x="5007014" y="3685670"/>
            <a:ext cx="2400301" cy="575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1"/>
            <a:endCxn id="8" idx="3"/>
          </p:cNvCxnSpPr>
          <p:nvPr/>
        </p:nvCxnSpPr>
        <p:spPr>
          <a:xfrm flipH="1">
            <a:off x="5054640" y="4261605"/>
            <a:ext cx="2352675" cy="6050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1"/>
            <a:endCxn id="7" idx="3"/>
          </p:cNvCxnSpPr>
          <p:nvPr/>
        </p:nvCxnSpPr>
        <p:spPr>
          <a:xfrm flipH="1">
            <a:off x="5016540" y="4261605"/>
            <a:ext cx="2390775" cy="1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6946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074" y="1424463"/>
            <a:ext cx="2981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لا يمكن للملاك أن يديروا ملكيتهم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1384756"/>
            <a:ext cx="2990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المديرين هم من يدير الشركات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67137" y="306952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فصل بين الإدارة والملكية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2"/>
            <a:endCxn id="4" idx="0"/>
          </p:cNvCxnSpPr>
          <p:nvPr/>
        </p:nvCxnSpPr>
        <p:spPr>
          <a:xfrm flipH="1">
            <a:off x="5405437" y="2378570"/>
            <a:ext cx="1638300" cy="6909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2"/>
            <a:endCxn id="4" idx="0"/>
          </p:cNvCxnSpPr>
          <p:nvPr/>
        </p:nvCxnSpPr>
        <p:spPr>
          <a:xfrm>
            <a:off x="3857625" y="2338863"/>
            <a:ext cx="1547812" cy="7306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0" y="457200"/>
            <a:ext cx="735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لاحظ  </a:t>
            </a:r>
            <a:r>
              <a:rPr lang="en-US" sz="2800" dirty="0" smtClean="0"/>
              <a:t>BERLE</a:t>
            </a:r>
            <a:r>
              <a:rPr lang="ar-DZ" sz="2800" dirty="0" smtClean="0"/>
              <a:t> و </a:t>
            </a:r>
            <a:r>
              <a:rPr lang="en-US" sz="2800" dirty="0" smtClean="0"/>
              <a:t>MEANS</a:t>
            </a:r>
            <a:r>
              <a:rPr lang="ar-DZ" sz="2800" dirty="0" smtClean="0"/>
              <a:t> في كتابهما   (1932) أن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9850"/>
            <a:ext cx="2590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6051" y="5453390"/>
            <a:ext cx="5336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سلطة القرار أصبحت في أيدي المديرين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8487" y="3814670"/>
            <a:ext cx="5064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أصبحت عبارة عن جماعات (عمال، ملاك، مديرين...) بمصالح مختلفة وقد تتعارض</a:t>
            </a:r>
            <a:endParaRPr lang="en-US" sz="2800" dirty="0"/>
          </a:p>
        </p:txBody>
      </p:sp>
      <p:sp>
        <p:nvSpPr>
          <p:cNvPr id="27" name="Rectangle 26"/>
          <p:cNvSpPr/>
          <p:nvPr/>
        </p:nvSpPr>
        <p:spPr>
          <a:xfrm>
            <a:off x="6934200" y="4747318"/>
            <a:ext cx="2034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/>
              <a:t>ينتج عن هذا أن </a:t>
            </a:r>
            <a:endParaRPr lang="en-US" sz="2800" dirty="0"/>
          </a:p>
        </p:txBody>
      </p:sp>
      <p:cxnSp>
        <p:nvCxnSpPr>
          <p:cNvPr id="2052" name="Straight Arrow Connector 2051"/>
          <p:cNvCxnSpPr>
            <a:stCxn id="27" idx="1"/>
            <a:endCxn id="28" idx="3"/>
          </p:cNvCxnSpPr>
          <p:nvPr/>
        </p:nvCxnSpPr>
        <p:spPr>
          <a:xfrm flipH="1">
            <a:off x="5372100" y="5008928"/>
            <a:ext cx="1562100" cy="706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>
            <a:stCxn id="27" idx="1"/>
            <a:endCxn id="29" idx="3"/>
          </p:cNvCxnSpPr>
          <p:nvPr/>
        </p:nvCxnSpPr>
        <p:spPr>
          <a:xfrm flipH="1" flipV="1">
            <a:off x="5553074" y="4507168"/>
            <a:ext cx="1381126" cy="501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112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8" grpId="0"/>
      <p:bldP spid="29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1400" y="533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تطرح أسئلة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12192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    من يتحكم في المنظمة، يسيطر عليها ؟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1905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    لصالح من يسيطر عليها ؟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391400" y="2819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الإجابة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41882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    يسيطر على المنظمة من ليس مالكا لها 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5000" y="47345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>
                <a:solidFill>
                  <a:srgbClr val="FF0000"/>
                </a:solidFill>
              </a:rPr>
              <a:t>سلطة بدون ملكية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8570" y="52578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    لا يمكن التأكد من خدمة المصالح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05000" y="41148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>
                <a:solidFill>
                  <a:srgbClr val="FF0000"/>
                </a:solidFill>
              </a:rPr>
              <a:t>سلطة الإدارة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40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905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التساؤلات أثارت اهتمام كل الأطراف الأمريكية (باحثون، مساهمون، ...)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2133600"/>
            <a:ext cx="6391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وحتى اهتمام الأوساط الرسمية الأمريكية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71798" y="2978200"/>
            <a:ext cx="6391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واهتمام </a:t>
            </a:r>
            <a:r>
              <a:rPr lang="ar-SA" sz="2800" dirty="0" smtClean="0"/>
              <a:t>الجهات العليا الأمريكية </a:t>
            </a:r>
            <a:r>
              <a:rPr lang="ar-DZ" sz="2800" dirty="0" smtClean="0"/>
              <a:t>نفسه</a:t>
            </a:r>
            <a:r>
              <a:rPr lang="ar-SA" sz="2800" dirty="0" smtClean="0"/>
              <a:t>ا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4363" y="4333220"/>
            <a:ext cx="7920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دخل </a:t>
            </a:r>
            <a:r>
              <a:rPr lang="en-US" sz="2800" dirty="0" err="1" smtClean="0"/>
              <a:t>Berle</a:t>
            </a:r>
            <a:r>
              <a:rPr lang="ar-DZ" sz="2800" dirty="0" smtClean="0"/>
              <a:t>  فريق استشارة الرئيس الأمريكي نتيجة لأهمية الأفكار الواردة في الكتاب  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8648700" y="4180820"/>
            <a:ext cx="609600" cy="83820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16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0" y="609600"/>
            <a:ext cx="722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لمعالجة وضع «</a:t>
            </a:r>
            <a:r>
              <a:rPr lang="ar-DZ" sz="2800" u="sng" dirty="0" smtClean="0">
                <a:solidFill>
                  <a:srgbClr val="C00000"/>
                </a:solidFill>
              </a:rPr>
              <a:t>السلطة بدون ملكية</a:t>
            </a:r>
            <a:r>
              <a:rPr lang="ar-DZ" sz="2800" dirty="0" smtClean="0">
                <a:solidFill>
                  <a:srgbClr val="C00000"/>
                </a:solidFill>
              </a:rPr>
              <a:t>» </a:t>
            </a:r>
            <a:r>
              <a:rPr lang="ar-DZ" sz="2800" dirty="0" smtClean="0"/>
              <a:t>اقترح الباحثان 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00511" y="2217360"/>
            <a:ext cx="3133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إما حماية حقوق الملاك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05111" y="1531560"/>
            <a:ext cx="442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إما ترك السلطة في أيدي المدرين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23900" y="4306907"/>
            <a:ext cx="2820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Securities Act </a:t>
            </a:r>
            <a:r>
              <a:rPr lang="en-US" sz="2400" dirty="0" smtClean="0"/>
              <a:t>1933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85800" y="4953000"/>
            <a:ext cx="4875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Securities </a:t>
            </a:r>
            <a:r>
              <a:rPr lang="en-US" sz="2400" dirty="0" smtClean="0"/>
              <a:t>and Exchange </a:t>
            </a:r>
            <a:r>
              <a:rPr lang="en-US" sz="2400" dirty="0"/>
              <a:t>Act </a:t>
            </a:r>
            <a:r>
              <a:rPr lang="en-US" sz="2400" dirty="0" smtClean="0"/>
              <a:t>1934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4201" y="3352800"/>
            <a:ext cx="619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هذا السياق جاءت </a:t>
            </a:r>
            <a:r>
              <a:rPr lang="ar-DZ" sz="2800" dirty="0"/>
              <a:t>إصلاحات المرحلة، خاصة : 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cxnSp>
        <p:nvCxnSpPr>
          <p:cNvPr id="3" name="Straight Connector 2"/>
          <p:cNvCxnSpPr>
            <a:endCxn id="4" idx="3"/>
          </p:cNvCxnSpPr>
          <p:nvPr/>
        </p:nvCxnSpPr>
        <p:spPr>
          <a:xfrm>
            <a:off x="8077200" y="1371600"/>
            <a:ext cx="0" cy="11049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Left Arrow 3"/>
          <p:cNvSpPr/>
          <p:nvPr/>
        </p:nvSpPr>
        <p:spPr>
          <a:xfrm>
            <a:off x="7391400" y="2286000"/>
            <a:ext cx="685800" cy="381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7369967" y="1628625"/>
            <a:ext cx="685800" cy="3810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153400" y="1371600"/>
            <a:ext cx="0" cy="12192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6800" y="5609570"/>
            <a:ext cx="7534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والتي تعتبر من أشد الوسائل للرقابة على إصدار الأسهم وتداولها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235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3" grpId="0"/>
      <p:bldP spid="4" grpId="0" animBg="1"/>
      <p:bldP spid="12" grpId="0" animBg="1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تذكير بمخرجات المحاضرة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9144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المحاضرة يكون الطالب قادرا على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760088" y="1859340"/>
            <a:ext cx="356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نظرية القرار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67606" y="344314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النظرية السلوكية للمنظمة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74450" y="4489580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إشكالية الفصل بين الملكية والإدارة في 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403885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يقارن بين الرشد المطلق والرشد المقيد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93718" y="3966360"/>
            <a:ext cx="6064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ذاكرة المنظمة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458200" y="1859340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58200" y="2380735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65918" y="3441315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65918" y="390332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65918" y="442654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9888" y="29290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يفهم نموذج </a:t>
            </a:r>
            <a:r>
              <a:rPr lang="en-US" sz="2800" dirty="0" smtClean="0"/>
              <a:t>IMC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458200" y="2904049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56122" y="4963180"/>
            <a:ext cx="6339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يفسر سلطة الإدارة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8447590" y="4900148"/>
            <a:ext cx="609600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13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7965</TotalTime>
  <Words>864</Words>
  <Application>Microsoft Office PowerPoint</Application>
  <PresentationFormat>A4 Paper (210x297 mm)</PresentationFormat>
  <Paragraphs>192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ليات أن تتواجد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مع تمنياتي للجميع بالنجاح والتوفيق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358</cp:revision>
  <dcterms:created xsi:type="dcterms:W3CDTF">2009-10-14T19:14:34Z</dcterms:created>
  <dcterms:modified xsi:type="dcterms:W3CDTF">2012-03-05T04:58:26Z</dcterms:modified>
</cp:coreProperties>
</file>