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53" r:id="rId2"/>
    <p:sldId id="354" r:id="rId3"/>
    <p:sldId id="422" r:id="rId4"/>
    <p:sldId id="411" r:id="rId5"/>
    <p:sldId id="412" r:id="rId6"/>
    <p:sldId id="414" r:id="rId7"/>
    <p:sldId id="427" r:id="rId8"/>
    <p:sldId id="415" r:id="rId9"/>
    <p:sldId id="416" r:id="rId10"/>
    <p:sldId id="428" r:id="rId11"/>
    <p:sldId id="417" r:id="rId12"/>
    <p:sldId id="418" r:id="rId13"/>
    <p:sldId id="433" r:id="rId14"/>
    <p:sldId id="419" r:id="rId15"/>
    <p:sldId id="420" r:id="rId16"/>
    <p:sldId id="423" r:id="rId17"/>
    <p:sldId id="421" r:id="rId18"/>
    <p:sldId id="425" r:id="rId19"/>
    <p:sldId id="424" r:id="rId20"/>
    <p:sldId id="434" r:id="rId21"/>
    <p:sldId id="435" r:id="rId22"/>
    <p:sldId id="355" r:id="rId23"/>
    <p:sldId id="35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000000"/>
    <a:srgbClr val="009900"/>
    <a:srgbClr val="FF0066"/>
    <a:srgbClr val="AD9968"/>
    <a:srgbClr val="3B84A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75" d="100"/>
          <a:sy n="75" d="100"/>
        </p:scale>
        <p:origin x="-49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29_d%C3%A9cembre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fr.wikipedia.org/wiki/1910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27_septembre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fr.wikipedia.org/wiki/1932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الثامنة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النظريات الاقتصادية (2)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524000" y="4622808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2800" spc="50" dirty="0" smtClean="0">
                <a:ln w="11430"/>
                <a:solidFill>
                  <a:sysClr val="windowText" lastClr="000000"/>
                </a:solidFill>
                <a:latin typeface="ae_AlMateen" pitchFamily="2" charset="-78"/>
                <a:ea typeface="+mj-ea"/>
                <a:cs typeface="+mj-cs"/>
              </a:rPr>
              <a:t>نظريات تكاليف المعاملات</a:t>
            </a:r>
            <a:endParaRPr lang="ar-SA" sz="2800" spc="50" dirty="0">
              <a:ln w="11430"/>
              <a:solidFill>
                <a:sysClr val="windowText" lastClr="000000"/>
              </a:solidFill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</a:t>
            </a:r>
            <a:r>
              <a:rPr lang="ar-DZ" sz="2800" dirty="0" smtClean="0"/>
              <a:t>الفصل</a:t>
            </a:r>
            <a:r>
              <a:rPr lang="ar-SA" sz="2800" dirty="0" smtClean="0"/>
              <a:t> سيكون الطالب بعد هذه المحاضرة قادرا على أن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16764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يفهم إخفاق السوق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95800" y="22860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يشرح فرضية الانتهازية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28956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يشرح العقود غير التامة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5052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يذكر أنواع المعاملات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41148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يشرح أنواع العقود 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79539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814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990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لماذا توجد المؤسسات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16764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إخفاق السوق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35814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الفرضية السلوكية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22860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العقود غير التامة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29718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الانتهازية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42672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حجم المؤسسة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56058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152400"/>
            <a:ext cx="3657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/>
              <a:t>لماذا توجد المؤسسات ؟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33800" y="990600"/>
            <a:ext cx="5706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طرح </a:t>
            </a:r>
            <a:r>
              <a:rPr lang="fr-FR" sz="2400" dirty="0"/>
              <a:t>D.H Robertson</a:t>
            </a:r>
            <a:r>
              <a:rPr lang="ar-DZ" sz="2400" dirty="0" smtClean="0"/>
              <a:t>  </a:t>
            </a:r>
            <a:r>
              <a:rPr lang="ar-DZ" sz="2800" dirty="0" smtClean="0"/>
              <a:t>السؤال في </a:t>
            </a:r>
            <a:r>
              <a:rPr lang="ar-DZ" sz="2800" dirty="0"/>
              <a:t>1928 </a:t>
            </a:r>
            <a:r>
              <a:rPr lang="ar-DZ" sz="2800" dirty="0" smtClean="0"/>
              <a:t>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830689" y="2714978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لماذا توجد المؤسسات إذن ؟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884682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السوق هي من ينسق مجهود الأعوان، وهي من يحدد التوازن</a:t>
            </a:r>
            <a:endParaRPr lang="en-US" sz="2800" dirty="0"/>
          </a:p>
        </p:txBody>
      </p:sp>
      <p:sp>
        <p:nvSpPr>
          <p:cNvPr id="6" name="Left Arrow 5"/>
          <p:cNvSpPr/>
          <p:nvPr/>
        </p:nvSpPr>
        <p:spPr>
          <a:xfrm>
            <a:off x="6667500" y="2533259"/>
            <a:ext cx="685800" cy="990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" name="TextBox 6"/>
          <p:cNvSpPr txBox="1"/>
          <p:nvPr/>
        </p:nvSpPr>
        <p:spPr>
          <a:xfrm>
            <a:off x="4876799" y="3733800"/>
            <a:ext cx="4563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أجاب </a:t>
            </a:r>
            <a:r>
              <a:rPr lang="fr-FR" sz="2400" dirty="0" err="1"/>
              <a:t>Coase</a:t>
            </a:r>
            <a:r>
              <a:rPr lang="ar-DZ" sz="2800" dirty="0" smtClean="0"/>
              <a:t> في مقال في 1937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200400" y="480569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ظهور المؤسسة</a:t>
            </a:r>
            <a:endParaRPr lang="en-US" sz="2800" dirty="0"/>
          </a:p>
        </p:txBody>
      </p:sp>
      <p:sp>
        <p:nvSpPr>
          <p:cNvPr id="10" name="Left Arrow 9"/>
          <p:cNvSpPr/>
          <p:nvPr/>
        </p:nvSpPr>
        <p:spPr>
          <a:xfrm>
            <a:off x="6012039" y="4724400"/>
            <a:ext cx="952500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2" descr="http://t1.gstatic.com/images?q=tbn:ANd9GcTDaOqHGUAjKOOnBojBjocPrB6jBBTDRcQm0V45MsB7UU0ySv-aP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1" y="0"/>
            <a:ext cx="1752600" cy="2628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9061" y="3227290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hlinkClick r:id="rId3" action="ppaction://hlinkfile" tooltip="29 décembre"/>
              </a:rPr>
              <a:t>29 décembre</a:t>
            </a:r>
            <a:r>
              <a:rPr lang="fr-FR" sz="2400" dirty="0"/>
              <a:t> </a:t>
            </a:r>
            <a:r>
              <a:rPr lang="fr-FR" sz="2400" dirty="0">
                <a:hlinkClick r:id="rId4" action="ppaction://hlinkfile" tooltip="1910"/>
              </a:rPr>
              <a:t>1910</a:t>
            </a:r>
            <a:r>
              <a:rPr lang="fr-FR" sz="2400" dirty="0"/>
              <a:t> 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2728058"/>
            <a:ext cx="2682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/>
              <a:t>Ronald </a:t>
            </a:r>
            <a:r>
              <a:rPr lang="fr-FR" sz="2800" b="1" dirty="0" err="1"/>
              <a:t>Coase</a:t>
            </a:r>
            <a:r>
              <a:rPr lang="fr-FR" sz="2800" dirty="0"/>
              <a:t> 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50274" y="3741711"/>
            <a:ext cx="2381595" cy="11161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>
                <a:solidFill>
                  <a:srgbClr val="C00000"/>
                </a:solidFill>
              </a:rPr>
              <a:t>جائزة     </a:t>
            </a:r>
            <a:r>
              <a:rPr lang="en-US" sz="3200" dirty="0" smtClean="0">
                <a:solidFill>
                  <a:srgbClr val="C00000"/>
                </a:solidFill>
              </a:rPr>
              <a:t>Nobel 1991</a:t>
            </a:r>
            <a:r>
              <a:rPr lang="ar-DZ" sz="3200" dirty="0" smtClean="0">
                <a:solidFill>
                  <a:srgbClr val="C00000"/>
                </a:solidFill>
              </a:rPr>
              <a:t> 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69100" y="480569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إخفاق السوق 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73465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/>
      <p:bldP spid="10" grpId="0" animBg="1"/>
      <p:bldP spid="12" grpId="0"/>
      <p:bldP spid="13" grpId="0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34200" y="2286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DZ" sz="2800" b="1" dirty="0" smtClean="0">
                <a:solidFill>
                  <a:srgbClr val="000000"/>
                </a:solidFill>
              </a:rPr>
              <a:t>إخفاق السوق 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48400" y="19913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المعلومة ليست مجانية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35845" y="1979234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تكاليف البحث عن المعلومات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0756" y="2693625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تكاليف مفاوضات العقود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3379425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تكاليف إبرام العقود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324600" y="2955235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العقود مكلفة  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8" idx="1"/>
            <a:endCxn id="6" idx="3"/>
          </p:cNvCxnSpPr>
          <p:nvPr/>
        </p:nvCxnSpPr>
        <p:spPr>
          <a:xfrm flipH="1" flipV="1">
            <a:off x="4820356" y="2955235"/>
            <a:ext cx="1504244" cy="2616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1"/>
            <a:endCxn id="7" idx="3"/>
          </p:cNvCxnSpPr>
          <p:nvPr/>
        </p:nvCxnSpPr>
        <p:spPr>
          <a:xfrm rot="10800000" flipV="1">
            <a:off x="4800600" y="3216845"/>
            <a:ext cx="1524000" cy="424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4811889" y="2248822"/>
            <a:ext cx="1492955" cy="121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Left Brace 19"/>
          <p:cNvSpPr/>
          <p:nvPr/>
        </p:nvSpPr>
        <p:spPr>
          <a:xfrm>
            <a:off x="762000" y="2160225"/>
            <a:ext cx="381000" cy="174242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752600" y="4707835"/>
            <a:ext cx="3505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تكاليف المعاملات</a:t>
            </a:r>
            <a:endParaRPr lang="en-US" sz="2800" b="1" dirty="0"/>
          </a:p>
        </p:txBody>
      </p:sp>
      <p:sp>
        <p:nvSpPr>
          <p:cNvPr id="23" name="Curved Right Arrow 22"/>
          <p:cNvSpPr/>
          <p:nvPr/>
        </p:nvSpPr>
        <p:spPr>
          <a:xfrm rot="19022512">
            <a:off x="222339" y="3391914"/>
            <a:ext cx="1302748" cy="252215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00600" y="4707835"/>
            <a:ext cx="439984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TRANSACTION COSTS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3962400" y="914400"/>
            <a:ext cx="524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اللجوء إلى </a:t>
            </a:r>
            <a:r>
              <a:rPr lang="ar-DZ" sz="2800" dirty="0"/>
              <a:t>السوق </a:t>
            </a:r>
            <a:r>
              <a:rPr lang="ar-DZ" sz="2800" dirty="0" smtClean="0"/>
              <a:t>يؤدي إلى تحمل تكاليف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1255889" y="56388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rgbClr val="C00000"/>
                </a:solidFill>
              </a:rPr>
              <a:t>نظرة  </a:t>
            </a:r>
            <a:r>
              <a:rPr lang="fr-FR" sz="2400" b="1" dirty="0" smtClean="0">
                <a:solidFill>
                  <a:srgbClr val="C00000"/>
                </a:solidFill>
              </a:rPr>
              <a:t>COASE</a:t>
            </a:r>
            <a:r>
              <a:rPr lang="ar-DZ" sz="2800" b="1" dirty="0" smtClean="0">
                <a:solidFill>
                  <a:srgbClr val="C00000"/>
                </a:solidFill>
              </a:rPr>
              <a:t> هي قطيعة مع الفكر السائد آنذاك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782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20" grpId="0" animBg="1"/>
      <p:bldP spid="22" grpId="0" animBg="1"/>
      <p:bldP spid="23" grpId="0" animBg="1"/>
      <p:bldP spid="25" grpId="0" animBg="1"/>
      <p:bldP spid="26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72300" y="381000"/>
            <a:ext cx="2400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 العمل ؟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1676400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ما دامت تكاليف السوق أقل من تكاليف إنشاء مؤسسة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2199619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نفضل السوق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285089" y="3581400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عندما تصبح تكاليف السوق أكبر من تكاليف إنشاء مؤسسة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378676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ننشئ مؤسسة</a:t>
            </a:r>
            <a:endParaRPr lang="en-US" sz="2800" dirty="0"/>
          </a:p>
        </p:txBody>
      </p:sp>
      <p:sp>
        <p:nvSpPr>
          <p:cNvPr id="7" name="Left Arrow 6"/>
          <p:cNvSpPr/>
          <p:nvPr/>
        </p:nvSpPr>
        <p:spPr>
          <a:xfrm>
            <a:off x="5486400" y="1768731"/>
            <a:ext cx="798689" cy="13849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5486400" y="3355872"/>
            <a:ext cx="798689" cy="13849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95600" y="5334000"/>
            <a:ext cx="34459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rgbClr val="FF3300"/>
                </a:solidFill>
              </a:rPr>
              <a:t>المؤسسة بديل للسوق</a:t>
            </a:r>
            <a:endParaRPr lang="en-US" sz="2800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124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38200"/>
            <a:ext cx="80010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المؤسسة توجد وتنمو ما دامت تكاليفها أقل من تكاليف المعاملات (تكاليف السوق)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27432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مهام المدير أن يخفض تكاليف المؤسسة </a:t>
            </a:r>
            <a:endParaRPr lang="en-US" sz="2800" dirty="0"/>
          </a:p>
        </p:txBody>
      </p:sp>
      <p:sp>
        <p:nvSpPr>
          <p:cNvPr id="4" name="Left Arrow 3"/>
          <p:cNvSpPr/>
          <p:nvPr/>
        </p:nvSpPr>
        <p:spPr>
          <a:xfrm>
            <a:off x="7783689" y="2598965"/>
            <a:ext cx="609600" cy="9020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431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0.gstatic.com/images?q=tbn:ANd9GcTpJ9ZdK_R42EhSjGaXH-uLJIXxz_YmI_hZ4RCMAsmvlX0OSio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8400"/>
            <a:ext cx="2472987" cy="2776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19200" y="3429000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hlinkClick r:id="rId3" action="ppaction://hlinkfile" tooltip="27 septembre"/>
              </a:rPr>
              <a:t>27 septembre</a:t>
            </a:r>
            <a:r>
              <a:rPr lang="fr-FR" sz="2400" dirty="0"/>
              <a:t> </a:t>
            </a:r>
            <a:r>
              <a:rPr lang="fr-FR" sz="2400" dirty="0">
                <a:hlinkClick r:id="rId4" action="ppaction://hlinkfile" tooltip="1932"/>
              </a:rPr>
              <a:t>1932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0" y="2743200"/>
            <a:ext cx="37005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fr-FR" sz="2400" b="1" dirty="0"/>
              <a:t>Oliver </a:t>
            </a:r>
            <a:r>
              <a:rPr lang="fr-FR" sz="2400" b="1" dirty="0" err="1"/>
              <a:t>Eaton</a:t>
            </a:r>
            <a:r>
              <a:rPr lang="fr-FR" sz="2400" b="1" dirty="0"/>
              <a:t> Williamson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4191000"/>
            <a:ext cx="207928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>
                <a:solidFill>
                  <a:srgbClr val="C00000"/>
                </a:solidFill>
              </a:rPr>
              <a:t>جائزة     </a:t>
            </a:r>
            <a:r>
              <a:rPr lang="en-US" sz="2800" dirty="0" smtClean="0">
                <a:solidFill>
                  <a:srgbClr val="C00000"/>
                </a:solidFill>
              </a:rPr>
              <a:t>Nobel 2009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2800" y="838200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انطلق </a:t>
            </a:r>
            <a:r>
              <a:rPr lang="en-US" sz="2400" dirty="0" smtClean="0"/>
              <a:t>WILLIAMSON</a:t>
            </a:r>
            <a:r>
              <a:rPr lang="ar-DZ" sz="2800" dirty="0" smtClean="0"/>
              <a:t> من فكرة  </a:t>
            </a:r>
            <a:r>
              <a:rPr lang="en-US" sz="2400" dirty="0" smtClean="0"/>
              <a:t>COASE</a:t>
            </a:r>
            <a:r>
              <a:rPr lang="ar-DZ" sz="2800" dirty="0" smtClean="0"/>
              <a:t>  المتعلقة بتكاليف المعاملات وطورها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934200" y="2286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rgbClr val="000000"/>
                </a:solidFill>
              </a:rPr>
              <a:t>العقود غير التامة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113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1934" y="857016"/>
            <a:ext cx="5994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تفكير</a:t>
            </a:r>
            <a:r>
              <a:rPr lang="en-US" sz="2800" dirty="0" err="1"/>
              <a:t>Coase</a:t>
            </a:r>
            <a:r>
              <a:rPr lang="en-US" sz="3200" dirty="0"/>
              <a:t> </a:t>
            </a:r>
            <a:r>
              <a:rPr lang="ar-DZ" sz="2800" dirty="0" smtClean="0"/>
              <a:t>  فيما يخص تكاليف المعاملات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050025" y="1915180"/>
            <a:ext cx="4040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فكرة الرشد المقيد لـ </a:t>
            </a:r>
            <a:r>
              <a:rPr lang="en-US" sz="2400" dirty="0" smtClean="0"/>
              <a:t>Simon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157131" y="2817997"/>
            <a:ext cx="3189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نقص المعلومات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867400" y="3308894"/>
            <a:ext cx="99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7200" dirty="0" smtClean="0"/>
              <a:t>+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4984043" y="4687178"/>
            <a:ext cx="2362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عدم التأكد بالنسبة للعقود</a:t>
            </a:r>
            <a:endParaRPr lang="en-US" sz="2400" dirty="0"/>
          </a:p>
        </p:txBody>
      </p:sp>
      <p:sp>
        <p:nvSpPr>
          <p:cNvPr id="7" name="Left Brace 6"/>
          <p:cNvSpPr/>
          <p:nvPr/>
        </p:nvSpPr>
        <p:spPr>
          <a:xfrm>
            <a:off x="3810000" y="3124200"/>
            <a:ext cx="580610" cy="1553514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5105400"/>
            <a:ext cx="311573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3200" dirty="0" smtClean="0"/>
              <a:t>العقود غير تامة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637844" y="25400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أدمج كلا من 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8001000" y="2438400"/>
            <a:ext cx="76200" cy="27258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4" idx="3"/>
          </p:cNvCxnSpPr>
          <p:nvPr/>
        </p:nvCxnSpPr>
        <p:spPr>
          <a:xfrm flipH="1">
            <a:off x="7346242" y="3079607"/>
            <a:ext cx="65475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6" idx="3"/>
          </p:cNvCxnSpPr>
          <p:nvPr/>
        </p:nvCxnSpPr>
        <p:spPr>
          <a:xfrm flipH="1">
            <a:off x="7346242" y="5164232"/>
            <a:ext cx="73095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67400" y="2438400"/>
            <a:ext cx="3222978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" name="Curved Right Arrow 20"/>
          <p:cNvSpPr/>
          <p:nvPr/>
        </p:nvSpPr>
        <p:spPr>
          <a:xfrm rot="3488616">
            <a:off x="1539148" y="2684250"/>
            <a:ext cx="1732815" cy="20755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135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 animBg="1"/>
      <p:bldP spid="8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0" y="1106563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بما أن العقود غير تامة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438400"/>
            <a:ext cx="4691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ضرورة الرقابة ( ومنه تكاليف الرقابة)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135794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يعرض طرف إلى </a:t>
            </a:r>
            <a:r>
              <a:rPr lang="ar-DZ" sz="2800" dirty="0" smtClean="0"/>
              <a:t>خطر </a:t>
            </a:r>
            <a:r>
              <a:rPr lang="ar-DZ" sz="2800" u="sng" dirty="0" smtClean="0">
                <a:solidFill>
                  <a:srgbClr val="C00000"/>
                </a:solidFill>
              </a:rPr>
              <a:t>انتهازية</a:t>
            </a:r>
            <a:r>
              <a:rPr lang="ar-DZ" sz="2800" dirty="0" smtClean="0"/>
              <a:t> الطرف الآخر</a:t>
            </a:r>
            <a:endParaRPr lang="en-US" sz="2800" dirty="0"/>
          </a:p>
        </p:txBody>
      </p:sp>
      <p:cxnSp>
        <p:nvCxnSpPr>
          <p:cNvPr id="5" name="Straight Arrow Connector 4"/>
          <p:cNvCxnSpPr>
            <a:stCxn id="4" idx="2"/>
            <a:endCxn id="3" idx="0"/>
          </p:cNvCxnSpPr>
          <p:nvPr/>
        </p:nvCxnSpPr>
        <p:spPr>
          <a:xfrm rot="5400000">
            <a:off x="2497793" y="2040593"/>
            <a:ext cx="779386" cy="162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endCxn id="4" idx="3"/>
          </p:cNvCxnSpPr>
          <p:nvPr/>
        </p:nvCxnSpPr>
        <p:spPr>
          <a:xfrm rot="10800000" flipV="1">
            <a:off x="5791200" y="1382788"/>
            <a:ext cx="533400" cy="146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" y="4379893"/>
            <a:ext cx="83058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المؤسسة تساعد على تقليص هذه المخاطر والتقليص أيضا من ظاهرة الانتهازية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2286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rgbClr val="000000"/>
                </a:solidFill>
              </a:rPr>
              <a:t>الانتهازية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064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2743200"/>
            <a:ext cx="36293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لا يستطيع الفرد معرفة كل ما يحيط بالمعاملة  ولا كل نتائج المعاملة 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2800" y="15240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الرشد المقيد</a:t>
            </a:r>
            <a:endParaRPr lang="en-US" sz="2800" dirty="0"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878" y="2855893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الحل المرضي بدلا من الحل الأمثل</a:t>
            </a:r>
            <a:endParaRPr lang="en-US" sz="2800" dirty="0">
              <a:cs typeface="+mj-cs"/>
            </a:endParaRPr>
          </a:p>
        </p:txBody>
      </p:sp>
      <p:sp>
        <p:nvSpPr>
          <p:cNvPr id="6" name="Down Arrow 5"/>
          <p:cNvSpPr/>
          <p:nvPr/>
        </p:nvSpPr>
        <p:spPr>
          <a:xfrm rot="5400000">
            <a:off x="3706988" y="2971800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66800" y="4419600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هذا ما يزيد من أخطار  المعاملات</a:t>
            </a:r>
            <a:endParaRPr lang="en-US" sz="2800" dirty="0">
              <a:cs typeface="+mj-cs"/>
            </a:endParaRPr>
          </a:p>
        </p:txBody>
      </p:sp>
      <p:sp>
        <p:nvSpPr>
          <p:cNvPr id="11" name="Down Arrow 10"/>
          <p:cNvSpPr/>
          <p:nvPr/>
        </p:nvSpPr>
        <p:spPr>
          <a:xfrm rot="5400000">
            <a:off x="3657600" y="4648200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845733" y="7731215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162800" y="3810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rgbClr val="000000"/>
                </a:solidFill>
              </a:rPr>
              <a:t>الفرضية السلوكية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401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7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62800" y="4572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الانتهازية</a:t>
            </a:r>
            <a:endParaRPr lang="en-US" sz="2800" dirty="0"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71345" y="1370398"/>
            <a:ext cx="2295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من خصائص الأفراد الانتهازية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4934" y="1376837"/>
            <a:ext cx="3666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بإمكانهم إخفاء معلومات أو تغييرها خدمة لمصلحتهم</a:t>
            </a:r>
            <a:endParaRPr lang="en-US" sz="2800" dirty="0">
              <a:cs typeface="+mj-cs"/>
            </a:endParaRPr>
          </a:p>
        </p:txBody>
      </p:sp>
      <p:sp>
        <p:nvSpPr>
          <p:cNvPr id="5" name="Down Arrow 4"/>
          <p:cNvSpPr/>
          <p:nvPr/>
        </p:nvSpPr>
        <p:spPr>
          <a:xfrm rot="5400000">
            <a:off x="4038600" y="3200400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3048000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هذا ما يزيد من أخطار  المعاملات</a:t>
            </a:r>
            <a:endParaRPr lang="en-US" sz="2800" dirty="0">
              <a:cs typeface="+mj-cs"/>
            </a:endParaRPr>
          </a:p>
        </p:txBody>
      </p:sp>
      <p:sp>
        <p:nvSpPr>
          <p:cNvPr id="7" name="Down Arrow 6"/>
          <p:cNvSpPr/>
          <p:nvPr/>
        </p:nvSpPr>
        <p:spPr>
          <a:xfrm rot="5400000">
            <a:off x="4038600" y="1598998"/>
            <a:ext cx="1066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43600" y="4721198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الرشد المقيد</a:t>
            </a:r>
            <a:endParaRPr lang="en-US" sz="2800" dirty="0"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0399" y="4709755"/>
            <a:ext cx="2245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الانتهازية</a:t>
            </a:r>
            <a:endParaRPr lang="en-US" sz="2800" dirty="0"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4659643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 smtClean="0"/>
              <a:t>+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54428" y="4709755"/>
            <a:ext cx="2245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فرضية سلوكية</a:t>
            </a:r>
            <a:endParaRPr lang="en-US" sz="2800" dirty="0"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7999" y="46482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200" dirty="0" smtClean="0"/>
              <a:t>=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39000" y="13716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حجم المؤسسة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9289" y="1371600"/>
            <a:ext cx="6795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ت</a:t>
            </a:r>
            <a:r>
              <a:rPr lang="ar-DZ" sz="2800" dirty="0">
                <a:cs typeface="+mj-cs"/>
              </a:rPr>
              <a:t>ح</a:t>
            </a:r>
            <a:r>
              <a:rPr lang="ar-DZ" sz="2800" dirty="0" smtClean="0">
                <a:cs typeface="+mj-cs"/>
              </a:rPr>
              <a:t>دده قدرة المؤسسة على تقليص تكاليف المعاملات</a:t>
            </a:r>
            <a:endParaRPr lang="en-US" sz="2800" dirty="0"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24689" y="2819400"/>
            <a:ext cx="405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يتبع  </a:t>
            </a:r>
            <a:r>
              <a:rPr lang="en-US" sz="2800" dirty="0" smtClean="0">
                <a:cs typeface="+mj-cs"/>
              </a:rPr>
              <a:t>Williamson</a:t>
            </a:r>
            <a:r>
              <a:rPr lang="ar-DZ" sz="2800" dirty="0" smtClean="0">
                <a:cs typeface="+mj-cs"/>
              </a:rPr>
              <a:t> خطوتين :</a:t>
            </a:r>
            <a:endParaRPr lang="en-US" sz="2800" dirty="0"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28194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1- القرار بالصنع أو بالشراء</a:t>
            </a:r>
            <a:endParaRPr lang="en-US" sz="2800" dirty="0"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622" y="3581400"/>
            <a:ext cx="4518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2- إعداد الهيكلة المناسبة (التي تقلص تكاليف المعاملات وفق القرار) </a:t>
            </a:r>
            <a:endParaRPr lang="en-US" sz="2800" dirty="0"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62800" y="381000"/>
            <a:ext cx="228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rgbClr val="000000"/>
                </a:solidFill>
              </a:rPr>
              <a:t>حجم المؤسسة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974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0333" y="347990"/>
            <a:ext cx="38100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1- القرار بالصنع أو بالشراء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30922" y="2460121"/>
            <a:ext cx="25908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خصوصية الأصول</a:t>
            </a:r>
            <a:endParaRPr lang="en-US" sz="2800" dirty="0"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7699" y="1394430"/>
            <a:ext cx="136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مرحلتان</a:t>
            </a:r>
            <a:endParaRPr lang="en-US" sz="2800" dirty="0"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1821217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2 تحديد نمط إدارة المعاملة</a:t>
            </a:r>
            <a:endParaRPr lang="en-US" sz="2800" dirty="0"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06007" y="871210"/>
            <a:ext cx="24945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/>
              <a:t>1تحديد </a:t>
            </a:r>
            <a:r>
              <a:rPr lang="ar-DZ" sz="2800" dirty="0"/>
              <a:t>نوع المعاملة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469490" y="32004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الأصول التي تستعمل في نشاط معين والتي يمكن استعمالها في أنشطة  أخرى هي أصول قابلة لإعادة الانتشار</a:t>
            </a:r>
            <a:endParaRPr lang="en-US" sz="2800" dirty="0"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9490" y="44196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الأصول التي تستعمل في نشاط معين والتي لا يمكن استعمالها في أنشطة  أخرى فهي أصول ذات خصوصية </a:t>
            </a:r>
            <a:endParaRPr lang="en-US" sz="2800" dirty="0">
              <a:cs typeface="+mj-cs"/>
            </a:endParaRPr>
          </a:p>
        </p:txBody>
      </p:sp>
      <p:cxnSp>
        <p:nvCxnSpPr>
          <p:cNvPr id="13" name="Straight Arrow Connector 12"/>
          <p:cNvCxnSpPr>
            <a:stCxn id="7" idx="1"/>
            <a:endCxn id="9" idx="3"/>
          </p:cNvCxnSpPr>
          <p:nvPr/>
        </p:nvCxnSpPr>
        <p:spPr>
          <a:xfrm rot="10800000">
            <a:off x="4800601" y="1132820"/>
            <a:ext cx="767099" cy="5232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1"/>
            <a:endCxn id="8" idx="3"/>
          </p:cNvCxnSpPr>
          <p:nvPr/>
        </p:nvCxnSpPr>
        <p:spPr>
          <a:xfrm rot="10800000" flipV="1">
            <a:off x="4800601" y="1656039"/>
            <a:ext cx="767099" cy="4267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5417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43800" y="3124200"/>
            <a:ext cx="139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التكرار</a:t>
            </a:r>
            <a:endParaRPr lang="en-US" sz="28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4800" y="3048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كلما زادت خصوصية الأصول كلما زادت تبعية المؤسسة لصاحب هذه الأصول </a:t>
            </a:r>
            <a:endParaRPr lang="en-US" sz="2800" dirty="0"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57867" y="15240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تكون هذه التبعية خطيرة عندما يتعلق الأمر بمعاملات طويلة المدى</a:t>
            </a:r>
            <a:endParaRPr lang="en-US" sz="2800" dirty="0"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733800"/>
            <a:ext cx="7247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كلما زاد تكرار المعاملة كلما ارتفع  الارتياب وزادت المخاطر</a:t>
            </a:r>
            <a:endParaRPr lang="en-US" sz="2800" dirty="0"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4724400"/>
            <a:ext cx="673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cs typeface="+mj-cs"/>
              </a:rPr>
              <a:t>بالاعتماد على خصوصية الأصول والفرضيات السلوكية (الرشد المقيد والانتهازية)، أعد  </a:t>
            </a:r>
            <a:r>
              <a:rPr lang="ar-DZ" sz="2800" u="sng" dirty="0" smtClean="0">
                <a:solidFill>
                  <a:srgbClr val="FF0000"/>
                </a:solidFill>
                <a:cs typeface="+mj-cs"/>
              </a:rPr>
              <a:t>مصفوفة المعاملات </a:t>
            </a:r>
            <a:endParaRPr lang="en-US" sz="2800" u="sng" dirty="0">
              <a:solidFill>
                <a:srgbClr val="FF0000"/>
              </a:solidFill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086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32793205"/>
              </p:ext>
            </p:extLst>
          </p:nvPr>
        </p:nvGraphicFramePr>
        <p:xfrm>
          <a:off x="2057400" y="1219200"/>
          <a:ext cx="52832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0800"/>
                <a:gridCol w="1320800"/>
                <a:gridCol w="1320800"/>
                <a:gridCol w="1320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الفرضيات السلوكية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خصوصية الأصول</a:t>
                      </a:r>
                      <a:endParaRPr lang="en-US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طبيعة المعاملة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الرشد المقيد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الانتهازية</a:t>
                      </a:r>
                      <a:endParaRPr lang="en-U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0" dirty="0" smtClean="0"/>
                        <a:t>تخطيط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0" dirty="0" smtClean="0"/>
                        <a:t>وعد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0" dirty="0" smtClean="0"/>
                        <a:t>المنافسة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b="0" dirty="0" err="1" smtClean="0"/>
                        <a:t>الحوكمة</a:t>
                      </a:r>
                      <a:endParaRPr lang="en-US" sz="24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81200" y="40386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+ موجود                       0 غير موجود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5225042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  كيف تدار هذه المعاملات؟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457200"/>
            <a:ext cx="29718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مصفوفة المعاملات</a:t>
            </a:r>
            <a:endParaRPr lang="ar-SA" sz="2800" dirty="0"/>
          </a:p>
        </p:txBody>
      </p:sp>
    </p:spTree>
    <p:extLst>
      <p:ext uri="{BB962C8B-B14F-4D97-AF65-F5344CB8AC3E}">
        <p14:creationId xmlns="" xmlns:p14="http://schemas.microsoft.com/office/powerpoint/2010/main" val="139494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96560" y="518755"/>
            <a:ext cx="986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  <a:latin typeface="Calibri"/>
                <a:cs typeface="Arial"/>
              </a:rPr>
              <a:t>التخطيط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948959" y="2286000"/>
            <a:ext cx="7120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  <a:latin typeface="Calibri"/>
                <a:cs typeface="Arial"/>
              </a:rPr>
              <a:t>الوعد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770888" y="3505200"/>
            <a:ext cx="9412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  <a:latin typeface="Calibri"/>
                <a:cs typeface="Arial"/>
              </a:rPr>
              <a:t>المنافسة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92479" y="4928682"/>
            <a:ext cx="968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err="1">
                <a:solidFill>
                  <a:prstClr val="black"/>
                </a:solidFill>
                <a:latin typeface="Calibri"/>
                <a:cs typeface="Arial"/>
              </a:rPr>
              <a:t>الحوكمة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621" y="2286000"/>
            <a:ext cx="68772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عند غياب الانتهازية، تسود الثقة، ويكتفي الطرف بوعد الطرف الثاني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838621" y="457200"/>
            <a:ext cx="69322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في حالة الانتهازية، تحرر العقود بدقة حتى تشمل أكبر قدر من الاحتمالات، خاصة وأن الرشد المتبع هو الرشد المطلق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077372" y="1404967"/>
            <a:ext cx="3680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يعتمد التعامل هنا على التخطيط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15275" y="3489185"/>
            <a:ext cx="68772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لما يكون الرشد المقيد سائد، والانتهازية موجودة، وفي حالة عدم خصوصية الأصول يكون التعامل حسب السوق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789875" y="4913293"/>
            <a:ext cx="68772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  <a:latin typeface="Calibri"/>
                <a:cs typeface="Arial"/>
              </a:rPr>
              <a:t>أما لما يكون الرشد المقيد سائد، والانتهازية موجودة، وفي حالة خصوصية الأصول فالعلاقة هنا هي علاقة </a:t>
            </a:r>
            <a:r>
              <a:rPr lang="ar-DZ" sz="2800" dirty="0" err="1" smtClean="0">
                <a:solidFill>
                  <a:prstClr val="black"/>
                </a:solidFill>
                <a:latin typeface="Calibri"/>
                <a:cs typeface="Arial"/>
              </a:rPr>
              <a:t>حوكمة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44587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8200" y="89656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أدخل </a:t>
            </a:r>
            <a:r>
              <a:rPr lang="en-US" sz="2800" dirty="0" smtClean="0"/>
              <a:t>Williamson</a:t>
            </a:r>
            <a:r>
              <a:rPr lang="ar-DZ" sz="2800" dirty="0" smtClean="0"/>
              <a:t> عامل التكرار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0" y="211391"/>
            <a:ext cx="267828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مصفوفة العقود </a:t>
            </a:r>
            <a:endParaRPr lang="en-US" sz="2800" dirty="0"/>
          </a:p>
        </p:txBody>
      </p:sp>
      <p:sp>
        <p:nvSpPr>
          <p:cNvPr id="4" name="Right Arrow 3"/>
          <p:cNvSpPr/>
          <p:nvPr/>
        </p:nvSpPr>
        <p:spPr>
          <a:xfrm rot="10800000">
            <a:off x="3276600" y="688951"/>
            <a:ext cx="1143000" cy="855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82776857"/>
              </p:ext>
            </p:extLst>
          </p:nvPr>
        </p:nvGraphicFramePr>
        <p:xfrm>
          <a:off x="1797754" y="1981200"/>
          <a:ext cx="6095999" cy="408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1999"/>
                <a:gridCol w="838200"/>
                <a:gridCol w="1371600"/>
                <a:gridCol w="16002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خصائص الاستثمار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بدون خصوصية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متوسط الخصوصية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بخصوصية عالية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التكرار</a:t>
                      </a:r>
                    </a:p>
                    <a:p>
                      <a:endParaRPr lang="ar-DZ" sz="2800" dirty="0" smtClean="0"/>
                    </a:p>
                    <a:p>
                      <a:endParaRPr lang="ar-DZ" sz="2800" dirty="0" smtClean="0"/>
                    </a:p>
                    <a:p>
                      <a:endParaRPr lang="en-US" sz="2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ar-DZ" sz="2800" dirty="0" smtClean="0"/>
                        <a:t>ضعيف</a:t>
                      </a:r>
                      <a:endParaRPr lang="en-US" sz="2800" dirty="0"/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هيكلة </a:t>
                      </a:r>
                    </a:p>
                    <a:p>
                      <a:pPr algn="ctr"/>
                      <a:r>
                        <a:rPr lang="ar-DZ" sz="2400" dirty="0" smtClean="0"/>
                        <a:t>السويق</a:t>
                      </a:r>
                    </a:p>
                    <a:p>
                      <a:pPr algn="ctr"/>
                      <a:endParaRPr lang="ar-DZ" sz="2400" dirty="0" smtClean="0"/>
                    </a:p>
                    <a:p>
                      <a:pPr algn="ctr" rtl="1"/>
                      <a:r>
                        <a:rPr lang="ar-DZ" sz="2400" dirty="0" smtClean="0"/>
                        <a:t>عقد كلاسيكي</a:t>
                      </a:r>
                      <a:endParaRPr lang="en-US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ar-DZ" sz="2400" dirty="0" smtClean="0"/>
                    </a:p>
                    <a:p>
                      <a:pPr algn="ctr"/>
                      <a:r>
                        <a:rPr lang="ar-DZ" sz="2400" dirty="0" smtClean="0"/>
                        <a:t>هيكلة ثلاثة الأطراف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قوي</a:t>
                      </a:r>
                      <a:endParaRPr lang="en-US" sz="2800" dirty="0"/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هيكلة ثنائية الأطراف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DZ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400" dirty="0" smtClean="0">
                          <a:solidFill>
                            <a:schemeClr val="tx1"/>
                          </a:solidFill>
                        </a:rPr>
                        <a:t>هيكلة موحدة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676400" y="1905000"/>
            <a:ext cx="1720145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855336"/>
            <a:ext cx="267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مصفوفة العقود 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3505200" y="3505200"/>
            <a:ext cx="1371600" cy="259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76800" y="3505200"/>
            <a:ext cx="3048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4724400"/>
            <a:ext cx="16002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00800" y="4724400"/>
            <a:ext cx="15240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396545" y="1905000"/>
            <a:ext cx="4528255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76400" y="3429000"/>
            <a:ext cx="18288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654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9971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هذه المصفوفة يظهر ما يلي: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029200" y="12192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القرار بالشراء في حالة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19632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عدم خصوصية الأصول (عقد كلاسيكي)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1755120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القرار بالشراء مع اعتماد طرف ثالث في حالة </a:t>
            </a:r>
            <a:r>
              <a:rPr lang="ar-SA" sz="2800" dirty="0" smtClean="0"/>
              <a:t>التكرار الضعيف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19100" y="281940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القرار بالمناولة (العقد الثنائي) في حالة التكرار </a:t>
            </a:r>
            <a:r>
              <a:rPr lang="ar-SA" sz="2800" dirty="0" smtClean="0"/>
              <a:t>القوي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3411666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القرار بالصنع (الهيكلة الموحدة) في حالة الخصوصية </a:t>
            </a:r>
            <a:r>
              <a:rPr lang="ar-SA" sz="2800" dirty="0" smtClean="0"/>
              <a:t>العالية </a:t>
            </a:r>
            <a:r>
              <a:rPr lang="ar-DZ" sz="2800" dirty="0" smtClean="0"/>
              <a:t>والتكرار </a:t>
            </a:r>
            <a:r>
              <a:rPr lang="ar-DZ" sz="2800" dirty="0" smtClean="0"/>
              <a:t>القوي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70200" y="4705697"/>
            <a:ext cx="6773333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ar-DZ" sz="2800" dirty="0">
                <a:cs typeface="+mj-cs"/>
              </a:rPr>
              <a:t>2</a:t>
            </a:r>
            <a:r>
              <a:rPr lang="ar-DZ" sz="2800" dirty="0" smtClean="0">
                <a:cs typeface="+mj-cs"/>
              </a:rPr>
              <a:t>- اختيار الهيكلة المناسبة وفقا للقرار بالصنع أم بالشراء</a:t>
            </a:r>
            <a:endParaRPr lang="en-US" sz="2800" dirty="0"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80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تذكير ب</a:t>
            </a:r>
            <a:r>
              <a:rPr lang="ar-DZ" sz="2800" dirty="0" smtClean="0"/>
              <a:t>مخرجات </a:t>
            </a:r>
            <a:r>
              <a:rPr lang="ar-DZ" sz="2800" dirty="0" smtClean="0"/>
              <a:t>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</a:t>
            </a:r>
            <a:r>
              <a:rPr lang="ar-DZ" sz="2800" dirty="0" smtClean="0"/>
              <a:t>الفصل</a:t>
            </a:r>
            <a:r>
              <a:rPr lang="ar-SA" sz="2800" dirty="0" smtClean="0"/>
              <a:t> سيكون الطالب بعد هذه المحاضرة قادرا على أن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16764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يفهم إخفاق السوق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95800" y="22860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يشرح فرضية الانتهازية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28956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يشرح العقود غير التامة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5052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يذكر أنواع المعاملات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41148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- يشرح أنواع العقود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="" xmlns:p14="http://schemas.microsoft.com/office/powerpoint/2010/main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5739</TotalTime>
  <Words>710</Words>
  <Application>Microsoft Office PowerPoint</Application>
  <PresentationFormat>A4 Paper (210x297 mm)</PresentationFormat>
  <Paragraphs>176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ليات أن تتواجد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مع تمنياتي للجميع بالنجاح والتوفيق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344</cp:revision>
  <dcterms:created xsi:type="dcterms:W3CDTF">2009-10-14T19:14:34Z</dcterms:created>
  <dcterms:modified xsi:type="dcterms:W3CDTF">2012-03-12T06:16:22Z</dcterms:modified>
</cp:coreProperties>
</file>