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53" r:id="rId2"/>
    <p:sldId id="354" r:id="rId3"/>
    <p:sldId id="417" r:id="rId4"/>
    <p:sldId id="411" r:id="rId5"/>
    <p:sldId id="427" r:id="rId6"/>
    <p:sldId id="420" r:id="rId7"/>
    <p:sldId id="412" r:id="rId8"/>
    <p:sldId id="436" r:id="rId9"/>
    <p:sldId id="413" r:id="rId10"/>
    <p:sldId id="419" r:id="rId11"/>
    <p:sldId id="421" r:id="rId12"/>
    <p:sldId id="425" r:id="rId13"/>
    <p:sldId id="437" r:id="rId14"/>
    <p:sldId id="422" r:id="rId15"/>
    <p:sldId id="423" r:id="rId16"/>
    <p:sldId id="424" r:id="rId17"/>
    <p:sldId id="414" r:id="rId18"/>
    <p:sldId id="426" r:id="rId19"/>
    <p:sldId id="434" r:id="rId20"/>
    <p:sldId id="428" r:id="rId21"/>
    <p:sldId id="429" r:id="rId22"/>
    <p:sldId id="431" r:id="rId23"/>
    <p:sldId id="430" r:id="rId24"/>
    <p:sldId id="432" r:id="rId25"/>
    <p:sldId id="415" r:id="rId26"/>
    <p:sldId id="416" r:id="rId27"/>
    <p:sldId id="433" r:id="rId28"/>
    <p:sldId id="435" r:id="rId29"/>
    <p:sldId id="355" r:id="rId30"/>
    <p:sldId id="35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9900"/>
    <a:srgbClr val="FF006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84" d="100"/>
          <a:sy n="84" d="100"/>
        </p:scale>
        <p:origin x="-120" y="73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3" y="6356356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5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645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2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4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3" y="5791206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7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beral.org/wiki/1939" TargetMode="External"/><Relationship Id="rId2" Type="http://schemas.openxmlformats.org/officeDocument/2006/relationships/hyperlink" Target="http://www.wikiberal.org/wiki/30_novembr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0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التاسعة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53661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النظريات </a:t>
            </a:r>
            <a:r>
              <a:rPr lang="ar-DZ" sz="4400" b="1" spc="5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الاقتصادية (3)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524000" y="4622808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نظريات </a:t>
            </a:r>
            <a:r>
              <a:rPr lang="ar-SA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ح</a:t>
            </a:r>
            <a:r>
              <a:rPr lang="ar-DZ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قوق الملكية و نطرية الوكالة</a:t>
            </a:r>
            <a:endParaRPr lang="ar-SA" sz="2800" spc="50" dirty="0">
              <a:ln w="11430"/>
              <a:solidFill>
                <a:sysClr val="windowText" lastClr="000000"/>
              </a:solidFill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019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752600" y="914400"/>
            <a:ext cx="7010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بعد الانتهاء من هذا الفصل سيكون الطالب قادرا على أن :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1915180"/>
            <a:ext cx="762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يذكر مؤسسي نظرية حقوق الملكية ومؤسسي نظرية الوكالة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24485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يفهم منطلق نظرية حقوق الملكية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29819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يفهم موضوع نظرية الوكالة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40487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عدم تناظر المعلومات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95600" y="45821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الانتهازية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51155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عقد الوكالة وتكاليف الوكالة</a:t>
            </a:r>
            <a:endParaRPr lang="ar-S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35153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خصائص وممارسات حقوق الملكية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03492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95600" y="3048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محتوى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181600" y="9906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حقوق الملكية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9906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الوكالة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2057400"/>
            <a:ext cx="35329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dirty="0" smtClean="0"/>
              <a:t>كبار </a:t>
            </a:r>
            <a:r>
              <a:rPr lang="ar-SA" sz="2800" dirty="0" smtClean="0"/>
              <a:t>مؤسس</a:t>
            </a:r>
            <a:r>
              <a:rPr lang="ar-DZ" sz="2800" dirty="0" smtClean="0"/>
              <a:t>ي</a:t>
            </a:r>
            <a:r>
              <a:rPr lang="ar-SA" sz="2800" dirty="0" smtClean="0"/>
              <a:t> </a:t>
            </a:r>
            <a:r>
              <a:rPr lang="ar-SA" sz="2800" dirty="0" smtClean="0"/>
              <a:t>النظرية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19600" y="15240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تناقض المدرسىة الكلاسيكية الجديدة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388136" y="2637316"/>
            <a:ext cx="36368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منطلق نظرية حقوق الملكية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839691" y="3251452"/>
            <a:ext cx="31172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ممارسات حقوق الملكية</a:t>
            </a:r>
            <a:endParaRPr lang="ar-S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710289" y="3770293"/>
            <a:ext cx="429490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أنواع المؤسسات  من خلال حقوق الملكية</a:t>
            </a:r>
            <a:endParaRPr lang="ar-S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447800" y="151382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موضوع النظرية</a:t>
            </a:r>
            <a:endParaRPr lang="ar-SA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852311" y="2114096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عدم تناظر المعلومات</a:t>
            </a:r>
            <a:endParaRPr lang="ar-SA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385711" y="2683328"/>
            <a:ext cx="2514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الانتهازية</a:t>
            </a:r>
            <a:endParaRPr lang="ar-S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524000" y="3287088"/>
            <a:ext cx="236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علاقة الوكالة</a:t>
            </a:r>
            <a:endParaRPr lang="ar-SA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447800" y="388620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تكاليف الوكالة</a:t>
            </a:r>
            <a:endParaRPr lang="ar-SA" sz="28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495800" y="990600"/>
            <a:ext cx="0" cy="3886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371600" y="1447800"/>
            <a:ext cx="8153400" cy="76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58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362200"/>
            <a:ext cx="7086600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4400" dirty="0" smtClean="0"/>
              <a:t>نظرية حقوق الملكية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60861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072009"/>
            <a:ext cx="571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المدرسة الكلاسيكية الجديدة لا تعترف </a:t>
            </a:r>
            <a:r>
              <a:rPr lang="ar-DZ" sz="3600" b="1" u="sng" dirty="0" smtClean="0">
                <a:solidFill>
                  <a:srgbClr val="FF0000"/>
                </a:solidFill>
              </a:rPr>
              <a:t>إلا</a:t>
            </a:r>
            <a:r>
              <a:rPr lang="ar-DZ" sz="2800" dirty="0" smtClean="0"/>
              <a:t> بالسوق كآلية لتخصيص الموارد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349022" y="2743200"/>
            <a:ext cx="54553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كيف يبرر وجود المؤسسات كآلية أخرى لتخصيص الموارد النادرة </a:t>
            </a:r>
            <a:r>
              <a:rPr lang="ar-DZ" sz="2800" b="1" dirty="0" smtClean="0">
                <a:solidFill>
                  <a:srgbClr val="FF0000"/>
                </a:solidFill>
              </a:rPr>
              <a:t>؟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4958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السؤال الذي تريد نظرية الملكية الإجابة عليه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228600"/>
            <a:ext cx="44196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تناقض المدرسة الكلاسيكية الجديدة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70889" y="27432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r-DZ" sz="3200" dirty="0" smtClean="0"/>
              <a:t>السؤال إذن: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0855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5400" y="228600"/>
            <a:ext cx="44196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كبار مؤسسي نظرية حقوق الملكية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2800" y="5181600"/>
            <a:ext cx="269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Armen</a:t>
            </a:r>
            <a:r>
              <a:rPr lang="en-US" sz="2400" dirty="0" smtClean="0"/>
              <a:t> </a:t>
            </a:r>
            <a:r>
              <a:rPr lang="en-US" sz="2400" dirty="0" err="1" smtClean="0"/>
              <a:t>Alchian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629399" y="5187243"/>
            <a:ext cx="2971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Harold </a:t>
            </a:r>
            <a:r>
              <a:rPr lang="en-US" sz="2400" dirty="0" err="1" smtClean="0"/>
              <a:t>Demsetz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360263" y="1610380"/>
            <a:ext cx="6050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الشكل الغربي الحديث لهذه الإشكالية طرح من قبل </a:t>
            </a:r>
            <a:endParaRPr lang="en-US" sz="28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691" y="2524780"/>
            <a:ext cx="2352020" cy="2352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659" y="2524779"/>
            <a:ext cx="2556022" cy="242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74203"/>
            <a:ext cx="1364814" cy="2047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" y="4884003"/>
            <a:ext cx="1676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Ronald </a:t>
            </a:r>
            <a:r>
              <a:rPr lang="en-US" sz="2400" dirty="0" err="1" smtClean="0"/>
              <a:t>Coase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1828800" y="5791200"/>
            <a:ext cx="6050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وهم أهم مؤسسي نظرية حقوق الملكي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733799" y="848380"/>
            <a:ext cx="5649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إشكالية الملكية وحقوقها قديمة بقدم الإنسان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905000" y="2971800"/>
            <a:ext cx="1295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بالاعتماد على عمل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39486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3" grpId="0"/>
      <p:bldP spid="24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5400" y="114300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ظ</a:t>
            </a:r>
            <a:r>
              <a:rPr lang="ar-DZ" sz="2800" dirty="0" smtClean="0"/>
              <a:t>هرت </a:t>
            </a:r>
            <a:r>
              <a:rPr lang="ar-SA" sz="2800" dirty="0" smtClean="0"/>
              <a:t>هذه النظرية </a:t>
            </a:r>
            <a:r>
              <a:rPr lang="ar-DZ" sz="2800" dirty="0" smtClean="0"/>
              <a:t>في السبعينيات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742420"/>
            <a:ext cx="5813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إظهار أن المؤسسة الرأسمالية في اقتصاد السوق أفضل من غيرها من المنظمات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7665168" y="2756903"/>
            <a:ext cx="6575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تريد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505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حل إشكال وجود المؤسسة</a:t>
            </a:r>
            <a:endParaRPr lang="en-US" sz="2800" dirty="0"/>
          </a:p>
        </p:txBody>
      </p:sp>
      <p:cxnSp>
        <p:nvCxnSpPr>
          <p:cNvPr id="6" name="Straight Arrow Connector 5"/>
          <p:cNvCxnSpPr>
            <a:stCxn id="4" idx="1"/>
            <a:endCxn id="3" idx="3"/>
          </p:cNvCxnSpPr>
          <p:nvPr/>
        </p:nvCxnSpPr>
        <p:spPr>
          <a:xfrm flipH="1" flipV="1">
            <a:off x="6270978" y="2219474"/>
            <a:ext cx="1394190" cy="7990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1"/>
            <a:endCxn id="5" idx="3"/>
          </p:cNvCxnSpPr>
          <p:nvPr/>
        </p:nvCxnSpPr>
        <p:spPr>
          <a:xfrm flipH="1">
            <a:off x="6248400" y="3018513"/>
            <a:ext cx="1416768" cy="7482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648200"/>
            <a:ext cx="586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إعادة  نشر فكر المدرسة الكلاسيكية الجديدة من جديد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4" idx="1"/>
            <a:endCxn id="8" idx="3"/>
          </p:cNvCxnSpPr>
          <p:nvPr/>
        </p:nvCxnSpPr>
        <p:spPr>
          <a:xfrm rot="10800000" flipV="1">
            <a:off x="6172200" y="3018512"/>
            <a:ext cx="1492968" cy="21067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80766" y="533400"/>
            <a:ext cx="25908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منطلق النظرية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400" y="1424366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تنطلق نظرية حقوق الملكية من الفكرة التالية: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04711" y="2209800"/>
            <a:ext cx="79868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</a:t>
            </a:r>
            <a:r>
              <a:rPr lang="ar-SA" sz="2800" dirty="0" smtClean="0"/>
              <a:t>لم</a:t>
            </a:r>
            <a:r>
              <a:rPr lang="ar-DZ" sz="2800" dirty="0" smtClean="0"/>
              <a:t>ب</a:t>
            </a:r>
            <a:r>
              <a:rPr lang="ar-SA" sz="2800" dirty="0" smtClean="0"/>
              <a:t>ا</a:t>
            </a:r>
            <a:r>
              <a:rPr lang="ar-DZ" sz="2800" dirty="0" smtClean="0"/>
              <a:t>دلات التي تتم بين الأفراد (وغير الأفراد) هي في الواقع تنازل متبادل عن الحقوق المتعلقة بالأشياء التي يتبادلونها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984044" y="4038600"/>
            <a:ext cx="3993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فهي إذن تبادل لحقوق الملكية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133600" y="537205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إذن الأفراد يملكون في الواقع حقوق استعمال موارد</a:t>
            </a:r>
            <a:endParaRPr lang="en-US" sz="2800" dirty="0"/>
          </a:p>
        </p:txBody>
      </p:sp>
      <p:sp>
        <p:nvSpPr>
          <p:cNvPr id="7" name="Down Arrow 6"/>
          <p:cNvSpPr/>
          <p:nvPr/>
        </p:nvSpPr>
        <p:spPr>
          <a:xfrm>
            <a:off x="5791200" y="3178018"/>
            <a:ext cx="1447800" cy="7222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5819422" y="4663868"/>
            <a:ext cx="1447800" cy="7222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7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8677" y="333022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تنطلق هذه النظرية  من الملكية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491495" y="2416681"/>
            <a:ext cx="34074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ومنه </a:t>
            </a:r>
            <a:r>
              <a:rPr lang="ar-DZ" sz="2800" dirty="0" smtClean="0">
                <a:solidFill>
                  <a:prstClr val="black"/>
                </a:solidFill>
              </a:rPr>
              <a:t>فإن هذه النظرية تنطلق </a:t>
            </a:r>
            <a:r>
              <a:rPr lang="ar-DZ" sz="2800" dirty="0">
                <a:solidFill>
                  <a:prstClr val="black"/>
                </a:solidFill>
              </a:rPr>
              <a:t>من  </a:t>
            </a:r>
            <a:r>
              <a:rPr lang="ar-DZ" sz="2800" dirty="0" smtClean="0">
                <a:solidFill>
                  <a:prstClr val="black"/>
                </a:solidFill>
              </a:rPr>
              <a:t>حقوق </a:t>
            </a:r>
            <a:r>
              <a:rPr lang="ar-DZ" sz="2800" dirty="0">
                <a:solidFill>
                  <a:prstClr val="black"/>
                </a:solidFill>
              </a:rPr>
              <a:t>الملكية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13464" y="1356341"/>
            <a:ext cx="2705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الملكية تعطي حقوقا 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7" name="Curved Left Arrow 6"/>
          <p:cNvSpPr/>
          <p:nvPr/>
        </p:nvSpPr>
        <p:spPr>
          <a:xfrm rot="2252614">
            <a:off x="6236377" y="2013554"/>
            <a:ext cx="838200" cy="117224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22280" y="3581400"/>
            <a:ext cx="29177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خصائص حقوق الملكية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22873" y="4267200"/>
            <a:ext cx="42883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من أهم خصائص حقوق الملكية أنها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69038" y="4270655"/>
            <a:ext cx="15199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قابلة للتنازل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32891" y="4851781"/>
            <a:ext cx="5044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يعني أن حق الملكية لا يرتبط بشخص بعينه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42769" y="5482721"/>
            <a:ext cx="2967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يمكن تبادل حقوق الملكية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5645160" y="5482721"/>
            <a:ext cx="533400" cy="523220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2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 animBg="1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8889" y="276880"/>
            <a:ext cx="44958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حقوق الملكية تمكن من 3 ممارسات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8456" y="138178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u="sng" dirty="0" smtClean="0">
                <a:solidFill>
                  <a:srgbClr val="C00000"/>
                </a:solidFill>
              </a:rPr>
              <a:t>الاستعمال</a:t>
            </a:r>
            <a:endParaRPr lang="en-US" sz="2800" b="1" u="sng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01278" y="2627293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u="sng" dirty="0" smtClean="0">
                <a:solidFill>
                  <a:srgbClr val="C00000"/>
                </a:solidFill>
              </a:rPr>
              <a:t>الاستثمار</a:t>
            </a:r>
            <a:r>
              <a:rPr lang="ar-DZ" sz="2800" b="1" dirty="0" smtClean="0">
                <a:solidFill>
                  <a:srgbClr val="C00000"/>
                </a:solidFill>
              </a:rPr>
              <a:t>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61578" y="4038600"/>
            <a:ext cx="161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u="sng" dirty="0" smtClean="0">
                <a:solidFill>
                  <a:srgbClr val="C00000"/>
                </a:solidFill>
              </a:rPr>
              <a:t>التصرف</a:t>
            </a:r>
            <a:endParaRPr lang="en-US" sz="2800" b="1" u="sng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55433" y="138178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يستعمل صاحب الحق حقه بنفسه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829278" y="2627293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يستفيد صاحب الحق من نتائج استعمال حقه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630312" y="4038600"/>
            <a:ext cx="45042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يتصرف صاحب الحق في حقه (يتخلى عنه، يبيعه، يورثه...)</a:t>
            </a:r>
            <a:endParaRPr lang="en-US" sz="2800" dirty="0"/>
          </a:p>
        </p:txBody>
      </p:sp>
      <p:pic>
        <p:nvPicPr>
          <p:cNvPr id="2050" name="Picture 2" descr="http://t3.gstatic.com/images?q=tbn:ANd9GcQIzWDCLyjmFcE07kh90UbVc-m1loC1KGI2R2ub4LG4V4lKbg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84" y="2371524"/>
            <a:ext cx="1524996" cy="112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26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8623" y="3810000"/>
            <a:ext cx="75466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ثم ممارسة هذه الحقوق ليست ممكنة إلا إذا اعترف بها المجتمع وسمح بممارستها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829755" y="1413301"/>
            <a:ext cx="504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ممارسة الحقوق تستهدف </a:t>
            </a:r>
            <a:r>
              <a:rPr lang="ar-DZ" sz="2800" dirty="0" smtClean="0">
                <a:solidFill>
                  <a:srgbClr val="FF0000"/>
                </a:solidFill>
              </a:rPr>
              <a:t>تعظيم المنفعة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6999" y="617210"/>
            <a:ext cx="631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ل</a:t>
            </a:r>
            <a:r>
              <a:rPr lang="ar-DZ" sz="2800" dirty="0" smtClean="0"/>
              <a:t>ماذا يمارس صاحب حقوق الملكية حقوقه ؟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610556" y="1259412"/>
            <a:ext cx="1461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4800" dirty="0" smtClean="0"/>
              <a:t>لكن </a:t>
            </a:r>
            <a:endParaRPr lang="en-US" sz="4800" dirty="0"/>
          </a:p>
        </p:txBody>
      </p:sp>
      <p:sp>
        <p:nvSpPr>
          <p:cNvPr id="8" name="TextBox 7"/>
          <p:cNvSpPr txBox="1"/>
          <p:nvPr/>
        </p:nvSpPr>
        <p:spPr>
          <a:xfrm>
            <a:off x="914401" y="2286000"/>
            <a:ext cx="7318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بعض الحالات تمارس مضايقات على هذه الحقوق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14401" y="2951947"/>
            <a:ext cx="5600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( الرقابة على الأسعار، حصص الإنتاج...) 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49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219200"/>
            <a:ext cx="601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تنتظر نظرية الحقوق من الدولة تمكين أصحاب حقوق الملكية من ممارسة حقوقهم</a:t>
            </a:r>
            <a:endParaRPr lang="en-US" sz="2800" dirty="0"/>
          </a:p>
        </p:txBody>
      </p:sp>
      <p:sp>
        <p:nvSpPr>
          <p:cNvPr id="3" name="Left Arrow 2"/>
          <p:cNvSpPr/>
          <p:nvPr/>
        </p:nvSpPr>
        <p:spPr>
          <a:xfrm>
            <a:off x="7501465" y="1361917"/>
            <a:ext cx="540455" cy="668671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95400" y="2971800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الإشكال يطرح في حالة الآثار السالبة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4101798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مثال اتفاقية </a:t>
            </a:r>
            <a:r>
              <a:rPr lang="en-US" sz="2800" dirty="0" smtClean="0"/>
              <a:t>Kyoto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7007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5400" y="391180"/>
            <a:ext cx="44958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حقوق الملكية وأنواع المؤسسات</a:t>
            </a:r>
            <a:endParaRPr lang="en-US" sz="2800" dirty="0">
              <a:solidFill>
                <a:srgbClr val="FFFF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066029"/>
              </p:ext>
            </p:extLst>
          </p:nvPr>
        </p:nvGraphicFramePr>
        <p:xfrm>
          <a:off x="762000" y="1143000"/>
          <a:ext cx="8001000" cy="496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1783080"/>
                <a:gridCol w="1691640"/>
                <a:gridCol w="1691640"/>
                <a:gridCol w="13868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خصائص وممارسات الحقوق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ملكية فردية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ملكية خاصة</a:t>
                      </a:r>
                      <a:endParaRPr lang="en-US" sz="20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ناقصة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ملكية جماعية</a:t>
                      </a:r>
                      <a:endParaRPr lang="en-US" sz="20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أشخاص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ملكية جماعية</a:t>
                      </a:r>
                      <a:endParaRPr lang="en-US" sz="20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ar-DZ" sz="2000" b="1" dirty="0" smtClean="0">
                          <a:solidFill>
                            <a:schemeClr val="bg1"/>
                          </a:solidFill>
                        </a:rPr>
                        <a:t>دولة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استعمال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للعامل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استثمار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المالك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للعامل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للمجتمع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قابلية للتنازل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في بعض الحالات مقيدة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لا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لا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تصرف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نعم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مشترك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للعمال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لا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نوع الحقوق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ملكية خاصة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ملكية خاصة</a:t>
                      </a:r>
                    </a:p>
                    <a:p>
                      <a:pPr algn="ctr"/>
                      <a:r>
                        <a:rPr lang="ar-DZ" sz="2400" dirty="0" smtClean="0">
                          <a:solidFill>
                            <a:schemeClr val="tx1"/>
                          </a:solidFill>
                        </a:rPr>
                        <a:t>ناقصة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ملكية جماعة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ملكية عامة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DZ" sz="2400" dirty="0" smtClean="0"/>
                        <a:t>نوع المنظمة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b="1" dirty="0" smtClean="0">
                          <a:solidFill>
                            <a:srgbClr val="FFFF00"/>
                          </a:solidFill>
                        </a:rPr>
                        <a:t>مؤسسة رأسمالية</a:t>
                      </a:r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b="1" dirty="0" smtClean="0">
                          <a:solidFill>
                            <a:srgbClr val="FFFF00"/>
                          </a:solidFill>
                        </a:rPr>
                        <a:t>مؤسسة إدارية</a:t>
                      </a:r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b="1" dirty="0" smtClean="0">
                          <a:solidFill>
                            <a:srgbClr val="FFFF00"/>
                          </a:solidFill>
                        </a:rPr>
                        <a:t>مؤسسة تعاونية</a:t>
                      </a:r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b="1" dirty="0" smtClean="0">
                          <a:solidFill>
                            <a:srgbClr val="FFFF00"/>
                          </a:solidFill>
                        </a:rPr>
                        <a:t>مؤسسة حكومية</a:t>
                      </a:r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209800" y="2133600"/>
            <a:ext cx="18288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4038600" y="2133600"/>
            <a:ext cx="16764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5715000" y="2133600"/>
            <a:ext cx="17526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7467600" y="2133600"/>
            <a:ext cx="13716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2204156" y="1143000"/>
            <a:ext cx="67056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2168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371600"/>
            <a:ext cx="736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1- من خلال حقوق الملكية يمكن التعرف على نوع المؤسسة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2401246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حقوق الملكية أداة للتحليل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3581400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2- الملكية الخاصة هي النوع </a:t>
            </a:r>
            <a:r>
              <a:rPr lang="ar-SA" sz="2800" dirty="0" smtClean="0"/>
              <a:t>الأكمل </a:t>
            </a:r>
            <a:r>
              <a:rPr lang="ar-DZ" sz="2800" dirty="0" smtClean="0"/>
              <a:t>لأن فيها كل خصائص الحقوق </a:t>
            </a:r>
            <a:r>
              <a:rPr lang="ar-SA" sz="2800" dirty="0" smtClean="0"/>
              <a:t>و</a:t>
            </a:r>
            <a:r>
              <a:rPr lang="ar-DZ" sz="2800" dirty="0" smtClean="0"/>
              <a:t>تسمح كل ممارساتها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3810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أهم نتائج هذا التصنيف</a:t>
            </a:r>
            <a:endParaRPr lang="en-US" sz="2800" dirty="0"/>
          </a:p>
        </p:txBody>
      </p:sp>
      <p:sp>
        <p:nvSpPr>
          <p:cNvPr id="5" name="Left Arrow 4"/>
          <p:cNvSpPr/>
          <p:nvPr/>
        </p:nvSpPr>
        <p:spPr>
          <a:xfrm>
            <a:off x="5867400" y="2091356"/>
            <a:ext cx="762000" cy="1143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5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0" y="391180"/>
            <a:ext cx="3200400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FFFF00"/>
                </a:solidFill>
              </a:rPr>
              <a:t>السوق ووجود المنظمات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0" y="13716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لماذا توجد مؤسسات ولم نكتفي بالسوق</a:t>
            </a:r>
            <a:r>
              <a:rPr lang="ar-SA" sz="2800" dirty="0" smtClean="0"/>
              <a:t> ؟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21336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لأن المؤسسات تحث على تشكيل الفرق، الجماعات، أي العمل الجماعي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4600" y="33528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وبما أن العمل الجماعي أكثر فعالية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4114800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المؤسسات تساعد على تحسين الفعالية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5181600"/>
            <a:ext cx="5791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سؤال : هل السوق لا تسمح بالعمل الجماعي ؟؟؟؟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3701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0" y="304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عيوب هذه النظرية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828800" y="9906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تعطي تعريفا واضحا للحقوق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865489" y="17526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تعترف بحدود حقوق الملكية (الآثار السالبة)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965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362200"/>
            <a:ext cx="7086600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4400" dirty="0" smtClean="0"/>
              <a:t>نظرية الوكالة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3988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26480" y="2971800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Michael  Jensen </a:t>
            </a:r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914400" y="3276600"/>
            <a:ext cx="2108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hlinkClick r:id="rId2" action="ppaction://hlinkfile" tooltip="30 novembre"/>
              </a:rPr>
              <a:t>30 novembre</a:t>
            </a:r>
            <a:r>
              <a:rPr lang="fr-FR" dirty="0" smtClean="0"/>
              <a:t> </a:t>
            </a:r>
            <a:r>
              <a:rPr lang="fr-FR" dirty="0" smtClean="0">
                <a:hlinkClick r:id="rId3" action="ppaction://hlinkfile" tooltip="1939"/>
              </a:rPr>
              <a:t>1939</a:t>
            </a:r>
            <a:endParaRPr lang="ar-SA" dirty="0"/>
          </a:p>
        </p:txBody>
      </p:sp>
      <p:pic>
        <p:nvPicPr>
          <p:cNvPr id="1028" name="Picture 4" descr="photo of Michael C. Jens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304800"/>
            <a:ext cx="2378676" cy="25146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4052962" y="2971800"/>
            <a:ext cx="2170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William </a:t>
            </a:r>
            <a:r>
              <a:rPr lang="en-US" b="1" dirty="0" err="1"/>
              <a:t>Meckling</a:t>
            </a:r>
            <a:r>
              <a:rPr lang="en-US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2400" y="304800"/>
            <a:ext cx="2378676" cy="251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t1.gstatic.com/images?q=tbn:ANd9GcTKqBvgKrOv9SnsH-RX7sAlTumxH0qDcWzE-kcDvw1_yhsV47BLt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175" y="49053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3429000"/>
            <a:ext cx="5912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تعتمد هذه النظرية  بالدرجة الأولى على المعلومة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0" y="685800"/>
            <a:ext cx="3093156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موضوع</a:t>
            </a:r>
            <a:r>
              <a:rPr lang="ar-SA" sz="2800" dirty="0" smtClean="0"/>
              <a:t> نظرية الوكالة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22860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تبحث نظرية الوكالة كيف تحل إشكالية </a:t>
            </a:r>
            <a:r>
              <a:rPr lang="ar-DZ" sz="2800" dirty="0" smtClean="0">
                <a:solidFill>
                  <a:srgbClr val="FF0000"/>
                </a:solidFill>
              </a:rPr>
              <a:t>الانتهازية</a:t>
            </a:r>
            <a:r>
              <a:rPr lang="ar-DZ" sz="2800" dirty="0" smtClean="0"/>
              <a:t> في المؤسسة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463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685800"/>
            <a:ext cx="5219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يرجع الأصل النظري لنظرية الوكالة إلى فصل الملكية عن الإدارة </a:t>
            </a:r>
            <a:r>
              <a:rPr lang="en-US" sz="2400" dirty="0" err="1" smtClean="0"/>
              <a:t>Berle</a:t>
            </a:r>
            <a:r>
              <a:rPr lang="ar-DZ" sz="2800" dirty="0" smtClean="0"/>
              <a:t>  و</a:t>
            </a:r>
            <a:r>
              <a:rPr lang="en-US" sz="2400" dirty="0" smtClean="0"/>
              <a:t>Means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3510127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حسب </a:t>
            </a:r>
            <a:r>
              <a:rPr lang="ar-DZ" sz="2800" dirty="0"/>
              <a:t>ن</a:t>
            </a:r>
            <a:r>
              <a:rPr lang="ar-DZ" sz="2800" dirty="0" smtClean="0"/>
              <a:t>ظرية الوكالة هناك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427738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مالك (صاحب حقوق ملكية) يكلف غيره من أجل إدارة هذه الحقوق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828800" y="2209800"/>
            <a:ext cx="4991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نظرية الوكالة تكمل نظرية حقوق الملكية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4800600" y="5334000"/>
            <a:ext cx="9044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لماذا 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32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649111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حتي ينتفع من حقوق ملكيته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592711" y="678442"/>
            <a:ext cx="1490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الهدف: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705600" y="2710190"/>
            <a:ext cx="1882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الأسباب كثيرة: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4600" y="1580444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غير مؤهل للقيام بالإدارة بنفسه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500489" y="2209800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يستطيع لمانع ما أن يدير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2971800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تشتت الملكية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00489" y="3657600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...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4" idx="1"/>
            <a:endCxn id="5" idx="3"/>
          </p:cNvCxnSpPr>
          <p:nvPr/>
        </p:nvCxnSpPr>
        <p:spPr>
          <a:xfrm flipH="1" flipV="1">
            <a:off x="6149622" y="1842054"/>
            <a:ext cx="555978" cy="11297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1"/>
            <a:endCxn id="6" idx="3"/>
          </p:cNvCxnSpPr>
          <p:nvPr/>
        </p:nvCxnSpPr>
        <p:spPr>
          <a:xfrm flipH="1" flipV="1">
            <a:off x="6135511" y="2471410"/>
            <a:ext cx="570089" cy="5003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1"/>
            <a:endCxn id="7" idx="3"/>
          </p:cNvCxnSpPr>
          <p:nvPr/>
        </p:nvCxnSpPr>
        <p:spPr>
          <a:xfrm flipH="1">
            <a:off x="5997222" y="2971800"/>
            <a:ext cx="708378" cy="2616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1"/>
            <a:endCxn id="8" idx="3"/>
          </p:cNvCxnSpPr>
          <p:nvPr/>
        </p:nvCxnSpPr>
        <p:spPr>
          <a:xfrm flipH="1">
            <a:off x="6135511" y="2971800"/>
            <a:ext cx="570089" cy="9474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950179" y="4419600"/>
            <a:ext cx="363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ما أدى به إلى تك</a:t>
            </a:r>
            <a:r>
              <a:rPr lang="ar-SA" sz="2800" dirty="0" smtClean="0"/>
              <a:t>ل</a:t>
            </a:r>
            <a:r>
              <a:rPr lang="ar-DZ" sz="2800" dirty="0" smtClean="0"/>
              <a:t>يف غيره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305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11430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صاحب الملكية يسمى </a:t>
            </a:r>
            <a:r>
              <a:rPr lang="ar-DZ" sz="2800" b="1" dirty="0" smtClean="0">
                <a:solidFill>
                  <a:srgbClr val="FF0000"/>
                </a:solidFill>
              </a:rPr>
              <a:t>موكل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19050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المكلف يسمى </a:t>
            </a:r>
            <a:r>
              <a:rPr lang="ar-DZ" sz="2800" b="1" dirty="0" smtClean="0">
                <a:solidFill>
                  <a:srgbClr val="FF0000"/>
                </a:solidFill>
              </a:rPr>
              <a:t>وكيل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667000"/>
            <a:ext cx="8842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الوكيل والموكل ليس لهما نفس المعلومات : أي هناك </a:t>
            </a:r>
            <a:r>
              <a:rPr lang="ar-DZ" sz="2800" b="1" dirty="0" smtClean="0">
                <a:solidFill>
                  <a:srgbClr val="FF0000"/>
                </a:solidFill>
              </a:rPr>
              <a:t>عدم تناظر المعلومات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3810000"/>
            <a:ext cx="83848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الموكل لا يعرف كل شيء عن الوكيل (مؤهلاته الفعلية، سلوكه، قدراته، قيمه...)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5055" y="5029200"/>
            <a:ext cx="4615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فهو يعرض ملكيته إلى مخاطر</a:t>
            </a:r>
            <a:endParaRPr lang="en-US" sz="2800" dirty="0"/>
          </a:p>
        </p:txBody>
      </p:sp>
      <p:sp>
        <p:nvSpPr>
          <p:cNvPr id="8" name="Left Arrow 7"/>
          <p:cNvSpPr/>
          <p:nvPr/>
        </p:nvSpPr>
        <p:spPr>
          <a:xfrm>
            <a:off x="6629400" y="5061353"/>
            <a:ext cx="1219200" cy="60960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905175" y="457200"/>
            <a:ext cx="2610010" cy="52322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ar-DZ" sz="2800" b="1" dirty="0" smtClean="0"/>
              <a:t>عدم تناظر المعلومات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59856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143000"/>
            <a:ext cx="6629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أول وأكبر هذه المخاطر: انتهازية الوكيل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790870" y="3048000"/>
            <a:ext cx="80722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حسب </a:t>
            </a:r>
            <a:r>
              <a:rPr lang="en-US" sz="2800" dirty="0">
                <a:solidFill>
                  <a:prstClr val="black"/>
                </a:solidFill>
              </a:rPr>
              <a:t>SA Ross </a:t>
            </a:r>
            <a:r>
              <a:rPr lang="ar-DZ" sz="2800" dirty="0">
                <a:solidFill>
                  <a:prstClr val="black"/>
                </a:solidFill>
              </a:rPr>
              <a:t>  </a:t>
            </a:r>
            <a:r>
              <a:rPr lang="en-US" sz="2800" dirty="0">
                <a:solidFill>
                  <a:prstClr val="black"/>
                </a:solidFill>
              </a:rPr>
              <a:t>(1973</a:t>
            </a:r>
            <a:r>
              <a:rPr lang="en-US" sz="2800" dirty="0" smtClean="0">
                <a:solidFill>
                  <a:prstClr val="black"/>
                </a:solidFill>
              </a:rPr>
              <a:t>)</a:t>
            </a:r>
            <a:r>
              <a:rPr lang="ar-DZ" sz="2800" dirty="0" smtClean="0">
                <a:solidFill>
                  <a:prstClr val="black"/>
                </a:solidFill>
              </a:rPr>
              <a:t>  </a:t>
            </a:r>
            <a:r>
              <a:rPr lang="ar-DZ" sz="2800" dirty="0" smtClean="0"/>
              <a:t>عندما </a:t>
            </a:r>
            <a:r>
              <a:rPr lang="ar-DZ" sz="2800" dirty="0"/>
              <a:t>يعمل أفراد مع بعض فأن مصالحهم تكون عموما </a:t>
            </a:r>
            <a:r>
              <a:rPr lang="ar-DZ" sz="2800" dirty="0" smtClean="0"/>
              <a:t>مختلفة</a:t>
            </a:r>
            <a:r>
              <a:rPr lang="en-US" sz="2800" dirty="0" smtClean="0"/>
              <a:t> </a:t>
            </a:r>
            <a:r>
              <a:rPr lang="ar-DZ" sz="2800" dirty="0" smtClean="0"/>
              <a:t> وهذا يؤدي إلى نزاعات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436510" y="1828800"/>
            <a:ext cx="739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السؤال : هل سيعمل الوكيل على تحقيق مصلحة الموكل  ؟ </a:t>
            </a:r>
            <a:r>
              <a:rPr lang="ar-DZ" sz="2800" dirty="0"/>
              <a:t>أم هل سيعمل على تحقيق مصلحته الشخصية </a:t>
            </a:r>
            <a:r>
              <a:rPr lang="ar-DZ" sz="2800" dirty="0" smtClean="0"/>
              <a:t>؟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7096677" y="381000"/>
            <a:ext cx="1867819" cy="52322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ar-DZ" sz="2800" dirty="0" smtClean="0"/>
              <a:t>انتهازية الوكيل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4604266"/>
            <a:ext cx="1789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2400" dirty="0" smtClean="0"/>
              <a:t>Wall Street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4604266"/>
            <a:ext cx="6743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DZ" sz="2800" dirty="0" smtClean="0"/>
              <a:t>فيلم سينمائي مشهور خصص لنظرية الوكالة في 1987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5902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4489" y="48768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لحث الوكيل على خدمة مصلحة الموكل يجب </a:t>
            </a:r>
            <a:r>
              <a:rPr lang="ar-DZ" sz="2800" u="sng" dirty="0" smtClean="0">
                <a:solidFill>
                  <a:srgbClr val="FF0000"/>
                </a:solidFill>
              </a:rPr>
              <a:t>إبرام عقد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00600" y="685800"/>
            <a:ext cx="369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الهدف: زيادة الربح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1371600"/>
            <a:ext cx="369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التفكير على المدى القصير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52422" y="3147030"/>
            <a:ext cx="5991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الهدف: المكانة التنافسية للمؤسسة 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3664353"/>
            <a:ext cx="5991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التفكير : المدى البعيد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77007" y="2462743"/>
            <a:ext cx="19014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مصلحة </a:t>
            </a:r>
            <a:r>
              <a:rPr lang="ar-DZ" sz="2800" dirty="0" smtClean="0">
                <a:solidFill>
                  <a:prstClr val="black"/>
                </a:solidFill>
              </a:rPr>
              <a:t>المدير: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128917" y="152400"/>
            <a:ext cx="1949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مصلحة </a:t>
            </a:r>
            <a:r>
              <a:rPr lang="ar-DZ" sz="2800" dirty="0" smtClean="0">
                <a:solidFill>
                  <a:prstClr val="black"/>
                </a:solidFill>
              </a:rPr>
              <a:t>الملاك:</a:t>
            </a:r>
            <a:endParaRPr lang="en-US" dirty="0"/>
          </a:p>
        </p:txBody>
      </p:sp>
      <p:sp>
        <p:nvSpPr>
          <p:cNvPr id="10" name="Left Brace 9"/>
          <p:cNvSpPr/>
          <p:nvPr/>
        </p:nvSpPr>
        <p:spPr>
          <a:xfrm>
            <a:off x="3886200" y="414010"/>
            <a:ext cx="609600" cy="3624590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9600" y="1828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اختلاف بين المصلحتين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>
            <a:off x="1752600" y="2462743"/>
            <a:ext cx="838200" cy="1118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09600" y="367025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نزاع بين الطرفين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484489" y="540002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العقد يقلص من النزاع (من خلال ما يأتي في البنود من اتفاق)</a:t>
            </a:r>
            <a:endParaRPr lang="en-US" sz="28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79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10" grpId="0" animBg="1"/>
      <p:bldP spid="11" grpId="0"/>
      <p:bldP spid="12" grpId="0" animBg="1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9000" y="381000"/>
            <a:ext cx="22098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علاقة الوكالة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67931" y="1371600"/>
            <a:ext cx="7738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علاقة الوكالة هي عقد يلجأ من خلاله شخص أو أشخاص إلى خدمات شخص آخر ليقوم مكانهم بعمل معين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67931" y="2819400"/>
            <a:ext cx="3589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تفويض لاتخاذ القرار</a:t>
            </a:r>
            <a:endParaRPr lang="en-US" sz="2800" dirty="0"/>
          </a:p>
        </p:txBody>
      </p:sp>
      <p:sp>
        <p:nvSpPr>
          <p:cNvPr id="5" name="Left Arrow 4"/>
          <p:cNvSpPr/>
          <p:nvPr/>
        </p:nvSpPr>
        <p:spPr>
          <a:xfrm>
            <a:off x="5545665" y="2700010"/>
            <a:ext cx="12192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239000" y="3820180"/>
            <a:ext cx="23622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تكاليف الوكالة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80998" y="3820180"/>
            <a:ext cx="63838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هي التكاليف التي تتحملها المؤسسة من أجل حث الوكيل لخدمة مصلحة الملاك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80999" y="4916507"/>
            <a:ext cx="63838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الأجور المرتفعة للمدير، تكاليف الرقابة، تكاليف الإجراءات القانونية، ....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530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810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تستطيع كل المؤسسات تحمل هذه التكاليف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1600200"/>
            <a:ext cx="7715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المؤسسة الإدارية (شركة الأسهم) هي الوحيدة التي تستطيع  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543777" y="262381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رأسمالها كبير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48177" y="3176361"/>
            <a:ext cx="5201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تقسم التكاليف على عدد كبير من الملاك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48177" y="3660574"/>
            <a:ext cx="5201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تناسب آليات الرقابة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4157285"/>
            <a:ext cx="5201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...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682044" y="4953000"/>
            <a:ext cx="4809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المؤسسة الإدارية هي الأفضل</a:t>
            </a:r>
            <a:endParaRPr lang="en-US" sz="2800" dirty="0"/>
          </a:p>
        </p:txBody>
      </p:sp>
      <p:sp>
        <p:nvSpPr>
          <p:cNvPr id="9" name="Left Arrow 8"/>
          <p:cNvSpPr/>
          <p:nvPr/>
        </p:nvSpPr>
        <p:spPr>
          <a:xfrm>
            <a:off x="6667500" y="4795510"/>
            <a:ext cx="838200" cy="838200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7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تذكير ب</a:t>
            </a:r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752600" y="914400"/>
            <a:ext cx="7010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بعد الانتهاء من هذا الفصل سيكون الطالب قادرا على أن :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1915180"/>
            <a:ext cx="762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يذكر مؤسسي نظرية حقوق الملكية ومؤسسي نظرية الوكالة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24485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يفهم منطلق نظرية حقوق الملكية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29819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يفهم موضوع نظرية الوكالة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40487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عدم تناظر المعلومات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95600" y="45821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الانتهازية</a:t>
            </a:r>
            <a:endParaRPr lang="ar-S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51155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عقد الوكالة وتكاليف الوكالة</a:t>
            </a:r>
            <a:endParaRPr lang="ar-S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3515380"/>
            <a:ext cx="5791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يشرح خصائص وممارسات حقوق الملكية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685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1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5516</TotalTime>
  <Words>950</Words>
  <Application>Microsoft Office PowerPoint</Application>
  <PresentationFormat>A4 Paper (210x297 mm)</PresentationFormat>
  <Paragraphs>205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ليات أن تتواجد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360</cp:revision>
  <dcterms:created xsi:type="dcterms:W3CDTF">2009-10-14T19:14:34Z</dcterms:created>
  <dcterms:modified xsi:type="dcterms:W3CDTF">2012-03-19T07:44:25Z</dcterms:modified>
</cp:coreProperties>
</file>