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53" r:id="rId2"/>
    <p:sldId id="354" r:id="rId3"/>
    <p:sldId id="428" r:id="rId4"/>
    <p:sldId id="411" r:id="rId5"/>
    <p:sldId id="427" r:id="rId6"/>
    <p:sldId id="420" r:id="rId7"/>
    <p:sldId id="430" r:id="rId8"/>
    <p:sldId id="422" r:id="rId9"/>
    <p:sldId id="423" r:id="rId10"/>
    <p:sldId id="424" r:id="rId11"/>
    <p:sldId id="425" r:id="rId12"/>
    <p:sldId id="426" r:id="rId13"/>
    <p:sldId id="421" r:id="rId14"/>
    <p:sldId id="412" r:id="rId15"/>
    <p:sldId id="414" r:id="rId16"/>
    <p:sldId id="431" r:id="rId17"/>
    <p:sldId id="415" r:id="rId18"/>
    <p:sldId id="429" r:id="rId19"/>
    <p:sldId id="355" r:id="rId20"/>
    <p:sldId id="35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9900"/>
    <a:srgbClr val="FF006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29" autoAdjust="0"/>
  </p:normalViewPr>
  <p:slideViewPr>
    <p:cSldViewPr>
      <p:cViewPr>
        <p:scale>
          <a:sx n="75" d="100"/>
          <a:sy n="75" d="100"/>
        </p:scale>
        <p:origin x="-414" y="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GENERAL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706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3" y="6356356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6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6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3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5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8" y="274645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2" y="5791200"/>
            <a:ext cx="941389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94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1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3" y="5791206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7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pPr eaLnBrk="1" hangingPunct="1"/>
            <a:r>
              <a:rPr lang="ar-DZ" dirty="0" err="1" smtClean="0">
                <a:solidFill>
                  <a:srgbClr val="376092"/>
                </a:solidFill>
                <a:cs typeface="Arial" pitchFamily="34" charset="0"/>
              </a:rPr>
              <a:t>ليات</a:t>
            </a:r>
            <a:r>
              <a:rPr lang="ar-DZ" dirty="0" smtClean="0">
                <a:solidFill>
                  <a:srgbClr val="376092"/>
                </a:solidFill>
                <a:cs typeface="Arial" pitchFamily="34" charset="0"/>
              </a:rPr>
              <a:t> أن تتواجد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3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6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9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2" y="3124200"/>
            <a:ext cx="4706815" cy="99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نظرية المنظمات</a:t>
            </a:r>
            <a:endParaRPr kumimoji="0" lang="en-US" sz="40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  <a:t/>
            </a:r>
            <a:b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</a:br>
            <a:endParaRPr kumimoji="0" lang="en-US" sz="1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أ.د عيسى </a:t>
            </a:r>
            <a:r>
              <a:rPr kumimoji="0" lang="ar-SA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حيرش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09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6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838200" y="2339979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400" b="1" i="0" u="sng" strike="noStrike" kern="1200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المحاضرة </a:t>
            </a:r>
            <a:r>
              <a:rPr kumimoji="0" lang="ar-SA" sz="4400" b="1" i="0" u="sng" strike="noStrike" kern="1200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العاشرة</a:t>
            </a:r>
            <a:endParaRPr kumimoji="0" lang="en-US" sz="4400" b="1" i="0" u="sng" strike="noStrike" kern="1200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implified Arabic" pitchFamily="18" charset="-78"/>
              <a:ea typeface="+mj-ea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53661" y="3810004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ea typeface="+mj-ea"/>
                <a:cs typeface="+mj-cs"/>
              </a:rPr>
              <a:t>النظريات الحديثة</a:t>
            </a:r>
            <a:endParaRPr lang="ar-SA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Mateen" pitchFamily="2" charset="-78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67000" y="4682113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600" dirty="0" smtClean="0"/>
              <a:t>(أهمها نظرية </a:t>
            </a:r>
            <a:r>
              <a:rPr lang="ar-DZ" sz="3600" dirty="0" smtClean="0"/>
              <a:t>النظم)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0199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45389" y="271790"/>
            <a:ext cx="3186289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تسمية النظريات الحديثة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276600" y="1033790"/>
            <a:ext cx="5167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يجب فهمها بالنظريات الحالية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719233" y="2710190"/>
            <a:ext cx="3643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النظريات الحديثة كثيرة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893711" y="1751743"/>
            <a:ext cx="6462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فهي توصف بالحديثة مقارنة بالنظريات التقليدية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667000" y="3581400"/>
            <a:ext cx="66646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هي تلك التي تركز على قابلية المنظمة للتأقلم والتطور على عكس النظريات التقليدية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981201" y="4682261"/>
            <a:ext cx="72559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أهم وأشهر وأول هذه النظريات : نظرية النظم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919112" y="5334000"/>
            <a:ext cx="72559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نكتفي بدراستها ولا نتطرق للنظريات الأخرى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1497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مخرجات 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033790"/>
            <a:ext cx="8063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الانتهاء من هذا الفصل ينتظر من الطالب أن يكون قادرا على أن: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449711" y="2081338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يذكر عناصر النظام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289778" y="2786894"/>
            <a:ext cx="4207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يشرح كيفية تأقلم النظام مع البيئة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127021" y="3581400"/>
            <a:ext cx="5359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يدرك أهمية نظرية النظم بالنسبة لفهم المنظمة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6058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8740" y="235353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محتوى 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212644" y="927907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نظرية النظم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212644" y="1434698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مؤسس نظرية النظم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792610" y="2057400"/>
            <a:ext cx="2849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شكل النظام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6664673" y="3124200"/>
            <a:ext cx="190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أنواع النظم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664673" y="2559151"/>
            <a:ext cx="190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هدف النظم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634566" y="3647420"/>
            <a:ext cx="28575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المنظمة نظام مفتوح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16394" y="4170640"/>
            <a:ext cx="4354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دور نظرية النظم في نظرية المنظمة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2406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67400" y="228600"/>
            <a:ext cx="25908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نظرية النظم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895600" y="1219200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التحليل : الظاهرة = مجموعة من الأجزاء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773311" y="4648200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التحليل : الكل= مجموع الأجزاء</a:t>
            </a:r>
            <a:endParaRPr lang="en-US" sz="2800" dirty="0"/>
          </a:p>
        </p:txBody>
      </p:sp>
      <p:sp>
        <p:nvSpPr>
          <p:cNvPr id="3" name="Oval 2"/>
          <p:cNvSpPr/>
          <p:nvPr/>
        </p:nvSpPr>
        <p:spPr>
          <a:xfrm>
            <a:off x="1752600" y="2343855"/>
            <a:ext cx="2895600" cy="2438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057400" y="2496255"/>
            <a:ext cx="990600" cy="12954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2971800" y="3630788"/>
            <a:ext cx="990600" cy="1143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352800" y="2672644"/>
            <a:ext cx="990600" cy="89041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971800" y="1962855"/>
            <a:ext cx="114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636432" y="5337930"/>
            <a:ext cx="2535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800" dirty="0" smtClean="0"/>
              <a:t>T = A + B + C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732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" grpId="0" animBg="1"/>
      <p:bldP spid="4" grpId="0" animBg="1"/>
      <p:bldP spid="11" grpId="0" animBg="1"/>
      <p:bldP spid="12" grpId="0" animBg="1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1244" y="832116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يستعمل التحليل  العقل والمنطق والقياس ...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124200" y="1604548"/>
            <a:ext cx="53396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يتمثل التحليل في دراسة الأجزاء المكونة للكل من أجل فهم الظاهرة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32556" y="4343400"/>
            <a:ext cx="769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الذي أدى إلى فهم الكثير من الأمور التي تحيط بنا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809978" y="5150849"/>
            <a:ext cx="769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الذي أدى إلى الاكتشافات الكثيرة والعظيمة التي توصل إليها الإنسان خلال قرون قصيرة</a:t>
            </a:r>
            <a:endParaRPr lang="en-US" sz="2800" dirty="0"/>
          </a:p>
        </p:txBody>
      </p:sp>
      <p:sp>
        <p:nvSpPr>
          <p:cNvPr id="6" name="Oval 5"/>
          <p:cNvSpPr/>
          <p:nvPr/>
        </p:nvSpPr>
        <p:spPr>
          <a:xfrm>
            <a:off x="452967" y="2327609"/>
            <a:ext cx="2095500" cy="17293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73546" y="2435692"/>
            <a:ext cx="716882" cy="91871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1335283" y="3240314"/>
            <a:ext cx="716882" cy="81062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1611006" y="2560789"/>
            <a:ext cx="716882" cy="63148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35283" y="2057400"/>
            <a:ext cx="827171" cy="270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78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69598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مع تطور المجتمعات وزيادة </a:t>
            </a:r>
            <a:r>
              <a:rPr lang="ar-DZ" sz="2800" dirty="0" smtClean="0"/>
              <a:t>الصناعات </a:t>
            </a:r>
            <a:r>
              <a:rPr lang="ar-DZ" sz="2800" dirty="0" smtClean="0"/>
              <a:t>وحجم المنظمات ...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152400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ازداد تعقيد  الظواهر وصار تحليلها </a:t>
            </a:r>
            <a:r>
              <a:rPr lang="ar-DZ" sz="2800" dirty="0" smtClean="0"/>
              <a:t> </a:t>
            </a:r>
            <a:r>
              <a:rPr lang="ar-DZ" sz="2800" dirty="0" smtClean="0"/>
              <a:t>صعبا وغير </a:t>
            </a:r>
            <a:r>
              <a:rPr lang="ar-DZ" sz="2800" dirty="0"/>
              <a:t>كاف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350520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ظهرت الحاجة إلى كيفية تفكير أخرى وتصور آخر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429000" y="2438400"/>
            <a:ext cx="510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ازداد تداخل العناصر المكونة فيما بينها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449580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وهذا ما جاءت به نظرية النظم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9691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1316568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1947 نشر كتاب النظرية العامة للنظم</a:t>
            </a:r>
            <a:r>
              <a:rPr lang="en-US" sz="2800" dirty="0" smtClean="0"/>
              <a:t> </a:t>
            </a:r>
            <a:r>
              <a:rPr lang="ar-DZ" sz="2800" dirty="0" smtClean="0"/>
              <a:t> لـصاحبه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41515"/>
            <a:ext cx="2286000" cy="3437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418275" y="1915244"/>
            <a:ext cx="3655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cap="all" dirty="0" err="1" smtClean="0"/>
              <a:t>Ludwick</a:t>
            </a:r>
            <a:r>
              <a:rPr lang="en-US" b="1" cap="all" dirty="0" smtClean="0"/>
              <a:t> Von </a:t>
            </a:r>
            <a:r>
              <a:rPr lang="en-US" b="1" cap="all" dirty="0" err="1" smtClean="0"/>
              <a:t>bertalanffy</a:t>
            </a:r>
            <a:endParaRPr lang="en-US" b="1" cap="all" dirty="0"/>
          </a:p>
        </p:txBody>
      </p:sp>
      <p:sp>
        <p:nvSpPr>
          <p:cNvPr id="5" name="TextBox 4"/>
          <p:cNvSpPr txBox="1"/>
          <p:nvPr/>
        </p:nvSpPr>
        <p:spPr>
          <a:xfrm>
            <a:off x="5458178" y="3534154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مختص في عالم الأحياء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049015" y="4191000"/>
            <a:ext cx="5099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هو من أدخل مفهوم النظام والتفكير النظمي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387117" y="4916422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وهو من أسس لنظرية النظم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4670395" y="2460312"/>
            <a:ext cx="3339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fr-FR" b="1" cap="all" dirty="0"/>
              <a:t>GENERAL </a:t>
            </a:r>
            <a:r>
              <a:rPr lang="fr-FR" b="1" cap="all" dirty="0" smtClean="0"/>
              <a:t>SYSTEM</a:t>
            </a:r>
            <a:r>
              <a:rPr lang="ar-DZ" b="1" cap="all" dirty="0" smtClean="0"/>
              <a:t> </a:t>
            </a:r>
            <a:r>
              <a:rPr lang="fr-FR" b="1" cap="all" dirty="0" smtClean="0"/>
              <a:t>THEORY</a:t>
            </a:r>
            <a:endParaRPr lang="en-US" b="1" cap="all" dirty="0"/>
          </a:p>
        </p:txBody>
      </p:sp>
      <p:sp>
        <p:nvSpPr>
          <p:cNvPr id="9" name="TextBox 8"/>
          <p:cNvSpPr txBox="1"/>
          <p:nvPr/>
        </p:nvSpPr>
        <p:spPr>
          <a:xfrm>
            <a:off x="4379215" y="2861797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النظرية العامة للنظم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791200" y="457200"/>
            <a:ext cx="34290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مؤسس نظرية النظم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-114300" y="4254702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1901-1972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471422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أصله من النمسة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0265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9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81600" y="457200"/>
            <a:ext cx="3028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ترى نظرية النظم أن: 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2400300" y="1468265"/>
            <a:ext cx="5562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الكل </a:t>
            </a:r>
            <a:r>
              <a:rPr lang="ar-DZ" sz="2800" dirty="0" smtClean="0">
                <a:solidFill>
                  <a:prstClr val="black"/>
                </a:solidFill>
              </a:rPr>
              <a:t>عبارة عن مجموعة من  </a:t>
            </a:r>
            <a:r>
              <a:rPr lang="ar-DZ" sz="2800" dirty="0">
                <a:solidFill>
                  <a:prstClr val="black"/>
                </a:solidFill>
              </a:rPr>
              <a:t>الأجزاء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714500" y="2262818"/>
            <a:ext cx="62794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النظام = مجموعة من العاصر </a:t>
            </a:r>
            <a:r>
              <a:rPr lang="ar-DZ" sz="2800" dirty="0" smtClean="0">
                <a:solidFill>
                  <a:srgbClr val="FF0000"/>
                </a:solidFill>
              </a:rPr>
              <a:t>المتفاعلة</a:t>
            </a:r>
            <a:r>
              <a:rPr lang="ar-DZ" sz="2800" dirty="0" smtClean="0">
                <a:solidFill>
                  <a:prstClr val="black"/>
                </a:solidFill>
              </a:rPr>
              <a:t> مع بعضها من أجل تحقيق هدف معين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6200" y="3420533"/>
            <a:ext cx="7734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نظرية النظم : كل جزء من النظام هو نظام في نفس الوقت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2247899" y="4114800"/>
            <a:ext cx="5573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النظام عبارة عن مجموعة من نظم صغيرة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222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33789" y="4651274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نظرية النظم : الكل أكثر من مجموع الأجزاء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45078" y="5105400"/>
            <a:ext cx="2784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2 + 2 = 5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438400" y="397077"/>
            <a:ext cx="55626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بهذه الكيفية اصبح كل شيء عبارة عن نظام :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795183" y="2971800"/>
            <a:ext cx="2849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المنظمة </a:t>
            </a:r>
            <a:r>
              <a:rPr lang="ar-DZ" sz="2800" dirty="0" smtClean="0"/>
              <a:t>نظام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5815396" y="1198942"/>
            <a:ext cx="17331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الأسرة نظام،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83546" y="1801460"/>
            <a:ext cx="14173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الدولة نظام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152162" y="2326923"/>
            <a:ext cx="16946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الحكومة نظام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013648" y="1193904"/>
            <a:ext cx="22060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جسم الإنسان نظام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010400" y="1803703"/>
            <a:ext cx="2204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النص الأدبي نظام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993753" y="2326923"/>
            <a:ext cx="42210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الخطة الدراسية  نظام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8012289" y="1277988"/>
            <a:ext cx="15167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الكون نظام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7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169053" y="1473876"/>
            <a:ext cx="4572000" cy="4114800"/>
          </a:xfrm>
          <a:prstGeom prst="ellipse">
            <a:avLst/>
          </a:prstGeom>
          <a:solidFill>
            <a:srgbClr val="FFC000"/>
          </a:solidFill>
          <a:ln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2176727" y="2584450"/>
            <a:ext cx="1295400" cy="11430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963334" y="4049096"/>
            <a:ext cx="1105693" cy="1326099"/>
          </a:xfrm>
          <a:prstGeom prst="ellipse">
            <a:avLst/>
          </a:prstGeom>
          <a:ln>
            <a:headEnd type="triangle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633391" y="1473876"/>
            <a:ext cx="1799166" cy="19431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345915" y="4288876"/>
            <a:ext cx="1571228" cy="10668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223227" y="3056930"/>
            <a:ext cx="1321506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33400" y="108968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النظام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8305800" y="4276523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العناصر </a:t>
            </a:r>
            <a:endParaRPr lang="en-US" sz="2800" dirty="0"/>
          </a:p>
        </p:txBody>
      </p:sp>
      <p:cxnSp>
        <p:nvCxnSpPr>
          <p:cNvPr id="13" name="Straight Arrow Connector 12"/>
          <p:cNvCxnSpPr>
            <a:stCxn id="9" idx="1"/>
            <a:endCxn id="5" idx="6"/>
          </p:cNvCxnSpPr>
          <p:nvPr/>
        </p:nvCxnSpPr>
        <p:spPr>
          <a:xfrm flipH="1" flipV="1">
            <a:off x="5432557" y="2445426"/>
            <a:ext cx="2873243" cy="20927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9" idx="1"/>
            <a:endCxn id="7" idx="6"/>
          </p:cNvCxnSpPr>
          <p:nvPr/>
        </p:nvCxnSpPr>
        <p:spPr>
          <a:xfrm flipH="1" flipV="1">
            <a:off x="6544733" y="3590330"/>
            <a:ext cx="1761067" cy="9478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1"/>
            <a:endCxn id="6" idx="6"/>
          </p:cNvCxnSpPr>
          <p:nvPr/>
        </p:nvCxnSpPr>
        <p:spPr>
          <a:xfrm flipH="1">
            <a:off x="5917143" y="4538133"/>
            <a:ext cx="2388657" cy="2841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1"/>
            <a:endCxn id="4" idx="7"/>
          </p:cNvCxnSpPr>
          <p:nvPr/>
        </p:nvCxnSpPr>
        <p:spPr>
          <a:xfrm flipH="1" flipV="1">
            <a:off x="3907102" y="4243299"/>
            <a:ext cx="4398698" cy="2948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9" idx="1"/>
            <a:endCxn id="3" idx="5"/>
          </p:cNvCxnSpPr>
          <p:nvPr/>
        </p:nvCxnSpPr>
        <p:spPr>
          <a:xfrm flipH="1" flipV="1">
            <a:off x="3282420" y="3560062"/>
            <a:ext cx="5023380" cy="9780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8" idx="3"/>
            <a:endCxn id="2" idx="1"/>
          </p:cNvCxnSpPr>
          <p:nvPr/>
        </p:nvCxnSpPr>
        <p:spPr>
          <a:xfrm>
            <a:off x="2057400" y="1351290"/>
            <a:ext cx="781207" cy="72518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953934" y="1676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2667000" y="29718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3268134" y="4353467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4749182" y="453813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E</a:t>
            </a:r>
            <a:endParaRPr lang="en-US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5560836" y="340566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</a:t>
            </a:r>
            <a:endParaRPr lang="en-US" b="1" dirty="0"/>
          </a:p>
        </p:txBody>
      </p:sp>
      <p:sp>
        <p:nvSpPr>
          <p:cNvPr id="47" name="Oval 46"/>
          <p:cNvSpPr/>
          <p:nvPr/>
        </p:nvSpPr>
        <p:spPr>
          <a:xfrm>
            <a:off x="3621705" y="2322840"/>
            <a:ext cx="833348" cy="57859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475823" y="1700845"/>
            <a:ext cx="833348" cy="988028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258734" y="2843700"/>
            <a:ext cx="833348" cy="585300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3695479" y="239978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A1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557183" y="213817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A2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32508" y="3059667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A3</a:t>
            </a:r>
            <a:endParaRPr lang="en-US" dirty="0"/>
          </a:p>
        </p:txBody>
      </p:sp>
      <p:cxnSp>
        <p:nvCxnSpPr>
          <p:cNvPr id="83" name="Straight Arrow Connector 82"/>
          <p:cNvCxnSpPr>
            <a:stCxn id="4" idx="2"/>
            <a:endCxn id="3" idx="4"/>
          </p:cNvCxnSpPr>
          <p:nvPr/>
        </p:nvCxnSpPr>
        <p:spPr>
          <a:xfrm flipH="1" flipV="1">
            <a:off x="2824427" y="3727450"/>
            <a:ext cx="138907" cy="984696"/>
          </a:xfrm>
          <a:prstGeom prst="straightConnector1">
            <a:avLst/>
          </a:prstGeom>
          <a:ln w="44450">
            <a:solidFill>
              <a:srgbClr val="0070C0"/>
            </a:solidFill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 flipV="1">
            <a:off x="4605954" y="3461251"/>
            <a:ext cx="138907" cy="847646"/>
          </a:xfrm>
          <a:prstGeom prst="straightConnector1">
            <a:avLst/>
          </a:prstGeom>
          <a:ln w="44450">
            <a:solidFill>
              <a:srgbClr val="0070C0"/>
            </a:solidFill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4" idx="0"/>
          </p:cNvCxnSpPr>
          <p:nvPr/>
        </p:nvCxnSpPr>
        <p:spPr>
          <a:xfrm flipV="1">
            <a:off x="3516181" y="3276084"/>
            <a:ext cx="510911" cy="773012"/>
          </a:xfrm>
          <a:prstGeom prst="straightConnector1">
            <a:avLst/>
          </a:prstGeom>
          <a:ln w="44450">
            <a:solidFill>
              <a:srgbClr val="0070C0"/>
            </a:solidFill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flipV="1">
            <a:off x="3194976" y="2113225"/>
            <a:ext cx="416058" cy="498912"/>
          </a:xfrm>
          <a:prstGeom prst="straightConnector1">
            <a:avLst/>
          </a:prstGeom>
          <a:ln w="44450">
            <a:solidFill>
              <a:srgbClr val="0070C0"/>
            </a:solidFill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flipV="1">
            <a:off x="5432557" y="4064231"/>
            <a:ext cx="220840" cy="289236"/>
          </a:xfrm>
          <a:prstGeom prst="straightConnector1">
            <a:avLst/>
          </a:prstGeom>
          <a:ln w="44450">
            <a:solidFill>
              <a:srgbClr val="0070C0"/>
            </a:solidFill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flipH="1" flipV="1">
            <a:off x="5432557" y="2688873"/>
            <a:ext cx="500461" cy="353632"/>
          </a:xfrm>
          <a:prstGeom prst="straightConnector1">
            <a:avLst/>
          </a:prstGeom>
          <a:ln w="44450">
            <a:solidFill>
              <a:srgbClr val="0070C0"/>
            </a:solidFill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endCxn id="6" idx="3"/>
          </p:cNvCxnSpPr>
          <p:nvPr/>
        </p:nvCxnSpPr>
        <p:spPr>
          <a:xfrm flipV="1">
            <a:off x="3967341" y="5199447"/>
            <a:ext cx="608675" cy="156229"/>
          </a:xfrm>
          <a:prstGeom prst="straightConnector1">
            <a:avLst/>
          </a:prstGeom>
          <a:ln w="44450">
            <a:solidFill>
              <a:srgbClr val="0070C0"/>
            </a:solidFill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 flipV="1">
            <a:off x="4145050" y="3774996"/>
            <a:ext cx="1097933" cy="424737"/>
          </a:xfrm>
          <a:prstGeom prst="straightConnector1">
            <a:avLst/>
          </a:prstGeom>
          <a:ln w="44450">
            <a:solidFill>
              <a:srgbClr val="0070C0"/>
            </a:solidFill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 flipH="1" flipV="1">
            <a:off x="3332890" y="3504265"/>
            <a:ext cx="1242087" cy="877914"/>
          </a:xfrm>
          <a:prstGeom prst="straightConnector1">
            <a:avLst/>
          </a:prstGeom>
          <a:ln w="44450">
            <a:solidFill>
              <a:srgbClr val="0070C0"/>
            </a:solidFill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3404967" y="3388552"/>
            <a:ext cx="1818260" cy="171510"/>
          </a:xfrm>
          <a:prstGeom prst="straightConnector1">
            <a:avLst/>
          </a:prstGeom>
          <a:ln w="44450">
            <a:solidFill>
              <a:srgbClr val="0070C0"/>
            </a:solidFill>
            <a:prstDash val="dash"/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6735409" y="566460"/>
            <a:ext cx="2849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شكل النظام</a:t>
            </a:r>
            <a:endParaRPr lang="en-US" sz="2800" dirty="0"/>
          </a:p>
        </p:txBody>
      </p:sp>
      <p:sp>
        <p:nvSpPr>
          <p:cNvPr id="10" name="Oval 9"/>
          <p:cNvSpPr/>
          <p:nvPr/>
        </p:nvSpPr>
        <p:spPr>
          <a:xfrm>
            <a:off x="2286000" y="2769116"/>
            <a:ext cx="381000" cy="36723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2512880" y="3213289"/>
            <a:ext cx="381000" cy="367234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2687858" y="2612137"/>
            <a:ext cx="381000" cy="367234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2932069" y="3226884"/>
            <a:ext cx="381000" cy="367234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4610540" y="4840811"/>
            <a:ext cx="783343" cy="414217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04967" y="4993297"/>
            <a:ext cx="381000" cy="36723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313069" y="4082726"/>
            <a:ext cx="381000" cy="367234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332508" y="4579080"/>
            <a:ext cx="381000" cy="367234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5207352" y="4592634"/>
            <a:ext cx="783343" cy="414217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678385" y="4344143"/>
            <a:ext cx="381000" cy="36723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013295" y="4615168"/>
            <a:ext cx="783343" cy="414217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5492307" y="3056110"/>
            <a:ext cx="783343" cy="414217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492308" y="3677965"/>
            <a:ext cx="783343" cy="414217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301787" y="3429000"/>
            <a:ext cx="381000" cy="367234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176961" y="3420143"/>
            <a:ext cx="381000" cy="36723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590833" y="1744625"/>
            <a:ext cx="445028" cy="3318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935097" y="2011290"/>
            <a:ext cx="350486" cy="203869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704374" y="2452752"/>
            <a:ext cx="311772" cy="1659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744861" y="1744625"/>
            <a:ext cx="124024" cy="11644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897261" y="1897025"/>
            <a:ext cx="124024" cy="11644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4752776" y="1905000"/>
            <a:ext cx="124024" cy="11644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4648200" y="1828800"/>
            <a:ext cx="124024" cy="11644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54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41" grpId="0"/>
      <p:bldP spid="42" grpId="0"/>
      <p:bldP spid="43" grpId="0"/>
      <p:bldP spid="44" grpId="0"/>
      <p:bldP spid="45" grpId="0"/>
      <p:bldP spid="47" grpId="0" animBg="1"/>
      <p:bldP spid="48" grpId="0" animBg="1"/>
      <p:bldP spid="49" grpId="0" animBg="1"/>
      <p:bldP spid="50" grpId="0"/>
      <p:bldP spid="51" grpId="0"/>
      <p:bldP spid="52" grpId="0"/>
      <p:bldP spid="10" grpId="0" animBg="1"/>
      <p:bldP spid="39" grpId="0" animBg="1"/>
      <p:bldP spid="46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11" grpId="0" animBg="1"/>
      <p:bldP spid="65" grpId="0" animBg="1"/>
      <p:bldP spid="66" grpId="0" animBg="1"/>
      <p:bldP spid="12" grpId="0" animBg="1"/>
      <p:bldP spid="67" grpId="0" animBg="1"/>
      <p:bldP spid="68" grpId="0" animBg="1"/>
      <p:bldP spid="6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584244" y="4604177"/>
            <a:ext cx="2590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لفهم الكل نحتاج إلى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382889" y="3749472"/>
            <a:ext cx="37620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فهم الأجزاء (العناصر)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57200" y="4532589"/>
            <a:ext cx="47582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فهم العلاقة فيما بين الأجزاء (العناصر)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28600" y="5420380"/>
            <a:ext cx="49417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فهم علاقة الأجزاء (العناصر)  ببيئتها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12" idx="1"/>
            <a:endCxn id="13" idx="3"/>
          </p:cNvCxnSpPr>
          <p:nvPr/>
        </p:nvCxnSpPr>
        <p:spPr>
          <a:xfrm flipH="1" flipV="1">
            <a:off x="5144911" y="4011082"/>
            <a:ext cx="1439333" cy="85470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2" idx="1"/>
            <a:endCxn id="14" idx="3"/>
          </p:cNvCxnSpPr>
          <p:nvPr/>
        </p:nvCxnSpPr>
        <p:spPr>
          <a:xfrm flipH="1" flipV="1">
            <a:off x="5215467" y="4794199"/>
            <a:ext cx="1368777" cy="7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2" idx="1"/>
            <a:endCxn id="15" idx="3"/>
          </p:cNvCxnSpPr>
          <p:nvPr/>
        </p:nvCxnSpPr>
        <p:spPr>
          <a:xfrm flipH="1">
            <a:off x="5170311" y="4865787"/>
            <a:ext cx="1413933" cy="8162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5170311" y="904220"/>
            <a:ext cx="37620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لكل نظام هدف خاص به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436511" y="1676400"/>
            <a:ext cx="75240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يتم تحقيق هدف النظام بتحقيق هدف الأنظمة المكونة له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419600" y="2615696"/>
            <a:ext cx="45409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مثال : الجسم، المنظمة، ...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7051322" y="228600"/>
            <a:ext cx="2123722" cy="52322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هدف النظام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75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22" grpId="0"/>
      <p:bldP spid="23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17173" y="164094"/>
            <a:ext cx="1905000" cy="52322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أنواع النظم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492973" y="739129"/>
            <a:ext cx="50122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النظم أنواع كثيرة حسب المعايير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05196" y="1405572"/>
            <a:ext cx="39624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النظم الساكنة والنظم المتحركة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505195" y="2015172"/>
            <a:ext cx="39624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النظم البسيطة والنظم المعقدة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502373" y="2538392"/>
            <a:ext cx="39624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النظم المغلقة والنظم المفتوحة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467598" y="3090938"/>
            <a:ext cx="20574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النظام المغلق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435573" y="3624743"/>
            <a:ext cx="55922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نظام له ارتباط ضعيف أو ينعدم ارتباطه بالبيئة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435573" y="4175986"/>
            <a:ext cx="55922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له درجة عالية من الاستقلالية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96200" y="4876800"/>
            <a:ext cx="20574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النظام المفتوح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626073" y="5486400"/>
            <a:ext cx="57150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نظام مفتوح على بيئته، يؤثر فيها ويتأثر بها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28600" y="685800"/>
            <a:ext cx="8915399" cy="5562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600200" y="1636697"/>
            <a:ext cx="6553199" cy="3059289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604958" y="3060927"/>
            <a:ext cx="109124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مدخلات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905000" y="3124028"/>
            <a:ext cx="131445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ar-DZ" sz="2400" dirty="0" smtClean="0"/>
              <a:t>مخرجات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364785" y="2985528"/>
            <a:ext cx="101683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عملية التحويل</a:t>
            </a:r>
            <a:endParaRPr lang="en-US" sz="2400" dirty="0"/>
          </a:p>
        </p:txBody>
      </p:sp>
      <p:cxnSp>
        <p:nvCxnSpPr>
          <p:cNvPr id="8" name="Straight Arrow Connector 7"/>
          <p:cNvCxnSpPr>
            <a:stCxn id="5" idx="1"/>
          </p:cNvCxnSpPr>
          <p:nvPr/>
        </p:nvCxnSpPr>
        <p:spPr>
          <a:xfrm flipH="1" flipV="1">
            <a:off x="5381624" y="3291759"/>
            <a:ext cx="1223334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3219450" y="3291759"/>
            <a:ext cx="1145336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0" y="1905000"/>
            <a:ext cx="2335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النظام 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3657599" y="838200"/>
            <a:ext cx="2335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البيئة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6991351" y="40720"/>
            <a:ext cx="2857501" cy="52322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رسم النظام المفتوح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1169328" y="5116689"/>
            <a:ext cx="6374472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1143000" y="3354861"/>
            <a:ext cx="762000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143000" y="3354860"/>
            <a:ext cx="0" cy="1750540"/>
          </a:xfrm>
          <a:prstGeom prst="line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7543800" y="3522592"/>
            <a:ext cx="0" cy="15828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219450" y="4876800"/>
            <a:ext cx="1828802" cy="76944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ar-DZ" sz="2400" dirty="0" smtClean="0"/>
              <a:t>معلومة مردودة</a:t>
            </a:r>
          </a:p>
          <a:p>
            <a:pPr algn="ctr"/>
            <a:r>
              <a:rPr lang="en-US" sz="2000" dirty="0" smtClean="0"/>
              <a:t>Feed Back</a:t>
            </a:r>
            <a:endParaRPr lang="en-US" sz="2000" dirty="0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6096000" y="3291760"/>
            <a:ext cx="0" cy="18136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4" grpId="0"/>
      <p:bldP spid="15" grpId="0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91351" y="40720"/>
            <a:ext cx="2857501" cy="52322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المنظمة نظام مفتوح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228600" y="685800"/>
            <a:ext cx="8915399" cy="5562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600200" y="1636697"/>
            <a:ext cx="6553199" cy="3059289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604958" y="3060927"/>
            <a:ext cx="109124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مدخلات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905000" y="3124028"/>
            <a:ext cx="131445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ar-DZ" sz="2400" dirty="0" smtClean="0"/>
              <a:t>مخرجات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364785" y="2985528"/>
            <a:ext cx="101683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عملية التحويل</a:t>
            </a:r>
            <a:endParaRPr lang="en-US" sz="2400" dirty="0"/>
          </a:p>
        </p:txBody>
      </p:sp>
      <p:cxnSp>
        <p:nvCxnSpPr>
          <p:cNvPr id="8" name="Straight Arrow Connector 7"/>
          <p:cNvCxnSpPr>
            <a:stCxn id="5" idx="1"/>
          </p:cNvCxnSpPr>
          <p:nvPr/>
        </p:nvCxnSpPr>
        <p:spPr>
          <a:xfrm flipH="1" flipV="1">
            <a:off x="5381624" y="3291759"/>
            <a:ext cx="1223334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3219450" y="3291759"/>
            <a:ext cx="1145336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18453" y="1626061"/>
            <a:ext cx="2335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المنظمة 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657599" y="838200"/>
            <a:ext cx="2335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البيئة</a:t>
            </a:r>
            <a:endParaRPr lang="en-US" sz="2800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1169328" y="5116689"/>
            <a:ext cx="6374472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1143000" y="3354861"/>
            <a:ext cx="762000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43000" y="3354860"/>
            <a:ext cx="0" cy="1750540"/>
          </a:xfrm>
          <a:prstGeom prst="line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7543800" y="3522592"/>
            <a:ext cx="0" cy="15828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19450" y="4876800"/>
            <a:ext cx="1828802" cy="76944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ar-DZ" sz="2400" dirty="0" smtClean="0"/>
              <a:t>معلومة مردودة</a:t>
            </a:r>
          </a:p>
          <a:p>
            <a:pPr algn="ctr"/>
            <a:r>
              <a:rPr lang="en-US" sz="2000" dirty="0" smtClean="0"/>
              <a:t>Feed Back</a:t>
            </a:r>
            <a:endParaRPr lang="en-US" sz="2000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6096000" y="3291760"/>
            <a:ext cx="0" cy="18136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350479" y="1655013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مواد أولية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6350479" y="1999977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رأسمال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6350479" y="2369309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يد عاملة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4025344" y="2419561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تصنيع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1762125" y="2419561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منتج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6337779" y="2537707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...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4023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0" grpId="0"/>
      <p:bldP spid="11" grpId="0"/>
      <p:bldP spid="16" grpId="0" animBg="1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0" y="9906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تساعد هذه النظرية على 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352800" y="1727452"/>
            <a:ext cx="5650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فهم </a:t>
            </a:r>
            <a:r>
              <a:rPr lang="ar-DZ" sz="2800" dirty="0" smtClean="0"/>
              <a:t> تتطور المنظمة من خلال تأقلمها مع البيئة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341511" y="2386391"/>
            <a:ext cx="5650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الإدراك بأن المنظمة التي لا تتأقلم مع بيئتها تفشل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478844" y="4263717"/>
            <a:ext cx="75438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الإدراك بأن هيكلة المنظمة وتنظيمها وإدارتها ظرفية أي حسب البيئة وتقلباتها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3124200"/>
            <a:ext cx="83932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الفهم أن كل أجزاء المنظمة معنية بالتأقلم مع البيئة (الإنتاج، التسويق، الإدارة...)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286000" y="5562600"/>
            <a:ext cx="452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وهذا ما يناقض النظريات التقليدية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334000" y="152400"/>
            <a:ext cx="435468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دور نظرية النظم في نظرية المنظمة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تذكير بمخرجات 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033790"/>
            <a:ext cx="8063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الانتهاء من هذا الفصل ينتظر من الطالب أن يكون قادرا على أن: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449711" y="2072789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يذكر عناصر النظام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278489" y="2809866"/>
            <a:ext cx="4207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يشرح كيفية تأقلم النظام مع البيئة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127021" y="3502377"/>
            <a:ext cx="5359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يدرك أهمية نظرية النظم بالنسبة لفهم المنظمة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8458200" y="2057400"/>
            <a:ext cx="1143000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ym typeface="Wingdings"/>
              </a:rPr>
              <a:t>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8458200" y="2743200"/>
            <a:ext cx="1143000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ym typeface="Wingdings"/>
              </a:rPr>
              <a:t>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8458200" y="3426892"/>
            <a:ext cx="1143000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ym typeface="Wingdings"/>
              </a:rPr>
              <a:t>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8757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4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6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4000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68538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6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3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6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3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155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5219</TotalTime>
  <Words>605</Words>
  <Application>Microsoft Office PowerPoint</Application>
  <PresentationFormat>A4 Paper (210x297 mm)</PresentationFormat>
  <Paragraphs>153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ليات أن تتواجد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Aissa Mohmmad Hireshe</cp:lastModifiedBy>
  <cp:revision>333</cp:revision>
  <dcterms:created xsi:type="dcterms:W3CDTF">2009-10-14T19:14:34Z</dcterms:created>
  <dcterms:modified xsi:type="dcterms:W3CDTF">2012-04-02T07:27:58Z</dcterms:modified>
</cp:coreProperties>
</file>