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53" r:id="rId2"/>
    <p:sldId id="354" r:id="rId3"/>
    <p:sldId id="412" r:id="rId4"/>
    <p:sldId id="411" r:id="rId5"/>
    <p:sldId id="413" r:id="rId6"/>
    <p:sldId id="414" r:id="rId7"/>
    <p:sldId id="415" r:id="rId8"/>
    <p:sldId id="416" r:id="rId9"/>
    <p:sldId id="417" r:id="rId10"/>
    <p:sldId id="418" r:id="rId11"/>
    <p:sldId id="419" r:id="rId12"/>
    <p:sldId id="430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29" r:id="rId23"/>
    <p:sldId id="355" r:id="rId24"/>
    <p:sldId id="35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3" d="100"/>
          <a:sy n="73" d="100"/>
        </p:scale>
        <p:origin x="-1038" y="2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9906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</a:t>
            </a:r>
            <a:r>
              <a:rPr kumimoji="0" lang="ar-SA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الحادية عشر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611923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السلطة والاستراتيجية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مخرجات </a:t>
            </a:r>
            <a:r>
              <a:rPr lang="ar-DZ" sz="2800" dirty="0" smtClean="0"/>
              <a:t>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990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هذه المحاضرة أن تكون قادرا على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74074" y="1752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الفاعل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74074" y="2514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فهم سلوك الفاعلين في المنظمات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574074" y="3276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استراتيجيات سلوك الفاعلين في المنظمة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74074" y="4038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السلطة في المنظمات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550125" y="48006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</a:t>
            </a:r>
            <a:r>
              <a:rPr lang="ar-DZ" sz="2800" dirty="0" smtClean="0"/>
              <a:t>الثقافة </a:t>
            </a:r>
            <a:r>
              <a:rPr lang="ar-DZ" sz="2800" dirty="0" smtClean="0"/>
              <a:t>في </a:t>
            </a:r>
            <a:r>
              <a:rPr lang="ar-DZ" sz="2800" dirty="0" smtClean="0"/>
              <a:t>سلوك الفاعلين في المنظمة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91000" y="261963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dirty="0" smtClean="0">
                <a:cs typeface="Farsi Simple Bold" pitchFamily="2" charset="-78"/>
              </a:rPr>
              <a:t>محتوى الفصل</a:t>
            </a:r>
            <a:endParaRPr lang="en-US" sz="4000" b="1" dirty="0">
              <a:cs typeface="Farsi Simple Bold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1383" y="154847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منطلقات مقاربة الفاعلين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45183" y="207169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السلوك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545183" y="259491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الفاعل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545183" y="316814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</a:t>
            </a:r>
            <a:r>
              <a:rPr lang="ar-DZ" sz="2800" dirty="0" smtClean="0"/>
              <a:t>ستراتيجية سلوك الفاعلين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545183" y="369136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القواعد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545183" y="42145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أسس استراتيجيات الفاعلين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05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040" y="18288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السؤال الآن : </a:t>
            </a:r>
            <a:r>
              <a:rPr lang="ar-SA" sz="2800" dirty="0" smtClean="0"/>
              <a:t>ما </a:t>
            </a:r>
            <a:r>
              <a:rPr lang="ar-DZ" sz="2800" dirty="0" smtClean="0"/>
              <a:t>الذي </a:t>
            </a:r>
            <a:r>
              <a:rPr lang="ar-SA" sz="2800" dirty="0" smtClean="0"/>
              <a:t>يجري داخل المنظمة</a:t>
            </a:r>
            <a:r>
              <a:rPr lang="ar-DZ" sz="2800" dirty="0" smtClean="0"/>
              <a:t> ؟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85913" y="2678239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نلقي نظرة على الفاعلين داخل المنظمة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83736" y="36576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اهتم علماء الاجتماع بالفاعلين داخل المنظمة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63189" y="47244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انطلقوا من مجموعة أفكار :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3124200" y="304800"/>
            <a:ext cx="5243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تطرقنا </a:t>
            </a:r>
            <a:r>
              <a:rPr lang="ar-SA" sz="2800" dirty="0">
                <a:solidFill>
                  <a:prstClr val="black"/>
                </a:solidFill>
              </a:rPr>
              <a:t>للمنظمات وخصائصها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25137" y="990600"/>
            <a:ext cx="7478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فهمنا </a:t>
            </a:r>
            <a:r>
              <a:rPr lang="ar-SA" sz="2800" dirty="0">
                <a:solidFill>
                  <a:prstClr val="black"/>
                </a:solidFill>
              </a:rPr>
              <a:t>كيف تتطور المنظمات من خلال تفاعلها مع بيئتها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990600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المنظمة ليست شيئا طبيعيا بل هي </a:t>
            </a:r>
            <a:r>
              <a:rPr lang="ar-SA" sz="2800" dirty="0" smtClean="0">
                <a:solidFill>
                  <a:srgbClr val="FF0000"/>
                </a:solidFill>
              </a:rPr>
              <a:t>بناء اجتماعي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47986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2- </a:t>
            </a:r>
            <a:r>
              <a:rPr lang="ar-SA" sz="2800" dirty="0" smtClean="0"/>
              <a:t>فهي ليست محددة تماما</a:t>
            </a:r>
            <a:r>
              <a:rPr lang="ar-DZ" sz="2800" dirty="0" smtClean="0"/>
              <a:t> </a:t>
            </a:r>
            <a:endParaRPr lang="ar-SA" sz="2800" dirty="0"/>
          </a:p>
        </p:txBody>
      </p:sp>
      <p:sp>
        <p:nvSpPr>
          <p:cNvPr id="4" name="Down Arrow 3"/>
          <p:cNvSpPr/>
          <p:nvPr/>
        </p:nvSpPr>
        <p:spPr>
          <a:xfrm>
            <a:off x="4876800" y="1447800"/>
            <a:ext cx="1143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Down Arrow 4"/>
          <p:cNvSpPr/>
          <p:nvPr/>
        </p:nvSpPr>
        <p:spPr>
          <a:xfrm>
            <a:off x="4876800" y="2590800"/>
            <a:ext cx="1143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2286000" y="3276600"/>
            <a:ext cx="632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3- </a:t>
            </a:r>
            <a:r>
              <a:rPr lang="ar-SA" sz="2800" dirty="0" smtClean="0"/>
              <a:t>بالتالي هناك مكان للحرية في المنظمة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0" y="4114800"/>
            <a:ext cx="6324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4- </a:t>
            </a:r>
            <a:r>
              <a:rPr lang="ar-SA" sz="2800" dirty="0" smtClean="0"/>
              <a:t>حتى في حالة وجود الإجراءات والمعايير فهناك دائما إمكانية التحرك بين هذه القيود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696200" y="0"/>
            <a:ext cx="21336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المنطلقات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1330" y="838200"/>
            <a:ext cx="617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</a:t>
            </a:r>
            <a:r>
              <a:rPr lang="ar-DZ" sz="2800" dirty="0" smtClean="0"/>
              <a:t>ُ</a:t>
            </a:r>
            <a:r>
              <a:rPr lang="ar-SA" sz="2800" dirty="0" smtClean="0"/>
              <a:t>فهم </a:t>
            </a:r>
            <a:r>
              <a:rPr lang="ar-SA" sz="2800" dirty="0" smtClean="0"/>
              <a:t>سلوك الأفراد من الأوضاع التي يواجهونها 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305550" y="1991380"/>
            <a:ext cx="2838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يتجاوبون مع مشاكل</a:t>
            </a:r>
            <a:endParaRPr lang="ar-SA" sz="2800" dirty="0"/>
          </a:p>
        </p:txBody>
      </p:sp>
      <p:sp>
        <p:nvSpPr>
          <p:cNvPr id="6" name="Rectangle 5"/>
          <p:cNvSpPr/>
          <p:nvPr/>
        </p:nvSpPr>
        <p:spPr>
          <a:xfrm>
            <a:off x="304800" y="3048000"/>
            <a:ext cx="3467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سلوك الأفراد ناتج عن هذه الأوضاع </a:t>
            </a:r>
            <a:endParaRPr lang="ar-SA" sz="2800" dirty="0"/>
          </a:p>
        </p:txBody>
      </p:sp>
      <p:sp>
        <p:nvSpPr>
          <p:cNvPr id="7" name="Rectangle 6"/>
          <p:cNvSpPr/>
          <p:nvPr/>
        </p:nvSpPr>
        <p:spPr>
          <a:xfrm>
            <a:off x="5181600" y="3657600"/>
            <a:ext cx="3848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وحسب الفرص التي تتاح لهم</a:t>
            </a:r>
            <a:endParaRPr lang="ar-SA" sz="2800" dirty="0"/>
          </a:p>
        </p:txBody>
      </p:sp>
      <p:sp>
        <p:nvSpPr>
          <p:cNvPr id="8" name="Rectangle 7"/>
          <p:cNvSpPr/>
          <p:nvPr/>
        </p:nvSpPr>
        <p:spPr>
          <a:xfrm>
            <a:off x="4419600" y="4419600"/>
            <a:ext cx="4610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وحسب الشركاء الذين يتعاملون معهم</a:t>
            </a:r>
            <a:endParaRPr lang="ar-SA" sz="2800" dirty="0"/>
          </a:p>
        </p:txBody>
      </p:sp>
      <p:sp>
        <p:nvSpPr>
          <p:cNvPr id="9" name="Left Bracket 8"/>
          <p:cNvSpPr/>
          <p:nvPr/>
        </p:nvSpPr>
        <p:spPr>
          <a:xfrm>
            <a:off x="3962400" y="1828800"/>
            <a:ext cx="457200" cy="32766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5791200" y="2829580"/>
            <a:ext cx="3314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يتحركون في إطار قيود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696200" y="0"/>
            <a:ext cx="21336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السلوك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8194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المشاكل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8100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الفرص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33528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القيود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42672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الشريك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2057400"/>
            <a:ext cx="1447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الوضع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069644" y="2057400"/>
            <a:ext cx="1447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الفرد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162800" y="2079978"/>
            <a:ext cx="1447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السلوك</a:t>
            </a:r>
            <a:endParaRPr lang="ar-SA" sz="2800" dirty="0"/>
          </a:p>
        </p:txBody>
      </p:sp>
      <p:cxnSp>
        <p:nvCxnSpPr>
          <p:cNvPr id="10" name="Straight Arrow Connector 9"/>
          <p:cNvCxnSpPr>
            <a:stCxn id="6" idx="3"/>
            <a:endCxn id="7" idx="1"/>
          </p:cNvCxnSpPr>
          <p:nvPr/>
        </p:nvCxnSpPr>
        <p:spPr>
          <a:xfrm>
            <a:off x="2667000" y="2319010"/>
            <a:ext cx="140264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3"/>
            <a:endCxn id="8" idx="1"/>
          </p:cNvCxnSpPr>
          <p:nvPr/>
        </p:nvCxnSpPr>
        <p:spPr>
          <a:xfrm>
            <a:off x="5517444" y="2319010"/>
            <a:ext cx="1645356" cy="225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72467" y="3581400"/>
            <a:ext cx="144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خصائصه</a:t>
            </a:r>
            <a:endParaRPr lang="ar-SA" sz="2800" dirty="0"/>
          </a:p>
        </p:txBody>
      </p:sp>
      <p:cxnSp>
        <p:nvCxnSpPr>
          <p:cNvPr id="18" name="Straight Arrow Connector 17"/>
          <p:cNvCxnSpPr>
            <a:stCxn id="16" idx="0"/>
            <a:endCxn id="7" idx="2"/>
          </p:cNvCxnSpPr>
          <p:nvPr/>
        </p:nvCxnSpPr>
        <p:spPr>
          <a:xfrm rot="16200000" flipV="1">
            <a:off x="4294566" y="3079598"/>
            <a:ext cx="1000780" cy="28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72200" y="838200"/>
            <a:ext cx="31242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الفاعل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17526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الفاعل هو من يتدخل في وضعية (ظروف) معينة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27432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مشكلة معينة لا يتدخل كل أفراد المؤسسة بل بعضهم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3429000"/>
            <a:ext cx="434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لأنهم ليسوا كلهم معنيين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4038600"/>
            <a:ext cx="541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ليس لهم كلهم الموارد الضرورية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029200"/>
            <a:ext cx="5867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المشكلة تحدد الفاعلين</a:t>
            </a:r>
            <a:endParaRPr lang="ar-SA" sz="3600" dirty="0"/>
          </a:p>
        </p:txBody>
      </p:sp>
      <p:sp>
        <p:nvSpPr>
          <p:cNvPr id="8" name="Left Arrow 7"/>
          <p:cNvSpPr/>
          <p:nvPr/>
        </p:nvSpPr>
        <p:spPr>
          <a:xfrm>
            <a:off x="7467600" y="4876800"/>
            <a:ext cx="6096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37160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عندما تطول المشكلة </a:t>
            </a:r>
            <a:r>
              <a:rPr lang="ar-SA" sz="2800" dirty="0" smtClean="0"/>
              <a:t>ينم</a:t>
            </a:r>
            <a:r>
              <a:rPr lang="ar-DZ" sz="2800" dirty="0" smtClean="0"/>
              <a:t>ّ</a:t>
            </a:r>
            <a:r>
              <a:rPr lang="ar-SA" sz="2800" dirty="0" smtClean="0"/>
              <a:t>ي </a:t>
            </a:r>
            <a:r>
              <a:rPr lang="ar-SA" sz="2800" dirty="0" smtClean="0"/>
              <a:t>الفاعلون </a:t>
            </a:r>
            <a:r>
              <a:rPr lang="ar-SA" sz="2800" dirty="0" smtClean="0">
                <a:solidFill>
                  <a:srgbClr val="FF0000"/>
                </a:solidFill>
              </a:rPr>
              <a:t>سلوكات ثابتة  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0" y="2165139"/>
            <a:ext cx="1371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مثال1: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17226" y="3200400"/>
            <a:ext cx="35933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 2 :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463040" y="4267200"/>
            <a:ext cx="7086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مجموعة السلوكات الثابتة التي ينميها الفاعلون بقصد حماية مصالحهم </a:t>
            </a:r>
            <a:r>
              <a:rPr lang="ar-SA" sz="2800" dirty="0" smtClean="0">
                <a:solidFill>
                  <a:srgbClr val="FF0000"/>
                </a:solidFill>
              </a:rPr>
              <a:t>تسمى استراتيجية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2754" y="576590"/>
            <a:ext cx="2438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الاستراتيجية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769723" y="2165139"/>
            <a:ext cx="38905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صيانة آلات الإنتاج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3200400"/>
            <a:ext cx="38905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السيارة والبنزين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5334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هذه </a:t>
            </a:r>
            <a:r>
              <a:rPr lang="ar-SA" sz="2800" dirty="0" smtClean="0"/>
              <a:t>الاستراتيجية </a:t>
            </a:r>
            <a:r>
              <a:rPr lang="ar-DZ" sz="2800" dirty="0" smtClean="0"/>
              <a:t>تهدف إلى </a:t>
            </a:r>
            <a:r>
              <a:rPr lang="ar-SA" sz="2800" dirty="0" smtClean="0"/>
              <a:t>تحقيق نتائج معينة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044337" y="463802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/>
              <a:t>لكن </a:t>
            </a:r>
            <a:r>
              <a:rPr lang="ar-SA" sz="2800" b="1" dirty="0" smtClean="0"/>
              <a:t>النتائج ليست بالضرورة ما يُنتظر</a:t>
            </a:r>
            <a:endParaRPr lang="ar-SA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29718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هي </a:t>
            </a:r>
            <a:r>
              <a:rPr lang="ar-SA" sz="2800" dirty="0" smtClean="0"/>
              <a:t>استراتيجية عقلانية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600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هي </a:t>
            </a:r>
            <a:r>
              <a:rPr lang="ar-SA" sz="2800" dirty="0" smtClean="0"/>
              <a:t>استراتيجية </a:t>
            </a:r>
            <a:r>
              <a:rPr lang="ar-DZ" sz="2800" dirty="0" smtClean="0"/>
              <a:t>هادفة</a:t>
            </a:r>
            <a:endParaRPr lang="ar-SA" sz="2800" dirty="0"/>
          </a:p>
        </p:txBody>
      </p:sp>
      <p:sp>
        <p:nvSpPr>
          <p:cNvPr id="9" name="Left Arrow 8"/>
          <p:cNvSpPr/>
          <p:nvPr/>
        </p:nvSpPr>
        <p:spPr>
          <a:xfrm>
            <a:off x="7924800" y="1600200"/>
            <a:ext cx="9144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15646" y="2971800"/>
            <a:ext cx="121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أي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6291" y="1071154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النتائج يختلف فهمها باختلاف وجهة النظر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857102" y="2514600"/>
            <a:ext cx="7086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هذه الاستراتيجيات تعتمد على استعمال الموارد التي تكون في متناول الفاعلين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90206" y="405896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موارد رسمية أو غير رسمية، مادية أو غير مادية ...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69865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6257" y="8382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تهدف الاستراتيجية إلى التفاعل مع الأوضاع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2667000"/>
            <a:ext cx="1676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57251" y="37338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لضمان تشغيلها، تحرس المنظمات على إنشاء قواعد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63688" y="503938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تنقسم هذه القواعد إلى نوعين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79022" y="477777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الرسمية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5562600"/>
            <a:ext cx="3004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</a:t>
            </a:r>
            <a:r>
              <a:rPr lang="ar-DZ" sz="2800" dirty="0" smtClean="0"/>
              <a:t>غير </a:t>
            </a:r>
            <a:r>
              <a:rPr lang="ar-SA" sz="2800" dirty="0" smtClean="0"/>
              <a:t>الرسمية</a:t>
            </a:r>
            <a:endParaRPr lang="ar-SA" sz="2800" dirty="0"/>
          </a:p>
        </p:txBody>
      </p:sp>
      <p:cxnSp>
        <p:nvCxnSpPr>
          <p:cNvPr id="10" name="Straight Arrow Connector 9"/>
          <p:cNvCxnSpPr>
            <a:stCxn id="6" idx="1"/>
            <a:endCxn id="7" idx="3"/>
          </p:cNvCxnSpPr>
          <p:nvPr/>
        </p:nvCxnSpPr>
        <p:spPr>
          <a:xfrm flipH="1" flipV="1">
            <a:off x="4417422" y="5039380"/>
            <a:ext cx="1146266" cy="261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  <a:endCxn id="8" idx="3"/>
          </p:cNvCxnSpPr>
          <p:nvPr/>
        </p:nvCxnSpPr>
        <p:spPr>
          <a:xfrm flipH="1">
            <a:off x="4604657" y="5300990"/>
            <a:ext cx="959031" cy="5232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7620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الرسمية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2514600"/>
            <a:ext cx="1905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الإجراءات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1981200"/>
            <a:ext cx="198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المعايير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3048000"/>
            <a:ext cx="1905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طرق العمل 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248400" y="3581400"/>
            <a:ext cx="1219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...</a:t>
            </a:r>
            <a:endParaRPr lang="ar-SA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3981510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غير المكتوبة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53200" y="1524000"/>
            <a:ext cx="175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المكتوبة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762000"/>
            <a:ext cx="563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تهدف إلى توجيه سلوك الأفراد وعملهم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52500" y="4648200"/>
            <a:ext cx="6477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للمنظمة قواعد رسمية غير مكتوبة بأهداف مختلفة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5124934"/>
            <a:ext cx="7162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 تكون أكثر صعوبة وتقييدا من المكتوبة في بعض الحالات</a:t>
            </a:r>
            <a:endParaRPr lang="ar-SA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066800" y="5648154"/>
            <a:ext cx="6324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القواعد الرسمية هي قواعد للرقابة (رقابة عمل الأفراد)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518513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بالإضالفة إلى قواعد الرقابة، هناك قواعد غير رسمية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126239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ينشئها العاملين أنفسهم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1262390"/>
            <a:ext cx="2057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قواعد حرة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2057400"/>
            <a:ext cx="6019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للمنظمة نوعان من القواعد : الرسمية (قواعد رقابة)    وغير الرسمية (قواعد حرة)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3286780"/>
            <a:ext cx="7848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القواعد الرسمية وغير الرسمية هي التي تفسر كيفية تشغيل المنظمات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5334000"/>
            <a:ext cx="60198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هذا الكلام يخالف كلام </a:t>
            </a:r>
            <a:r>
              <a:rPr lang="ar-SA" sz="2800" dirty="0" err="1" smtClean="0"/>
              <a:t>التايلورية</a:t>
            </a:r>
            <a:r>
              <a:rPr lang="ar-SA" sz="2800" dirty="0" smtClean="0"/>
              <a:t> ال</a:t>
            </a:r>
            <a:r>
              <a:rPr lang="ar-DZ" sz="2800" dirty="0" smtClean="0"/>
              <a:t>ت</a:t>
            </a:r>
            <a:r>
              <a:rPr lang="ar-SA" sz="2800" dirty="0" smtClean="0"/>
              <a:t>ي </a:t>
            </a:r>
            <a:r>
              <a:rPr lang="ar-DZ" sz="2800" dirty="0" smtClean="0"/>
              <a:t>ت</a:t>
            </a:r>
            <a:r>
              <a:rPr lang="ar-SA" sz="2800" dirty="0" smtClean="0"/>
              <a:t>كتفي بالقواعد الرسمية المكتوبة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42672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 smtClean="0"/>
              <a:t>مثال : القواعد بالنسبة للإنتاج وسلوك العمال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16131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تجد الاستراتيجيات السلوكية للفاعلين  تبريرها في الحكم والثقافة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172200" y="1143000"/>
            <a:ext cx="3048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الحكم (السيطرة)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1905000"/>
            <a:ext cx="5943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 تستهدف الاستراتيجية السلوكية للفاعلين الحفاظ على السيطرة (الحكم) أو تنميتها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6943" y="3200400"/>
            <a:ext cx="8610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</a:rPr>
              <a:t>السيطرة</a:t>
            </a:r>
            <a:r>
              <a:rPr lang="ar-DZ" sz="2800" dirty="0" smtClean="0">
                <a:solidFill>
                  <a:prstClr val="black"/>
                </a:solidFill>
              </a:rPr>
              <a:t>: </a:t>
            </a:r>
            <a:r>
              <a:rPr lang="ar-SA" sz="2800" dirty="0" smtClean="0">
                <a:solidFill>
                  <a:prstClr val="black"/>
                </a:solidFill>
              </a:rPr>
              <a:t> </a:t>
            </a:r>
            <a:r>
              <a:rPr lang="ar-DZ" sz="2800" dirty="0" smtClean="0">
                <a:solidFill>
                  <a:prstClr val="black"/>
                </a:solidFill>
              </a:rPr>
              <a:t> </a:t>
            </a:r>
            <a:r>
              <a:rPr lang="ar-SA" sz="2800" dirty="0" smtClean="0"/>
              <a:t>يمكن تعريفها بأنها قدرة طرف على فرض سلوك معين على طرف آخر 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51560" y="4276967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حسب مقاربة الفاعلين، لا ترتبط السيطرة بالشخص نفسه وإنما ترتبط بـ 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77686" y="4917047"/>
            <a:ext cx="418011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الموارد التي هي في متناوله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77686" y="5526647"/>
            <a:ext cx="418011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مكانته في المنظمة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90999" y="0"/>
            <a:ext cx="502920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أسس استراتيجيات الفاعلين في المنظمات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533400"/>
            <a:ext cx="480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يستطيع الفاعل أن يسيطر من خلال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1219200"/>
            <a:ext cx="327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السلطة الرسمية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18288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مهارته، وكفاءته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2514600"/>
            <a:ext cx="5562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امتلا</a:t>
            </a:r>
            <a:r>
              <a:rPr lang="ar-DZ" sz="2800" dirty="0" smtClean="0"/>
              <a:t>ك</a:t>
            </a:r>
            <a:r>
              <a:rPr lang="ar-SA" sz="2800" dirty="0" smtClean="0"/>
              <a:t>ه لمعلومة حاسمة، حرجة بالنسبة للمنظمة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352800"/>
            <a:ext cx="838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المنظمات تكون دائما السيطرة مقتسمة (موزعة) بين أكثر من طرف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3962400"/>
            <a:ext cx="7696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تختلف قوة السيطرة حسب الأطراف لكنها مقتسمة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4800600"/>
            <a:ext cx="6934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أمثلة : الموظف بالشباك الذي قد يرفض ملفك، العامل على آلة والذي وحده يعرف كيف يشغلها، ...كلهم ل</a:t>
            </a:r>
            <a:r>
              <a:rPr lang="ar-DZ" sz="2800" dirty="0" smtClean="0"/>
              <a:t>ه</a:t>
            </a:r>
            <a:r>
              <a:rPr lang="ar-SA" sz="2800" dirty="0" smtClean="0"/>
              <a:t>م سيطرة</a:t>
            </a:r>
            <a:endParaRPr lang="ar-SA" sz="2800" dirty="0"/>
          </a:p>
        </p:txBody>
      </p:sp>
      <p:sp>
        <p:nvSpPr>
          <p:cNvPr id="9" name="Right Brace 8"/>
          <p:cNvSpPr/>
          <p:nvPr/>
        </p:nvSpPr>
        <p:spPr>
          <a:xfrm>
            <a:off x="7772400" y="1447800"/>
            <a:ext cx="228600" cy="1371600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82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بين المدير والمرؤوس، وبالإضافة إلى السلطة الرسمية، تقوم العلاقات في المنظمات المعاصرة أيضا على تبادل الخدمات اللا رسمية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1703" y="1752600"/>
            <a:ext cx="8153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يلتزم المرؤوس مثلا بالإسراع بتنفيذ توجيهات أو أوامر معينة أو مساندة موقف معين، وفي المقابل ينتظر أن يرقى، أو أن يحصل على علاوة ...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3124200"/>
            <a:ext cx="76200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فالمرؤوس هنا تمكن من فرض سلوك معين على رئيسه أي أنه له سيطرة معينة عليه في جانب معين، كما أن للرئيس أيضا سيطرة على مرؤوسه في جانب آخر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38402" y="4953000"/>
            <a:ext cx="40483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السيطرة موزعة في المنظمة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0" y="152400"/>
            <a:ext cx="12192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الثقافة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114800" y="914400"/>
            <a:ext cx="495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1- للفاعلين في المنظمة بيئة ينتمون إليها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712893"/>
            <a:ext cx="7467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فهم ينتمون إلى منطقة جغرافية معينة، إلى ثقافة معينة، إلى اعتقاد معين، إلى جماعات معينة ...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7700" y="3084492"/>
            <a:ext cx="73533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 تكون هذه الانتماءات عاملا مفسرا آخر للاستراتيجيات التي يطورونها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771" y="4343400"/>
            <a:ext cx="891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2- ليست السيطرة </a:t>
            </a:r>
            <a:r>
              <a:rPr lang="ar-DZ" sz="2800" dirty="0" smtClean="0"/>
              <a:t>هي </a:t>
            </a:r>
            <a:r>
              <a:rPr lang="ar-SA" sz="2800" dirty="0" smtClean="0"/>
              <a:t>المبرر الوحيد للسلوك الفردي والجماعي في المنظمات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5039380"/>
            <a:ext cx="624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المنظمات أي</a:t>
            </a:r>
            <a:r>
              <a:rPr lang="ar-DZ" sz="2800" dirty="0" smtClean="0"/>
              <a:t>ض</a:t>
            </a:r>
            <a:r>
              <a:rPr lang="ar-SA" sz="2800" dirty="0" smtClean="0"/>
              <a:t>ا مكان لتعلم معايير ثقافية مشتركة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3048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3- المنظمة مساحة ت</a:t>
            </a:r>
            <a:r>
              <a:rPr lang="ar-DZ" sz="2800" dirty="0" smtClean="0"/>
              <a:t>ت</a:t>
            </a:r>
            <a:r>
              <a:rPr lang="ar-SA" sz="2800" dirty="0" smtClean="0"/>
              <a:t>قاطع فيها مستويات مختلفة للثقافة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343400" y="15240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الثقافات الوطنية 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343400" y="26670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ثقافة المؤسسة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37338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ثقافات جماعات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19600" y="4800600"/>
            <a:ext cx="289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ثقافات فردية</a:t>
            </a:r>
            <a:endParaRPr lang="ar-SA" sz="2800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5905500" y="24003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906294" y="34663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906294" y="45331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144294" y="4609306"/>
            <a:ext cx="533400" cy="158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144294" y="3542506"/>
            <a:ext cx="533400" cy="158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5144294" y="2399506"/>
            <a:ext cx="533400" cy="158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85800"/>
            <a:ext cx="6858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المقاربة من خلال الفاعلين ليست نظرية تهتم بهيكلة المنظمات ولكنها تهتم بالكيفة التي تشتغل بها هذه المنظمات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438400"/>
            <a:ext cx="6553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وترى أن المنظمات تتحرك بفعل السلوكات التي تأتي من استراتيجيات الفاعلين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3886200"/>
            <a:ext cx="6400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كما أن هذه الاستراتيجيات قد تنمو نتيجة لأهداف سيطرة أو نتيجة لأمور ثقافية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490210"/>
            <a:ext cx="3025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مخرجات </a:t>
            </a:r>
            <a:r>
              <a:rPr lang="ar-DZ" sz="2800" dirty="0" smtClean="0"/>
              <a:t>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1716591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هذه المحاضرة أن تكون قادرا على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74074" y="2348090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الفاعل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74074" y="2981568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فهم سلوك الفاعلين في المنظمات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587137" y="3536739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استراتيجيات سلوك الفاعلين في المنظمة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76251" y="4208434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السلطة في المنظمات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550125" y="4915762"/>
            <a:ext cx="6655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إدراك أهمية </a:t>
            </a:r>
            <a:r>
              <a:rPr lang="ar-DZ" sz="2800" dirty="0" smtClean="0"/>
              <a:t>الثقافة </a:t>
            </a:r>
            <a:r>
              <a:rPr lang="ar-DZ" sz="2800" dirty="0" smtClean="0"/>
              <a:t>في </a:t>
            </a:r>
            <a:r>
              <a:rPr lang="ar-DZ" sz="2800" dirty="0" smtClean="0"/>
              <a:t>سلوك الفاعلين في المنظمة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8255726" y="1685814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55726" y="2286535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8255726" y="3016666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8255726" y="3623659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8255726" y="4269432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8255726" y="4854207"/>
            <a:ext cx="735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>
                <a:sym typeface="Wingdings"/>
              </a:rPr>
              <a:t>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2326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6717</TotalTime>
  <Words>812</Words>
  <Application>Microsoft Office PowerPoint</Application>
  <PresentationFormat>A4 Paper (210x297 mm)</PresentationFormat>
  <Paragraphs>148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ليات أن تتواجد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332</cp:revision>
  <dcterms:created xsi:type="dcterms:W3CDTF">2009-10-14T19:14:34Z</dcterms:created>
  <dcterms:modified xsi:type="dcterms:W3CDTF">2012-04-09T07:39:28Z</dcterms:modified>
</cp:coreProperties>
</file>