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53" r:id="rId2"/>
    <p:sldId id="354" r:id="rId3"/>
    <p:sldId id="411" r:id="rId4"/>
    <p:sldId id="412" r:id="rId5"/>
    <p:sldId id="413" r:id="rId6"/>
    <p:sldId id="414" r:id="rId7"/>
    <p:sldId id="415" r:id="rId8"/>
    <p:sldId id="416" r:id="rId9"/>
    <p:sldId id="417" r:id="rId10"/>
    <p:sldId id="418" r:id="rId11"/>
    <p:sldId id="419" r:id="rId12"/>
    <p:sldId id="420" r:id="rId13"/>
    <p:sldId id="421" r:id="rId14"/>
    <p:sldId id="422" r:id="rId15"/>
    <p:sldId id="423" r:id="rId16"/>
    <p:sldId id="424" r:id="rId17"/>
    <p:sldId id="428" r:id="rId18"/>
    <p:sldId id="355" r:id="rId19"/>
    <p:sldId id="356" r:id="rId20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FF0066"/>
    <a:srgbClr val="AD9968"/>
    <a:srgbClr val="3B84AF"/>
    <a:srgbClr val="FF3300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29" autoAdjust="0"/>
  </p:normalViewPr>
  <p:slideViewPr>
    <p:cSldViewPr>
      <p:cViewPr>
        <p:scale>
          <a:sx n="84" d="100"/>
          <a:sy n="84" d="100"/>
        </p:scale>
        <p:origin x="-762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60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1737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3" y="6356356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6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6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6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3" y="1600206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4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4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3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7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45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8" y="274645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94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2" y="5791200"/>
            <a:ext cx="941389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94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1" y="6290846"/>
            <a:ext cx="1406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3" y="5791206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7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31"/>
            <a:ext cx="8420100" cy="1470025"/>
          </a:xfrm>
        </p:spPr>
        <p:txBody>
          <a:bodyPr/>
          <a:lstStyle/>
          <a:p>
            <a:pPr eaLnBrk="1" hangingPunct="1"/>
            <a:r>
              <a:rPr lang="ar-DZ" dirty="0" err="1" smtClean="0">
                <a:solidFill>
                  <a:srgbClr val="376092"/>
                </a:solidFill>
                <a:cs typeface="Arial" pitchFamily="34" charset="0"/>
              </a:rPr>
              <a:t>ليات</a:t>
            </a:r>
            <a:r>
              <a:rPr lang="ar-DZ" dirty="0" smtClean="0">
                <a:solidFill>
                  <a:srgbClr val="376092"/>
                </a:solidFill>
                <a:cs typeface="Arial" pitchFamily="34" charset="0"/>
              </a:rPr>
              <a:t> أن تتواجد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3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latin typeface="Calibri" pitchFamily="34" charset="0"/>
              </a:rPr>
              <a:t>	</a:t>
            </a:r>
            <a:endParaRPr lang="en-US" sz="2400" dirty="0"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6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9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22032" y="3124200"/>
            <a:ext cx="4706815" cy="99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YM Wadiy S_U normal.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0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</a:rPr>
              <a:t>نظرية المنظمات</a:t>
            </a:r>
            <a:endParaRPr kumimoji="0" lang="en-US" sz="40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  <a:t/>
            </a:r>
            <a:br>
              <a:rPr kumimoji="0" lang="ar-EG" sz="1800" b="1" i="0" u="none" strike="noStrike" kern="0" cap="none" spc="50" normalizeH="0" baseline="0" noProof="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itchFamily="34" charset="0"/>
                <a:cs typeface="Times New Roman" pitchFamily="18" charset="0"/>
              </a:rPr>
            </a:br>
            <a:endParaRPr kumimoji="0" lang="en-US" sz="1700" b="1" i="0" u="none" strike="noStrike" kern="0" cap="none" spc="50" normalizeH="0" baseline="0" noProof="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أ.د عيسى </a:t>
            </a:r>
            <a:r>
              <a:rPr kumimoji="0" lang="ar-SA" sz="26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Times New Roman" pitchFamily="18" charset="0"/>
              </a:rPr>
              <a:t>حيرش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109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1" y="6356356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838200" y="2339979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400" b="1" i="0" u="sng" strike="noStrike" kern="1200" spc="50" normalizeH="0" baseline="0" noProof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Simplified Arabic" pitchFamily="18" charset="-78"/>
                <a:ea typeface="+mj-ea"/>
                <a:cs typeface="Times New Roman"/>
              </a:rPr>
              <a:t>المحاضرة الثالثة عشر</a:t>
            </a:r>
            <a:endParaRPr kumimoji="0" lang="en-US" sz="4400" b="1" i="0" u="sng" strike="noStrike" kern="1200" spc="50" normalizeH="0" baseline="0" noProof="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Simplified Arabic" pitchFamily="18" charset="-78"/>
              <a:ea typeface="+mj-ea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457200" y="3810004"/>
            <a:ext cx="8077199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DZ" sz="4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Mateen" pitchFamily="2" charset="-78"/>
              </a:rPr>
              <a:t>ال</a:t>
            </a:r>
            <a:r>
              <a:rPr lang="ar-SA" sz="4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e_AlMateen" pitchFamily="2" charset="-78"/>
              </a:rPr>
              <a:t>أشكال والتحديات الحديثة للمنظمات (2)</a:t>
            </a:r>
            <a:endParaRPr lang="ar-SA" sz="4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e_AlMatee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199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0" y="2286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مخرجات الفصل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5208509" y="3124200"/>
            <a:ext cx="28584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أهم تذكر </a:t>
            </a:r>
            <a:r>
              <a:rPr lang="ar-DZ" sz="2800" dirty="0" smtClean="0"/>
              <a:t>أساليب </a:t>
            </a:r>
            <a:r>
              <a:rPr lang="ar-DZ" sz="2800" dirty="0" smtClean="0"/>
              <a:t>التغيير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3962400" y="1752600"/>
            <a:ext cx="39388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فهم ضرورة </a:t>
            </a:r>
            <a:r>
              <a:rPr lang="ar-DZ" sz="2400" dirty="0" smtClean="0"/>
              <a:t>تحليل العمل</a:t>
            </a:r>
            <a:r>
              <a:rPr lang="ar-SA" sz="2400" dirty="0" smtClean="0"/>
              <a:t> في المنظمات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276600" y="2438400"/>
            <a:ext cx="47227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إدراك أهمية </a:t>
            </a:r>
            <a:r>
              <a:rPr lang="ar-DZ" sz="2400" dirty="0" smtClean="0"/>
              <a:t>تحليل </a:t>
            </a:r>
            <a:r>
              <a:rPr lang="ar-DZ" sz="2400" dirty="0" smtClean="0"/>
              <a:t>ظروف </a:t>
            </a:r>
            <a:r>
              <a:rPr lang="ar-DZ" sz="2400" dirty="0" smtClean="0"/>
              <a:t>العمل</a:t>
            </a:r>
            <a:r>
              <a:rPr lang="ar-SA" sz="2400" dirty="0" smtClean="0"/>
              <a:t> في المنظمات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828800" y="990600"/>
            <a:ext cx="6019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ينتظر منك بعد هذه المحاضرة أن تكون قادرا على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xmlns="" val="256058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63067" y="541867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محتوى الفصل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4629137" y="1295400"/>
            <a:ext cx="38683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 smtClean="0"/>
              <a:t>طرق تحليل وتشخيص المنظمات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6477000" y="3962400"/>
            <a:ext cx="19848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 smtClean="0"/>
              <a:t>التغيير التنظيمي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6418662" y="1981200"/>
            <a:ext cx="13308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 smtClean="0"/>
              <a:t>تحليل العمل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5535694" y="2514600"/>
            <a:ext cx="21210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 smtClean="0"/>
              <a:t>تحليل ظروف العمل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6060962" y="2971800"/>
            <a:ext cx="15456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 smtClean="0"/>
              <a:t>تحليل الفاعلين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5370468" y="3352800"/>
            <a:ext cx="21739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 smtClean="0"/>
              <a:t>طرق تصميم الهياكل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4449885" y="4038600"/>
            <a:ext cx="20168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(</a:t>
            </a:r>
            <a:r>
              <a:rPr lang="ar-DZ" sz="2800" dirty="0" smtClean="0"/>
              <a:t>أساليب التغيير</a:t>
            </a:r>
            <a:r>
              <a:rPr lang="ar-SA" sz="2800" dirty="0" smtClean="0"/>
              <a:t>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428939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11133" y="533400"/>
            <a:ext cx="4953000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طرق تحليل وتشخيص المنظمات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514600" y="1371600"/>
            <a:ext cx="685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نعرض بعض هذه الطرق انطلاقا من المستوى الجزئي إلى المستوى الكلي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705600" y="2667000"/>
            <a:ext cx="26670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تحليل العمل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895600" y="3819576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 يمكن تحليل المنظمات دون تحليل العمل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816578" y="4342796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ينطلق تحليل المنظمات بتحليل العمل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813756" y="4953000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تاريخيا، يرجع تحليل العمل إلى </a:t>
            </a:r>
            <a:r>
              <a:rPr lang="en-US" sz="2800" dirty="0" smtClean="0"/>
              <a:t>Taylor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65926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24400" y="609600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يهدف تحليل العمل خاصة إلى: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562600" y="167640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تنظيم مناصب العمل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105400" y="219962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مقارنة مناصب العمل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181599" y="2679902"/>
            <a:ext cx="34459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تصنيف مناصب العمل</a:t>
            </a:r>
            <a:endParaRPr lang="en-US" sz="2800" dirty="0"/>
          </a:p>
        </p:txBody>
      </p:sp>
      <p:sp>
        <p:nvSpPr>
          <p:cNvPr id="6" name="Left Brace 5"/>
          <p:cNvSpPr/>
          <p:nvPr/>
        </p:nvSpPr>
        <p:spPr>
          <a:xfrm>
            <a:off x="5334000" y="1905000"/>
            <a:ext cx="228600" cy="1188912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819400" y="2085446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من أجل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3093912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حصر الحاجة إلى التدريب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28600" y="3617132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الإنصاف في تحديد الرواتب </a:t>
            </a:r>
            <a:endParaRPr lang="en-US" sz="28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962400" y="2608666"/>
            <a:ext cx="0" cy="12700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endCxn id="9" idx="3"/>
          </p:cNvCxnSpPr>
          <p:nvPr/>
        </p:nvCxnSpPr>
        <p:spPr>
          <a:xfrm flipH="1">
            <a:off x="3657600" y="3878742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3697111" y="34290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976260" y="4766073"/>
            <a:ext cx="6410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يساعد تحليل العمل على تحديد مستويات كثيرة للعمل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448863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7" grpId="0"/>
      <p:bldP spid="8" grpId="0"/>
      <p:bldP spid="9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67400" y="3810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أولا- المهمة  </a:t>
            </a:r>
            <a:r>
              <a:rPr lang="en-US" sz="2800" dirty="0" smtClean="0"/>
              <a:t>Task</a:t>
            </a:r>
            <a:r>
              <a:rPr lang="ar-DZ" sz="2800" dirty="0" smtClean="0"/>
              <a:t>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352800" y="1143000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أصغر جزء في العمل الذي يقدمه الإنسان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959122" y="19812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ثانيا- النشاط   </a:t>
            </a:r>
            <a:r>
              <a:rPr lang="en-US" sz="2800" dirty="0" smtClean="0"/>
              <a:t>Activity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386667" y="2743200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هي مجموعة من المهام التي لها نفس الهدف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724400" y="3581400"/>
            <a:ext cx="47201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ثالثا- منصب العمل أو وظيفة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386667" y="4419600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هي مجموعة من الأنشطة المتجانسة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089309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67200" y="381000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يقوم الفرد بوظيفته في بيئة عمل تتكون من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230511" y="1143000"/>
            <a:ext cx="2932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الوسائل الضرورية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230511" y="1666220"/>
            <a:ext cx="28673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مساحة عمل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219222" y="2174220"/>
            <a:ext cx="28673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تنظيم معين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219222" y="2708124"/>
            <a:ext cx="28673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توجيهات معينة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7162800" y="3231344"/>
            <a:ext cx="2314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...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015988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0" y="457200"/>
            <a:ext cx="26670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تحليل ظروف العمل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12954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لظروف العمل الملموسة  (الحرارة، الخطر، الوتيرة ...) أهمية كبرى بالنسبة للعامل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76111" y="2362200"/>
            <a:ext cx="830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يختل</a:t>
            </a:r>
            <a:r>
              <a:rPr lang="ar-SA" sz="2800" dirty="0" smtClean="0"/>
              <a:t>ف</a:t>
            </a:r>
            <a:r>
              <a:rPr lang="ar-DZ" sz="2800" dirty="0" smtClean="0"/>
              <a:t> </a:t>
            </a:r>
            <a:r>
              <a:rPr lang="ar-DZ" sz="2800" dirty="0" smtClean="0"/>
              <a:t>تقدير ظروف العمل من فرد إلى آخر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743200" y="3124200"/>
            <a:ext cx="632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توجد مجموعة من الطرق لقياس ظروف العمل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760133" y="4114800"/>
            <a:ext cx="6324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هذه </a:t>
            </a:r>
            <a:r>
              <a:rPr lang="ar-DZ" sz="2800" dirty="0" smtClean="0"/>
              <a:t>ال</a:t>
            </a:r>
            <a:r>
              <a:rPr lang="ar-SA" sz="2800" dirty="0" smtClean="0"/>
              <a:t>ط</a:t>
            </a:r>
            <a:r>
              <a:rPr lang="ar-DZ" sz="2800" dirty="0" smtClean="0"/>
              <a:t>ر</a:t>
            </a:r>
            <a:r>
              <a:rPr lang="ar-SA" sz="2800" dirty="0" smtClean="0"/>
              <a:t>ق</a:t>
            </a:r>
            <a:r>
              <a:rPr lang="ar-DZ" sz="2800" dirty="0" smtClean="0"/>
              <a:t> </a:t>
            </a:r>
            <a:r>
              <a:rPr lang="ar-DZ" sz="2800" dirty="0" smtClean="0"/>
              <a:t>ليست دقيقة ولكنها تمكن على الأقل من أخذ فكرة </a:t>
            </a:r>
            <a:r>
              <a:rPr lang="ar-SA" sz="2800" dirty="0" smtClean="0"/>
              <a:t>ع</a:t>
            </a:r>
            <a:r>
              <a:rPr lang="ar-DZ" sz="2800" dirty="0" smtClean="0"/>
              <a:t>ن </a:t>
            </a:r>
            <a:r>
              <a:rPr lang="ar-SA" sz="2800" dirty="0" smtClean="0"/>
              <a:t>ظ</a:t>
            </a:r>
            <a:r>
              <a:rPr lang="ar-DZ" sz="2800" dirty="0" smtClean="0"/>
              <a:t>روف </a:t>
            </a:r>
            <a:r>
              <a:rPr lang="ar-DZ" sz="2800" dirty="0" smtClean="0"/>
              <a:t>العمل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535832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0" y="457200"/>
            <a:ext cx="26670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تحليل الفاعلين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777067" y="1524000"/>
            <a:ext cx="6324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كنا تطرقنا للفاعلين في حصص </a:t>
            </a:r>
            <a:r>
              <a:rPr lang="ar-DZ" sz="2800" dirty="0" smtClean="0"/>
              <a:t>سابقة</a:t>
            </a:r>
            <a:r>
              <a:rPr lang="ar-SA" sz="2800" dirty="0" smtClean="0"/>
              <a:t> </a:t>
            </a:r>
            <a:r>
              <a:rPr lang="ar-DZ" sz="2800" dirty="0" smtClean="0"/>
              <a:t>عند </a:t>
            </a:r>
            <a:r>
              <a:rPr lang="ar-DZ" sz="2800" dirty="0" smtClean="0"/>
              <a:t>تناول مقاربة أصحاب علم الاجتماع (نظرية الفاعلين</a:t>
            </a:r>
            <a:r>
              <a:rPr lang="ar-DZ" sz="2800" dirty="0" smtClean="0"/>
              <a:t>)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743200" y="2895600"/>
            <a:ext cx="632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هذه المقاربة يمكن تطبيقها على النحو التالي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571999" y="3657600"/>
            <a:ext cx="4529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يكون الانطلاق من وضع فيه مشكلة 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981200" y="4419600"/>
            <a:ext cx="7141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لأن من هذه المشكلة سنعرف مواقف الفاعلين </a:t>
            </a:r>
            <a:r>
              <a:rPr lang="ar-DZ" sz="2800" dirty="0" err="1" smtClean="0"/>
              <a:t>وحركيتهم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412365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70489" y="533400"/>
            <a:ext cx="533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يتم تحليل المنظمة بهذه المقاربة في مراحل :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934200" y="15240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المرحلة الأولى :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828800" y="1524000"/>
            <a:ext cx="4953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أخذ نظرة شاملة على المنظمة من خلال التعرف على مكوناتها الاساسية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934200" y="28194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المرحلة الثانية: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447800" y="2865566"/>
            <a:ext cx="53227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تحليل العلاقات بين أهم الأفراد </a:t>
            </a:r>
            <a:r>
              <a:rPr lang="ar-DZ" sz="2800" dirty="0" smtClean="0"/>
              <a:t>و</a:t>
            </a:r>
            <a:r>
              <a:rPr lang="ar-SA" sz="2800" dirty="0" smtClean="0"/>
              <a:t>ال</a:t>
            </a:r>
            <a:r>
              <a:rPr lang="ar-DZ" sz="2800" dirty="0" smtClean="0"/>
              <a:t>مجموعات </a:t>
            </a:r>
            <a:r>
              <a:rPr lang="ar-SA" sz="2800" dirty="0" smtClean="0"/>
              <a:t>ال</a:t>
            </a:r>
            <a:r>
              <a:rPr lang="ar-DZ" sz="2800" dirty="0" smtClean="0"/>
              <a:t>معنية </a:t>
            </a:r>
            <a:r>
              <a:rPr lang="ar-DZ" sz="2800" dirty="0" smtClean="0"/>
              <a:t>بالوضع الذي يتم تحليله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6914444" y="41148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المرحلة الثالثة: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834444" y="4114800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تحديد أهم مناطق الاختلاف بين الجهات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6897511" y="51054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المرحلة الرابعة: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817511" y="5105400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تحديد أهم الفاعلين في الوضعية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49389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0" y="457200"/>
            <a:ext cx="26670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طرق تصميم الهياكل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438400" y="1524000"/>
            <a:ext cx="662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 توجد حتى الآن أي </a:t>
            </a:r>
            <a:r>
              <a:rPr lang="ar-DZ" sz="2800" dirty="0" smtClean="0"/>
              <a:t>طريقة</a:t>
            </a:r>
            <a:r>
              <a:rPr lang="ar-SA" sz="2800" dirty="0" smtClean="0"/>
              <a:t> موحدة</a:t>
            </a:r>
            <a:r>
              <a:rPr lang="ar-DZ" sz="2800" dirty="0" smtClean="0"/>
              <a:t> </a:t>
            </a:r>
            <a:r>
              <a:rPr lang="ar-DZ" sz="2800" dirty="0" smtClean="0"/>
              <a:t>لتصميم الهياكل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438400" y="2286000"/>
            <a:ext cx="662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لأنه لا توجد </a:t>
            </a:r>
            <a:r>
              <a:rPr lang="ar-SA" sz="2800" dirty="0" smtClean="0"/>
              <a:t>ارتباط قوي </a:t>
            </a:r>
            <a:r>
              <a:rPr lang="ar-DZ" sz="2800" dirty="0" smtClean="0"/>
              <a:t>بين </a:t>
            </a:r>
            <a:r>
              <a:rPr lang="ar-DZ" sz="2800" dirty="0" smtClean="0"/>
              <a:t>الهيكلة </a:t>
            </a:r>
            <a:r>
              <a:rPr lang="ar-DZ" sz="2800" dirty="0" smtClean="0"/>
              <a:t>والأداء</a:t>
            </a:r>
            <a:r>
              <a:rPr lang="ar-SA" sz="2800" dirty="0" smtClean="0"/>
              <a:t> القوي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438400" y="3048000"/>
            <a:ext cx="6629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على المسؤولين الأخذ بيعين الاعتبار للعناصر المؤثرة من أجل تصميم هيكلة منظمتهم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409101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0" y="685800"/>
            <a:ext cx="3276600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التغيير التنظيمي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495800" y="1676400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عندما تختار المؤسسة هيكلة معينة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828800" y="2590800"/>
            <a:ext cx="640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تحتاج إلى تعزيز ظروف التغيير حتى تحسن من حظوظ النجاح في هذا التغيير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783644" y="3697111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 توجد طريقة تضمن النجاح في التغيير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766711" y="4572000"/>
            <a:ext cx="7543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الذي يجب الانتباه إليه هو فرص وتهديدات  مختلف كيفيات إدخال التغيير للمنظمة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75160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77000" y="381000"/>
            <a:ext cx="29718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أساليب التغيير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590800" y="1066800"/>
            <a:ext cx="68354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توجد استراتيجيات كثيرة للتغيير حسب العلاقات بين المديرين (أو الفعلين الذين يقومون بالتغيير) والآخرين (الذين ينفذون التغيير)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688644" y="2819400"/>
            <a:ext cx="57150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بالاعتماد على السلطة (التغيير المفروض)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688644" y="3581400"/>
            <a:ext cx="57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 يعطى للعاملين إلا القليل من المعلومات.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733800" y="4267200"/>
            <a:ext cx="57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ينفذ التغير بطريقة صارمة ومخططة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758206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14044" y="381000"/>
            <a:ext cx="5715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تليق هذه الاستراتيجية بالتغيير السريع لكنها تؤدي عموما إلى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688645" y="1336020"/>
            <a:ext cx="269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معارضات قوية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688645" y="1859240"/>
            <a:ext cx="269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أو مقاومة سلبية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714044" y="2474232"/>
            <a:ext cx="57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هذا التغيير له حظوظ قليل في النجاح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267201" y="3469972"/>
            <a:ext cx="5127976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بالاعتماد على الإقناع  (التغيير المسوق له)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654778" y="4048780"/>
            <a:ext cx="57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يسوق المسؤولون على التغيير لتغييرهم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680177" y="4572000"/>
            <a:ext cx="57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الشرح، الإقناع، الخطاب الجذاب ....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447800" y="5095220"/>
            <a:ext cx="79135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قد ينجح هذا ولكن في بعض الحالات بعد «الحملة» يرجع كل شيء إلى ما كان عليه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846411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 animBg="1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95800" y="304800"/>
            <a:ext cx="5127976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بالاعتماد على التفاوض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276600" y="1219200"/>
            <a:ext cx="6347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يعطي التفاوض لكل فاعل دورا أكثر فاعلية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943600" y="1905000"/>
            <a:ext cx="3680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قد تكون المفاوضات صعبة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937956" y="2667000"/>
            <a:ext cx="3680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قد تكون المفاوضات طويلة 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495800" y="3429000"/>
            <a:ext cx="5127976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بالاعتماد على المساهمة (التغيير بالمساهمة)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143000" y="4343400"/>
            <a:ext cx="84807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هذه الاستراتيجية التي تفضلها مدرسة العلاقات الإنسانية لأنها أكثر مناسبة للأفراد في المنظمة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58250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0" y="2286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مخرجات الفصل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5208509" y="3124200"/>
            <a:ext cx="28584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أهم تذكر </a:t>
            </a:r>
            <a:r>
              <a:rPr lang="ar-DZ" sz="2800" dirty="0" smtClean="0"/>
              <a:t>أساليب </a:t>
            </a:r>
            <a:r>
              <a:rPr lang="ar-DZ" sz="2800" dirty="0" smtClean="0"/>
              <a:t>التغيير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3962400" y="1752600"/>
            <a:ext cx="39388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فهم ضرورة </a:t>
            </a:r>
            <a:r>
              <a:rPr lang="ar-DZ" sz="2400" dirty="0" smtClean="0"/>
              <a:t>تحليل العمل</a:t>
            </a:r>
            <a:r>
              <a:rPr lang="ar-SA" sz="2400" dirty="0" smtClean="0"/>
              <a:t> في المنظمات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276600" y="2438400"/>
            <a:ext cx="47227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إدراك أهمية </a:t>
            </a:r>
            <a:r>
              <a:rPr lang="ar-DZ" sz="2400" dirty="0" smtClean="0"/>
              <a:t>تحليل </a:t>
            </a:r>
            <a:r>
              <a:rPr lang="ar-DZ" sz="2400" dirty="0" smtClean="0"/>
              <a:t>ظروف </a:t>
            </a:r>
            <a:r>
              <a:rPr lang="ar-DZ" sz="2400" dirty="0" smtClean="0"/>
              <a:t>العمل</a:t>
            </a:r>
            <a:r>
              <a:rPr lang="ar-SA" sz="2400" dirty="0" smtClean="0"/>
              <a:t> في المنظمات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828800" y="990600"/>
            <a:ext cx="6019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ينتظر منك بعد هذه المحاضرة أن تكون قادرا على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xmlns="" val="3544392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94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18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7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6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381001" y="2971800"/>
            <a:ext cx="8991600" cy="1143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مع </a:t>
            </a:r>
            <a:r>
              <a:rPr lang="ar-SA" sz="4000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تمنياتي للجميع بالنجاح </a:t>
            </a:r>
            <a:r>
              <a:rPr lang="ar-SA" sz="4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xmlns="" val="268538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6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3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6"/>
            <a:ext cx="2689226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3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10155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4941</TotalTime>
  <Words>591</Words>
  <Application>Microsoft Office PowerPoint</Application>
  <PresentationFormat>A4 Paper (210x297 mm)</PresentationFormat>
  <Paragraphs>109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ليات أن تتواجد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مع تمنياتي للجميع بالنجاح والتوفيق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Dell</cp:lastModifiedBy>
  <cp:revision>324</cp:revision>
  <dcterms:created xsi:type="dcterms:W3CDTF">2009-10-14T19:14:34Z</dcterms:created>
  <dcterms:modified xsi:type="dcterms:W3CDTF">2012-04-18T03:35:31Z</dcterms:modified>
</cp:coreProperties>
</file>