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36" r:id="rId3"/>
    <p:sldId id="337" r:id="rId4"/>
    <p:sldId id="338" r:id="rId5"/>
    <p:sldId id="341" r:id="rId6"/>
    <p:sldId id="342" r:id="rId7"/>
    <p:sldId id="339" r:id="rId8"/>
    <p:sldId id="340" r:id="rId9"/>
    <p:sldId id="331" r:id="rId10"/>
    <p:sldId id="311" r:id="rId11"/>
    <p:sldId id="325" r:id="rId12"/>
    <p:sldId id="326"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p:scale>
          <a:sx n="77" d="100"/>
          <a:sy n="77" d="100"/>
        </p:scale>
        <p:origin x="-2370" y="-82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3962400"/>
            <a:ext cx="842010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الثالثة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solidFill>
                  <a:srgbClr val="43661C"/>
                </a:solidFill>
              </a:rPr>
              <a:t>الانضباط و الالتزام الوظيفي</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accent4">
                    <a:lumMod val="50000"/>
                  </a:schemeClr>
                </a:solidFill>
              </a:rPr>
              <a:t>3</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احصائيات </a:t>
            </a:r>
            <a:r>
              <a:rPr lang="ar-SA" dirty="0" err="1" smtClean="0"/>
              <a:t>مخيفة   !!!</a:t>
            </a:r>
            <a:endParaRPr lang="fr-FR" dirty="0"/>
          </a:p>
        </p:txBody>
      </p:sp>
      <p:sp>
        <p:nvSpPr>
          <p:cNvPr id="3" name="Espace réservé du contenu 2"/>
          <p:cNvSpPr>
            <a:spLocks noGrp="1"/>
          </p:cNvSpPr>
          <p:nvPr>
            <p:ph idx="1"/>
          </p:nvPr>
        </p:nvSpPr>
        <p:spPr>
          <a:xfrm>
            <a:off x="495300" y="1412776"/>
            <a:ext cx="8915400" cy="4525963"/>
          </a:xfrm>
        </p:spPr>
        <p:txBody>
          <a:bodyPr/>
          <a:lstStyle/>
          <a:p>
            <a:pPr algn="just">
              <a:lnSpc>
                <a:spcPct val="90000"/>
              </a:lnSpc>
            </a:pPr>
            <a:r>
              <a:rPr lang="ar-SA" sz="2800" dirty="0" smtClean="0"/>
              <a:t>   إدارة الوقت في المملكة– عبد العزيز </a:t>
            </a:r>
            <a:r>
              <a:rPr lang="ar-SA" sz="2800" dirty="0" err="1" smtClean="0"/>
              <a:t>ملائكة (ماجستير </a:t>
            </a:r>
            <a:r>
              <a:rPr lang="ar-SA" sz="2800" dirty="0" smtClean="0"/>
              <a:t>- 1991</a:t>
            </a:r>
            <a:r>
              <a:rPr lang="ar-SA" sz="2800" dirty="0" err="1" smtClean="0"/>
              <a:t>) :</a:t>
            </a:r>
            <a:endParaRPr lang="ar-SA" sz="2800" dirty="0" smtClean="0"/>
          </a:p>
          <a:p>
            <a:pPr algn="just">
              <a:lnSpc>
                <a:spcPct val="90000"/>
              </a:lnSpc>
            </a:pPr>
            <a:r>
              <a:rPr lang="ar-SA" sz="2800" dirty="0" err="1" smtClean="0"/>
              <a:t>34 </a:t>
            </a:r>
            <a:r>
              <a:rPr lang="ar-SA" sz="2800" dirty="0" smtClean="0"/>
              <a:t>% يستطيعون إدارة وقتهم بشكل </a:t>
            </a:r>
            <a:r>
              <a:rPr lang="ar-SA" sz="2800" dirty="0" err="1" smtClean="0"/>
              <a:t>فعال .</a:t>
            </a:r>
            <a:endParaRPr lang="ar-SA" sz="2800" dirty="0" smtClean="0"/>
          </a:p>
          <a:p>
            <a:pPr algn="just">
              <a:lnSpc>
                <a:spcPct val="90000"/>
              </a:lnSpc>
            </a:pPr>
            <a:r>
              <a:rPr lang="ar-SA" sz="2800" dirty="0" smtClean="0"/>
              <a:t>66% لا يستطيعون ممارسة إدارة الوقت كما </a:t>
            </a:r>
            <a:r>
              <a:rPr lang="ar-SA" sz="2800" dirty="0" err="1" smtClean="0"/>
              <a:t>ينبغي .</a:t>
            </a:r>
            <a:r>
              <a:rPr lang="ar-SA" sz="2800" dirty="0" smtClean="0"/>
              <a:t>(الزيارات المفاجئة-     </a:t>
            </a:r>
            <a:r>
              <a:rPr lang="ar-SA" sz="2800" dirty="0" err="1" smtClean="0"/>
              <a:t>المجاملات </a:t>
            </a:r>
            <a:r>
              <a:rPr lang="ar-SA" sz="2800" dirty="0" smtClean="0"/>
              <a:t>– الباب </a:t>
            </a:r>
            <a:r>
              <a:rPr lang="ar-SA" sz="2800" dirty="0" err="1" smtClean="0"/>
              <a:t>المفتوح ).</a:t>
            </a:r>
            <a:endParaRPr lang="ar-SA" sz="2800" dirty="0" smtClean="0"/>
          </a:p>
          <a:p>
            <a:pPr algn="just">
              <a:lnSpc>
                <a:spcPct val="90000"/>
              </a:lnSpc>
            </a:pPr>
            <a:r>
              <a:rPr lang="ar-SA" sz="2800" dirty="0" smtClean="0"/>
              <a:t>71% من المديرين ينبغي لهم تقديم خدمات للأصدقاء والأقارب أثناء </a:t>
            </a:r>
            <a:r>
              <a:rPr lang="ar-SA" sz="2800" dirty="0" err="1" smtClean="0"/>
              <a:t>العمل .</a:t>
            </a:r>
            <a:endParaRPr lang="ar-SA" sz="2800" dirty="0" smtClean="0"/>
          </a:p>
          <a:p>
            <a:pPr algn="just">
              <a:lnSpc>
                <a:spcPct val="90000"/>
              </a:lnSpc>
            </a:pPr>
            <a:r>
              <a:rPr lang="ar-SA" sz="2800" dirty="0" smtClean="0"/>
              <a:t>59% من المديرين يقضون جزءاً كبيراً من الوقت في الترحيب والمجاملة والضيافة قبل البدء في مواضيع </a:t>
            </a:r>
            <a:r>
              <a:rPr lang="ar-SA" sz="2800" dirty="0" err="1" smtClean="0"/>
              <a:t>الاجتماعات .</a:t>
            </a:r>
            <a:endParaRPr lang="ar-SA" sz="2800" dirty="0" smtClean="0"/>
          </a:p>
          <a:p>
            <a:pPr algn="just">
              <a:lnSpc>
                <a:spcPct val="90000"/>
              </a:lnSpc>
            </a:pPr>
            <a:r>
              <a:rPr lang="ar-SA" sz="2800" dirty="0" smtClean="0"/>
              <a:t>88% ذكروا أن المركزية أكبر عائق لإضاعة </a:t>
            </a:r>
            <a:r>
              <a:rPr lang="ar-SA" sz="2800" dirty="0" err="1" smtClean="0"/>
              <a:t>الوقت .</a:t>
            </a:r>
            <a:endParaRPr lang="ar-SA" sz="2800" dirty="0" smtClean="0"/>
          </a:p>
          <a:p>
            <a:pPr algn="just">
              <a:lnSpc>
                <a:spcPct val="90000"/>
              </a:lnSpc>
            </a:pPr>
            <a:r>
              <a:rPr lang="ar-SA" sz="2800" dirty="0" smtClean="0"/>
              <a:t>نشرت مجلة</a:t>
            </a:r>
            <a:r>
              <a:rPr lang="ar-SA" sz="2800" dirty="0" err="1" smtClean="0"/>
              <a:t>(</a:t>
            </a:r>
            <a:r>
              <a:rPr lang="en-US" sz="2800" dirty="0" smtClean="0"/>
              <a:t>Supervision</a:t>
            </a:r>
            <a:r>
              <a:rPr lang="ar-SA" sz="2800" dirty="0" smtClean="0"/>
              <a:t>) مقالاً بشهر مارس 2001 للكاتب </a:t>
            </a:r>
            <a:r>
              <a:rPr lang="en-US" sz="2800" dirty="0" smtClean="0"/>
              <a:t> </a:t>
            </a:r>
            <a:r>
              <a:rPr lang="ar-SA" sz="2800" dirty="0" err="1" smtClean="0"/>
              <a:t>(</a:t>
            </a:r>
            <a:r>
              <a:rPr lang="en-US" sz="2800" dirty="0" err="1" smtClean="0"/>
              <a:t>Pollck</a:t>
            </a:r>
            <a:r>
              <a:rPr lang="en-US" sz="2800" dirty="0" smtClean="0"/>
              <a:t> Ted</a:t>
            </a:r>
            <a:r>
              <a:rPr lang="ar-SA" sz="2800" dirty="0" smtClean="0"/>
              <a:t>) </a:t>
            </a:r>
            <a:r>
              <a:rPr lang="ar-SA" sz="2800" dirty="0" err="1" smtClean="0"/>
              <a:t>بعنوان (</a:t>
            </a:r>
            <a:r>
              <a:rPr lang="en-US" sz="2800" dirty="0" smtClean="0"/>
              <a:t>Mind Your Own Business</a:t>
            </a:r>
            <a:r>
              <a:rPr lang="ar-SA" sz="2800" dirty="0" smtClean="0"/>
              <a:t>) ركز فيه على أن المديرين هم أول من يقوم بإضاعة وقت </a:t>
            </a:r>
            <a:r>
              <a:rPr lang="ar-SA" sz="2800" dirty="0" err="1" smtClean="0"/>
              <a:t>الموظفين .</a:t>
            </a:r>
            <a:endParaRPr lang="ar-SA" sz="28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1320800" y="1340768"/>
            <a:ext cx="8420100" cy="4495800"/>
          </a:xfrm>
        </p:spPr>
        <p:txBody>
          <a:bodyPr/>
          <a:lstStyle/>
          <a:p>
            <a:pPr algn="r" rtl="1">
              <a:buFont typeface="Symbol" pitchFamily="18" charset="2"/>
              <a:buNone/>
            </a:pPr>
            <a:r>
              <a:rPr lang="fr-FR" sz="2000" b="1" dirty="0" smtClean="0"/>
              <a:t>I</a:t>
            </a:r>
            <a:r>
              <a:rPr lang="ar-SA" sz="2000" b="1" dirty="0" smtClean="0"/>
              <a:t>- </a:t>
            </a:r>
            <a:r>
              <a:rPr lang="ar-SA" sz="2000" b="1" dirty="0"/>
              <a:t>الانضباط في </a:t>
            </a:r>
            <a:r>
              <a:rPr lang="ar-SA" sz="2000" b="1" dirty="0" err="1"/>
              <a:t>الوقت :</a:t>
            </a:r>
            <a:endParaRPr lang="ar-SA" sz="2000" b="1" dirty="0"/>
          </a:p>
          <a:p>
            <a:pPr algn="r" rtl="1">
              <a:buFont typeface="Symbol" pitchFamily="18" charset="2"/>
              <a:buNone/>
            </a:pPr>
            <a:r>
              <a:rPr lang="ar-SA" sz="1800" dirty="0"/>
              <a:t>		 المحافظة والاستثمار لثروة الزمــان</a:t>
            </a:r>
            <a:r>
              <a:rPr lang="ar-SA" sz="1800" dirty="0" smtClean="0"/>
              <a:t>.</a:t>
            </a:r>
          </a:p>
          <a:p>
            <a:r>
              <a:rPr lang="ar-SA" sz="2000" dirty="0" smtClean="0"/>
              <a:t>     حث النبي-صلى الله عليه وسلم- على الوفاء بالوعد، وجعل من يخلف الوعد قد اتصف بصفة المنافق، </a:t>
            </a:r>
            <a:r>
              <a:rPr lang="ar-SA" sz="2000" dirty="0" err="1" smtClean="0"/>
              <a:t>فقال </a:t>
            </a:r>
            <a:r>
              <a:rPr lang="ar-SA" sz="2000" dirty="0" smtClean="0"/>
              <a:t>-عليه الصلاة </a:t>
            </a:r>
            <a:r>
              <a:rPr lang="ar-SA" sz="2000" dirty="0" err="1" smtClean="0"/>
              <a:t>والسلام-: </a:t>
            </a:r>
            <a:r>
              <a:rPr lang="ar-SA" sz="2000" dirty="0" smtClean="0"/>
              <a:t>"آية المنافق ثلاث: إذا حَدَّث كذب، وإذا ائتمن خان، وإذا وعد أخلف</a:t>
            </a:r>
          </a:p>
          <a:p>
            <a:pPr marL="609600" indent="-609600">
              <a:buClr>
                <a:schemeClr val="tx2"/>
              </a:buClr>
              <a:buSzPct val="90000"/>
              <a:buFont typeface="Symbol" pitchFamily="18" charset="2"/>
              <a:buAutoNum type="arabicPeriod"/>
            </a:pPr>
            <a:r>
              <a:rPr lang="ar-SA" sz="1800" dirty="0" smtClean="0"/>
              <a:t>إخلاف </a:t>
            </a:r>
            <a:r>
              <a:rPr lang="ar-SA" sz="1800" dirty="0" err="1" smtClean="0"/>
              <a:t>المواعيد .</a:t>
            </a:r>
            <a:endParaRPr lang="ar-SA" sz="1800" dirty="0" smtClean="0"/>
          </a:p>
          <a:p>
            <a:pPr marL="609600" indent="-609600">
              <a:buClr>
                <a:schemeClr val="tx2"/>
              </a:buClr>
              <a:buSzPct val="90000"/>
              <a:buFont typeface="Symbol" pitchFamily="18" charset="2"/>
              <a:buAutoNum type="arabicPeriod"/>
            </a:pPr>
            <a:r>
              <a:rPr lang="ar-SA" sz="1800" dirty="0" smtClean="0"/>
              <a:t>التأخر عن </a:t>
            </a:r>
            <a:r>
              <a:rPr lang="ar-SA" sz="1800" dirty="0" err="1" smtClean="0"/>
              <a:t>المواعيد .</a:t>
            </a:r>
            <a:endParaRPr lang="ar-SA" sz="1800" dirty="0" smtClean="0"/>
          </a:p>
          <a:p>
            <a:pPr marL="609600" indent="-609600">
              <a:buClr>
                <a:schemeClr val="tx2"/>
              </a:buClr>
              <a:buSzPct val="90000"/>
              <a:buFont typeface="Symbol" pitchFamily="18" charset="2"/>
              <a:buAutoNum type="arabicPeriod"/>
            </a:pPr>
            <a:r>
              <a:rPr lang="ar-SA" sz="1800" dirty="0" smtClean="0"/>
              <a:t>الاعتذار عن </a:t>
            </a:r>
            <a:r>
              <a:rPr lang="ar-SA" sz="1800" dirty="0" err="1" smtClean="0"/>
              <a:t>المواعيد .</a:t>
            </a:r>
            <a:endParaRPr lang="ar-SA" sz="1800" dirty="0" smtClean="0"/>
          </a:p>
          <a:p>
            <a:pPr marL="609600" indent="-609600">
              <a:buClr>
                <a:schemeClr val="tx2"/>
              </a:buClr>
              <a:buSzPct val="90000"/>
              <a:buFont typeface="Symbol" pitchFamily="18" charset="2"/>
              <a:buAutoNum type="arabicPeriod"/>
            </a:pPr>
            <a:r>
              <a:rPr lang="ar-SA" sz="1800" dirty="0" smtClean="0"/>
              <a:t>قطع </a:t>
            </a:r>
            <a:r>
              <a:rPr lang="ar-SA" sz="1800" dirty="0" err="1" smtClean="0"/>
              <a:t>المواعيد .</a:t>
            </a:r>
            <a:endParaRPr lang="ar-SA" sz="1800" dirty="0"/>
          </a:p>
          <a:p>
            <a:pPr algn="r" rtl="1">
              <a:buFont typeface="Symbol" pitchFamily="18" charset="2"/>
              <a:buNone/>
            </a:pPr>
            <a:r>
              <a:rPr lang="fr-FR" sz="2000" b="1" dirty="0" smtClean="0"/>
              <a:t>II</a:t>
            </a:r>
            <a:r>
              <a:rPr lang="ar-SA" sz="2000" b="1" dirty="0" smtClean="0"/>
              <a:t>- </a:t>
            </a:r>
            <a:r>
              <a:rPr lang="ar-SA" sz="2000" b="1" dirty="0"/>
              <a:t>الانضباط في </a:t>
            </a:r>
            <a:r>
              <a:rPr lang="ar-SA" sz="2000" b="1" dirty="0" err="1"/>
              <a:t>الأداء :</a:t>
            </a:r>
            <a:r>
              <a:rPr lang="ar-SA" sz="2000" b="1" dirty="0"/>
              <a:t> </a:t>
            </a:r>
          </a:p>
          <a:p>
            <a:pPr algn="r" rtl="1">
              <a:buFont typeface="Symbol" pitchFamily="18" charset="2"/>
              <a:buNone/>
            </a:pPr>
            <a:r>
              <a:rPr lang="ar-SA" sz="1800" dirty="0"/>
              <a:t>		القدرة على الاتقان والإنجاز </a:t>
            </a:r>
            <a:r>
              <a:rPr lang="ar-SA" sz="1800" dirty="0" err="1"/>
              <a:t>والإنتاج </a:t>
            </a:r>
            <a:r>
              <a:rPr lang="ar-SA" sz="1800" dirty="0" err="1" smtClean="0"/>
              <a:t>.</a:t>
            </a:r>
            <a:endParaRPr lang="ar-SA" sz="1800" dirty="0" smtClean="0"/>
          </a:p>
          <a:p>
            <a:pPr marL="609600" indent="-609600">
              <a:buClr>
                <a:schemeClr val="tx2"/>
              </a:buClr>
              <a:buSzPct val="90000"/>
              <a:buFont typeface="Symbol" pitchFamily="18" charset="2"/>
              <a:buAutoNum type="arabicPeriod"/>
            </a:pPr>
            <a:r>
              <a:rPr lang="ar-SA" sz="1800" dirty="0" smtClean="0"/>
              <a:t>التأجيل وعدم </a:t>
            </a:r>
            <a:r>
              <a:rPr lang="ar-SA" sz="1800" dirty="0" err="1" smtClean="0"/>
              <a:t>المبادرة  .</a:t>
            </a:r>
            <a:endParaRPr lang="ar-SA" sz="1800" dirty="0" smtClean="0"/>
          </a:p>
          <a:p>
            <a:pPr marL="609600" indent="-609600">
              <a:buClr>
                <a:schemeClr val="tx2"/>
              </a:buClr>
              <a:buSzPct val="90000"/>
              <a:buFont typeface="Symbol" pitchFamily="18" charset="2"/>
              <a:buAutoNum type="arabicPeriod"/>
            </a:pPr>
            <a:r>
              <a:rPr lang="ar-SA" sz="1800" dirty="0" smtClean="0"/>
              <a:t>العجلة وعدم </a:t>
            </a:r>
            <a:r>
              <a:rPr lang="ar-SA" sz="1800" dirty="0" err="1" smtClean="0"/>
              <a:t>الدقة  .</a:t>
            </a:r>
            <a:endParaRPr lang="ar-SA" sz="1800" dirty="0" smtClean="0"/>
          </a:p>
          <a:p>
            <a:pPr marL="609600" indent="-609600">
              <a:buClr>
                <a:schemeClr val="tx2"/>
              </a:buClr>
              <a:buSzPct val="90000"/>
              <a:buFont typeface="Symbol" pitchFamily="18" charset="2"/>
              <a:buAutoNum type="arabicPeriod"/>
            </a:pPr>
            <a:r>
              <a:rPr lang="ar-SA" sz="1800" dirty="0" smtClean="0"/>
              <a:t>التفريط  وعدم </a:t>
            </a:r>
            <a:r>
              <a:rPr lang="ar-SA" sz="1800" dirty="0" err="1" smtClean="0"/>
              <a:t>الجدية .</a:t>
            </a:r>
            <a:endParaRPr lang="ar-SA" sz="1800" dirty="0" smtClean="0"/>
          </a:p>
          <a:p>
            <a:pPr marL="609600" indent="-609600">
              <a:buClr>
                <a:schemeClr val="tx2"/>
              </a:buClr>
              <a:buSzPct val="90000"/>
              <a:buFont typeface="Symbol" pitchFamily="18" charset="2"/>
              <a:buAutoNum type="arabicPeriod"/>
            </a:pPr>
            <a:r>
              <a:rPr lang="ar-SA" sz="1800" dirty="0" smtClean="0"/>
              <a:t>الفوضى وعدم </a:t>
            </a:r>
            <a:r>
              <a:rPr lang="ar-SA" sz="1800" dirty="0" err="1" smtClean="0"/>
              <a:t>التوثيق .</a:t>
            </a:r>
            <a:endParaRPr lang="ar-SA" sz="1800" dirty="0" smtClean="0"/>
          </a:p>
          <a:p>
            <a:pPr algn="r" rtl="1">
              <a:buFont typeface="Symbol" pitchFamily="18" charset="2"/>
              <a:buNone/>
            </a:pPr>
            <a:endParaRPr lang="en-US" sz="2000" dirty="0"/>
          </a:p>
        </p:txBody>
      </p:sp>
      <p:sp>
        <p:nvSpPr>
          <p:cNvPr id="63492" name="Text Box 4"/>
          <p:cNvSpPr txBox="1">
            <a:spLocks noChangeArrowheads="1"/>
          </p:cNvSpPr>
          <p:nvPr/>
        </p:nvSpPr>
        <p:spPr bwMode="auto">
          <a:xfrm>
            <a:off x="1136576" y="118269"/>
            <a:ext cx="8172450" cy="1006475"/>
          </a:xfrm>
          <a:prstGeom prst="rect">
            <a:avLst/>
          </a:prstGeom>
          <a:noFill/>
          <a:ln w="12700" cap="sq">
            <a:noFill/>
            <a:miter lim="800000"/>
            <a:headEnd type="none" w="sm" len="sm"/>
            <a:tailEnd type="none" w="sm" len="sm"/>
          </a:ln>
          <a:effectLst/>
        </p:spPr>
        <p:txBody>
          <a:bodyPr>
            <a:spAutoFit/>
          </a:bodyPr>
          <a:lstStyle/>
          <a:p>
            <a:pPr algn="r" rtl="1">
              <a:spcBef>
                <a:spcPct val="50000"/>
              </a:spcBef>
            </a:pPr>
            <a:r>
              <a:rPr lang="ar-SA" sz="6000" dirty="0">
                <a:solidFill>
                  <a:schemeClr val="accent5">
                    <a:lumMod val="75000"/>
                  </a:schemeClr>
                </a:solidFill>
              </a:rPr>
              <a:t>مجالات الانضباط </a:t>
            </a:r>
            <a:r>
              <a:rPr lang="ar-SA" sz="6000" dirty="0" smtClean="0">
                <a:solidFill>
                  <a:schemeClr val="accent5">
                    <a:lumMod val="75000"/>
                  </a:schemeClr>
                </a:solidFill>
              </a:rPr>
              <a:t>المهمة</a:t>
            </a:r>
            <a:endParaRPr lang="en-US" sz="6000"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الآثار المترتبة على غياب </a:t>
            </a:r>
            <a:r>
              <a:rPr lang="ar-SA" dirty="0" smtClean="0">
                <a:solidFill>
                  <a:schemeClr val="accent5">
                    <a:lumMod val="75000"/>
                  </a:schemeClr>
                </a:solidFill>
              </a:rPr>
              <a:t>الانضباط</a:t>
            </a:r>
            <a:r>
              <a:rPr lang="ar-SA" dirty="0" smtClean="0">
                <a:solidFill>
                  <a:srgbClr val="43661C"/>
                </a:solidFill>
              </a:rPr>
              <a:t> </a:t>
            </a:r>
            <a:r>
              <a:rPr lang="ar-SA" dirty="0" smtClean="0"/>
              <a:t>الوظيفي  </a:t>
            </a:r>
            <a:endParaRPr lang="fr-FR" dirty="0"/>
          </a:p>
        </p:txBody>
      </p:sp>
      <p:sp>
        <p:nvSpPr>
          <p:cNvPr id="3" name="Espace réservé du contenu 2"/>
          <p:cNvSpPr>
            <a:spLocks noGrp="1"/>
          </p:cNvSpPr>
          <p:nvPr>
            <p:ph idx="1"/>
          </p:nvPr>
        </p:nvSpPr>
        <p:spPr/>
        <p:txBody>
          <a:bodyPr/>
          <a:lstStyle/>
          <a:p>
            <a:r>
              <a:rPr lang="ar-SA" sz="2000" dirty="0" smtClean="0"/>
              <a:t>1-  عدم الاعتماد على من يتخلف عن موعده وعيب صنيعه: وهذا أمر خطير إذا انتشر بين الناس أن فلاناً ليس بجادّ، فقدان </a:t>
            </a:r>
            <a:r>
              <a:rPr lang="ar-SA" sz="2000" dirty="0" err="1" smtClean="0"/>
              <a:t>المصداقية .</a:t>
            </a:r>
            <a:endParaRPr lang="ar-SA" sz="2000" dirty="0" smtClean="0"/>
          </a:p>
          <a:p>
            <a:endParaRPr lang="ar-SA" sz="2000" dirty="0" smtClean="0"/>
          </a:p>
          <a:p>
            <a:endParaRPr lang="ar-SA" sz="2000" dirty="0" smtClean="0"/>
          </a:p>
          <a:p>
            <a:r>
              <a:rPr lang="ar-SA" sz="2000" dirty="0" smtClean="0"/>
              <a:t>2-  انعدام الثقة</a:t>
            </a:r>
          </a:p>
          <a:p>
            <a:endParaRPr lang="ar-SA" sz="2000" dirty="0" smtClean="0"/>
          </a:p>
          <a:p>
            <a:endParaRPr lang="ar-SA" sz="2000" dirty="0" smtClean="0"/>
          </a:p>
          <a:p>
            <a:r>
              <a:rPr lang="ar-SA" sz="2000" dirty="0" smtClean="0"/>
              <a:t>3-  تعطل إنجاز الأعمال: فإذا انتشر في الناس التخلف عن المواعيد أو التأخر عنها فإن ذلك يؤدي في المنظور المتوسط والبعيد إلى تعطيل إنجاز أعمال كثيرة، أو التأخر في إنجازها، وينبني على ذلك عدم الوفاء بكل ما أريد تنفيذه من خطط وأهداف، وفي ذلك خسارة كبيرة للجهود وتضييع للأعمال و الاموال.</a:t>
            </a:r>
          </a:p>
          <a:p>
            <a:endParaRPr lang="ar-SA" sz="2000" b="1" dirty="0" smtClean="0"/>
          </a:p>
          <a:p>
            <a:endParaRPr lang="ar-SA" sz="20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تابع</a:t>
            </a:r>
            <a:endParaRPr lang="fr-FR" dirty="0"/>
          </a:p>
        </p:txBody>
      </p:sp>
      <p:sp>
        <p:nvSpPr>
          <p:cNvPr id="3" name="Espace réservé du contenu 2"/>
          <p:cNvSpPr>
            <a:spLocks noGrp="1"/>
          </p:cNvSpPr>
          <p:nvPr>
            <p:ph idx="1"/>
          </p:nvPr>
        </p:nvSpPr>
        <p:spPr/>
        <p:txBody>
          <a:bodyPr/>
          <a:lstStyle/>
          <a:p>
            <a:endParaRPr lang="ar-SA" sz="2000" dirty="0" smtClean="0"/>
          </a:p>
          <a:p>
            <a:r>
              <a:rPr lang="ar-SA" sz="2000" dirty="0" smtClean="0"/>
              <a:t>4- عدم الفهم الكلي أو الجزئي لما يجري في اللقاء: وهذا يكون عندما يتأخر القادم تأخراً يؤدي </a:t>
            </a:r>
            <a:r>
              <a:rPr lang="ar-SA" sz="2000" dirty="0" err="1" smtClean="0"/>
              <a:t>به</a:t>
            </a:r>
            <a:r>
              <a:rPr lang="ar-SA" sz="2000" dirty="0" smtClean="0"/>
              <a:t> إلى أن يفقد المتابعة المؤثرة الصحيحة لما يجري بسبب تأخره وعدم فهمه للنقاش الدائر.</a:t>
            </a:r>
          </a:p>
          <a:p>
            <a:endParaRPr lang="ar-SA" sz="2000" dirty="0" smtClean="0"/>
          </a:p>
          <a:p>
            <a:endParaRPr lang="ar-SA" sz="2000" dirty="0" smtClean="0"/>
          </a:p>
          <a:p>
            <a:r>
              <a:rPr lang="ar-SA" sz="2000" dirty="0" smtClean="0"/>
              <a:t>5- إلغاء أو تأجيل اجتماعات هي غاية في الأهمية, قد يترتب عليها </a:t>
            </a:r>
            <a:r>
              <a:rPr lang="ar-SA" sz="2000" dirty="0" err="1" smtClean="0"/>
              <a:t>خسارات</a:t>
            </a:r>
            <a:r>
              <a:rPr lang="ar-SA" sz="2000" dirty="0" smtClean="0"/>
              <a:t> مادية واعتبارات </a:t>
            </a:r>
            <a:r>
              <a:rPr lang="ar-SA" sz="2000" dirty="0" err="1" smtClean="0"/>
              <a:t>شخصية ..</a:t>
            </a:r>
            <a:r>
              <a:rPr lang="ar-SA" sz="2000" dirty="0" smtClean="0"/>
              <a:t> وخلل </a:t>
            </a:r>
            <a:r>
              <a:rPr lang="ar-SA" sz="2000" dirty="0" err="1" smtClean="0"/>
              <a:t>اجتماعي ...</a:t>
            </a:r>
            <a:endParaRPr lang="ar-SA" sz="2000" dirty="0" smtClean="0"/>
          </a:p>
          <a:p>
            <a:endParaRPr lang="ar-SA" sz="2000" dirty="0" smtClean="0"/>
          </a:p>
          <a:p>
            <a:endParaRPr lang="ar-SA" sz="2000" dirty="0" smtClean="0"/>
          </a:p>
          <a:p>
            <a:r>
              <a:rPr lang="ar-SA" sz="2000" dirty="0" smtClean="0"/>
              <a:t>6- اتصاف هذا الشخص أو ذاك بأنه كذاب وأنه يخلف </a:t>
            </a:r>
            <a:r>
              <a:rPr lang="ar-SA" sz="2000" dirty="0" err="1" smtClean="0"/>
              <a:t>الوعود ..</a:t>
            </a:r>
            <a:r>
              <a:rPr lang="ar-SA" sz="2000" dirty="0" smtClean="0"/>
              <a:t> وهذه صفة من صفات المنافقين.</a:t>
            </a:r>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t>الانضباط الذاتي</a:t>
            </a:r>
            <a:br>
              <a:rPr lang="ar-SA" b="1" dirty="0" smtClean="0"/>
            </a:br>
            <a:endParaRPr lang="fr-FR" dirty="0"/>
          </a:p>
        </p:txBody>
      </p:sp>
      <p:sp>
        <p:nvSpPr>
          <p:cNvPr id="3" name="Espace réservé du contenu 2"/>
          <p:cNvSpPr>
            <a:spLocks noGrp="1"/>
          </p:cNvSpPr>
          <p:nvPr>
            <p:ph idx="1"/>
          </p:nvPr>
        </p:nvSpPr>
        <p:spPr/>
        <p:txBody>
          <a:bodyPr/>
          <a:lstStyle/>
          <a:p>
            <a:r>
              <a:rPr lang="ar-SA" b="1" dirty="0" smtClean="0"/>
              <a:t>   </a:t>
            </a:r>
            <a:r>
              <a:rPr lang="ar-SA" dirty="0" smtClean="0"/>
              <a:t>السمة الأولى التي تقوم عليها حياة الانسان العملية, فبدون هذا الانضباط لا يمكن للمرء ان يحقق أي نجاح يذكر في حياته.</a:t>
            </a:r>
          </a:p>
          <a:p>
            <a:endParaRPr lang="ar-SA" dirty="0" smtClean="0"/>
          </a:p>
          <a:p>
            <a:r>
              <a:rPr lang="ar-SA" dirty="0" smtClean="0"/>
              <a:t>   وهو ضبط النفس او السيطرة على الغرائز بما يسمى بجهاد النفس و قمع الذات الذي يمثل الخطوة الأولى والأخيرة لتحقيق</a:t>
            </a:r>
          </a:p>
          <a:p>
            <a:r>
              <a:rPr lang="ar-SA" dirty="0" smtClean="0"/>
              <a:t>   النجاح في </a:t>
            </a:r>
            <a:r>
              <a:rPr lang="ar-SA" dirty="0" smtClean="0"/>
              <a:t>الحياة</a:t>
            </a:r>
            <a:r>
              <a:rPr lang="en-US" dirty="0" smtClean="0"/>
              <a:t>  </a:t>
            </a:r>
            <a:r>
              <a:rPr lang="ar-SA" dirty="0" smtClean="0"/>
              <a:t> / المسؤولية و التضحيات </a:t>
            </a:r>
            <a:endParaRPr lang="ar-SA" dirty="0" smtClean="0"/>
          </a:p>
          <a:p>
            <a:endParaRPr lang="ar-SA" b="1"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t>بعض التقنيات الأساسية الكفيلة بمساعدتنا على تجاوز ضعف الانضباط الذاتي</a:t>
            </a:r>
            <a:endParaRPr lang="fr-FR" dirty="0"/>
          </a:p>
        </p:txBody>
      </p:sp>
      <p:sp>
        <p:nvSpPr>
          <p:cNvPr id="3" name="Espace réservé du contenu 2"/>
          <p:cNvSpPr>
            <a:spLocks noGrp="1"/>
          </p:cNvSpPr>
          <p:nvPr>
            <p:ph idx="1"/>
          </p:nvPr>
        </p:nvSpPr>
        <p:spPr/>
        <p:txBody>
          <a:bodyPr/>
          <a:lstStyle/>
          <a:p>
            <a:endParaRPr lang="ar-SA" sz="2400" b="1" dirty="0" smtClean="0"/>
          </a:p>
          <a:p>
            <a:r>
              <a:rPr lang="ar-SA" sz="2400" b="1" dirty="0" smtClean="0"/>
              <a:t>ـ تحديد الهدف</a:t>
            </a:r>
          </a:p>
          <a:p>
            <a:r>
              <a:rPr lang="ar-SA" sz="2400" b="1" dirty="0" smtClean="0"/>
              <a:t>ـ معرفة الألم والمتعة </a:t>
            </a:r>
          </a:p>
          <a:p>
            <a:r>
              <a:rPr lang="ar-SA" sz="2400" b="1" dirty="0" smtClean="0"/>
              <a:t>ـ التعود على مواجهة المشاكل</a:t>
            </a:r>
          </a:p>
          <a:p>
            <a:r>
              <a:rPr lang="ar-SA" sz="2400" b="1" dirty="0" smtClean="0"/>
              <a:t>- مراجعة القيم </a:t>
            </a:r>
            <a:r>
              <a:rPr lang="ar-SA" sz="2400" b="1" dirty="0" err="1" smtClean="0"/>
              <a:t>والمبادئ .</a:t>
            </a:r>
            <a:endParaRPr lang="ar-SA" sz="2400" b="1" dirty="0" smtClean="0"/>
          </a:p>
          <a:p>
            <a:r>
              <a:rPr lang="ar-SA" sz="2400" b="1" dirty="0" smtClean="0"/>
              <a:t>ـ التخلص من العادات</a:t>
            </a:r>
          </a:p>
          <a:p>
            <a:r>
              <a:rPr lang="ar-SA" sz="2400" b="1" dirty="0" smtClean="0"/>
              <a:t>ـ التعرف على نواحي القوة والضعف في </a:t>
            </a:r>
            <a:r>
              <a:rPr lang="ar-SA" sz="2400" b="1" dirty="0" err="1" smtClean="0"/>
              <a:t>الذات .</a:t>
            </a:r>
            <a:endParaRPr lang="ar-SA" sz="2400" b="1" dirty="0" smtClean="0"/>
          </a:p>
          <a:p>
            <a:r>
              <a:rPr lang="ar-SA" sz="2400" b="1" dirty="0" smtClean="0"/>
              <a:t>ـ التعلم من </a:t>
            </a:r>
            <a:r>
              <a:rPr lang="ar-SA" sz="2400" b="1" dirty="0" err="1" smtClean="0"/>
              <a:t>الأخطاء .</a:t>
            </a:r>
            <a:endParaRPr lang="ar-SA" sz="2400" b="1"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الالتزام الوظيفي</a:t>
            </a:r>
            <a:endParaRPr lang="fr-FR" dirty="0"/>
          </a:p>
        </p:txBody>
      </p:sp>
      <p:sp>
        <p:nvSpPr>
          <p:cNvPr id="3" name="Espace réservé du contenu 2"/>
          <p:cNvSpPr>
            <a:spLocks noGrp="1"/>
          </p:cNvSpPr>
          <p:nvPr>
            <p:ph idx="1"/>
          </p:nvPr>
        </p:nvSpPr>
        <p:spPr/>
        <p:txBody>
          <a:bodyPr/>
          <a:lstStyle/>
          <a:p>
            <a:pPr algn="ctr"/>
            <a:endParaRPr lang="ar-SA" sz="6000" b="1" dirty="0" smtClean="0"/>
          </a:p>
          <a:p>
            <a:pPr algn="ctr"/>
            <a:r>
              <a:rPr lang="ar-SA" sz="6000" b="1" dirty="0" smtClean="0">
                <a:solidFill>
                  <a:srgbClr val="92D050"/>
                </a:solidFill>
              </a:rPr>
              <a:t>*جاهد لآخر نفس في </a:t>
            </a:r>
            <a:r>
              <a:rPr lang="ar-SA" sz="6000" b="1" dirty="0" err="1" smtClean="0">
                <a:solidFill>
                  <a:srgbClr val="92D050"/>
                </a:solidFill>
              </a:rPr>
              <a:t>حياتك*</a:t>
            </a:r>
            <a:r>
              <a:rPr lang="ar-SA" sz="6000" dirty="0" smtClean="0">
                <a:solidFill>
                  <a:srgbClr val="92D050"/>
                </a:solidFill>
              </a:rPr>
              <a:t> </a:t>
            </a:r>
          </a:p>
          <a:p>
            <a:pPr algn="ctr"/>
            <a:endParaRPr lang="ar-SA" sz="6000" dirty="0" smtClean="0"/>
          </a:p>
          <a:p>
            <a:pPr algn="ctr"/>
            <a:r>
              <a:rPr lang="ar-SA" sz="6000" dirty="0" smtClean="0"/>
              <a:t> </a:t>
            </a:r>
            <a:r>
              <a:rPr lang="ar-SA" sz="6000" b="1" dirty="0" smtClean="0"/>
              <a:t>ويليام شكسبير</a:t>
            </a:r>
            <a:endParaRPr lang="ar-SA" sz="60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r>
              <a:rPr lang="ar-SA" sz="2400" b="1" dirty="0" smtClean="0"/>
              <a:t>   </a:t>
            </a:r>
          </a:p>
          <a:p>
            <a:r>
              <a:rPr lang="ar-SA" sz="2400" dirty="0" smtClean="0"/>
              <a:t>    إذا أردت أن تنجح في حياتك، فابدأ بقطع الالتزامات على نفسك والوفاء بهذه الالتزامات، اتفق مع نفسك واقطع عليها العهد أن تحافظ على فعل شيء معين ووف بهذا العهد والتزم </a:t>
            </a:r>
            <a:r>
              <a:rPr lang="ar-SA" sz="2400" dirty="0" err="1" smtClean="0"/>
              <a:t>به</a:t>
            </a:r>
            <a:r>
              <a:rPr lang="ar-SA" sz="2400" dirty="0" smtClean="0"/>
              <a:t> بالفعل فأنت بذلك تنمي ثقتك بنفسك، وتولد لديها قناعة بأنك تستطيع تحويل الكلام النظري إلى واقع عملي وأنك شخص إيجابي يختار الاختيار الأفضل ويأخذ القرار السليم ثم ينفذه ويلتزم بتنفيذه.</a:t>
            </a:r>
          </a:p>
          <a:p>
            <a:endParaRPr lang="ar-SA" sz="2400" dirty="0" smtClean="0"/>
          </a:p>
          <a:p>
            <a:endParaRPr lang="ar-SA" sz="2400" dirty="0" smtClean="0"/>
          </a:p>
          <a:p>
            <a:r>
              <a:rPr lang="ar-SA" sz="2400" dirty="0" smtClean="0"/>
              <a:t>    يقول ستيفن كوفي: إن الالتزامات التي نقطعها على أنفسنا أو لغيرنا، وتمسكنا بهذه الالتزامات، هو الجوهر وأكثر الوسائل وضوحًا للإعلان عن إيجابيتنا.</a:t>
            </a:r>
          </a:p>
          <a:p>
            <a:r>
              <a:rPr lang="ar-SA" b="1" dirty="0" smtClean="0"/>
              <a:t>  </a:t>
            </a:r>
            <a:endParaRPr lang="ar-SA" dirty="0" smtClean="0"/>
          </a:p>
          <a:p>
            <a:pPr algn="just"/>
            <a:endParaRPr lang="ar-SA" dirty="0" smtClean="0">
              <a:solidFill>
                <a:schemeClr val="accent5">
                  <a:lumMod val="25000"/>
                </a:schemeClr>
              </a:solidFill>
            </a:endParaRPr>
          </a:p>
          <a:p>
            <a:pPr algn="just"/>
            <a:endParaRPr lang="ar-SA" dirty="0"/>
          </a:p>
        </p:txBody>
      </p:sp>
      <p:sp>
        <p:nvSpPr>
          <p:cNvPr id="2" name="Title 1"/>
          <p:cNvSpPr>
            <a:spLocks noGrp="1"/>
          </p:cNvSpPr>
          <p:nvPr>
            <p:ph type="title"/>
          </p:nvPr>
        </p:nvSpPr>
        <p:spPr/>
        <p:txBody>
          <a:bodyPr/>
          <a:lstStyle/>
          <a:p>
            <a:r>
              <a:rPr lang="ar-SA" dirty="0" smtClean="0">
                <a:solidFill>
                  <a:schemeClr val="accent5">
                    <a:lumMod val="75000"/>
                  </a:schemeClr>
                </a:solidFill>
              </a:rPr>
              <a:t>مفهوم الالتزام الوظيفي</a:t>
            </a:r>
            <a:endParaRPr lang="en-US" dirty="0">
              <a:solidFill>
                <a:schemeClr val="accent5">
                  <a:lumMod val="75000"/>
                </a:schemeClr>
              </a:solidFill>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EG" dirty="0" smtClean="0">
                <a:solidFill>
                  <a:schemeClr val="accent5">
                    <a:lumMod val="75000"/>
                  </a:schemeClr>
                </a:solidFill>
              </a:rPr>
              <a:t>ال</a:t>
            </a:r>
            <a:r>
              <a:rPr lang="ar-SA" dirty="0" smtClean="0">
                <a:solidFill>
                  <a:schemeClr val="accent5">
                    <a:lumMod val="75000"/>
                  </a:schemeClr>
                </a:solidFill>
              </a:rPr>
              <a:t>ال</a:t>
            </a:r>
            <a:r>
              <a:rPr lang="ar-EG" dirty="0" err="1" smtClean="0">
                <a:solidFill>
                  <a:schemeClr val="accent5">
                    <a:lumMod val="75000"/>
                  </a:schemeClr>
                </a:solidFill>
              </a:rPr>
              <a:t>تزام</a:t>
            </a:r>
            <a:r>
              <a:rPr lang="ar-EG" dirty="0" smtClean="0">
                <a:solidFill>
                  <a:schemeClr val="accent5">
                    <a:lumMod val="75000"/>
                  </a:schemeClr>
                </a:solidFill>
              </a:rPr>
              <a:t>، </a:t>
            </a:r>
            <a:r>
              <a:rPr lang="ar-EG" dirty="0" err="1" smtClean="0">
                <a:solidFill>
                  <a:schemeClr val="accent5">
                    <a:lumMod val="75000"/>
                  </a:schemeClr>
                </a:solidFill>
              </a:rPr>
              <a:t>لماذا؟</a:t>
            </a:r>
            <a:r>
              <a:rPr lang="ar-EG" dirty="0" smtClean="0">
                <a:solidFill>
                  <a:schemeClr val="accent5">
                    <a:lumMod val="75000"/>
                  </a:schemeClr>
                </a:solidFill>
              </a:rPr>
              <a:t/>
            </a:r>
            <a:br>
              <a:rPr lang="ar-EG"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p:txBody>
          <a:bodyPr/>
          <a:lstStyle/>
          <a:p>
            <a:r>
              <a:rPr lang="ar-EG" sz="1800" b="1" dirty="0" err="1" smtClean="0">
                <a:solidFill>
                  <a:srgbClr val="D9791B"/>
                </a:solidFill>
              </a:rPr>
              <a:t>1.</a:t>
            </a:r>
            <a:r>
              <a:rPr lang="ar-EG" sz="1800" dirty="0" smtClean="0">
                <a:solidFill>
                  <a:srgbClr val="D9791B"/>
                </a:solidFill>
              </a:rPr>
              <a:t>    </a:t>
            </a:r>
            <a:r>
              <a:rPr lang="ar-EG" sz="1800" b="1" dirty="0" smtClean="0">
                <a:solidFill>
                  <a:srgbClr val="D9791B"/>
                </a:solidFill>
              </a:rPr>
              <a:t>طريق </a:t>
            </a:r>
            <a:r>
              <a:rPr lang="ar-EG" sz="1800" b="1" dirty="0" err="1" smtClean="0">
                <a:solidFill>
                  <a:srgbClr val="D9791B"/>
                </a:solidFill>
              </a:rPr>
              <a:t>النجاح:</a:t>
            </a:r>
            <a:endParaRPr lang="ar-EG" sz="1800" dirty="0" smtClean="0">
              <a:solidFill>
                <a:srgbClr val="D9791B"/>
              </a:solidFill>
            </a:endParaRPr>
          </a:p>
          <a:p>
            <a:r>
              <a:rPr lang="ar-SA" sz="1800" b="1" dirty="0" smtClean="0"/>
              <a:t>      </a:t>
            </a:r>
            <a:r>
              <a:rPr lang="ar-EG" sz="1800" dirty="0" smtClean="0"/>
              <a:t>الالتزام هو أهم سبل النجاح والتميز، ومن ثم لا يمكن للإنسان أن يحقق المبادرة الفعالة وينجح في تلك المبادرة، ويصبر على نتائجها إلا بالالتزام، فكما يقول </a:t>
            </a:r>
            <a:r>
              <a:rPr lang="ar-EG" sz="1800" dirty="0" err="1" smtClean="0"/>
              <a:t>زيج</a:t>
            </a:r>
            <a:r>
              <a:rPr lang="ar-EG" sz="1800" dirty="0" smtClean="0"/>
              <a:t> </a:t>
            </a:r>
            <a:r>
              <a:rPr lang="ar-EG" sz="1800" dirty="0" err="1" smtClean="0"/>
              <a:t>زيجلير: </a:t>
            </a:r>
            <a:r>
              <a:rPr lang="ar-EG" sz="1800" b="1" dirty="0" smtClean="0"/>
              <a:t>(</a:t>
            </a:r>
            <a:r>
              <a:rPr lang="ar-EG" sz="1800" b="1" dirty="0" smtClean="0">
                <a:solidFill>
                  <a:schemeClr val="accent1"/>
                </a:solidFill>
              </a:rPr>
              <a:t>يفشل الناس أحيانًا، ليس بسبب نقص القدرات، ولكن بسبب النقص في الالتزام</a:t>
            </a:r>
            <a:r>
              <a:rPr lang="ar-EG" sz="1800" b="1" dirty="0" err="1" smtClean="0"/>
              <a:t>).</a:t>
            </a:r>
            <a:endParaRPr lang="ar-SA" sz="1800" b="1" dirty="0" smtClean="0"/>
          </a:p>
          <a:p>
            <a:endParaRPr lang="ar-EG" sz="1800" dirty="0" smtClean="0"/>
          </a:p>
          <a:p>
            <a:r>
              <a:rPr lang="ar-EG" sz="1800" b="1" dirty="0" err="1" smtClean="0">
                <a:solidFill>
                  <a:srgbClr val="D9791B"/>
                </a:solidFill>
              </a:rPr>
              <a:t>2.</a:t>
            </a:r>
            <a:r>
              <a:rPr lang="ar-EG" sz="1800" dirty="0" smtClean="0">
                <a:solidFill>
                  <a:srgbClr val="D9791B"/>
                </a:solidFill>
              </a:rPr>
              <a:t>    </a:t>
            </a:r>
            <a:r>
              <a:rPr lang="ar-EG" sz="1800" b="1" dirty="0" smtClean="0">
                <a:solidFill>
                  <a:srgbClr val="D9791B"/>
                </a:solidFill>
              </a:rPr>
              <a:t>فوق </a:t>
            </a:r>
            <a:r>
              <a:rPr lang="ar-EG" sz="1800" b="1" dirty="0" err="1" smtClean="0">
                <a:solidFill>
                  <a:srgbClr val="D9791B"/>
                </a:solidFill>
              </a:rPr>
              <a:t>الحواجز:</a:t>
            </a:r>
            <a:endParaRPr lang="ar-EG" sz="1800" dirty="0" smtClean="0">
              <a:solidFill>
                <a:srgbClr val="D9791B"/>
              </a:solidFill>
            </a:endParaRPr>
          </a:p>
          <a:p>
            <a:r>
              <a:rPr lang="ar-SA" sz="1800" b="1" dirty="0" smtClean="0"/>
              <a:t>      </a:t>
            </a:r>
            <a:r>
              <a:rPr lang="ar-EG" sz="1800" dirty="0" smtClean="0"/>
              <a:t>فالالتزام والوفاء </a:t>
            </a:r>
            <a:r>
              <a:rPr lang="ar-EG" sz="1800" dirty="0" err="1" smtClean="0"/>
              <a:t>به</a:t>
            </a:r>
            <a:r>
              <a:rPr lang="ar-EG" sz="1800" dirty="0" smtClean="0"/>
              <a:t> حتى الممات هو الضمان للقفز فوق حواجز وعقبات المبادرة والفاعلية، فكما يقول جون </a:t>
            </a:r>
            <a:r>
              <a:rPr lang="ar-EG" sz="1800" dirty="0" err="1" smtClean="0"/>
              <a:t>مكسويل</a:t>
            </a:r>
            <a:r>
              <a:rPr lang="ar-EG" sz="1800" dirty="0" smtClean="0"/>
              <a:t> في كتابه لليوم </a:t>
            </a:r>
            <a:r>
              <a:rPr lang="ar-EG" sz="1800" dirty="0" err="1" smtClean="0"/>
              <a:t>أهميته: </a:t>
            </a:r>
            <a:r>
              <a:rPr lang="ar-EG" sz="1800" b="1" dirty="0" smtClean="0"/>
              <a:t>(</a:t>
            </a:r>
            <a:r>
              <a:rPr lang="ar-EG" sz="1800" b="1" dirty="0" smtClean="0">
                <a:solidFill>
                  <a:schemeClr val="accent1"/>
                </a:solidFill>
              </a:rPr>
              <a:t>في أي وقت تقطع على نفسك عهدًا، فإن العهد سيواجه تحديات كثيرة</a:t>
            </a:r>
            <a:r>
              <a:rPr lang="ar-EG" sz="1800" b="1" dirty="0" err="1" smtClean="0"/>
              <a:t>).</a:t>
            </a:r>
            <a:endParaRPr lang="ar-SA" sz="1800" b="1" dirty="0" smtClean="0"/>
          </a:p>
          <a:p>
            <a:endParaRPr lang="ar-EG" sz="1800" dirty="0" smtClean="0"/>
          </a:p>
          <a:p>
            <a:r>
              <a:rPr lang="ar-EG" sz="1800" b="1" dirty="0" err="1" smtClean="0">
                <a:solidFill>
                  <a:srgbClr val="D9791B"/>
                </a:solidFill>
              </a:rPr>
              <a:t>3.</a:t>
            </a:r>
            <a:r>
              <a:rPr lang="ar-EG" sz="1800" dirty="0" smtClean="0">
                <a:solidFill>
                  <a:srgbClr val="D9791B"/>
                </a:solidFill>
              </a:rPr>
              <a:t>    </a:t>
            </a:r>
            <a:r>
              <a:rPr lang="ar-EG" sz="1800" b="1" dirty="0" smtClean="0">
                <a:solidFill>
                  <a:srgbClr val="D9791B"/>
                </a:solidFill>
              </a:rPr>
              <a:t>أراك على </a:t>
            </a:r>
            <a:r>
              <a:rPr lang="ar-EG" sz="1800" b="1" dirty="0" err="1" smtClean="0">
                <a:solidFill>
                  <a:srgbClr val="D9791B"/>
                </a:solidFill>
              </a:rPr>
              <a:t>القمة:</a:t>
            </a:r>
            <a:endParaRPr lang="ar-EG" sz="1800" dirty="0" smtClean="0">
              <a:solidFill>
                <a:srgbClr val="D9791B"/>
              </a:solidFill>
            </a:endParaRPr>
          </a:p>
          <a:p>
            <a:r>
              <a:rPr lang="ar-SA" sz="1800" dirty="0" smtClean="0"/>
              <a:t>      </a:t>
            </a:r>
            <a:r>
              <a:rPr lang="ar-EG" sz="1800" dirty="0" smtClean="0"/>
              <a:t>وحتى تصل إلى القمة في </a:t>
            </a:r>
            <a:r>
              <a:rPr lang="ar-EG" sz="1800" dirty="0" err="1" smtClean="0"/>
              <a:t>التميز،</a:t>
            </a:r>
            <a:r>
              <a:rPr lang="ar-EG" sz="1800" dirty="0" smtClean="0"/>
              <a:t> </a:t>
            </a:r>
            <a:r>
              <a:rPr lang="ar-SA" sz="1800" dirty="0" smtClean="0"/>
              <a:t>ي</a:t>
            </a:r>
            <a:r>
              <a:rPr lang="ar-EG" sz="1800" dirty="0" smtClean="0"/>
              <a:t>نصح </a:t>
            </a:r>
            <a:r>
              <a:rPr lang="ar-SA" sz="1800" dirty="0" smtClean="0"/>
              <a:t>ال</a:t>
            </a:r>
            <a:r>
              <a:rPr lang="ar-EG" sz="1800" dirty="0" smtClean="0"/>
              <a:t>دكتور روبرت شولر في كتابه قوة الأفكار، حين يقول:</a:t>
            </a:r>
            <a:endParaRPr lang="ar-SA" sz="1800" dirty="0" smtClean="0"/>
          </a:p>
          <a:p>
            <a:r>
              <a:rPr lang="ar-SA" sz="1800" b="1" dirty="0" smtClean="0"/>
              <a:t>     </a:t>
            </a:r>
            <a:r>
              <a:rPr lang="ar-EG" sz="1800" b="1" dirty="0" smtClean="0"/>
              <a:t> (</a:t>
            </a:r>
            <a:r>
              <a:rPr lang="ar-EG" sz="1800" b="1" dirty="0" smtClean="0">
                <a:solidFill>
                  <a:schemeClr val="accent1"/>
                </a:solidFill>
              </a:rPr>
              <a:t>ابذل قصارى جهدك وابدأ صغيرًا، ولكن فكر على مستوى كبير عليك باجتياز العواقب واستثمر كل ما عندك، وكن دائمًا مستعدًا للتصـرف وتوقع العقبات، ولكن لا تسمح لها بمنعك من التقدم</a:t>
            </a:r>
            <a:r>
              <a:rPr lang="ar-EG" sz="1800" b="1" dirty="0" err="1" smtClean="0"/>
              <a:t>).</a:t>
            </a:r>
            <a:endParaRPr lang="ar-EG" sz="1800" dirty="0" smtClean="0"/>
          </a:p>
          <a:p>
            <a:endParaRPr lang="fr-FR" dirty="0">
              <a:solidFill>
                <a:schemeClr val="tx1"/>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EG" b="1" dirty="0" smtClean="0"/>
              <a:t>الدرجات الثلاث </a:t>
            </a:r>
            <a:r>
              <a:rPr lang="ar-SA" b="1" dirty="0" smtClean="0"/>
              <a:t>ل</a:t>
            </a:r>
            <a:r>
              <a:rPr lang="ar-EG" b="1" dirty="0" smtClean="0"/>
              <a:t>لالتزام </a:t>
            </a:r>
            <a:r>
              <a:rPr lang="ar-EG" dirty="0" smtClean="0"/>
              <a:t/>
            </a:r>
            <a:br>
              <a:rPr lang="ar-EG" dirty="0" smtClean="0"/>
            </a:br>
            <a:endParaRPr lang="fr-FR" dirty="0">
              <a:solidFill>
                <a:schemeClr val="accent5"/>
              </a:solidFill>
            </a:endParaRPr>
          </a:p>
        </p:txBody>
      </p:sp>
      <p:sp>
        <p:nvSpPr>
          <p:cNvPr id="3" name="Espace réservé du contenu 2"/>
          <p:cNvSpPr>
            <a:spLocks noGrp="1"/>
          </p:cNvSpPr>
          <p:nvPr>
            <p:ph idx="1"/>
          </p:nvPr>
        </p:nvSpPr>
        <p:spPr>
          <a:xfrm>
            <a:off x="495300" y="1351309"/>
            <a:ext cx="8915400" cy="4525963"/>
          </a:xfrm>
        </p:spPr>
        <p:txBody>
          <a:bodyPr/>
          <a:lstStyle/>
          <a:p>
            <a:r>
              <a:rPr lang="ar-EG" sz="2000" b="1" dirty="0" err="1" smtClean="0">
                <a:solidFill>
                  <a:srgbClr val="D9791B"/>
                </a:solidFill>
              </a:rPr>
              <a:t>1.</a:t>
            </a:r>
            <a:r>
              <a:rPr lang="ar-EG" sz="2000" dirty="0" smtClean="0">
                <a:solidFill>
                  <a:srgbClr val="D9791B"/>
                </a:solidFill>
              </a:rPr>
              <a:t>    </a:t>
            </a:r>
            <a:r>
              <a:rPr lang="ar-EG" sz="2000" b="1" dirty="0" smtClean="0">
                <a:solidFill>
                  <a:srgbClr val="D9791B"/>
                </a:solidFill>
              </a:rPr>
              <a:t>وضوح </a:t>
            </a:r>
            <a:r>
              <a:rPr lang="ar-EG" sz="2000" b="1" dirty="0" err="1" smtClean="0">
                <a:solidFill>
                  <a:srgbClr val="D9791B"/>
                </a:solidFill>
              </a:rPr>
              <a:t>الهدف:</a:t>
            </a:r>
            <a:endParaRPr lang="ar-EG" sz="2000" dirty="0" smtClean="0">
              <a:solidFill>
                <a:srgbClr val="D9791B"/>
              </a:solidFill>
            </a:endParaRPr>
          </a:p>
          <a:p>
            <a:r>
              <a:rPr lang="ar-SA" sz="2000" b="1" dirty="0" smtClean="0"/>
              <a:t>     </a:t>
            </a:r>
            <a:r>
              <a:rPr lang="ar-EG" sz="2000" b="1" dirty="0" smtClean="0"/>
              <a:t>فكما يقول </a:t>
            </a:r>
            <a:r>
              <a:rPr lang="ar-EG" sz="2000" b="1" dirty="0" err="1" smtClean="0"/>
              <a:t>سيسل</a:t>
            </a:r>
            <a:r>
              <a:rPr lang="ar-EG" sz="2000" b="1" dirty="0" smtClean="0"/>
              <a:t> </a:t>
            </a:r>
            <a:r>
              <a:rPr lang="ar-EG" sz="2000" b="1" dirty="0" err="1" smtClean="0"/>
              <a:t>ديميل: </a:t>
            </a:r>
            <a:r>
              <a:rPr lang="ar-EG" sz="2000" b="1" dirty="0" smtClean="0"/>
              <a:t>(</a:t>
            </a:r>
            <a:r>
              <a:rPr lang="ar-EG" sz="2000" dirty="0" smtClean="0">
                <a:solidFill>
                  <a:srgbClr val="92D050"/>
                </a:solidFill>
              </a:rPr>
              <a:t>أغلبنا يسعى لتحقيق أهدافه بشكل يفتقر إلى المثابرة والمواظبة، إن الشخص الذي يحقق النجاح في الحياة، هو الذي يضع هدفه </a:t>
            </a:r>
            <a:r>
              <a:rPr lang="ar-SA" sz="2000" dirty="0" smtClean="0">
                <a:solidFill>
                  <a:srgbClr val="92D050"/>
                </a:solidFill>
              </a:rPr>
              <a:t>أمام</a:t>
            </a:r>
            <a:r>
              <a:rPr lang="ar-EG" sz="2000" dirty="0" smtClean="0">
                <a:solidFill>
                  <a:srgbClr val="92D050"/>
                </a:solidFill>
              </a:rPr>
              <a:t> عينيه بصفة مستمرة، ويتجه إليه بلا انحراف</a:t>
            </a:r>
            <a:r>
              <a:rPr lang="ar-EG" sz="2000" b="1" dirty="0" err="1" smtClean="0"/>
              <a:t>).</a:t>
            </a:r>
            <a:endParaRPr lang="ar-EG" sz="2000" dirty="0" smtClean="0"/>
          </a:p>
          <a:p>
            <a:r>
              <a:rPr lang="ar-EG" sz="2000" b="1" dirty="0" err="1" smtClean="0">
                <a:solidFill>
                  <a:srgbClr val="D9791B"/>
                </a:solidFill>
              </a:rPr>
              <a:t>2.</a:t>
            </a:r>
            <a:r>
              <a:rPr lang="ar-EG" sz="2000" dirty="0" smtClean="0">
                <a:solidFill>
                  <a:srgbClr val="D9791B"/>
                </a:solidFill>
              </a:rPr>
              <a:t>    </a:t>
            </a:r>
            <a:r>
              <a:rPr lang="ar-EG" sz="2000" b="1" dirty="0" smtClean="0">
                <a:solidFill>
                  <a:srgbClr val="D9791B"/>
                </a:solidFill>
              </a:rPr>
              <a:t>رفقاء </a:t>
            </a:r>
            <a:r>
              <a:rPr lang="ar-EG" sz="2000" b="1" dirty="0" err="1" smtClean="0">
                <a:solidFill>
                  <a:srgbClr val="D9791B"/>
                </a:solidFill>
              </a:rPr>
              <a:t>الدرب:</a:t>
            </a:r>
            <a:endParaRPr lang="ar-EG" sz="2000" dirty="0" smtClean="0">
              <a:solidFill>
                <a:srgbClr val="D9791B"/>
              </a:solidFill>
            </a:endParaRPr>
          </a:p>
          <a:p>
            <a:r>
              <a:rPr lang="ar-SA" sz="2000" b="1" dirty="0" smtClean="0"/>
              <a:t>     </a:t>
            </a:r>
            <a:r>
              <a:rPr lang="ar-EG" sz="2000" b="1" dirty="0" smtClean="0"/>
              <a:t>فأنت تحتاج في طريق المبادرة والفاعلية إلى رفقاء الدرب ممن جعلوا الالتزام شعارهم، كما يقول </a:t>
            </a:r>
            <a:r>
              <a:rPr lang="ar-EG" sz="2000" b="1" dirty="0" err="1" smtClean="0"/>
              <a:t>دونالد</a:t>
            </a:r>
            <a:r>
              <a:rPr lang="ar-EG" sz="2000" b="1" dirty="0" smtClean="0"/>
              <a:t> </a:t>
            </a:r>
            <a:r>
              <a:rPr lang="ar-EG" sz="2000" b="1" dirty="0" err="1" smtClean="0"/>
              <a:t>كليفتون: </a:t>
            </a:r>
            <a:r>
              <a:rPr lang="ar-EG" sz="2000" b="1" dirty="0" smtClean="0"/>
              <a:t>(</a:t>
            </a:r>
            <a:r>
              <a:rPr lang="ar-EG" sz="2000" dirty="0" smtClean="0">
                <a:solidFill>
                  <a:srgbClr val="92D050"/>
                </a:solidFill>
              </a:rPr>
              <a:t>إن العلاقات تساعدنا على تحديد هويتنا وإمكاناتنا المستقبلية، وأغلبنا يستطيع أن يقتفي أثر إنجازاته ليجدها مرتبطة بعلاقات محورية في حياته</a:t>
            </a:r>
            <a:r>
              <a:rPr lang="ar-EG" sz="2000" b="1" dirty="0" err="1" smtClean="0"/>
              <a:t>).</a:t>
            </a:r>
            <a:endParaRPr lang="ar-EG" sz="2000" dirty="0" smtClean="0"/>
          </a:p>
          <a:p>
            <a:r>
              <a:rPr lang="ar-EG" sz="2000" b="1" dirty="0" err="1" smtClean="0">
                <a:solidFill>
                  <a:srgbClr val="D9791B"/>
                </a:solidFill>
              </a:rPr>
              <a:t>3.</a:t>
            </a:r>
            <a:r>
              <a:rPr lang="ar-EG" sz="2000" dirty="0" smtClean="0">
                <a:solidFill>
                  <a:srgbClr val="D9791B"/>
                </a:solidFill>
              </a:rPr>
              <a:t>    </a:t>
            </a:r>
            <a:r>
              <a:rPr lang="ar-EG" sz="2000" b="1" dirty="0" smtClean="0">
                <a:solidFill>
                  <a:srgbClr val="D9791B"/>
                </a:solidFill>
              </a:rPr>
              <a:t>العمل </a:t>
            </a:r>
            <a:r>
              <a:rPr lang="ar-EG" sz="2000" b="1" dirty="0" err="1" smtClean="0">
                <a:solidFill>
                  <a:srgbClr val="D9791B"/>
                </a:solidFill>
              </a:rPr>
              <a:t>الدائب:</a:t>
            </a:r>
            <a:endParaRPr lang="ar-EG" sz="2000" dirty="0" smtClean="0">
              <a:solidFill>
                <a:srgbClr val="D9791B"/>
              </a:solidFill>
            </a:endParaRPr>
          </a:p>
          <a:p>
            <a:r>
              <a:rPr lang="ar-SA" sz="2000" b="1" dirty="0" smtClean="0"/>
              <a:t>     </a:t>
            </a:r>
            <a:r>
              <a:rPr lang="ar-EG" sz="2000" b="1" dirty="0" smtClean="0"/>
              <a:t>فكما يقول الدكتور عبد الكريم </a:t>
            </a:r>
            <a:r>
              <a:rPr lang="ar-EG" sz="2000" b="1" dirty="0" err="1" smtClean="0"/>
              <a:t>بكار: </a:t>
            </a:r>
            <a:r>
              <a:rPr lang="ar-EG" sz="2000" b="1" dirty="0" smtClean="0"/>
              <a:t>(</a:t>
            </a:r>
            <a:r>
              <a:rPr lang="ar-EG" sz="2000" dirty="0" smtClean="0">
                <a:solidFill>
                  <a:srgbClr val="92D050"/>
                </a:solidFill>
              </a:rPr>
              <a:t>لو تصفحتم يا أبنائي وبناتي سير عظماء الرجال وعظيمات النساء لوجدتم أنهم يشتركون في عدد من الصفات والعادات الحسنة، وهي التي جعلتهم عظماء ومتميزين وستجدون من بين تلك </a:t>
            </a:r>
            <a:r>
              <a:rPr lang="ar-EG" sz="2000" dirty="0" err="1" smtClean="0">
                <a:solidFill>
                  <a:srgbClr val="92D050"/>
                </a:solidFill>
              </a:rPr>
              <a:t>الصفات </a:t>
            </a:r>
            <a:r>
              <a:rPr lang="ar-EG" sz="2000" dirty="0" smtClean="0">
                <a:solidFill>
                  <a:srgbClr val="92D050"/>
                </a:solidFill>
              </a:rPr>
              <a:t>"</a:t>
            </a:r>
            <a:r>
              <a:rPr lang="ar-EG" sz="2000" u="sng" dirty="0" smtClean="0">
                <a:solidFill>
                  <a:schemeClr val="accent5">
                    <a:lumMod val="75000"/>
                  </a:schemeClr>
                </a:solidFill>
              </a:rPr>
              <a:t>المثابرة</a:t>
            </a:r>
            <a:r>
              <a:rPr lang="ar-EG" sz="2000" dirty="0" smtClean="0">
                <a:solidFill>
                  <a:srgbClr val="92D050"/>
                </a:solidFill>
              </a:rPr>
              <a:t>" والقدرة على </a:t>
            </a:r>
            <a:r>
              <a:rPr lang="ar-EG" sz="2000" dirty="0" smtClean="0">
                <a:solidFill>
                  <a:schemeClr val="accent5">
                    <a:lumMod val="75000"/>
                  </a:schemeClr>
                </a:solidFill>
              </a:rPr>
              <a:t>الاستمرار</a:t>
            </a:r>
            <a:r>
              <a:rPr lang="ar-EG" sz="2000" dirty="0" smtClean="0">
                <a:solidFill>
                  <a:srgbClr val="92D050"/>
                </a:solidFill>
              </a:rPr>
              <a:t> في العمل؛ وذلك لأن الأعمال الصغيرة حين تستمر تتراكم وتتحول إلى أعمال عملاقة وكلكم يعرف ما تفعله قطرات الماء الواهية في الحجر الأصم إنها مع الاستمرار تحفر فيه الأخاديد، وتغير شكله</a:t>
            </a:r>
            <a:r>
              <a:rPr lang="ar-EG" sz="2000" b="1" dirty="0" err="1" smtClean="0"/>
              <a:t>).</a:t>
            </a:r>
            <a:endParaRPr lang="ar-EG" sz="2000" dirty="0" smtClean="0"/>
          </a:p>
          <a:p>
            <a:r>
              <a:rPr lang="ar-EG" sz="2000" b="1" dirty="0" smtClean="0"/>
              <a:t>وهكذا العمل الدائب، والسعي المستمر، يجعل من العمل البسيط المستمر قطرات تحفر أخدود المبادرة في نفس كل منا.</a:t>
            </a:r>
            <a:endParaRPr lang="ar-EG" sz="2000" dirty="0" smtClean="0"/>
          </a:p>
          <a:p>
            <a:pPr algn="just"/>
            <a:endParaRPr lang="fr-FR" sz="2000" dirty="0">
              <a:solidFill>
                <a:schemeClr val="tx1"/>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1905</TotalTime>
  <Words>360</Words>
  <Application>Microsoft Office PowerPoint</Application>
  <PresentationFormat>A4 Paper (210x297 mm)</PresentationFormat>
  <Paragraphs>107</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  المحاضرة الثالثة   الانضباط و الالتزام الوظيفي     </vt:lpstr>
      <vt:lpstr>احصائيات مخيفة   !!!</vt:lpstr>
      <vt:lpstr>PowerPoint Presentation</vt:lpstr>
      <vt:lpstr>الآثار المترتبة على غياب الانضباط الوظيفي  </vt:lpstr>
      <vt:lpstr>تابع</vt:lpstr>
      <vt:lpstr>الانضباط الذاتي </vt:lpstr>
      <vt:lpstr>بعض التقنيات الأساسية الكفيلة بمساعدتنا على تجاوز ضعف الانضباط الذاتي</vt:lpstr>
      <vt:lpstr>الالتزام الوظيفي</vt:lpstr>
      <vt:lpstr>مفهوم الالتزام الوظيفي</vt:lpstr>
      <vt:lpstr>الالتزام، لماذا؟ </vt:lpstr>
      <vt:lpstr>الدرجات الثلاث للالتزام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Hassane Mohammed Gharbi</cp:lastModifiedBy>
  <cp:revision>13</cp:revision>
  <dcterms:created xsi:type="dcterms:W3CDTF">2015-09-03T07:07:53Z</dcterms:created>
  <dcterms:modified xsi:type="dcterms:W3CDTF">2015-09-16T06:59:18Z</dcterms:modified>
</cp:coreProperties>
</file>