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343" r:id="rId3"/>
    <p:sldId id="344" r:id="rId4"/>
    <p:sldId id="351" r:id="rId5"/>
    <p:sldId id="352" r:id="rId6"/>
    <p:sldId id="354" r:id="rId7"/>
    <p:sldId id="345" r:id="rId8"/>
    <p:sldId id="346" r:id="rId9"/>
    <p:sldId id="347" r:id="rId10"/>
    <p:sldId id="350" r:id="rId11"/>
    <p:sldId id="266"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791B"/>
    <a:srgbClr val="AD9968"/>
    <a:srgbClr val="013E36"/>
    <a:srgbClr val="AB1A25"/>
    <a:srgbClr val="00263A"/>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746" autoAdjust="0"/>
  </p:normalViewPr>
  <p:slideViewPr>
    <p:cSldViewPr>
      <p:cViewPr>
        <p:scale>
          <a:sx n="77" d="100"/>
          <a:sy n="77" d="100"/>
        </p:scale>
        <p:origin x="-2370" y="-82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9/16/2015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dirty="0" smtClean="0">
                <a:solidFill>
                  <a:srgbClr val="009900"/>
                </a:solidFill>
              </a:rPr>
              <a:t>مقرر أخلاقيات الأعمال</a:t>
            </a:r>
            <a:endParaRPr lang="en-US" sz="2800" b="1" dirty="0" smtClean="0">
              <a:solidFill>
                <a:srgbClr val="7F7F7F"/>
              </a:solidFill>
              <a:latin typeface="Calibri" pitchFamily="34" charset="0"/>
              <a:cs typeface="Times New Roman" pitchFamily="18" charset="0"/>
            </a:endParaRP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solidFill>
                  <a:srgbClr val="7F7F7F"/>
                </a:solidFill>
                <a:latin typeface="Calibri" pitchFamily="34" charset="0"/>
                <a:cs typeface="Times New Roman" pitchFamily="18" charset="0"/>
              </a:rPr>
              <a:t>د/ حسان الغربي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381000" y="3810000"/>
            <a:ext cx="9220200" cy="1600200"/>
          </a:xfrm>
        </p:spPr>
        <p:txBody>
          <a:bodyPr/>
          <a:lstStyle/>
          <a:p>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en-US" b="1" dirty="0" smtClean="0">
                <a:solidFill>
                  <a:srgbClr val="002060"/>
                </a:solidFill>
              </a:rPr>
              <a:t/>
            </a:r>
            <a:br>
              <a:rPr lang="en-US" b="1" dirty="0" smtClean="0">
                <a:solidFill>
                  <a:srgbClr val="002060"/>
                </a:solidFill>
              </a:rPr>
            </a:br>
            <a:r>
              <a:rPr lang="en-US" b="1" dirty="0" smtClean="0">
                <a:solidFill>
                  <a:srgbClr val="002060"/>
                </a:solidFill>
              </a:rPr>
              <a:t/>
            </a:r>
            <a:br>
              <a:rPr lang="en-US"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المحاضرة الخامسة</a:t>
            </a:r>
            <a:br>
              <a:rPr lang="ar-SA" b="1" dirty="0" smtClean="0">
                <a:solidFill>
                  <a:srgbClr val="002060"/>
                </a:solidFill>
              </a:rPr>
            </a:br>
            <a:r>
              <a:rPr lang="ar-SA" b="1" dirty="0" smtClean="0">
                <a:solidFill>
                  <a:schemeClr val="tx1"/>
                </a:solidFill>
              </a:rPr>
              <a:t/>
            </a:r>
            <a:br>
              <a:rPr lang="ar-SA" b="1" dirty="0" smtClean="0">
                <a:solidFill>
                  <a:schemeClr val="tx1"/>
                </a:solidFill>
              </a:rPr>
            </a:br>
            <a:r>
              <a:rPr lang="ar-SA" sz="4800" dirty="0" smtClean="0">
                <a:solidFill>
                  <a:srgbClr val="00B050"/>
                </a:solidFill>
              </a:rPr>
              <a:t/>
            </a:r>
            <a:br>
              <a:rPr lang="ar-SA" sz="4800" dirty="0" smtClean="0">
                <a:solidFill>
                  <a:srgbClr val="00B050"/>
                </a:solidFill>
              </a:rPr>
            </a:br>
            <a:r>
              <a:rPr lang="ar-SA" dirty="0" smtClean="0">
                <a:solidFill>
                  <a:schemeClr val="accent1">
                    <a:lumMod val="50000"/>
                  </a:schemeClr>
                </a:solidFill>
                <a:latin typeface="Times New Roman" pitchFamily="18" charset="0"/>
                <a:cs typeface="Times New Roman" pitchFamily="18" charset="0"/>
              </a:rPr>
              <a:t>مدونة وقواعد السلوك</a:t>
            </a:r>
            <a:r>
              <a:rPr lang="ar-SA" sz="4800" b="1" dirty="0" smtClean="0">
                <a:solidFill>
                  <a:schemeClr val="accent1">
                    <a:lumMod val="50000"/>
                  </a:schemeClr>
                </a:solidFill>
                <a:latin typeface="Times New Roman" pitchFamily="18" charset="0"/>
                <a:cs typeface="Times New Roman" pitchFamily="18" charset="0"/>
              </a:rPr>
              <a:t/>
            </a:r>
            <a:br>
              <a:rPr lang="ar-SA" sz="4800" b="1" dirty="0" smtClean="0">
                <a:solidFill>
                  <a:schemeClr val="accent1">
                    <a:lumMod val="50000"/>
                  </a:schemeClr>
                </a:solidFill>
                <a:latin typeface="Times New Roman" pitchFamily="18" charset="0"/>
                <a:cs typeface="Times New Roman" pitchFamily="18" charset="0"/>
              </a:rPr>
            </a:br>
            <a:r>
              <a:rPr lang="ar-SA" sz="4800" dirty="0" smtClean="0">
                <a:solidFill>
                  <a:schemeClr val="accent4">
                    <a:lumMod val="50000"/>
                  </a:schemeClr>
                </a:solidFill>
              </a:rPr>
              <a:t/>
            </a:r>
            <a:br>
              <a:rPr lang="ar-SA" sz="4800" dirty="0" smtClean="0">
                <a:solidFill>
                  <a:schemeClr val="accent4">
                    <a:lumMod val="50000"/>
                  </a:schemeClr>
                </a:solidFill>
              </a:rPr>
            </a:br>
            <a:r>
              <a:rPr lang="ar-SA" sz="4800" b="1" dirty="0" smtClean="0">
                <a:solidFill>
                  <a:schemeClr val="accent1">
                    <a:lumMod val="50000"/>
                  </a:schemeClr>
                </a:solidFill>
                <a:latin typeface="Times New Roman" pitchFamily="18" charset="0"/>
                <a:cs typeface="Times New Roman" pitchFamily="18" charset="0"/>
              </a:rPr>
              <a:t/>
            </a:r>
            <a:br>
              <a:rPr lang="ar-SA" sz="4800" b="1" dirty="0" smtClean="0">
                <a:solidFill>
                  <a:schemeClr val="accent1">
                    <a:lumMod val="50000"/>
                  </a:schemeClr>
                </a:solidFill>
                <a:latin typeface="Times New Roman" pitchFamily="18" charset="0"/>
                <a:cs typeface="Times New Roman" pitchFamily="18" charset="0"/>
              </a:rPr>
            </a:br>
            <a:r>
              <a:rPr lang="ar-SA" sz="4800" dirty="0" smtClean="0">
                <a:solidFill>
                  <a:schemeClr val="accent3">
                    <a:lumMod val="50000"/>
                  </a:schemeClr>
                </a:solidFill>
              </a:rPr>
              <a:t/>
            </a:r>
            <a:br>
              <a:rPr lang="ar-SA" sz="4800" dirty="0" smtClean="0">
                <a:solidFill>
                  <a:schemeClr val="accent3">
                    <a:lumMod val="50000"/>
                  </a:schemeClr>
                </a:solidFill>
              </a:rPr>
            </a:br>
            <a:r>
              <a:rPr lang="ar-SA" sz="4800" dirty="0" smtClean="0">
                <a:solidFill>
                  <a:srgbClr val="43661C"/>
                </a:solidFill>
              </a:rPr>
              <a:t/>
            </a:r>
            <a:br>
              <a:rPr lang="ar-SA" sz="4800" dirty="0" smtClean="0">
                <a:solidFill>
                  <a:srgbClr val="43661C"/>
                </a:solidFill>
              </a:rPr>
            </a:br>
            <a:r>
              <a:rPr lang="ar-SA" sz="4800" b="1" dirty="0" smtClean="0">
                <a:solidFill>
                  <a:schemeClr val="accent2">
                    <a:lumMod val="75000"/>
                  </a:schemeClr>
                </a:solidFill>
              </a:rPr>
              <a:t/>
            </a:r>
            <a:br>
              <a:rPr lang="ar-SA" sz="4800" b="1" dirty="0" smtClean="0">
                <a:solidFill>
                  <a:schemeClr val="accent2">
                    <a:lumMod val="75000"/>
                  </a:schemeClr>
                </a:solidFill>
              </a:rPr>
            </a:br>
            <a:r>
              <a:rPr lang="ar-SA" sz="4800" b="1" dirty="0" smtClean="0">
                <a:solidFill>
                  <a:srgbClr val="00B050"/>
                </a:solidFill>
              </a:rPr>
              <a:t/>
            </a:r>
            <a:br>
              <a:rPr lang="ar-SA" sz="4800" b="1" dirty="0" smtClean="0">
                <a:solidFill>
                  <a:srgbClr val="00B050"/>
                </a:solidFill>
              </a:rPr>
            </a:br>
            <a:r>
              <a:rPr lang="ar-SA" b="1" dirty="0" smtClean="0">
                <a:solidFill>
                  <a:schemeClr val="tx1"/>
                </a:solidFill>
              </a:rPr>
              <a:t/>
            </a:r>
            <a:br>
              <a:rPr lang="ar-SA" b="1" dirty="0" smtClean="0">
                <a:solidFill>
                  <a:schemeClr val="tx1"/>
                </a:solidFill>
              </a:rPr>
            </a:br>
            <a:r>
              <a:rPr lang="ar-SA" b="1" dirty="0" smtClean="0">
                <a:solidFill>
                  <a:schemeClr val="tx1"/>
                </a:solidFill>
              </a:rPr>
              <a:t/>
            </a:r>
            <a:br>
              <a:rPr lang="ar-SA" b="1" dirty="0" smtClean="0">
                <a:solidFill>
                  <a:schemeClr val="tx1"/>
                </a:solidFill>
              </a:rPr>
            </a:br>
            <a:endParaRPr lang="ar-SA" b="1" dirty="0" smtClean="0">
              <a:solidFill>
                <a:schemeClr val="tx1"/>
              </a:solidFill>
            </a:endParaRPr>
          </a:p>
        </p:txBody>
      </p:sp>
      <p:sp>
        <p:nvSpPr>
          <p:cNvPr id="2" name="نجمة مكونة من 7 نقاط 1"/>
          <p:cNvSpPr/>
          <p:nvPr/>
        </p:nvSpPr>
        <p:spPr>
          <a:xfrm>
            <a:off x="609600" y="2209800"/>
            <a:ext cx="1447800" cy="1143000"/>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solidFill>
                  <a:schemeClr val="accent4">
                    <a:lumMod val="50000"/>
                  </a:schemeClr>
                </a:solidFill>
              </a:rPr>
              <a:t>5</a:t>
            </a:r>
            <a:endParaRPr lang="ar-SA" sz="3600" b="1"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260648"/>
            <a:ext cx="8915400" cy="4191000"/>
          </a:xfrm>
        </p:spPr>
        <p:txBody>
          <a:bodyPr/>
          <a:lstStyle/>
          <a:p>
            <a:pPr algn="just" rtl="1"/>
            <a:endParaRPr lang="ar-SA" sz="1200" dirty="0" smtClean="0">
              <a:solidFill>
                <a:schemeClr val="accent4">
                  <a:lumMod val="75000"/>
                </a:schemeClr>
              </a:solidFill>
              <a:latin typeface="Times New Roman" pitchFamily="18" charset="0"/>
              <a:cs typeface="Times New Roman" pitchFamily="18" charset="0"/>
            </a:endParaRPr>
          </a:p>
          <a:p>
            <a:pPr algn="just" rtl="1"/>
            <a:r>
              <a:rPr lang="ar-SA" sz="4000" dirty="0" smtClean="0">
                <a:solidFill>
                  <a:schemeClr val="accent5">
                    <a:lumMod val="75000"/>
                  </a:schemeClr>
                </a:solidFill>
                <a:latin typeface="Times New Roman" pitchFamily="18" charset="0"/>
                <a:cs typeface="Times New Roman" pitchFamily="18" charset="0"/>
              </a:rPr>
              <a:t>مفهوم مدونة السلوك</a:t>
            </a:r>
          </a:p>
          <a:p>
            <a:pPr algn="just" rtl="1"/>
            <a:endParaRPr lang="ar-SA" sz="1800" dirty="0" smtClean="0">
              <a:latin typeface="Times New Roman" pitchFamily="18" charset="0"/>
              <a:cs typeface="Times New Roman" pitchFamily="18" charset="0"/>
            </a:endParaRPr>
          </a:p>
          <a:p>
            <a:pPr algn="just"/>
            <a:r>
              <a:rPr lang="ar-SA" dirty="0" smtClean="0">
                <a:latin typeface="Times New Roman" pitchFamily="18" charset="0"/>
                <a:cs typeface="Times New Roman" pitchFamily="18" charset="0"/>
              </a:rPr>
              <a:t>	</a:t>
            </a:r>
            <a:r>
              <a:rPr lang="ar-SA" sz="2800" dirty="0" smtClean="0"/>
              <a:t> مدونة السلوك الأخلاقي هي دليلك لمعرفة مسؤولياتك القانونية والأخلاقية وإتباع السلوكيات السليمة لأنشطة العمل خاصة عند التعامل مع عملائنا ومنافسينا بالإضافة إلى التعامل مع </a:t>
            </a:r>
            <a:r>
              <a:rPr lang="ar-SA" sz="2800" dirty="0" err="1" smtClean="0"/>
              <a:t>الموردين.</a:t>
            </a:r>
            <a:r>
              <a:rPr lang="ar-SA" sz="2800" dirty="0" smtClean="0"/>
              <a:t> و يجب على الجميع قراءة المدونة بتمعن وفهمها والالتزام بمحتوياتها وفي حالة العلم بأي انتهاك للقواعد المذكورة في هذه المدونة أو التعرض إلى موقف يؤدي إلى انتهاكها، فإنه يجب الابلاغ عن ذلك وفقًا للتعليمات المذكورة </a:t>
            </a:r>
            <a:r>
              <a:rPr lang="ar-SA" sz="2800" dirty="0" err="1" smtClean="0"/>
              <a:t>بها.</a:t>
            </a:r>
            <a:r>
              <a:rPr lang="ar-SA" sz="2800" dirty="0" smtClean="0"/>
              <a:t> </a:t>
            </a:r>
            <a:endParaRPr lang="ar-SA" sz="2800" dirty="0" smtClean="0">
              <a:latin typeface="Times New Roman" pitchFamily="18" charset="0"/>
              <a:cs typeface="Times New Roman" pitchFamily="18" charset="0"/>
            </a:endParaRPr>
          </a:p>
          <a:p>
            <a:pPr algn="just" rtl="1"/>
            <a:endParaRPr lang="ar-SA" dirty="0" smtClean="0">
              <a:latin typeface="Times New Roman" pitchFamily="18" charset="0"/>
              <a:cs typeface="Times New Roman" pitchFamily="18" charset="0"/>
            </a:endParaRPr>
          </a:p>
          <a:p>
            <a:pPr algn="just" rtl="1"/>
            <a:endParaRPr lang="ar-SA" dirty="0" smtClean="0">
              <a:latin typeface="Times New Roman" pitchFamily="18" charset="0"/>
              <a:cs typeface="Times New Roman" pitchFamily="18" charset="0"/>
            </a:endParaRPr>
          </a:p>
          <a:p>
            <a:pPr algn="just" rtl="1"/>
            <a:endParaRPr lang="ar-SA" dirty="0"/>
          </a:p>
        </p:txBody>
      </p:sp>
    </p:spTree>
    <p:extLst>
      <p:ext uri="{BB962C8B-B14F-4D97-AF65-F5344CB8AC3E}">
        <p14:creationId xmlns:p14="http://schemas.microsoft.com/office/powerpoint/2010/main" val="13371200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ar-TN" dirty="0" smtClean="0"/>
              <a:t>هل </a:t>
            </a:r>
            <a:r>
              <a:rPr lang="ar-SA" dirty="0" smtClean="0"/>
              <a:t>يجب علينا </a:t>
            </a:r>
            <a:r>
              <a:rPr lang="ar-TN" dirty="0" smtClean="0"/>
              <a:t>تدوين</a:t>
            </a:r>
            <a:r>
              <a:rPr lang="ar-SA" dirty="0" smtClean="0"/>
              <a:t> المبادئ </a:t>
            </a:r>
            <a:r>
              <a:rPr lang="ar-SA" dirty="0" err="1" smtClean="0"/>
              <a:t>الأخلاقية ؟</a:t>
            </a:r>
            <a:r>
              <a:rPr lang="fr-FR" dirty="0" smtClean="0"/>
              <a:t> </a:t>
            </a:r>
            <a:br>
              <a:rPr lang="fr-FR" dirty="0" smtClean="0"/>
            </a:br>
            <a:endParaRPr lang="fr-FR" dirty="0" smtClean="0">
              <a:cs typeface="Arial" charset="0"/>
            </a:endParaRPr>
          </a:p>
        </p:txBody>
      </p:sp>
      <p:sp>
        <p:nvSpPr>
          <p:cNvPr id="3" name="Espace réservé du contenu 2"/>
          <p:cNvSpPr>
            <a:spLocks noGrp="1"/>
          </p:cNvSpPr>
          <p:nvPr>
            <p:ph idx="1"/>
          </p:nvPr>
        </p:nvSpPr>
        <p:spPr>
          <a:xfrm>
            <a:off x="194338" y="1412876"/>
            <a:ext cx="9439936" cy="5445125"/>
          </a:xfrm>
        </p:spPr>
        <p:txBody>
          <a:bodyPr>
            <a:normAutofit/>
          </a:bodyPr>
          <a:lstStyle/>
          <a:p>
            <a:pPr algn="r" rtl="1"/>
            <a:r>
              <a:rPr lang="ar-SA" dirty="0" smtClean="0"/>
              <a:t>   أشار </a:t>
            </a:r>
            <a:r>
              <a:rPr lang="ar-SA" dirty="0" err="1" smtClean="0"/>
              <a:t>مارفين</a:t>
            </a:r>
            <a:r>
              <a:rPr lang="ar-SA" dirty="0" smtClean="0"/>
              <a:t> </a:t>
            </a:r>
            <a:r>
              <a:rPr lang="ar-SA" dirty="0" err="1" smtClean="0"/>
              <a:t>باور</a:t>
            </a:r>
            <a:r>
              <a:rPr lang="ar-SA" dirty="0" smtClean="0"/>
              <a:t> أن </a:t>
            </a:r>
            <a:r>
              <a:rPr lang="ar-TN" dirty="0" smtClean="0"/>
              <a:t>المؤسسات</a:t>
            </a:r>
            <a:r>
              <a:rPr lang="ar-SA" dirty="0" smtClean="0"/>
              <a:t> الأكثر نجاحا في النهج الأخلاقي </a:t>
            </a:r>
            <a:r>
              <a:rPr lang="ar-TN" dirty="0" smtClean="0"/>
              <a:t>هي التي قامت بتدوين </a:t>
            </a:r>
            <a:r>
              <a:rPr lang="ar-SA" dirty="0" smtClean="0"/>
              <a:t>سلوكها</a:t>
            </a:r>
            <a:r>
              <a:rPr lang="ar-TN" dirty="0" smtClean="0"/>
              <a:t> وقيمها.</a:t>
            </a:r>
            <a:endParaRPr lang="fr-FR" dirty="0" smtClean="0">
              <a:cs typeface="Arial" charset="0"/>
            </a:endParaRPr>
          </a:p>
          <a:p>
            <a:pPr algn="r" rtl="1"/>
            <a:endParaRPr lang="ar-SA" dirty="0" smtClean="0"/>
          </a:p>
          <a:p>
            <a:pPr algn="r" rtl="1"/>
            <a:r>
              <a:rPr lang="ar-SA" dirty="0" smtClean="0"/>
              <a:t>   هذه هي الطريقة التي تسمح للموظفين لديها </a:t>
            </a:r>
            <a:r>
              <a:rPr lang="ar-TN" dirty="0" smtClean="0"/>
              <a:t>بالحصول على </a:t>
            </a:r>
            <a:r>
              <a:rPr lang="ar-SA" dirty="0" smtClean="0"/>
              <a:t>"دليل" يتيح لهم اختيار كيفية التصرف </a:t>
            </a:r>
            <a:r>
              <a:rPr lang="ar-TN" dirty="0" smtClean="0"/>
              <a:t>عند</a:t>
            </a:r>
            <a:r>
              <a:rPr lang="ar-SA" dirty="0" smtClean="0"/>
              <a:t> مواجهة وضع دقيق</a:t>
            </a:r>
            <a:r>
              <a:rPr lang="fr-FR" dirty="0" smtClean="0">
                <a:cs typeface="Arial" charset="0"/>
              </a:rPr>
              <a:t>. </a:t>
            </a:r>
            <a:endParaRPr lang="ar-SA" dirty="0" smtClean="0">
              <a:cs typeface="Arial" charset="0"/>
            </a:endParaRPr>
          </a:p>
          <a:p>
            <a:pPr algn="r" rtl="1"/>
            <a:endParaRPr lang="fr-FR" dirty="0" smtClean="0">
              <a:cs typeface="Arial" charset="0"/>
            </a:endParaRPr>
          </a:p>
          <a:p>
            <a:pPr algn="r" rtl="1"/>
            <a:r>
              <a:rPr lang="ar-SA" dirty="0" smtClean="0"/>
              <a:t>   لكن مدونة قواعد السلوك لا ينبغي أن </a:t>
            </a:r>
            <a:r>
              <a:rPr lang="ar-TN" dirty="0" smtClean="0"/>
              <a:t>ت</a:t>
            </a:r>
            <a:r>
              <a:rPr lang="ar-SA" dirty="0" smtClean="0"/>
              <a:t>كون مجرد </a:t>
            </a:r>
            <a:r>
              <a:rPr lang="ar-TN" dirty="0" smtClean="0"/>
              <a:t>آلية</a:t>
            </a:r>
            <a:r>
              <a:rPr lang="ar-SA" dirty="0" smtClean="0"/>
              <a:t> اتصال ولكن أداة إدارية </a:t>
            </a:r>
            <a:r>
              <a:rPr lang="ar-SA" dirty="0" err="1" smtClean="0"/>
              <a:t>حقيقية.</a:t>
            </a:r>
            <a:r>
              <a:rPr lang="ar-SA" dirty="0" smtClean="0"/>
              <a:t> (</a:t>
            </a:r>
            <a:r>
              <a:rPr lang="ar-SA" dirty="0" err="1" smtClean="0"/>
              <a:t>حوكمة</a:t>
            </a:r>
            <a:r>
              <a:rPr lang="ar-SA" dirty="0" smtClean="0"/>
              <a:t> </a:t>
            </a:r>
            <a:r>
              <a:rPr lang="ar-TN" dirty="0" smtClean="0"/>
              <a:t>المؤسسة</a:t>
            </a:r>
            <a:r>
              <a:rPr lang="ar-TN" dirty="0" err="1" smtClean="0"/>
              <a:t>).</a:t>
            </a:r>
            <a:endParaRPr lang="fr-FR" dirty="0" smtClean="0">
              <a:cs typeface="Arial"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eaLnBrk="1" hangingPunct="1"/>
            <a:r>
              <a:rPr lang="ar-SA" sz="4800" smtClean="0">
                <a:cs typeface="Arial" charset="0"/>
              </a:rPr>
              <a:t>كيف يمكننا وضع مدونة لقواعد السلوك</a:t>
            </a:r>
            <a:endParaRPr lang="fr-FR" sz="4800" smtClean="0">
              <a:cs typeface="Arial" charset="0"/>
            </a:endParaRPr>
          </a:p>
        </p:txBody>
      </p:sp>
      <p:sp>
        <p:nvSpPr>
          <p:cNvPr id="3" name="Espace réservé du contenu 2"/>
          <p:cNvSpPr>
            <a:spLocks noGrp="1"/>
          </p:cNvSpPr>
          <p:nvPr>
            <p:ph idx="1"/>
          </p:nvPr>
        </p:nvSpPr>
        <p:spPr>
          <a:xfrm>
            <a:off x="495300" y="1600201"/>
            <a:ext cx="8915400" cy="4924425"/>
          </a:xfrm>
        </p:spPr>
        <p:txBody>
          <a:bodyPr>
            <a:normAutofit/>
          </a:bodyPr>
          <a:lstStyle/>
          <a:p>
            <a:pPr algn="r" rtl="1"/>
            <a:r>
              <a:rPr lang="ar-SA" dirty="0" smtClean="0"/>
              <a:t>   ـ من المنطقي توضيح قواعد التنفيذ</a:t>
            </a:r>
            <a:r>
              <a:rPr lang="fr-FR" dirty="0" smtClean="0">
                <a:cs typeface="Arial" charset="0"/>
              </a:rPr>
              <a:t>. </a:t>
            </a:r>
          </a:p>
          <a:p>
            <a:pPr algn="r" rtl="1"/>
            <a:r>
              <a:rPr lang="ar-SA" dirty="0" smtClean="0"/>
              <a:t>  		 ـ النمط التشاركي لخلق المدونة ي</a:t>
            </a:r>
            <a:r>
              <a:rPr lang="ar-TN" dirty="0" smtClean="0"/>
              <a:t>مثل</a:t>
            </a:r>
            <a:r>
              <a:rPr lang="ar-SA" dirty="0" smtClean="0"/>
              <a:t> </a:t>
            </a:r>
            <a:r>
              <a:rPr lang="ar-TN" dirty="0" smtClean="0"/>
              <a:t>وسيلة</a:t>
            </a:r>
            <a:r>
              <a:rPr lang="ar-SA" dirty="0" smtClean="0"/>
              <a:t> لإشراك الموظف        	   في </a:t>
            </a:r>
            <a:r>
              <a:rPr lang="ar-TN" dirty="0" smtClean="0"/>
              <a:t>صلب</a:t>
            </a:r>
            <a:r>
              <a:rPr lang="ar-SA" dirty="0" smtClean="0"/>
              <a:t> </a:t>
            </a:r>
            <a:r>
              <a:rPr lang="ar-TN" dirty="0" smtClean="0"/>
              <a:t>المبادرة</a:t>
            </a:r>
            <a:r>
              <a:rPr lang="ar-SA" dirty="0" smtClean="0"/>
              <a:t> الأخلاقي</a:t>
            </a:r>
            <a:r>
              <a:rPr lang="ar-TN" dirty="0" smtClean="0"/>
              <a:t>ة</a:t>
            </a:r>
            <a:r>
              <a:rPr lang="ar-SA" dirty="0" smtClean="0"/>
              <a:t> </a:t>
            </a:r>
            <a:r>
              <a:rPr lang="ar-TN" dirty="0" smtClean="0"/>
              <a:t>للمؤسسة</a:t>
            </a:r>
            <a:r>
              <a:rPr lang="fr-FR" dirty="0" smtClean="0">
                <a:cs typeface="Arial" charset="0"/>
              </a:rPr>
              <a:t>. </a:t>
            </a:r>
          </a:p>
          <a:p>
            <a:pPr algn="r" rtl="1"/>
            <a:r>
              <a:rPr lang="ar-SA" dirty="0" smtClean="0"/>
              <a:t>   ـ </a:t>
            </a:r>
            <a:r>
              <a:rPr lang="ar-TN" dirty="0" smtClean="0"/>
              <a:t>أجواء</a:t>
            </a:r>
            <a:r>
              <a:rPr lang="ar-SA" dirty="0" smtClean="0"/>
              <a:t> العمل </a:t>
            </a:r>
            <a:r>
              <a:rPr lang="ar-TN" dirty="0" smtClean="0"/>
              <a:t>س</a:t>
            </a:r>
            <a:r>
              <a:rPr lang="ar-SA" dirty="0" smtClean="0"/>
              <a:t>ت</a:t>
            </a:r>
            <a:r>
              <a:rPr lang="ar-TN" dirty="0" smtClean="0"/>
              <a:t>كون لها</a:t>
            </a:r>
            <a:r>
              <a:rPr lang="ar-SA" dirty="0" smtClean="0"/>
              <a:t> </a:t>
            </a:r>
            <a:r>
              <a:rPr lang="ar-TN" dirty="0" smtClean="0"/>
              <a:t>مكاسب إيجابية من الناحيتين الاندماج والأداء.</a:t>
            </a:r>
            <a:r>
              <a:rPr lang="fr-FR" dirty="0" smtClean="0">
                <a:cs typeface="Arial" charset="0"/>
              </a:rPr>
              <a:t> </a:t>
            </a:r>
            <a:endParaRPr lang="ar-SA" dirty="0" smtClean="0">
              <a:cs typeface="Arial" charset="0"/>
            </a:endParaRPr>
          </a:p>
          <a:p>
            <a:pPr algn="r" rtl="1"/>
            <a:r>
              <a:rPr lang="ar-SA" dirty="0" smtClean="0"/>
              <a:t>   ـ إذا لم يتم استشارة الموظف </a:t>
            </a:r>
            <a:r>
              <a:rPr lang="ar-TN" dirty="0" smtClean="0"/>
              <a:t>ف</a:t>
            </a:r>
            <a:r>
              <a:rPr lang="ar-SA" dirty="0" smtClean="0"/>
              <a:t>بإمكانه </a:t>
            </a:r>
            <a:r>
              <a:rPr lang="ar-TN" dirty="0" smtClean="0"/>
              <a:t>تسلم هذه المبادرة</a:t>
            </a:r>
            <a:r>
              <a:rPr lang="ar-SA" dirty="0" smtClean="0"/>
              <a:t> </a:t>
            </a:r>
            <a:r>
              <a:rPr lang="ar-TN" dirty="0" smtClean="0"/>
              <a:t>بالشكوك</a:t>
            </a:r>
            <a:r>
              <a:rPr lang="ar-SA" dirty="0" smtClean="0"/>
              <a:t> أو اللامبالاة</a:t>
            </a:r>
            <a:r>
              <a:rPr lang="fr-FR" dirty="0" smtClean="0">
                <a:cs typeface="Arial" charset="0"/>
              </a:rPr>
              <a:t>. </a:t>
            </a:r>
          </a:p>
          <a:p>
            <a:pPr algn="r" rtl="1" eaLnBrk="1" hangingPunct="1">
              <a:lnSpc>
                <a:spcPct val="80000"/>
              </a:lnSpc>
            </a:pPr>
            <a:endParaRPr lang="fr-FR" sz="27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4338" y="0"/>
            <a:ext cx="9517327" cy="1417638"/>
          </a:xfrm>
        </p:spPr>
        <p:txBody>
          <a:bodyPr>
            <a:normAutofit/>
          </a:bodyPr>
          <a:lstStyle/>
          <a:p>
            <a:pPr eaLnBrk="1" hangingPunct="1"/>
            <a:r>
              <a:rPr lang="ar-SA" dirty="0" smtClean="0">
                <a:cs typeface="Arial" charset="0"/>
              </a:rPr>
              <a:t>   من ايجابيات </a:t>
            </a:r>
            <a:r>
              <a:rPr lang="ar-SA" dirty="0" err="1" smtClean="0">
                <a:cs typeface="Arial" charset="0"/>
              </a:rPr>
              <a:t>تفعيل</a:t>
            </a:r>
            <a:r>
              <a:rPr lang="ar-SA" dirty="0" smtClean="0">
                <a:cs typeface="Arial" charset="0"/>
              </a:rPr>
              <a:t> المدونة</a:t>
            </a:r>
            <a:endParaRPr lang="fr-FR" dirty="0" smtClean="0">
              <a:cs typeface="Arial" charset="0"/>
            </a:endParaRPr>
          </a:p>
        </p:txBody>
      </p:sp>
      <p:sp>
        <p:nvSpPr>
          <p:cNvPr id="3" name="Espace réservé du contenu 2"/>
          <p:cNvSpPr>
            <a:spLocks noGrp="1"/>
          </p:cNvSpPr>
          <p:nvPr>
            <p:ph idx="1"/>
          </p:nvPr>
        </p:nvSpPr>
        <p:spPr>
          <a:xfrm>
            <a:off x="495300" y="1600200"/>
            <a:ext cx="8915400" cy="4997450"/>
          </a:xfrm>
        </p:spPr>
        <p:txBody>
          <a:bodyPr>
            <a:normAutofit fontScale="85000" lnSpcReduction="10000"/>
          </a:bodyPr>
          <a:lstStyle/>
          <a:p>
            <a:pPr algn="just">
              <a:lnSpc>
                <a:spcPct val="90000"/>
              </a:lnSpc>
            </a:pPr>
            <a:r>
              <a:rPr lang="ar-SA" dirty="0" smtClean="0"/>
              <a:t>   هي </a:t>
            </a:r>
            <a:r>
              <a:rPr lang="ar-TN" dirty="0" smtClean="0"/>
              <a:t>تحسين </a:t>
            </a:r>
            <a:r>
              <a:rPr lang="ar-SA" dirty="0" err="1" smtClean="0"/>
              <a:t>لل</a:t>
            </a:r>
            <a:r>
              <a:rPr lang="ar-TN" dirty="0" smtClean="0"/>
              <a:t>تصرف الفردي والجماعي للموظفين تباعا لقواعد السلوك.</a:t>
            </a:r>
            <a:endParaRPr lang="fr-FR" dirty="0" smtClean="0"/>
          </a:p>
          <a:p>
            <a:pPr algn="just">
              <a:lnSpc>
                <a:spcPct val="90000"/>
              </a:lnSpc>
            </a:pPr>
            <a:endParaRPr lang="fr-FR" dirty="0" smtClean="0"/>
          </a:p>
          <a:p>
            <a:pPr algn="just">
              <a:lnSpc>
                <a:spcPct val="90000"/>
              </a:lnSpc>
            </a:pPr>
            <a:r>
              <a:rPr lang="ar-SA" dirty="0" smtClean="0"/>
              <a:t>  </a:t>
            </a:r>
            <a:r>
              <a:rPr lang="ar-TN" dirty="0" smtClean="0"/>
              <a:t>هي منظومة للتسيير الذاتي</a:t>
            </a:r>
            <a:r>
              <a:rPr lang="ar-SA" dirty="0" smtClean="0"/>
              <a:t> و تعلم اتخاذ القرارات الصحيحة</a:t>
            </a:r>
            <a:r>
              <a:rPr lang="ar-TN" dirty="0" err="1" smtClean="0"/>
              <a:t>.</a:t>
            </a:r>
            <a:endParaRPr lang="fr-FR" dirty="0" smtClean="0"/>
          </a:p>
          <a:p>
            <a:pPr algn="just">
              <a:lnSpc>
                <a:spcPct val="90000"/>
              </a:lnSpc>
            </a:pPr>
            <a:endParaRPr lang="fr-FR" dirty="0" smtClean="0"/>
          </a:p>
          <a:p>
            <a:pPr algn="just">
              <a:lnSpc>
                <a:spcPct val="90000"/>
              </a:lnSpc>
            </a:pPr>
            <a:r>
              <a:rPr lang="ar-SA" dirty="0" smtClean="0"/>
              <a:t>  </a:t>
            </a:r>
            <a:r>
              <a:rPr lang="ar-TN" dirty="0" smtClean="0"/>
              <a:t>هي تمثل وسيلة للموظفين لممارسة حقهم في التعبير</a:t>
            </a:r>
            <a:r>
              <a:rPr lang="ar-SA" dirty="0" smtClean="0"/>
              <a:t> و وضعهم في موضع </a:t>
            </a:r>
            <a:r>
              <a:rPr lang="ar-SA" dirty="0" err="1" smtClean="0"/>
              <a:t>شركاء </a:t>
            </a:r>
            <a:r>
              <a:rPr lang="ar-SA" dirty="0" smtClean="0"/>
              <a:t>/ </a:t>
            </a:r>
            <a:r>
              <a:rPr lang="ar-SA" dirty="0" err="1" smtClean="0"/>
              <a:t>تحفيزغير</a:t>
            </a:r>
            <a:r>
              <a:rPr lang="ar-SA" dirty="0" smtClean="0"/>
              <a:t> مادي و على المدى الطويل</a:t>
            </a:r>
            <a:r>
              <a:rPr lang="ar-TN" dirty="0" err="1" smtClean="0"/>
              <a:t>.</a:t>
            </a:r>
            <a:r>
              <a:rPr lang="ar-TN" dirty="0" smtClean="0"/>
              <a:t> </a:t>
            </a:r>
            <a:endParaRPr lang="ar-SA" dirty="0" smtClean="0"/>
          </a:p>
          <a:p>
            <a:pPr algn="just">
              <a:lnSpc>
                <a:spcPct val="90000"/>
              </a:lnSpc>
            </a:pPr>
            <a:endParaRPr lang="fr-FR" dirty="0" smtClean="0"/>
          </a:p>
          <a:p>
            <a:pPr algn="just">
              <a:lnSpc>
                <a:spcPct val="120000"/>
              </a:lnSpc>
            </a:pPr>
            <a:r>
              <a:rPr lang="ar-SA" dirty="0" smtClean="0"/>
              <a:t>  هي اداة تعطي </a:t>
            </a:r>
            <a:r>
              <a:rPr lang="ar-TN" dirty="0" smtClean="0"/>
              <a:t>معنى للعمل</a:t>
            </a:r>
            <a:r>
              <a:rPr lang="ar-SA" dirty="0" smtClean="0"/>
              <a:t> </a:t>
            </a:r>
            <a:r>
              <a:rPr lang="ar-TN" dirty="0" smtClean="0"/>
              <a:t>فهي مساهمة وسند لفك اللغز وإيجاد الحلول لجميع المشاكل بطريقة بناءة و</a:t>
            </a:r>
            <a:r>
              <a:rPr lang="ar-SA" dirty="0" smtClean="0"/>
              <a:t>ب</a:t>
            </a:r>
            <a:r>
              <a:rPr lang="ar-TN" dirty="0" smtClean="0"/>
              <a:t>مسؤولية أخلاقية عالية.</a:t>
            </a:r>
          </a:p>
          <a:p>
            <a:pPr algn="r" rtl="1"/>
            <a:endParaRPr lang="ar-SA" dirty="0" smtClean="0"/>
          </a:p>
          <a:p>
            <a:pPr algn="r" rtl="1"/>
            <a:r>
              <a:rPr lang="ar-SA" dirty="0" smtClean="0"/>
              <a:t>  </a:t>
            </a:r>
            <a:endParaRPr lang="fr-FR" dirty="0" smtClean="0">
              <a:cs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228600"/>
            <a:ext cx="9067800" cy="5943600"/>
          </a:xfrm>
        </p:spPr>
        <p:txBody>
          <a:bodyPr/>
          <a:lstStyle/>
          <a:p>
            <a:pPr algn="just" rtl="1"/>
            <a:endParaRPr lang="ar-SA" sz="1000" dirty="0" smtClean="0">
              <a:solidFill>
                <a:schemeClr val="accent4">
                  <a:lumMod val="75000"/>
                </a:schemeClr>
              </a:solidFill>
              <a:latin typeface="Times New Roman" pitchFamily="18" charset="0"/>
              <a:cs typeface="Times New Roman" pitchFamily="18" charset="0"/>
            </a:endParaRPr>
          </a:p>
          <a:p>
            <a:pPr algn="just" rtl="1"/>
            <a:r>
              <a:rPr lang="ar-SA" sz="3600" dirty="0" smtClean="0">
                <a:solidFill>
                  <a:schemeClr val="accent5">
                    <a:lumMod val="75000"/>
                  </a:schemeClr>
                </a:solidFill>
                <a:latin typeface="Times New Roman" pitchFamily="18" charset="0"/>
                <a:cs typeface="Times New Roman" pitchFamily="18" charset="0"/>
              </a:rPr>
              <a:t>	</a:t>
            </a:r>
            <a:r>
              <a:rPr lang="ar-SA" sz="4000" dirty="0" smtClean="0">
                <a:solidFill>
                  <a:schemeClr val="accent5">
                    <a:lumMod val="75000"/>
                  </a:schemeClr>
                </a:solidFill>
                <a:latin typeface="Times New Roman" pitchFamily="18" charset="0"/>
                <a:cs typeface="Times New Roman" pitchFamily="18" charset="0"/>
              </a:rPr>
              <a:t>مبادئ مدونة السلوك والمعايير الأخلاقية :</a:t>
            </a:r>
          </a:p>
          <a:p>
            <a:pPr algn="just" rtl="1"/>
            <a:endParaRPr lang="ar-SA" sz="1000" dirty="0" smtClean="0">
              <a:solidFill>
                <a:schemeClr val="accent4">
                  <a:lumMod val="75000"/>
                </a:schemeClr>
              </a:solidFill>
              <a:latin typeface="Times New Roman" pitchFamily="18" charset="0"/>
              <a:cs typeface="Times New Roman" pitchFamily="18" charset="0"/>
            </a:endParaRPr>
          </a:p>
          <a:p>
            <a:pPr algn="just" rtl="1"/>
            <a:r>
              <a:rPr lang="ar-SA" sz="1000" dirty="0" smtClean="0">
                <a:latin typeface="Times New Roman" pitchFamily="18" charset="0"/>
                <a:cs typeface="Times New Roman" pitchFamily="18" charset="0"/>
              </a:rPr>
              <a:t>	</a:t>
            </a:r>
          </a:p>
          <a:p>
            <a:pPr algn="just" rtl="1"/>
            <a:r>
              <a:rPr lang="ar-SA" sz="2800" dirty="0" smtClean="0">
                <a:latin typeface="Times New Roman" pitchFamily="18" charset="0"/>
                <a:cs typeface="Times New Roman" pitchFamily="18" charset="0"/>
              </a:rPr>
              <a:t>	تعتمد هذه المدونة على خمسة مبادئ أساسية للواجبات الأخلاقية لسلوك الموظفين أثناء أدائه للعمل هي :</a:t>
            </a:r>
          </a:p>
          <a:p>
            <a:pPr algn="just" rtl="1"/>
            <a:endParaRPr lang="ar-SA" sz="1000" dirty="0" smtClean="0">
              <a:latin typeface="Times New Roman" pitchFamily="18" charset="0"/>
              <a:cs typeface="Times New Roman" pitchFamily="18" charset="0"/>
            </a:endParaRPr>
          </a:p>
          <a:p>
            <a:pPr marL="1035558" lvl="2" indent="-514350" algn="just" rtl="1">
              <a:buFont typeface="+mj-lt"/>
              <a:buAutoNum type="arabicParenR"/>
            </a:pPr>
            <a:r>
              <a:rPr lang="ar-SA" sz="2800" dirty="0" smtClean="0">
                <a:latin typeface="Times New Roman" pitchFamily="18" charset="0"/>
                <a:cs typeface="Times New Roman" pitchFamily="18" charset="0"/>
              </a:rPr>
              <a:t> احترام القانون .</a:t>
            </a:r>
          </a:p>
          <a:p>
            <a:pPr marL="1035558" lvl="2" indent="-514350" algn="just" rtl="1">
              <a:buFont typeface="+mj-lt"/>
              <a:buAutoNum type="arabicParenR"/>
            </a:pPr>
            <a:r>
              <a:rPr lang="ar-SA" sz="2800" dirty="0" smtClean="0">
                <a:latin typeface="Times New Roman" pitchFamily="18" charset="0"/>
                <a:cs typeface="Times New Roman" pitchFamily="18" charset="0"/>
              </a:rPr>
              <a:t> الحيادية .</a:t>
            </a:r>
          </a:p>
          <a:p>
            <a:pPr marL="1035558" lvl="2" indent="-514350" algn="just" rtl="1">
              <a:buFont typeface="+mj-lt"/>
              <a:buAutoNum type="arabicParenR"/>
            </a:pPr>
            <a:r>
              <a:rPr lang="ar-SA" sz="2800" dirty="0" smtClean="0">
                <a:latin typeface="Times New Roman" pitchFamily="18" charset="0"/>
                <a:cs typeface="Times New Roman" pitchFamily="18" charset="0"/>
              </a:rPr>
              <a:t> النزاهة .</a:t>
            </a:r>
          </a:p>
          <a:p>
            <a:pPr marL="1035558" lvl="2" indent="-514350" algn="just" rtl="1">
              <a:buFont typeface="+mj-lt"/>
              <a:buAutoNum type="arabicParenR"/>
            </a:pPr>
            <a:r>
              <a:rPr lang="ar-SA" sz="2800" dirty="0" smtClean="0">
                <a:latin typeface="Times New Roman" pitchFamily="18" charset="0"/>
                <a:cs typeface="Times New Roman" pitchFamily="18" charset="0"/>
              </a:rPr>
              <a:t> الاجتهاد .</a:t>
            </a:r>
          </a:p>
          <a:p>
            <a:pPr marL="1035558" lvl="2" indent="-514350" algn="just" rtl="1">
              <a:buFont typeface="+mj-lt"/>
              <a:buAutoNum type="arabicParenR"/>
            </a:pPr>
            <a:r>
              <a:rPr lang="ar-SA" sz="2800" dirty="0" smtClean="0">
                <a:latin typeface="Times New Roman" pitchFamily="18" charset="0"/>
                <a:cs typeface="Times New Roman" pitchFamily="18" charset="0"/>
              </a:rPr>
              <a:t> الاقتصاد والفعالية .</a:t>
            </a:r>
          </a:p>
          <a:p>
            <a:pPr algn="just" rtl="1"/>
            <a:endParaRPr lang="ar-SA"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457200"/>
            <a:ext cx="8724900" cy="5668963"/>
          </a:xfrm>
        </p:spPr>
        <p:txBody>
          <a:bodyPr/>
          <a:lstStyle/>
          <a:p>
            <a:pPr algn="just" rtl="1"/>
            <a:r>
              <a:rPr lang="ar-SA" sz="3600" dirty="0" smtClean="0">
                <a:solidFill>
                  <a:schemeClr val="accent5">
                    <a:lumMod val="75000"/>
                  </a:schemeClr>
                </a:solidFill>
                <a:latin typeface="Times New Roman" pitchFamily="18" charset="0"/>
                <a:cs typeface="Times New Roman" pitchFamily="18" charset="0"/>
              </a:rPr>
              <a:t>واجبات القيادة الأخلاقية في المؤسسات </a:t>
            </a:r>
            <a:r>
              <a:rPr lang="ar-SA" sz="3600" dirty="0" err="1" smtClean="0">
                <a:solidFill>
                  <a:schemeClr val="accent5">
                    <a:lumMod val="75000"/>
                  </a:schemeClr>
                </a:solidFill>
                <a:latin typeface="Times New Roman" pitchFamily="18" charset="0"/>
                <a:cs typeface="Times New Roman" pitchFamily="18" charset="0"/>
              </a:rPr>
              <a:t>العامة :</a:t>
            </a:r>
            <a:endParaRPr lang="ar-SA" sz="3600" dirty="0" smtClean="0">
              <a:solidFill>
                <a:schemeClr val="accent5">
                  <a:lumMod val="75000"/>
                </a:schemeClr>
              </a:solidFill>
              <a:latin typeface="Times New Roman" pitchFamily="18" charset="0"/>
              <a:cs typeface="Times New Roman" pitchFamily="18" charset="0"/>
            </a:endParaRPr>
          </a:p>
          <a:p>
            <a:pPr algn="just" rtl="1"/>
            <a:endParaRPr lang="ar-SA" sz="3600" dirty="0" smtClean="0">
              <a:solidFill>
                <a:schemeClr val="accent5">
                  <a:lumMod val="75000"/>
                </a:schemeClr>
              </a:solidFill>
              <a:latin typeface="Times New Roman" pitchFamily="18" charset="0"/>
              <a:cs typeface="Times New Roman" pitchFamily="18" charset="0"/>
            </a:endParaRPr>
          </a:p>
          <a:p>
            <a:pPr algn="just" rtl="1"/>
            <a:endParaRPr lang="ar-SA" sz="1400" dirty="0" smtClean="0">
              <a:solidFill>
                <a:schemeClr val="accent2">
                  <a:lumMod val="50000"/>
                </a:schemeClr>
              </a:solidFill>
              <a:latin typeface="Times New Roman" pitchFamily="18" charset="0"/>
              <a:cs typeface="Times New Roman" pitchFamily="18" charset="0"/>
            </a:endParaRPr>
          </a:p>
          <a:p>
            <a:pPr marL="1314450" lvl="2" indent="-514350" algn="just" rtl="1">
              <a:buFont typeface="+mj-lt"/>
              <a:buAutoNum type="arabicParenR"/>
            </a:pPr>
            <a:r>
              <a:rPr lang="ar-SA" dirty="0" smtClean="0">
                <a:latin typeface="Times New Roman" pitchFamily="18" charset="0"/>
                <a:cs typeface="Times New Roman" pitchFamily="18" charset="0"/>
              </a:rPr>
              <a:t>عدم الاساءة في استخدام الممتلكات والموارد العامة .</a:t>
            </a:r>
          </a:p>
          <a:p>
            <a:pPr marL="1314450" lvl="2" indent="-514350" algn="just" rtl="1">
              <a:buFont typeface="+mj-lt"/>
              <a:buAutoNum type="arabicParenR"/>
            </a:pPr>
            <a:r>
              <a:rPr lang="ar-SA" dirty="0" smtClean="0">
                <a:latin typeface="Times New Roman" pitchFamily="18" charset="0"/>
                <a:cs typeface="Times New Roman" pitchFamily="18" charset="0"/>
              </a:rPr>
              <a:t>العمل على تسهيل الإجراءات .</a:t>
            </a:r>
          </a:p>
          <a:p>
            <a:pPr marL="1314450" lvl="2" indent="-514350" algn="just" rtl="1">
              <a:buFont typeface="+mj-lt"/>
              <a:buAutoNum type="arabicParenR"/>
            </a:pPr>
            <a:r>
              <a:rPr lang="ar-SA" dirty="0" smtClean="0">
                <a:latin typeface="Times New Roman" pitchFamily="18" charset="0"/>
                <a:cs typeface="Times New Roman" pitchFamily="18" charset="0"/>
              </a:rPr>
              <a:t>توفير بيئة عمل مناسبة .</a:t>
            </a:r>
          </a:p>
          <a:p>
            <a:pPr marL="1314450" lvl="2" indent="-514350" algn="just" rtl="1">
              <a:buFont typeface="+mj-lt"/>
              <a:buAutoNum type="arabicParenR"/>
            </a:pPr>
            <a:r>
              <a:rPr lang="ar-SA" dirty="0" smtClean="0">
                <a:latin typeface="Times New Roman" pitchFamily="18" charset="0"/>
                <a:cs typeface="Times New Roman" pitchFamily="18" charset="0"/>
              </a:rPr>
              <a:t>الأخذ بآراء الموظفين المتعلقة بعمل الدائرة .</a:t>
            </a:r>
          </a:p>
          <a:p>
            <a:pPr marL="1314450" lvl="2" indent="-514350" algn="just" rtl="1">
              <a:buFont typeface="+mj-lt"/>
              <a:buAutoNum type="arabicParenR"/>
            </a:pPr>
            <a:r>
              <a:rPr lang="ar-SA" dirty="0" smtClean="0">
                <a:latin typeface="Times New Roman" pitchFamily="18" charset="0"/>
                <a:cs typeface="Times New Roman" pitchFamily="18" charset="0"/>
              </a:rPr>
              <a:t>عدم استخدام معلومات سرية.</a:t>
            </a:r>
          </a:p>
          <a:p>
            <a:pPr marL="1314450" lvl="2" indent="-514350" algn="just" rtl="1">
              <a:buFont typeface="+mj-lt"/>
              <a:buAutoNum type="arabicParenR"/>
            </a:pPr>
            <a:r>
              <a:rPr lang="ar-SA" dirty="0" smtClean="0">
                <a:latin typeface="Times New Roman" pitchFamily="18" charset="0"/>
                <a:cs typeface="Times New Roman" pitchFamily="18" charset="0"/>
              </a:rPr>
              <a:t>نوفر إمكانية وصول المواطنين للمعلومات الموثقة .</a:t>
            </a:r>
          </a:p>
          <a:p>
            <a:pPr marL="1314450" lvl="2" indent="-514350" algn="just" rtl="1">
              <a:buFont typeface="+mj-lt"/>
              <a:buAutoNum type="arabicParenR"/>
            </a:pPr>
            <a:r>
              <a:rPr lang="ar-SA" dirty="0" smtClean="0">
                <a:latin typeface="Times New Roman" pitchFamily="18" charset="0"/>
                <a:cs typeface="Times New Roman" pitchFamily="18" charset="0"/>
              </a:rPr>
              <a:t>نشر المعلومات .</a:t>
            </a:r>
          </a:p>
          <a:p>
            <a:pPr marL="1314450" lvl="2" indent="-514350" algn="just" rtl="1"/>
            <a:r>
              <a:rPr lang="ar-SA" dirty="0" smtClean="0">
                <a:latin typeface="Times New Roman" pitchFamily="18" charset="0"/>
                <a:cs typeface="Times New Roman" pitchFamily="18" charset="0"/>
              </a:rPr>
              <a:t>8)  استقبال شكاوى المواطنين والتحقيق فيها .</a:t>
            </a:r>
          </a:p>
          <a:p>
            <a:pPr algn="just" rtl="1"/>
            <a:endParaRPr lang="ar-SA"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5800" y="533400"/>
            <a:ext cx="8610600" cy="5333999"/>
          </a:xfrm>
        </p:spPr>
        <p:txBody>
          <a:bodyPr/>
          <a:lstStyle/>
          <a:p>
            <a:pPr algn="just" rtl="1"/>
            <a:r>
              <a:rPr lang="ar-SA" sz="2400" dirty="0" smtClean="0">
                <a:solidFill>
                  <a:schemeClr val="accent5">
                    <a:lumMod val="75000"/>
                  </a:schemeClr>
                </a:solidFill>
              </a:rPr>
              <a:t> </a:t>
            </a:r>
            <a:r>
              <a:rPr lang="ar-SA" sz="4000" dirty="0" smtClean="0">
                <a:solidFill>
                  <a:schemeClr val="accent5">
                    <a:lumMod val="75000"/>
                  </a:schemeClr>
                </a:solidFill>
                <a:latin typeface="Times New Roman" pitchFamily="18" charset="0"/>
                <a:cs typeface="Times New Roman" pitchFamily="18" charset="0"/>
              </a:rPr>
              <a:t>الأنظمة والتعليمات التي تحكم سلوك الموظف :</a:t>
            </a:r>
          </a:p>
          <a:p>
            <a:pPr algn="just" rtl="1"/>
            <a:endParaRPr lang="ar-SA" sz="2400" dirty="0" smtClean="0">
              <a:latin typeface="Times New Roman" pitchFamily="18" charset="0"/>
              <a:cs typeface="Times New Roman" pitchFamily="18" charset="0"/>
            </a:endParaRPr>
          </a:p>
          <a:p>
            <a:pPr algn="just" rtl="1"/>
            <a:r>
              <a:rPr lang="ar-SA" sz="2800" dirty="0" smtClean="0">
                <a:solidFill>
                  <a:srgbClr val="AD9968"/>
                </a:solidFill>
                <a:latin typeface="Times New Roman" pitchFamily="18" charset="0"/>
                <a:cs typeface="Times New Roman" pitchFamily="18" charset="0"/>
              </a:rPr>
              <a:t>أولاً : واجبات الموظف ومسؤولياته العامة .</a:t>
            </a:r>
          </a:p>
          <a:p>
            <a:pPr algn="just" rtl="1"/>
            <a:endParaRPr lang="ar-SA" sz="1100" dirty="0" smtClean="0">
              <a:latin typeface="Times New Roman" pitchFamily="18" charset="0"/>
              <a:cs typeface="Times New Roman" pitchFamily="18" charset="0"/>
            </a:endParaRPr>
          </a:p>
          <a:p>
            <a:pPr algn="just" rtl="1"/>
            <a:r>
              <a:rPr lang="ar-SA" sz="2800" dirty="0" smtClean="0">
                <a:solidFill>
                  <a:srgbClr val="AD9968"/>
                </a:solidFill>
                <a:latin typeface="Times New Roman" pitchFamily="18" charset="0"/>
                <a:cs typeface="Times New Roman" pitchFamily="18" charset="0"/>
              </a:rPr>
              <a:t>ثانياً : التعامل مع الآخرين :</a:t>
            </a:r>
          </a:p>
          <a:p>
            <a:pPr algn="just" rtl="1"/>
            <a:r>
              <a:rPr lang="ar-SA" sz="2400" dirty="0" smtClean="0">
                <a:latin typeface="Times New Roman" pitchFamily="18" charset="0"/>
                <a:cs typeface="Times New Roman" pitchFamily="18" charset="0"/>
              </a:rPr>
              <a:t>	     أ – في مجال التعامل مع متلقي الخدمة .</a:t>
            </a:r>
          </a:p>
          <a:p>
            <a:pPr algn="just" rtl="1"/>
            <a:r>
              <a:rPr lang="ar-SA" sz="2400" dirty="0" smtClean="0">
                <a:latin typeface="Times New Roman" pitchFamily="18" charset="0"/>
                <a:cs typeface="Times New Roman" pitchFamily="18" charset="0"/>
              </a:rPr>
              <a:t>	     ب- في مجال التعامل مع رؤسائه .</a:t>
            </a:r>
          </a:p>
          <a:p>
            <a:pPr algn="just" rtl="1"/>
            <a:r>
              <a:rPr lang="ar-SA" sz="2400" dirty="0" smtClean="0">
                <a:latin typeface="Times New Roman" pitchFamily="18" charset="0"/>
                <a:cs typeface="Times New Roman" pitchFamily="18" charset="0"/>
              </a:rPr>
              <a:t>	     ج- في مجال التعامل مع الزملاء .</a:t>
            </a:r>
          </a:p>
          <a:p>
            <a:pPr algn="just" rtl="1"/>
            <a:r>
              <a:rPr lang="ar-SA" sz="2400" dirty="0" smtClean="0">
                <a:latin typeface="Times New Roman" pitchFamily="18" charset="0"/>
                <a:cs typeface="Times New Roman" pitchFamily="18" charset="0"/>
              </a:rPr>
              <a:t>	      د- في مجال التعامل مع مرؤوسه .</a:t>
            </a:r>
          </a:p>
          <a:p>
            <a:pPr algn="just" rtl="1"/>
            <a:endParaRPr lang="ar-SA" sz="1100" dirty="0" smtClean="0">
              <a:latin typeface="Times New Roman" pitchFamily="18" charset="0"/>
              <a:cs typeface="Times New Roman" pitchFamily="18" charset="0"/>
            </a:endParaRPr>
          </a:p>
          <a:p>
            <a:pPr algn="just" rtl="1"/>
            <a:r>
              <a:rPr lang="ar-SA" sz="2800" dirty="0" smtClean="0">
                <a:solidFill>
                  <a:srgbClr val="AD9968"/>
                </a:solidFill>
                <a:latin typeface="Times New Roman" pitchFamily="18" charset="0"/>
                <a:cs typeface="Times New Roman" pitchFamily="18" charset="0"/>
              </a:rPr>
              <a:t>ثالثاً : الحفاظ على السرية وآليات الإفصاح عن المعلومات .</a:t>
            </a:r>
          </a:p>
          <a:p>
            <a:pPr algn="just" rtl="1"/>
            <a:endParaRPr lang="ar-SA"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533400"/>
            <a:ext cx="8610600" cy="5257801"/>
          </a:xfrm>
        </p:spPr>
        <p:txBody>
          <a:bodyPr/>
          <a:lstStyle/>
          <a:p>
            <a:pPr algn="just" rtl="1"/>
            <a:r>
              <a:rPr lang="ar-SA" sz="4000" dirty="0" smtClean="0">
                <a:solidFill>
                  <a:schemeClr val="accent5">
                    <a:lumMod val="75000"/>
                  </a:schemeClr>
                </a:solidFill>
                <a:latin typeface="Times New Roman" pitchFamily="18" charset="0"/>
                <a:cs typeface="Times New Roman" pitchFamily="18" charset="0"/>
              </a:rPr>
              <a:t>المبادئ التي تستند إليها هذه المدونة :</a:t>
            </a:r>
          </a:p>
          <a:p>
            <a:pPr algn="just" rtl="1"/>
            <a:endParaRPr lang="ar-SA" sz="1050" dirty="0" smtClean="0">
              <a:latin typeface="Times New Roman" pitchFamily="18" charset="0"/>
              <a:cs typeface="Times New Roman" pitchFamily="18" charset="0"/>
            </a:endParaRPr>
          </a:p>
          <a:p>
            <a:pPr marL="514350" indent="-514350" algn="just" rtl="1">
              <a:buFont typeface="+mj-cs"/>
              <a:buAutoNum type="arabic2Minus"/>
            </a:pPr>
            <a:r>
              <a:rPr lang="ar-SA" sz="2800" dirty="0" smtClean="0">
                <a:latin typeface="Times New Roman" pitchFamily="18" charset="0"/>
                <a:cs typeface="Times New Roman" pitchFamily="18" charset="0"/>
              </a:rPr>
              <a:t>منظومة القيم المتعلقة بالصدق والأمانة والإخلاص في العمل (النزاهة) .</a:t>
            </a:r>
          </a:p>
          <a:p>
            <a:pPr marL="514350" indent="-514350" algn="just" rtl="1">
              <a:buFont typeface="+mj-cs"/>
              <a:buAutoNum type="arabic2Minus"/>
            </a:pPr>
            <a:r>
              <a:rPr lang="ar-SA" sz="2800" dirty="0" smtClean="0">
                <a:latin typeface="Times New Roman" pitchFamily="18" charset="0"/>
                <a:cs typeface="Times New Roman" pitchFamily="18" charset="0"/>
              </a:rPr>
              <a:t>وضوح الأنظمة والإجراءات داخل المؤسسة (الشفافية) .</a:t>
            </a:r>
          </a:p>
          <a:p>
            <a:pPr marL="514350" indent="-514350" algn="just" rtl="1">
              <a:buFont typeface="+mj-cs"/>
              <a:buAutoNum type="arabic2Minus"/>
            </a:pPr>
            <a:r>
              <a:rPr lang="ar-SA" sz="2800" dirty="0" smtClean="0">
                <a:latin typeface="Times New Roman" pitchFamily="18" charset="0"/>
                <a:cs typeface="Times New Roman" pitchFamily="18" charset="0"/>
              </a:rPr>
              <a:t>تقديم البيانات والتقارير الدورية المقدمة عن نتائج أعمال الموظف ومدى الشجاعة في التنفيذ والتأكد بأن الأداء يتفق مع القوانين </a:t>
            </a:r>
            <a:r>
              <a:rPr lang="ar-SA" sz="2800" dirty="0" err="1" smtClean="0">
                <a:latin typeface="Times New Roman" pitchFamily="18" charset="0"/>
                <a:cs typeface="Times New Roman" pitchFamily="18" charset="0"/>
              </a:rPr>
              <a:t>والتشريعات </a:t>
            </a:r>
            <a:r>
              <a:rPr lang="ar-SA" sz="2800" dirty="0" smtClean="0">
                <a:latin typeface="Times New Roman" pitchFamily="18" charset="0"/>
                <a:cs typeface="Times New Roman" pitchFamily="18" charset="0"/>
              </a:rPr>
              <a:t>(المساءلة) .</a:t>
            </a:r>
          </a:p>
          <a:p>
            <a:pPr marL="514350" indent="-514350" algn="just" rtl="1">
              <a:buFont typeface="+mj-cs"/>
              <a:buAutoNum type="arabic2Minus"/>
            </a:pPr>
            <a:r>
              <a:rPr lang="ar-SA" sz="2800" dirty="0" smtClean="0">
                <a:latin typeface="Times New Roman" pitchFamily="18" charset="0"/>
                <a:cs typeface="Times New Roman" pitchFamily="18" charset="0"/>
              </a:rPr>
              <a:t>الالتزام بالقوانين المحلية والاتفاقات الدولية (الأنظمة المالية والإدارية للشركة ، قانون الشركات ، تعليمات مراقب عام الشركات ، اتفاقية مكافحة الرشوة</a:t>
            </a:r>
            <a:r>
              <a:rPr lang="ar-SA" sz="2800" dirty="0" err="1" smtClean="0">
                <a:latin typeface="Times New Roman" pitchFamily="18" charset="0"/>
                <a:cs typeface="Times New Roman" pitchFamily="18" charset="0"/>
              </a:rPr>
              <a:t>) </a:t>
            </a:r>
            <a:r>
              <a:rPr lang="ar-SA" sz="2800" dirty="0" smtClean="0">
                <a:latin typeface="Times New Roman" pitchFamily="18" charset="0"/>
                <a:cs typeface="Times New Roman" pitchFamily="18" charset="0"/>
              </a:rPr>
              <a:t>.</a:t>
            </a:r>
            <a:endParaRPr lang="ar-SA"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1936</TotalTime>
  <Words>340</Words>
  <Application>Microsoft Office PowerPoint</Application>
  <PresentationFormat>A4 Paper (210x297 mm)</PresentationFormat>
  <Paragraphs>78</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       المحاضرة الخامسة   مدونة وقواعد السلوك         </vt:lpstr>
      <vt:lpstr>PowerPoint Presentation</vt:lpstr>
      <vt:lpstr>هل يجب علينا تدوين المبادئ الأخلاقية ؟  </vt:lpstr>
      <vt:lpstr>كيف يمكننا وضع مدونة لقواعد السلوك</vt:lpstr>
      <vt:lpstr>   من ايجابيات تفعيل المدونة</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Hassane Mohammed Gharbi</cp:lastModifiedBy>
  <cp:revision>15</cp:revision>
  <dcterms:created xsi:type="dcterms:W3CDTF">2015-09-03T07:07:53Z</dcterms:created>
  <dcterms:modified xsi:type="dcterms:W3CDTF">2015-09-16T09:29:54Z</dcterms:modified>
</cp:coreProperties>
</file>