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73" r:id="rId2"/>
    <p:sldId id="374" r:id="rId3"/>
    <p:sldId id="358" r:id="rId4"/>
    <p:sldId id="354" r:id="rId5"/>
    <p:sldId id="361" r:id="rId6"/>
    <p:sldId id="362" r:id="rId7"/>
    <p:sldId id="363" r:id="rId8"/>
    <p:sldId id="364" r:id="rId9"/>
    <p:sldId id="365" r:id="rId10"/>
    <p:sldId id="367" r:id="rId11"/>
    <p:sldId id="371" r:id="rId12"/>
    <p:sldId id="36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91B"/>
    <a:srgbClr val="AD9968"/>
    <a:srgbClr val="013E36"/>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746" autoAdjust="0"/>
  </p:normalViewPr>
  <p:slideViewPr>
    <p:cSldViewPr>
      <p:cViewPr varScale="1">
        <p:scale>
          <a:sx n="70" d="100"/>
          <a:sy n="70" d="100"/>
        </p:scale>
        <p:origin x="1200"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555242" y="274320"/>
            <a:ext cx="8122920" cy="1143000"/>
          </a:xfrm>
        </p:spPr>
        <p:txBody>
          <a:bodyPr/>
          <a:lstStyle>
            <a:extLst/>
          </a:lstStyle>
          <a:p>
            <a:r>
              <a:rPr lang="fr-FR" smtClean="0"/>
              <a:t>Cliquez pour modifier le style du titre</a:t>
            </a:r>
            <a:endParaRPr lang="en-US"/>
          </a:p>
        </p:txBody>
      </p:sp>
      <p:sp>
        <p:nvSpPr>
          <p:cNvPr id="3" name="Espace réservé du contenu 2"/>
          <p:cNvSpPr>
            <a:spLocks noGrp="1"/>
          </p:cNvSpPr>
          <p:nvPr>
            <p:ph sz="half" idx="1"/>
          </p:nvPr>
        </p:nvSpPr>
        <p:spPr>
          <a:xfrm>
            <a:off x="1555242" y="1524000"/>
            <a:ext cx="39624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5715762" y="1524000"/>
            <a:ext cx="39624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23"/>
          <p:cNvSpPr>
            <a:spLocks noGrp="1"/>
          </p:cNvSpPr>
          <p:nvPr>
            <p:ph type="dt" sz="half" idx="10"/>
          </p:nvPr>
        </p:nvSpPr>
        <p:spPr>
          <a:xfrm>
            <a:off x="3879850" y="6305550"/>
            <a:ext cx="2311400" cy="476250"/>
          </a:xfrm>
          <a:prstGeom prst="rect">
            <a:avLst/>
          </a:prstGeom>
        </p:spPr>
        <p:txBody>
          <a:bodyPr/>
          <a:lstStyle>
            <a:lvl1pPr>
              <a:defRPr/>
            </a:lvl1pPr>
          </a:lstStyle>
          <a:p>
            <a:pPr>
              <a:defRPr/>
            </a:pPr>
            <a:endParaRPr lang="fr-BE"/>
          </a:p>
        </p:txBody>
      </p:sp>
      <p:sp>
        <p:nvSpPr>
          <p:cNvPr id="6" name="Espace réservé du pied de page 9"/>
          <p:cNvSpPr>
            <a:spLocks noGrp="1"/>
          </p:cNvSpPr>
          <p:nvPr>
            <p:ph type="ftr" sz="quarter" idx="11"/>
          </p:nvPr>
        </p:nvSpPr>
        <p:spPr>
          <a:xfrm>
            <a:off x="6191250" y="6305550"/>
            <a:ext cx="3136900" cy="476250"/>
          </a:xfrm>
          <a:prstGeom prst="rect">
            <a:avLst/>
          </a:prstGeom>
        </p:spPr>
        <p:txBody>
          <a:bodyPr/>
          <a:lstStyle>
            <a:lvl1pPr>
              <a:defRPr/>
            </a:lvl1pPr>
          </a:lstStyle>
          <a:p>
            <a:pPr>
              <a:defRPr/>
            </a:pPr>
            <a:r>
              <a:rPr lang="fr-BE"/>
              <a:t>Hassane gharbi</a:t>
            </a:r>
          </a:p>
        </p:txBody>
      </p:sp>
      <p:sp>
        <p:nvSpPr>
          <p:cNvPr id="7" name="Espace réservé du numéro de diapositive 21"/>
          <p:cNvSpPr>
            <a:spLocks noGrp="1"/>
          </p:cNvSpPr>
          <p:nvPr>
            <p:ph type="sldNum" sz="quarter" idx="12"/>
          </p:nvPr>
        </p:nvSpPr>
        <p:spPr/>
        <p:txBody>
          <a:bodyPr/>
          <a:lstStyle>
            <a:lvl1pPr>
              <a:defRPr/>
            </a:lvl1pPr>
          </a:lstStyle>
          <a:p>
            <a:pPr>
              <a:defRPr/>
            </a:pPr>
            <a:fld id="{818E2709-D477-495A-A889-E49F2D6AFC13}" type="slidenum">
              <a:rPr lang="fr-BE"/>
              <a:pPr>
                <a:defRPr/>
              </a:pPr>
              <a:t>‹#›</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dirty="0" smtClean="0">
              <a:solidFill>
                <a:prstClr val="white"/>
              </a:solidFill>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dirty="0" smtClean="0">
                <a:solidFill>
                  <a:srgbClr val="009900"/>
                </a:solidFill>
              </a:rPr>
              <a:t>مقرر أخلاقيات الأعمال</a:t>
            </a:r>
            <a:endParaRPr lang="en-US" sz="2800" b="1" dirty="0" smtClean="0">
              <a:solidFill>
                <a:srgbClr val="7F7F7F"/>
              </a:solidFill>
              <a:latin typeface="Calibri" pitchFamily="34" charset="0"/>
              <a:cs typeface="Times New Roman" pitchFamily="18" charset="0"/>
            </a:endParaRP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حسان الغربي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prstClr val="white"/>
                </a:solidFill>
                <a:latin typeface="Calibri" pitchFamily="34" charset="0"/>
              </a:rPr>
              <a:pPr rtl="0"/>
              <a:t>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3485249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2480" y="3962400"/>
            <a:ext cx="9361040" cy="14478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السابعة</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a:solidFill>
                  <a:srgbClr val="00B050"/>
                </a:solidFill>
              </a:rPr>
              <a:t/>
            </a:r>
            <a:br>
              <a:rPr lang="ar-SA" sz="4800" dirty="0">
                <a:solidFill>
                  <a:srgbClr val="00B050"/>
                </a:solidFill>
              </a:rPr>
            </a:br>
            <a:r>
              <a:rPr lang="ar-SA" sz="4800" dirty="0" smtClean="0"/>
              <a:t> السلوك العدواني للموظف وأخلاقيات الأعمال </a:t>
            </a:r>
            <a:r>
              <a:rPr lang="ar-SA" sz="4800" dirty="0" smtClean="0">
                <a:solidFill>
                  <a:schemeClr val="accent3">
                    <a:lumMod val="50000"/>
                  </a:schemeClr>
                </a:solidFill>
              </a:rPr>
              <a:t/>
            </a:r>
            <a:br>
              <a:rPr lang="ar-SA" sz="4800" dirty="0" smtClean="0">
                <a:solidFill>
                  <a:schemeClr val="accent3">
                    <a:lumMod val="50000"/>
                  </a:schemeClr>
                </a:solidFill>
              </a:rPr>
            </a:br>
            <a:r>
              <a:rPr lang="ar-SA" sz="4800" dirty="0" smtClean="0">
                <a:solidFill>
                  <a:srgbClr val="43661C"/>
                </a:solidFill>
              </a:rPr>
              <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C0BEAF">
                    <a:lumMod val="50000"/>
                  </a:srgbClr>
                </a:solidFill>
              </a:rPr>
              <a:t>7</a:t>
            </a:r>
            <a:endParaRPr lang="ar-SA" sz="3600" b="1" dirty="0">
              <a:solidFill>
                <a:srgbClr val="C0BEAF">
                  <a:lumMod val="50000"/>
                </a:srgbClr>
              </a:solidFill>
            </a:endParaRPr>
          </a:p>
        </p:txBody>
      </p:sp>
    </p:spTree>
    <p:extLst>
      <p:ext uri="{BB962C8B-B14F-4D97-AF65-F5344CB8AC3E}">
        <p14:creationId xmlns:p14="http://schemas.microsoft.com/office/powerpoint/2010/main" val="24700662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7340" y="274638"/>
            <a:ext cx="9398661" cy="633412"/>
          </a:xfrm>
        </p:spPr>
        <p:txBody>
          <a:bodyPr vert="horz" wrap="square" lIns="91440" tIns="45720" rIns="91440" bIns="45720" numCol="1" anchorCtr="0" compatLnSpc="1">
            <a:prstTxWarp prst="textNoShape">
              <a:avLst/>
            </a:prstTxWarp>
          </a:bodyPr>
          <a:lstStyle/>
          <a:p>
            <a:pPr algn="ctr" rtl="1" eaLnBrk="1" hangingPunct="1">
              <a:defRPr/>
            </a:pPr>
            <a:r>
              <a:rPr lang="ar-SA" sz="3200" smtClean="0">
                <a:effectLst>
                  <a:outerShdw blurRad="38100" dist="38100" dir="2700000" algn="tl">
                    <a:srgbClr val="C0C0C0"/>
                  </a:outerShdw>
                </a:effectLst>
                <a:cs typeface="Arial" charset="0"/>
              </a:rPr>
              <a:t>الدوافع</a:t>
            </a:r>
            <a:r>
              <a:rPr lang="fr-FR" sz="3200" smtClean="0">
                <a:effectLst>
                  <a:outerShdw blurRad="38100" dist="38100" dir="2700000" algn="tl">
                    <a:srgbClr val="C0C0C0"/>
                  </a:outerShdw>
                </a:effectLst>
                <a:cs typeface="Arial" charset="0"/>
              </a:rPr>
              <a:t> </a:t>
            </a:r>
            <a:r>
              <a:rPr lang="ar-SA" sz="3200" smtClean="0">
                <a:effectLst>
                  <a:outerShdw blurRad="38100" dist="38100" dir="2700000" algn="tl">
                    <a:srgbClr val="C0C0C0"/>
                  </a:outerShdw>
                </a:effectLst>
                <a:cs typeface="Arial" charset="0"/>
              </a:rPr>
              <a:t>الداخلية والخارجية</a:t>
            </a:r>
            <a:r>
              <a:rPr lang="fr-FR" sz="3200" smtClean="0">
                <a:effectLst>
                  <a:outerShdw blurRad="38100" dist="38100" dir="2700000" algn="tl">
                    <a:srgbClr val="C0C0C0"/>
                  </a:outerShdw>
                </a:effectLst>
                <a:cs typeface="Arial" charset="0"/>
              </a:rPr>
              <a:t> </a:t>
            </a:r>
            <a:r>
              <a:rPr lang="ar-TN" sz="3200" smtClean="0">
                <a:effectLst>
                  <a:outerShdw blurRad="38100" dist="38100" dir="2700000" algn="tl">
                    <a:srgbClr val="C0C0C0"/>
                  </a:outerShdw>
                </a:effectLst>
                <a:cs typeface="Arial" charset="0"/>
              </a:rPr>
              <a:t>ل</a:t>
            </a:r>
            <a:r>
              <a:rPr lang="ar-SA" sz="3200" smtClean="0">
                <a:effectLst>
                  <a:outerShdw blurRad="38100" dist="38100" dir="2700000" algn="tl">
                    <a:srgbClr val="C0C0C0"/>
                  </a:outerShdw>
                </a:effectLst>
                <a:cs typeface="Arial" charset="0"/>
              </a:rPr>
              <a:t>ديسي</a:t>
            </a:r>
            <a:r>
              <a:rPr lang="fr-FR" sz="3200" smtClean="0">
                <a:effectLst>
                  <a:outerShdw blurRad="38100" dist="38100" dir="2700000" algn="tl">
                    <a:srgbClr val="C0C0C0"/>
                  </a:outerShdw>
                </a:effectLst>
                <a:cs typeface="Arial" charset="0"/>
              </a:rPr>
              <a:t> (1975)</a:t>
            </a:r>
            <a:r>
              <a:rPr lang="fr-FR" sz="3200" smtClean="0">
                <a:effectLst/>
              </a:rPr>
              <a:t> </a:t>
            </a:r>
          </a:p>
        </p:txBody>
      </p:sp>
      <p:sp>
        <p:nvSpPr>
          <p:cNvPr id="3" name="Espace réservé du contenu 2"/>
          <p:cNvSpPr>
            <a:spLocks noGrp="1"/>
          </p:cNvSpPr>
          <p:nvPr>
            <p:ph sz="half" idx="1"/>
          </p:nvPr>
        </p:nvSpPr>
        <p:spPr>
          <a:xfrm>
            <a:off x="1" y="3861048"/>
            <a:ext cx="4875610" cy="2924175"/>
          </a:xfrm>
        </p:spPr>
        <p:txBody>
          <a:bodyPr/>
          <a:lstStyle/>
          <a:p>
            <a:pPr algn="ctr" eaLnBrk="1" hangingPunct="1">
              <a:lnSpc>
                <a:spcPct val="80000"/>
              </a:lnSpc>
              <a:buFont typeface="Wingdings 2" pitchFamily="18" charset="2"/>
              <a:buNone/>
            </a:pPr>
            <a:r>
              <a:rPr lang="fr-FR" sz="2400" b="1" dirty="0" smtClean="0"/>
              <a:t> </a:t>
            </a:r>
          </a:p>
          <a:p>
            <a:pPr algn="ctr" rtl="1" eaLnBrk="1" hangingPunct="1">
              <a:lnSpc>
                <a:spcPct val="80000"/>
              </a:lnSpc>
              <a:buFont typeface="Wingdings 2" pitchFamily="18" charset="2"/>
              <a:buNone/>
            </a:pPr>
            <a:r>
              <a:rPr lang="ar-SA" b="1" dirty="0" smtClean="0">
                <a:cs typeface="Arial" charset="0"/>
              </a:rPr>
              <a:t>الدافع</a:t>
            </a:r>
            <a:r>
              <a:rPr lang="fr-FR" b="1" dirty="0" smtClean="0">
                <a:cs typeface="Arial" charset="0"/>
              </a:rPr>
              <a:t> </a:t>
            </a:r>
            <a:r>
              <a:rPr lang="ar-SA" b="1" dirty="0" smtClean="0">
                <a:cs typeface="Arial" charset="0"/>
              </a:rPr>
              <a:t>الداخلي</a:t>
            </a:r>
            <a:r>
              <a:rPr lang="fr-FR" b="1" dirty="0" smtClean="0">
                <a:cs typeface="Arial" charset="0"/>
              </a:rPr>
              <a:t> </a:t>
            </a:r>
            <a:br>
              <a:rPr lang="fr-FR" b="1" dirty="0" smtClean="0">
                <a:cs typeface="Arial" charset="0"/>
              </a:rPr>
            </a:br>
            <a:r>
              <a:rPr lang="fr-FR" b="1" dirty="0" smtClean="0">
                <a:cs typeface="Arial" charset="0"/>
              </a:rPr>
              <a:t/>
            </a:r>
            <a:br>
              <a:rPr lang="fr-FR" b="1" dirty="0" smtClean="0">
                <a:cs typeface="Arial" charset="0"/>
              </a:rPr>
            </a:br>
            <a:r>
              <a:rPr lang="fr-FR" b="1" dirty="0" smtClean="0">
                <a:cs typeface="Arial" charset="0"/>
              </a:rPr>
              <a:t>    </a:t>
            </a:r>
            <a:r>
              <a:rPr lang="ar-TN" b="1" dirty="0" smtClean="0">
                <a:cs typeface="Arial" charset="0"/>
              </a:rPr>
              <a:t>يؤخذ في الاعتبار</a:t>
            </a:r>
            <a:r>
              <a:rPr lang="fr-FR" b="1" dirty="0" smtClean="0">
                <a:cs typeface="Arial" charset="0"/>
              </a:rPr>
              <a:t> </a:t>
            </a:r>
            <a:r>
              <a:rPr lang="ar-SA" b="1" dirty="0" smtClean="0">
                <a:cs typeface="Arial" charset="0"/>
              </a:rPr>
              <a:t>فقط من </a:t>
            </a:r>
            <a:r>
              <a:rPr lang="ar-TN" b="1" dirty="0" smtClean="0">
                <a:cs typeface="Arial" charset="0"/>
              </a:rPr>
              <a:t>أجل</a:t>
            </a:r>
            <a:r>
              <a:rPr lang="fr-FR" b="1" dirty="0" smtClean="0">
                <a:cs typeface="Arial" charset="0"/>
              </a:rPr>
              <a:t> </a:t>
            </a:r>
            <a:r>
              <a:rPr lang="ar-TN" b="1" dirty="0" smtClean="0">
                <a:cs typeface="Arial" charset="0"/>
              </a:rPr>
              <a:t>المصلحة</a:t>
            </a:r>
            <a:r>
              <a:rPr lang="ar-SA" b="1" dirty="0" smtClean="0">
                <a:cs typeface="Arial" charset="0"/>
              </a:rPr>
              <a:t> والتمتع</a:t>
            </a:r>
            <a:r>
              <a:rPr lang="fr-FR" b="1" dirty="0" smtClean="0">
                <a:cs typeface="Arial" charset="0"/>
              </a:rPr>
              <a:t> </a:t>
            </a:r>
            <a:r>
              <a:rPr lang="ar-TN" b="1" dirty="0" smtClean="0">
                <a:cs typeface="Arial" charset="0"/>
              </a:rPr>
              <a:t>الذي يشعر </a:t>
            </a:r>
            <a:r>
              <a:rPr lang="ar-TN" b="1" dirty="0" err="1" smtClean="0">
                <a:cs typeface="Arial" charset="0"/>
              </a:rPr>
              <a:t>بهما</a:t>
            </a:r>
            <a:r>
              <a:rPr lang="fr-FR" b="1" dirty="0" smtClean="0">
                <a:cs typeface="Arial" charset="0"/>
              </a:rPr>
              <a:t> </a:t>
            </a:r>
            <a:r>
              <a:rPr lang="ar-SA" b="1" dirty="0" smtClean="0">
                <a:cs typeface="Arial" charset="0"/>
              </a:rPr>
              <a:t>الفرد</a:t>
            </a:r>
            <a:r>
              <a:rPr lang="fr-FR" b="1" dirty="0" smtClean="0">
                <a:cs typeface="Arial" charset="0"/>
              </a:rPr>
              <a:t> </a:t>
            </a:r>
            <a:r>
              <a:rPr lang="ar-SA" b="1" dirty="0" smtClean="0">
                <a:cs typeface="Arial" charset="0"/>
              </a:rPr>
              <a:t>في </a:t>
            </a:r>
            <a:r>
              <a:rPr lang="ar-TN" b="1" dirty="0" smtClean="0">
                <a:cs typeface="Arial" charset="0"/>
              </a:rPr>
              <a:t>العمل،</a:t>
            </a:r>
            <a:r>
              <a:rPr lang="fr-FR" b="1" dirty="0" smtClean="0">
                <a:cs typeface="Arial" charset="0"/>
              </a:rPr>
              <a:t> </a:t>
            </a:r>
            <a:r>
              <a:rPr lang="ar-SA" b="1" dirty="0" smtClean="0">
                <a:cs typeface="Arial" charset="0"/>
              </a:rPr>
              <a:t>دون </a:t>
            </a:r>
            <a:r>
              <a:rPr lang="ar-TN" b="1" dirty="0" smtClean="0">
                <a:cs typeface="Arial" charset="0"/>
              </a:rPr>
              <a:t>أن ينتظر</a:t>
            </a:r>
            <a:r>
              <a:rPr lang="fr-FR" b="1" dirty="0" smtClean="0">
                <a:cs typeface="Arial" charset="0"/>
              </a:rPr>
              <a:t> </a:t>
            </a:r>
            <a:r>
              <a:rPr lang="ar-SA" b="1" dirty="0" smtClean="0">
                <a:cs typeface="Arial" charset="0"/>
              </a:rPr>
              <a:t>مكافأة</a:t>
            </a:r>
            <a:r>
              <a:rPr lang="fr-FR" b="1" dirty="0" smtClean="0">
                <a:cs typeface="Arial" charset="0"/>
              </a:rPr>
              <a:t> </a:t>
            </a:r>
            <a:r>
              <a:rPr lang="ar-SA" b="1" dirty="0" smtClean="0">
                <a:cs typeface="Arial" charset="0"/>
              </a:rPr>
              <a:t>خارجية</a:t>
            </a:r>
            <a:r>
              <a:rPr lang="fr-FR" b="1" dirty="0" smtClean="0">
                <a:cs typeface="Arial" charset="0"/>
              </a:rPr>
              <a:t>.</a:t>
            </a:r>
            <a:r>
              <a:rPr lang="fr-FR" dirty="0" smtClean="0"/>
              <a:t> </a:t>
            </a:r>
          </a:p>
        </p:txBody>
      </p:sp>
      <p:sp>
        <p:nvSpPr>
          <p:cNvPr id="4" name="Espace réservé du contenu 3"/>
          <p:cNvSpPr>
            <a:spLocks noGrp="1"/>
          </p:cNvSpPr>
          <p:nvPr>
            <p:ph sz="half" idx="2"/>
          </p:nvPr>
        </p:nvSpPr>
        <p:spPr>
          <a:xfrm>
            <a:off x="4875610" y="3860800"/>
            <a:ext cx="5030390" cy="2997200"/>
          </a:xfrm>
        </p:spPr>
        <p:txBody>
          <a:bodyPr/>
          <a:lstStyle/>
          <a:p>
            <a:pPr algn="ctr" eaLnBrk="1" hangingPunct="1">
              <a:lnSpc>
                <a:spcPct val="80000"/>
              </a:lnSpc>
              <a:buFont typeface="Wingdings 2" pitchFamily="18" charset="2"/>
              <a:buNone/>
            </a:pPr>
            <a:r>
              <a:rPr lang="fr-FR" sz="2400" b="1" dirty="0" smtClean="0"/>
              <a:t>  </a:t>
            </a:r>
          </a:p>
          <a:p>
            <a:pPr algn="ctr" rtl="1" eaLnBrk="1" hangingPunct="1">
              <a:spcBef>
                <a:spcPct val="0"/>
              </a:spcBef>
              <a:buClrTx/>
              <a:buSzTx/>
              <a:buFontTx/>
              <a:buNone/>
            </a:pPr>
            <a:r>
              <a:rPr lang="ar-SA" b="1" dirty="0" smtClean="0">
                <a:cs typeface="Arial" charset="0"/>
              </a:rPr>
              <a:t>الدافع</a:t>
            </a:r>
            <a:r>
              <a:rPr lang="fr-FR" b="1" dirty="0" smtClean="0">
                <a:cs typeface="Arial" charset="0"/>
              </a:rPr>
              <a:t> </a:t>
            </a:r>
            <a:r>
              <a:rPr lang="ar-TN" b="1" dirty="0" smtClean="0">
                <a:cs typeface="Arial" charset="0"/>
              </a:rPr>
              <a:t>الخارجي</a:t>
            </a:r>
            <a:endParaRPr lang="ar-SA" b="1" dirty="0" smtClean="0">
              <a:cs typeface="Arial" charset="0"/>
            </a:endParaRPr>
          </a:p>
          <a:p>
            <a:pPr algn="ctr" rtl="1" eaLnBrk="1" hangingPunct="1">
              <a:spcBef>
                <a:spcPct val="0"/>
              </a:spcBef>
              <a:buClrTx/>
              <a:buSzTx/>
              <a:buFontTx/>
              <a:buNone/>
            </a:pPr>
            <a:endParaRPr lang="ar-TN" b="1" dirty="0" smtClean="0">
              <a:cs typeface="Arial" charset="0"/>
            </a:endParaRPr>
          </a:p>
          <a:p>
            <a:pPr algn="ctr" rtl="1" eaLnBrk="1" hangingPunct="1">
              <a:spcBef>
                <a:spcPct val="0"/>
              </a:spcBef>
              <a:buClrTx/>
              <a:buSzTx/>
              <a:buFontTx/>
              <a:buNone/>
            </a:pPr>
            <a:r>
              <a:rPr lang="ar-TN" b="1" dirty="0" smtClean="0">
                <a:latin typeface="Arial" charset="0"/>
                <a:cs typeface="Arial" charset="0"/>
              </a:rPr>
              <a:t>(العقاب،</a:t>
            </a:r>
            <a:r>
              <a:rPr lang="fr-FR" b="1" dirty="0" smtClean="0">
                <a:latin typeface="Arial" charset="0"/>
                <a:cs typeface="Arial" charset="0"/>
              </a:rPr>
              <a:t> </a:t>
            </a:r>
            <a:r>
              <a:rPr lang="ar-TN" b="1" dirty="0" smtClean="0">
                <a:latin typeface="Arial" charset="0"/>
                <a:cs typeface="Arial" charset="0"/>
              </a:rPr>
              <a:t>المكافأة،</a:t>
            </a:r>
            <a:r>
              <a:rPr lang="fr-FR" b="1" dirty="0" smtClean="0">
                <a:latin typeface="Arial" charset="0"/>
                <a:cs typeface="Arial" charset="0"/>
              </a:rPr>
              <a:t> </a:t>
            </a:r>
            <a:r>
              <a:rPr lang="ar-TN" b="1" dirty="0" smtClean="0">
                <a:latin typeface="Arial" charset="0"/>
                <a:cs typeface="Arial" charset="0"/>
              </a:rPr>
              <a:t>الضغط </a:t>
            </a:r>
            <a:r>
              <a:rPr lang="ar-SA" b="1" dirty="0" smtClean="0">
                <a:latin typeface="Arial" charset="0"/>
                <a:cs typeface="Arial" charset="0"/>
              </a:rPr>
              <a:t>الاجتماعي، والحصول على موافقة</a:t>
            </a:r>
            <a:r>
              <a:rPr lang="fr-FR" b="1" dirty="0" smtClean="0">
                <a:latin typeface="Arial" charset="0"/>
                <a:cs typeface="Arial" charset="0"/>
              </a:rPr>
              <a:t> </a:t>
            </a:r>
            <a:r>
              <a:rPr lang="ar-SA" b="1" dirty="0" smtClean="0">
                <a:latin typeface="Arial" charset="0"/>
                <a:cs typeface="Arial" charset="0"/>
              </a:rPr>
              <a:t>شخص </a:t>
            </a:r>
            <a:r>
              <a:rPr lang="ar-TN" b="1" dirty="0" smtClean="0">
                <a:latin typeface="Arial" charset="0"/>
                <a:cs typeface="Arial" charset="0"/>
              </a:rPr>
              <a:t>أخر). </a:t>
            </a:r>
            <a:r>
              <a:rPr lang="fr-FR" b="1" dirty="0" smtClean="0">
                <a:latin typeface="Arial" charset="0"/>
                <a:cs typeface="Arial" charset="0"/>
              </a:rPr>
              <a:t> </a:t>
            </a:r>
          </a:p>
        </p:txBody>
      </p:sp>
      <p:sp>
        <p:nvSpPr>
          <p:cNvPr id="5" name="Rectangle 4"/>
          <p:cNvSpPr>
            <a:spLocks noChangeArrowheads="1"/>
          </p:cNvSpPr>
          <p:nvPr/>
        </p:nvSpPr>
        <p:spPr bwMode="auto">
          <a:xfrm>
            <a:off x="428229" y="1052513"/>
            <a:ext cx="8815652" cy="641350"/>
          </a:xfrm>
          <a:prstGeom prst="rect">
            <a:avLst/>
          </a:prstGeom>
          <a:noFill/>
          <a:ln w="9525">
            <a:noFill/>
            <a:miter lim="800000"/>
            <a:headEnd/>
            <a:tailEnd/>
          </a:ln>
        </p:spPr>
        <p:txBody>
          <a:bodyPr>
            <a:spAutoFit/>
          </a:bodyPr>
          <a:lstStyle/>
          <a:p>
            <a:pPr algn="just" rtl="1"/>
            <a:r>
              <a:rPr lang="ar-SA" dirty="0"/>
              <a:t>هذه النظرية</a:t>
            </a:r>
            <a:r>
              <a:rPr lang="fr-FR" dirty="0"/>
              <a:t>، </a:t>
            </a:r>
            <a:r>
              <a:rPr lang="ar-TN" dirty="0"/>
              <a:t>التي قدمها</a:t>
            </a:r>
            <a:r>
              <a:rPr lang="fr-FR" dirty="0"/>
              <a:t> </a:t>
            </a:r>
            <a:r>
              <a:rPr lang="ar-SA" dirty="0" err="1"/>
              <a:t>ديسي</a:t>
            </a:r>
            <a:r>
              <a:rPr lang="fr-FR" dirty="0"/>
              <a:t> </a:t>
            </a:r>
            <a:r>
              <a:rPr lang="ar-SA" dirty="0"/>
              <a:t>عام 1975 </a:t>
            </a:r>
            <a:r>
              <a:rPr lang="ar-TN" dirty="0"/>
              <a:t>وأثراها</a:t>
            </a:r>
            <a:r>
              <a:rPr lang="fr-FR" dirty="0"/>
              <a:t> </a:t>
            </a:r>
            <a:r>
              <a:rPr lang="ar-SA" dirty="0" err="1"/>
              <a:t>ديسي</a:t>
            </a:r>
            <a:r>
              <a:rPr lang="fr-FR" dirty="0"/>
              <a:t> </a:t>
            </a:r>
            <a:r>
              <a:rPr lang="ar-SA" dirty="0"/>
              <a:t>وريان</a:t>
            </a:r>
            <a:r>
              <a:rPr lang="fr-FR" dirty="0"/>
              <a:t> (2002-1985)  </a:t>
            </a:r>
            <a:r>
              <a:rPr lang="ar-TN" dirty="0"/>
              <a:t>تظهر</a:t>
            </a:r>
            <a:r>
              <a:rPr lang="fr-FR" dirty="0"/>
              <a:t> </a:t>
            </a:r>
            <a:r>
              <a:rPr lang="ar-SA" dirty="0"/>
              <a:t>أصال</a:t>
            </a:r>
            <a:r>
              <a:rPr lang="ar-TN" dirty="0" err="1"/>
              <a:t>تها</a:t>
            </a:r>
            <a:r>
              <a:rPr lang="fr-FR" dirty="0"/>
              <a:t> </a:t>
            </a:r>
            <a:r>
              <a:rPr lang="ar-SA" dirty="0"/>
              <a:t>مقارنة </a:t>
            </a:r>
            <a:r>
              <a:rPr lang="ar-TN" dirty="0"/>
              <a:t>ب</a:t>
            </a:r>
            <a:r>
              <a:rPr lang="ar-SA" dirty="0"/>
              <a:t>النظريات</a:t>
            </a:r>
            <a:r>
              <a:rPr lang="fr-FR" dirty="0"/>
              <a:t> </a:t>
            </a:r>
            <a:r>
              <a:rPr lang="ar-SA" dirty="0"/>
              <a:t>السابقة</a:t>
            </a:r>
            <a:r>
              <a:rPr lang="fr-FR" dirty="0"/>
              <a:t>، </a:t>
            </a:r>
            <a:r>
              <a:rPr lang="ar-TN" dirty="0"/>
              <a:t>للتمييز</a:t>
            </a:r>
            <a:r>
              <a:rPr lang="fr-FR" dirty="0"/>
              <a:t> </a:t>
            </a:r>
            <a:r>
              <a:rPr lang="ar-TN" dirty="0"/>
              <a:t>بين طريقتين</a:t>
            </a:r>
            <a:r>
              <a:rPr lang="ar-SA" dirty="0"/>
              <a:t> من</a:t>
            </a:r>
            <a:r>
              <a:rPr lang="fr-FR" dirty="0"/>
              <a:t> </a:t>
            </a:r>
            <a:r>
              <a:rPr lang="ar-SA" dirty="0"/>
              <a:t>الدوافع</a:t>
            </a:r>
            <a:r>
              <a:rPr lang="fr-FR" dirty="0"/>
              <a:t> </a:t>
            </a:r>
            <a:r>
              <a:rPr lang="ar-TN" dirty="0"/>
              <a:t>سوى </a:t>
            </a:r>
            <a:r>
              <a:rPr lang="ar-TN" dirty="0" smtClean="0"/>
              <a:t>كانت </a:t>
            </a:r>
            <a:r>
              <a:rPr lang="fr-FR" dirty="0" smtClean="0"/>
              <a:t> </a:t>
            </a:r>
            <a:r>
              <a:rPr lang="fr-FR" dirty="0"/>
              <a:t>”</a:t>
            </a:r>
            <a:r>
              <a:rPr lang="ar-TN" dirty="0"/>
              <a:t>مفروضة</a:t>
            </a:r>
            <a:r>
              <a:rPr lang="fr-FR" dirty="0"/>
              <a:t>" </a:t>
            </a:r>
            <a:r>
              <a:rPr lang="ar-TN" dirty="0"/>
              <a:t>أم</a:t>
            </a:r>
            <a:r>
              <a:rPr lang="ar-SA" dirty="0"/>
              <a:t> لا</a:t>
            </a:r>
            <a:r>
              <a:rPr lang="fr-FR" dirty="0"/>
              <a:t>. </a:t>
            </a:r>
          </a:p>
        </p:txBody>
      </p:sp>
      <p:pic>
        <p:nvPicPr>
          <p:cNvPr id="10242" name="Picture 2"/>
          <p:cNvPicPr>
            <a:picLocks noChangeAspect="1" noChangeArrowheads="1"/>
          </p:cNvPicPr>
          <p:nvPr/>
        </p:nvPicPr>
        <p:blipFill>
          <a:blip r:embed="rId2" cstate="print"/>
          <a:srcRect/>
          <a:stretch>
            <a:fillRect/>
          </a:stretch>
        </p:blipFill>
        <p:spPr bwMode="auto">
          <a:xfrm>
            <a:off x="1129904" y="2060575"/>
            <a:ext cx="3276203" cy="1944688"/>
          </a:xfrm>
          <a:prstGeom prst="rect">
            <a:avLst/>
          </a:prstGeom>
          <a:noFill/>
          <a:ln w="9525">
            <a:noFill/>
            <a:miter lim="800000"/>
            <a:headEnd/>
            <a:tailEnd/>
          </a:ln>
        </p:spPr>
      </p:pic>
      <p:pic>
        <p:nvPicPr>
          <p:cNvPr id="31750" name="Picture 3"/>
          <p:cNvPicPr>
            <a:picLocks noChangeAspect="1" noChangeArrowheads="1"/>
          </p:cNvPicPr>
          <p:nvPr/>
        </p:nvPicPr>
        <p:blipFill>
          <a:blip r:embed="rId3" cstate="print"/>
          <a:srcRect/>
          <a:stretch>
            <a:fillRect/>
          </a:stretch>
        </p:blipFill>
        <p:spPr bwMode="auto">
          <a:xfrm>
            <a:off x="7838810" y="2060575"/>
            <a:ext cx="1872854" cy="1944688"/>
          </a:xfrm>
          <a:prstGeom prst="rect">
            <a:avLst/>
          </a:prstGeom>
          <a:noFill/>
          <a:ln w="9525">
            <a:noFill/>
            <a:miter lim="800000"/>
            <a:headEnd/>
            <a:tailEnd/>
          </a:ln>
        </p:spPr>
      </p:pic>
      <p:pic>
        <p:nvPicPr>
          <p:cNvPr id="8" name="Picture 3"/>
          <p:cNvPicPr>
            <a:picLocks noChangeAspect="1" noChangeArrowheads="1"/>
          </p:cNvPicPr>
          <p:nvPr/>
        </p:nvPicPr>
        <p:blipFill>
          <a:blip r:embed="rId4" cstate="print"/>
          <a:srcRect/>
          <a:stretch>
            <a:fillRect/>
          </a:stretch>
        </p:blipFill>
        <p:spPr bwMode="auto">
          <a:xfrm>
            <a:off x="5264283" y="1989139"/>
            <a:ext cx="2340636" cy="2160587"/>
          </a:xfrm>
          <a:prstGeom prst="rect">
            <a:avLst/>
          </a:prstGeom>
          <a:noFill/>
          <a:ln w="9525">
            <a:noFill/>
            <a:miter lim="800000"/>
            <a:headEnd/>
            <a:tailEnd/>
          </a:ln>
        </p:spPr>
      </p:pic>
      <p:sp>
        <p:nvSpPr>
          <p:cNvPr id="9" name="Espace réservé du numéro de diapositive 8"/>
          <p:cNvSpPr>
            <a:spLocks noGrp="1"/>
          </p:cNvSpPr>
          <p:nvPr>
            <p:ph type="sldNum" sz="quarter" idx="12"/>
          </p:nvPr>
        </p:nvSpPr>
        <p:spPr/>
        <p:txBody>
          <a:bodyPr/>
          <a:lstStyle/>
          <a:p>
            <a:pPr>
              <a:defRPr/>
            </a:pPr>
            <a:fld id="{500B426B-1835-46B3-9937-44EB422E2701}" type="slidenum">
              <a:rPr lang="fr-BE"/>
              <a:pPr>
                <a:defRPr/>
              </a:pPr>
              <a:t>3</a:t>
            </a:fld>
            <a:endParaRPr lang="fr-BE"/>
          </a:p>
        </p:txBody>
      </p:sp>
      <p:sp>
        <p:nvSpPr>
          <p:cNvPr id="10" name="Espace réservé du pied de page 9"/>
          <p:cNvSpPr>
            <a:spLocks noGrp="1"/>
          </p:cNvSpPr>
          <p:nvPr>
            <p:ph type="ftr" sz="quarter" idx="11"/>
          </p:nvPr>
        </p:nvSpPr>
        <p:spPr/>
        <p:txBody>
          <a:bodyPr/>
          <a:lstStyle/>
          <a:p>
            <a:pPr>
              <a:defRPr/>
            </a:pPr>
            <a:r>
              <a:rPr lang="fr-BE"/>
              <a:t>Hassane gharbi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10242"/>
                                        </p:tgtEl>
                                        <p:attrNameLst>
                                          <p:attrName>style.visibility</p:attrName>
                                        </p:attrNameLst>
                                      </p:cBhvr>
                                      <p:to>
                                        <p:strVal val="visible"/>
                                      </p:to>
                                    </p:set>
                                    <p:animEffect transition="in" filter="strips(downLeft)">
                                      <p:cBhvr>
                                        <p:cTn id="15" dur="500"/>
                                        <p:tgtEl>
                                          <p:spTgt spid="10242"/>
                                        </p:tgtEl>
                                      </p:cBhvr>
                                    </p:animEffect>
                                  </p:childTnLst>
                                </p:cTn>
                              </p:par>
                              <p:par>
                                <p:cTn id="16" presetID="18" presetClass="entr" presetSubtype="12"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strips(downLeft)">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trips(down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76536" y="1412776"/>
            <a:ext cx="8686800" cy="4896544"/>
          </a:xfrm>
        </p:spPr>
        <p:txBody>
          <a:bodyPr/>
          <a:lstStyle/>
          <a:p>
            <a:r>
              <a:rPr lang="ar-SA" sz="2400" dirty="0" smtClean="0"/>
              <a:t>     بينما ينطلق</a:t>
            </a:r>
            <a:r>
              <a:rPr lang="fr-FR" sz="2400" dirty="0" smtClean="0"/>
              <a:t> </a:t>
            </a:r>
            <a:r>
              <a:rPr lang="ar-SA" sz="2400" dirty="0" smtClean="0">
                <a:solidFill>
                  <a:schemeClr val="accent6">
                    <a:lumMod val="50000"/>
                  </a:schemeClr>
                </a:solidFill>
              </a:rPr>
              <a:t>الاتجاه </a:t>
            </a:r>
            <a:r>
              <a:rPr lang="ar-TN" sz="2400" dirty="0" smtClean="0">
                <a:solidFill>
                  <a:schemeClr val="accent6">
                    <a:lumMod val="50000"/>
                  </a:schemeClr>
                </a:solidFill>
              </a:rPr>
              <a:t>ال</a:t>
            </a:r>
            <a:r>
              <a:rPr lang="ar-SA" sz="2400" dirty="0" smtClean="0">
                <a:solidFill>
                  <a:schemeClr val="accent6">
                    <a:lumMod val="50000"/>
                  </a:schemeClr>
                </a:solidFill>
              </a:rPr>
              <a:t>سلوكي </a:t>
            </a:r>
            <a:r>
              <a:rPr lang="ar-SA" sz="2400" dirty="0" smtClean="0"/>
              <a:t>من </a:t>
            </a:r>
            <a:r>
              <a:rPr lang="fr-FR" sz="2400" dirty="0" err="1" smtClean="0"/>
              <a:t>العوامل</a:t>
            </a:r>
            <a:r>
              <a:rPr lang="fr-FR" sz="2400" dirty="0" smtClean="0"/>
              <a:t> </a:t>
            </a:r>
            <a:r>
              <a:rPr lang="fr-FR" sz="2400" dirty="0" err="1" smtClean="0"/>
              <a:t>البيئية</a:t>
            </a:r>
            <a:r>
              <a:rPr lang="ar-SA" sz="2400" dirty="0" smtClean="0"/>
              <a:t> (</a:t>
            </a:r>
            <a:r>
              <a:rPr lang="ar-SA" sz="2400" dirty="0" smtClean="0">
                <a:solidFill>
                  <a:schemeClr val="accent6">
                    <a:lumMod val="50000"/>
                  </a:schemeClr>
                </a:solidFill>
              </a:rPr>
              <a:t>من الخارج الى الداخل</a:t>
            </a:r>
            <a:r>
              <a:rPr lang="ar-SA" sz="2400" dirty="0" smtClean="0"/>
              <a:t>) للتحكم و"السيطرة" على السلوك </a:t>
            </a:r>
            <a:r>
              <a:rPr lang="ar-SA" sz="2400" dirty="0" err="1" smtClean="0"/>
              <a:t>البشري.</a:t>
            </a:r>
            <a:r>
              <a:rPr lang="ar-SA" sz="2400" dirty="0" smtClean="0"/>
              <a:t> ينطلق مؤيدو </a:t>
            </a:r>
            <a:r>
              <a:rPr lang="ar-SA" sz="2400" dirty="0" smtClean="0">
                <a:solidFill>
                  <a:srgbClr val="00B050"/>
                </a:solidFill>
              </a:rPr>
              <a:t>الاتجاه المعرفي</a:t>
            </a:r>
            <a:r>
              <a:rPr lang="fr-FR" sz="2400" dirty="0" smtClean="0">
                <a:solidFill>
                  <a:srgbClr val="00B050"/>
                </a:solidFill>
              </a:rPr>
              <a:t> </a:t>
            </a:r>
            <a:r>
              <a:rPr lang="ar-SA" sz="2400" dirty="0" smtClean="0"/>
              <a:t>من</a:t>
            </a:r>
            <a:r>
              <a:rPr lang="fr-FR" sz="2400" dirty="0" smtClean="0"/>
              <a:t> </a:t>
            </a:r>
            <a:r>
              <a:rPr lang="fr-FR" sz="2400" dirty="0" err="1" smtClean="0"/>
              <a:t>العوامل</a:t>
            </a:r>
            <a:r>
              <a:rPr lang="ar-SA" sz="2400" dirty="0" smtClean="0"/>
              <a:t> الداخلية </a:t>
            </a:r>
            <a:r>
              <a:rPr lang="ar-SA" sz="2400" dirty="0" err="1" smtClean="0"/>
              <a:t>للانسان</a:t>
            </a:r>
            <a:r>
              <a:rPr lang="ar-SA" sz="2400" dirty="0" smtClean="0"/>
              <a:t> (</a:t>
            </a:r>
            <a:r>
              <a:rPr lang="ar-SA" sz="2400" dirty="0" smtClean="0">
                <a:solidFill>
                  <a:srgbClr val="00B050"/>
                </a:solidFill>
              </a:rPr>
              <a:t>من الداخل الى الخارج</a:t>
            </a:r>
            <a:r>
              <a:rPr lang="ar-SA" sz="2400" dirty="0" smtClean="0"/>
              <a:t>) و يشمل تركيزهم </a:t>
            </a:r>
            <a:r>
              <a:rPr lang="ar-SA" sz="2400" dirty="0" err="1" smtClean="0"/>
              <a:t>على </a:t>
            </a:r>
            <a:r>
              <a:rPr lang="ar-SA" sz="2400" dirty="0" smtClean="0"/>
              <a:t>(المعارف والدوافع و المؤثرات) التي تختلف بلا شك من شخص إلى آخر.</a:t>
            </a:r>
          </a:p>
          <a:p>
            <a:endParaRPr lang="ar-SA" sz="2400" dirty="0" smtClean="0">
              <a:solidFill>
                <a:srgbClr val="FFC000"/>
              </a:solidFill>
              <a:cs typeface="+mj-cs"/>
            </a:endParaRPr>
          </a:p>
          <a:p>
            <a:pPr algn="just"/>
            <a:r>
              <a:rPr lang="ar-SA" sz="2400" dirty="0" smtClean="0"/>
              <a:t>    في مجال </a:t>
            </a:r>
            <a:r>
              <a:rPr lang="ar-SA" sz="2400" i="1" dirty="0" smtClean="0">
                <a:effectLst>
                  <a:outerShdw blurRad="38100" dist="38100" dir="2700000" algn="tl">
                    <a:srgbClr val="C0C0C0"/>
                  </a:outerShdw>
                </a:effectLst>
              </a:rPr>
              <a:t>استراتيجية</a:t>
            </a:r>
            <a:r>
              <a:rPr lang="fr-FR" sz="2400" i="1" dirty="0" smtClean="0">
                <a:effectLst>
                  <a:outerShdw blurRad="38100" dist="38100" dir="2700000" algn="tl">
                    <a:srgbClr val="C0C0C0"/>
                  </a:outerShdw>
                </a:effectLst>
              </a:rPr>
              <a:t> </a:t>
            </a:r>
            <a:r>
              <a:rPr lang="ar-TN" sz="2400" i="1" dirty="0" smtClean="0">
                <a:effectLst>
                  <a:outerShdw blurRad="38100" dist="38100" dir="2700000" algn="tl">
                    <a:srgbClr val="C0C0C0"/>
                  </a:outerShdw>
                </a:effectLst>
              </a:rPr>
              <a:t> التحفيز</a:t>
            </a:r>
            <a:r>
              <a:rPr lang="ar-SA" sz="2400" i="1" dirty="0" smtClean="0">
                <a:effectLst>
                  <a:outerShdw blurRad="38100" dist="38100" dir="2700000" algn="tl">
                    <a:srgbClr val="C0C0C0"/>
                  </a:outerShdw>
                </a:effectLst>
              </a:rPr>
              <a:t> </a:t>
            </a:r>
            <a:r>
              <a:rPr lang="ar-TN" sz="2400" dirty="0" smtClean="0"/>
              <a:t>و</a:t>
            </a:r>
            <a:r>
              <a:rPr lang="ar-SA" sz="2400" dirty="0" smtClean="0"/>
              <a:t> و</a:t>
            </a:r>
            <a:r>
              <a:rPr lang="ar-TN" sz="2400" dirty="0" err="1" smtClean="0"/>
              <a:t>فقا</a:t>
            </a:r>
            <a:r>
              <a:rPr lang="ar-TN" sz="2400" dirty="0" smtClean="0"/>
              <a:t> </a:t>
            </a:r>
            <a:r>
              <a:rPr lang="fr-FR" sz="2400" dirty="0" smtClean="0"/>
              <a:t> </a:t>
            </a:r>
            <a:r>
              <a:rPr lang="ar-TN" sz="2400" dirty="0" smtClean="0"/>
              <a:t>ل</a:t>
            </a:r>
            <a:r>
              <a:rPr lang="ar-SA" sz="2400" dirty="0" smtClean="0"/>
              <a:t>فيليب برنو:</a:t>
            </a:r>
            <a:r>
              <a:rPr lang="ar-TN" sz="2400" dirty="0" smtClean="0"/>
              <a:t> فإنه</a:t>
            </a:r>
            <a:r>
              <a:rPr lang="fr-FR" sz="2400" dirty="0" smtClean="0"/>
              <a:t> </a:t>
            </a:r>
            <a:r>
              <a:rPr lang="ar-SA" sz="2400" dirty="0" smtClean="0"/>
              <a:t>لا يمكن</a:t>
            </a:r>
            <a:r>
              <a:rPr lang="ar-TN" sz="2400" dirty="0" smtClean="0"/>
              <a:t> </a:t>
            </a:r>
            <a:r>
              <a:rPr lang="ar-SA" sz="2400" dirty="0" smtClean="0"/>
              <a:t>تحفيز </a:t>
            </a:r>
            <a:r>
              <a:rPr lang="ar-TN" sz="2400" dirty="0" smtClean="0"/>
              <a:t>الأفراد</a:t>
            </a:r>
            <a:r>
              <a:rPr lang="fr-FR" sz="2400" dirty="0" smtClean="0"/>
              <a:t> </a:t>
            </a:r>
            <a:r>
              <a:rPr lang="ar-SA" sz="2400" dirty="0" smtClean="0"/>
              <a:t>مباشرة</a:t>
            </a:r>
            <a:r>
              <a:rPr lang="fr-FR" sz="2400" dirty="0" smtClean="0"/>
              <a:t>، </a:t>
            </a:r>
            <a:r>
              <a:rPr lang="ar-SA" sz="2400" dirty="0" smtClean="0"/>
              <a:t>وبوسائل ملموسة و </a:t>
            </a:r>
            <a:r>
              <a:rPr lang="ar-SA" sz="2400" dirty="0" err="1" smtClean="0"/>
              <a:t>مرئية</a:t>
            </a:r>
            <a:r>
              <a:rPr lang="ar-SA" sz="2400" dirty="0" err="1" smtClean="0">
                <a:solidFill>
                  <a:schemeClr val="accent6">
                    <a:lumMod val="50000"/>
                  </a:schemeClr>
                </a:solidFill>
              </a:rPr>
              <a:t> </a:t>
            </a:r>
            <a:r>
              <a:rPr lang="ar-SA" sz="2400" dirty="0" smtClean="0"/>
              <a:t>( </a:t>
            </a:r>
            <a:r>
              <a:rPr lang="ar-SA" sz="2400" dirty="0" smtClean="0">
                <a:solidFill>
                  <a:schemeClr val="accent6">
                    <a:lumMod val="50000"/>
                  </a:schemeClr>
                </a:solidFill>
              </a:rPr>
              <a:t>الاتجاه </a:t>
            </a:r>
            <a:r>
              <a:rPr lang="ar-TN" sz="2400" dirty="0" smtClean="0">
                <a:solidFill>
                  <a:schemeClr val="accent6">
                    <a:lumMod val="50000"/>
                  </a:schemeClr>
                </a:solidFill>
              </a:rPr>
              <a:t>ال</a:t>
            </a:r>
            <a:r>
              <a:rPr lang="ar-SA" sz="2400" dirty="0" err="1" smtClean="0">
                <a:solidFill>
                  <a:schemeClr val="accent6">
                    <a:lumMod val="50000"/>
                  </a:schemeClr>
                </a:solidFill>
              </a:rPr>
              <a:t>سلوكي</a:t>
            </a:r>
            <a:r>
              <a:rPr lang="ar-SA" sz="2400" dirty="0" err="1" smtClean="0"/>
              <a:t> </a:t>
            </a:r>
            <a:r>
              <a:rPr lang="ar-SA" sz="2400" dirty="0" smtClean="0"/>
              <a:t>: </a:t>
            </a:r>
            <a:r>
              <a:rPr lang="ar-SA" sz="2400" dirty="0" smtClean="0">
                <a:solidFill>
                  <a:schemeClr val="accent6">
                    <a:lumMod val="50000"/>
                  </a:schemeClr>
                </a:solidFill>
              </a:rPr>
              <a:t>من الخارج الى الداخل</a:t>
            </a:r>
            <a:r>
              <a:rPr lang="ar-SA" sz="2400" dirty="0" err="1" smtClean="0"/>
              <a:t>)</a:t>
            </a:r>
            <a:r>
              <a:rPr lang="ar-SA" sz="2400" dirty="0" smtClean="0"/>
              <a:t> </a:t>
            </a:r>
            <a:r>
              <a:rPr lang="ar-TN" sz="2400" dirty="0" smtClean="0"/>
              <a:t>بينما</a:t>
            </a:r>
            <a:r>
              <a:rPr lang="fr-FR" sz="2400" dirty="0" smtClean="0"/>
              <a:t> </a:t>
            </a:r>
            <a:r>
              <a:rPr lang="ar-SA" sz="2400" dirty="0" smtClean="0"/>
              <a:t>يمكن وضعه</a:t>
            </a:r>
            <a:r>
              <a:rPr lang="ar-TN" sz="2400" dirty="0" smtClean="0"/>
              <a:t>م </a:t>
            </a:r>
            <a:r>
              <a:rPr lang="ar-SA" sz="2400" dirty="0" smtClean="0"/>
              <a:t>في</a:t>
            </a:r>
            <a:r>
              <a:rPr lang="fr-FR" sz="2400" dirty="0" smtClean="0"/>
              <a:t> </a:t>
            </a:r>
            <a:r>
              <a:rPr lang="ar-TN" sz="2400" dirty="0" smtClean="0"/>
              <a:t>ظروف تمكنهم</a:t>
            </a:r>
            <a:r>
              <a:rPr lang="ar-SA" sz="2400" dirty="0" smtClean="0"/>
              <a:t> </a:t>
            </a:r>
            <a:r>
              <a:rPr lang="ar-TN" sz="2400" dirty="0" smtClean="0"/>
              <a:t>من تحفيز أنفسهم بأنفسهم</a:t>
            </a:r>
            <a:r>
              <a:rPr lang="ar-SA" sz="2400" dirty="0" smtClean="0"/>
              <a:t> (</a:t>
            </a:r>
            <a:r>
              <a:rPr lang="ar-SA" sz="2400" dirty="0" smtClean="0">
                <a:solidFill>
                  <a:srgbClr val="00B050"/>
                </a:solidFill>
              </a:rPr>
              <a:t>الاتجاه المعرفي</a:t>
            </a:r>
            <a:r>
              <a:rPr lang="fr-FR" sz="2400" dirty="0" smtClean="0">
                <a:solidFill>
                  <a:srgbClr val="00B050"/>
                </a:solidFill>
              </a:rPr>
              <a:t> </a:t>
            </a:r>
            <a:r>
              <a:rPr lang="ar-SA" sz="2400" dirty="0" smtClean="0">
                <a:solidFill>
                  <a:schemeClr val="tx1"/>
                </a:solidFill>
              </a:rPr>
              <a:t>:</a:t>
            </a:r>
            <a:r>
              <a:rPr lang="ar-SA" sz="2400" dirty="0" smtClean="0">
                <a:solidFill>
                  <a:srgbClr val="00B050"/>
                </a:solidFill>
              </a:rPr>
              <a:t> من الداخل الى الخارج</a:t>
            </a:r>
            <a:r>
              <a:rPr lang="ar-SA" sz="2400" dirty="0" err="1" smtClean="0"/>
              <a:t>)</a:t>
            </a:r>
            <a:r>
              <a:rPr lang="ar-SA" sz="2400" dirty="0" smtClean="0"/>
              <a:t> </a:t>
            </a:r>
            <a:r>
              <a:rPr lang="ar-TN" sz="2400" dirty="0" err="1" smtClean="0"/>
              <a:t>.</a:t>
            </a:r>
            <a:endParaRPr lang="ar-TN" sz="2400" dirty="0" smtClean="0"/>
          </a:p>
          <a:p>
            <a:pPr algn="just"/>
            <a:r>
              <a:rPr lang="fr-FR" sz="2400" dirty="0" smtClean="0"/>
              <a:t/>
            </a:r>
            <a:br>
              <a:rPr lang="fr-FR" sz="2400" dirty="0" smtClean="0"/>
            </a:br>
            <a:r>
              <a:rPr lang="ar-SA" sz="2400" dirty="0" smtClean="0"/>
              <a:t>يمكن استكشاف</a:t>
            </a:r>
            <a:r>
              <a:rPr lang="fr-FR" sz="2400" dirty="0" smtClean="0"/>
              <a:t> </a:t>
            </a:r>
            <a:r>
              <a:rPr lang="ar-SA" sz="2400" dirty="0" smtClean="0"/>
              <a:t>أربع</a:t>
            </a:r>
            <a:r>
              <a:rPr lang="ar-TN" sz="2400" dirty="0" smtClean="0"/>
              <a:t>ة مسالك:</a:t>
            </a:r>
            <a:endParaRPr lang="fr-FR" sz="2400" dirty="0" smtClean="0"/>
          </a:p>
          <a:p>
            <a:endParaRPr lang="ar-SA" sz="2400" dirty="0">
              <a:solidFill>
                <a:srgbClr val="FFC000"/>
              </a:solidFill>
              <a:cs typeface="+mj-cs"/>
            </a:endParaRPr>
          </a:p>
        </p:txBody>
      </p:sp>
      <p:sp>
        <p:nvSpPr>
          <p:cNvPr id="4" name="ZoneTexte 3"/>
          <p:cNvSpPr txBox="1"/>
          <p:nvPr/>
        </p:nvSpPr>
        <p:spPr>
          <a:xfrm>
            <a:off x="2432720" y="404664"/>
            <a:ext cx="5616624" cy="707886"/>
          </a:xfrm>
          <a:prstGeom prst="rect">
            <a:avLst/>
          </a:prstGeom>
          <a:noFill/>
        </p:spPr>
        <p:txBody>
          <a:bodyPr wrap="square" rtlCol="0">
            <a:spAutoFit/>
          </a:bodyPr>
          <a:lstStyle/>
          <a:p>
            <a:pPr algn="ctr"/>
            <a:r>
              <a:rPr lang="ar-SA" sz="4000" dirty="0" smtClean="0">
                <a:solidFill>
                  <a:schemeClr val="accent5">
                    <a:lumMod val="75000"/>
                  </a:schemeClr>
                </a:solidFill>
              </a:rPr>
              <a:t>الاتجاه المعرفي</a:t>
            </a:r>
            <a:endParaRPr lang="fr-FR" sz="4000"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vert="horz" wrap="square" lIns="91440" tIns="45720" rIns="91440" bIns="45720" numCol="1" anchorCtr="0" compatLnSpc="1">
            <a:prstTxWarp prst="textNoShape">
              <a:avLst/>
            </a:prstTxWarp>
          </a:bodyPr>
          <a:lstStyle/>
          <a:p>
            <a:pPr algn="ctr" rtl="1" eaLnBrk="1" hangingPunct="1"/>
            <a:r>
              <a:rPr lang="ar-SA" dirty="0" smtClean="0">
                <a:effectLst>
                  <a:outerShdw blurRad="38100" dist="38100" dir="2700000" algn="tl">
                    <a:srgbClr val="C0C0C0"/>
                  </a:outerShdw>
                </a:effectLst>
                <a:cs typeface="Arial" charset="0"/>
              </a:rPr>
              <a:t>استراتيجية</a:t>
            </a:r>
            <a:r>
              <a:rPr lang="fr-FR" dirty="0" smtClean="0">
                <a:effectLst>
                  <a:outerShdw blurRad="38100" dist="38100" dir="2700000" algn="tl">
                    <a:srgbClr val="C0C0C0"/>
                  </a:outerShdw>
                </a:effectLst>
                <a:cs typeface="Arial" charset="0"/>
              </a:rPr>
              <a:t> </a:t>
            </a:r>
            <a:r>
              <a:rPr lang="ar-TN" dirty="0" smtClean="0">
                <a:effectLst>
                  <a:outerShdw blurRad="38100" dist="38100" dir="2700000" algn="tl">
                    <a:srgbClr val="C0C0C0"/>
                  </a:outerShdw>
                </a:effectLst>
                <a:cs typeface="Arial" charset="0"/>
              </a:rPr>
              <a:t> التحفيز</a:t>
            </a:r>
            <a:endParaRPr lang="fr-FR" dirty="0" smtClean="0">
              <a:effectLst/>
            </a:endParaRPr>
          </a:p>
        </p:txBody>
      </p:sp>
      <p:sp>
        <p:nvSpPr>
          <p:cNvPr id="6" name="Espace réservé du contenu 5"/>
          <p:cNvSpPr>
            <a:spLocks noGrp="1"/>
          </p:cNvSpPr>
          <p:nvPr>
            <p:ph idx="1"/>
          </p:nvPr>
        </p:nvSpPr>
        <p:spPr/>
        <p:txBody>
          <a:bodyPr/>
          <a:lstStyle/>
          <a:p>
            <a:pPr algn="just"/>
            <a:r>
              <a:rPr lang="ar-SA" sz="3600" dirty="0" smtClean="0">
                <a:cs typeface="+mj-cs"/>
              </a:rPr>
              <a:t>   في مجال </a:t>
            </a:r>
            <a:r>
              <a:rPr lang="ar-SA" sz="3600" dirty="0" smtClean="0">
                <a:effectLst>
                  <a:outerShdw blurRad="38100" dist="38100" dir="2700000" algn="tl">
                    <a:srgbClr val="C0C0C0"/>
                  </a:outerShdw>
                </a:effectLst>
                <a:cs typeface="+mj-cs"/>
              </a:rPr>
              <a:t>استراتيجية</a:t>
            </a:r>
            <a:r>
              <a:rPr lang="fr-FR" sz="3600" dirty="0" smtClean="0">
                <a:effectLst>
                  <a:outerShdw blurRad="38100" dist="38100" dir="2700000" algn="tl">
                    <a:srgbClr val="C0C0C0"/>
                  </a:outerShdw>
                </a:effectLst>
                <a:cs typeface="+mj-cs"/>
              </a:rPr>
              <a:t> </a:t>
            </a:r>
            <a:r>
              <a:rPr lang="ar-TN" sz="3600" dirty="0" smtClean="0">
                <a:effectLst>
                  <a:outerShdw blurRad="38100" dist="38100" dir="2700000" algn="tl">
                    <a:srgbClr val="C0C0C0"/>
                  </a:outerShdw>
                </a:effectLst>
                <a:cs typeface="+mj-cs"/>
              </a:rPr>
              <a:t> التحفيز</a:t>
            </a:r>
            <a:r>
              <a:rPr lang="ar-SA" sz="3600" dirty="0" smtClean="0">
                <a:effectLst>
                  <a:outerShdw blurRad="38100" dist="38100" dir="2700000" algn="tl">
                    <a:srgbClr val="C0C0C0"/>
                  </a:outerShdw>
                </a:effectLst>
                <a:cs typeface="+mj-cs"/>
              </a:rPr>
              <a:t> </a:t>
            </a:r>
            <a:r>
              <a:rPr lang="ar-TN" sz="3600" dirty="0" smtClean="0">
                <a:cs typeface="+mj-cs"/>
              </a:rPr>
              <a:t>و</a:t>
            </a:r>
            <a:r>
              <a:rPr lang="ar-SA" sz="3600" dirty="0" smtClean="0">
                <a:cs typeface="+mj-cs"/>
              </a:rPr>
              <a:t> و</a:t>
            </a:r>
            <a:r>
              <a:rPr lang="ar-TN" sz="3600" dirty="0" err="1" smtClean="0">
                <a:cs typeface="+mj-cs"/>
              </a:rPr>
              <a:t>فقا</a:t>
            </a:r>
            <a:r>
              <a:rPr lang="ar-TN" sz="3600" dirty="0" smtClean="0">
                <a:cs typeface="+mj-cs"/>
              </a:rPr>
              <a:t> </a:t>
            </a:r>
            <a:r>
              <a:rPr lang="fr-FR" sz="3600" dirty="0" smtClean="0">
                <a:cs typeface="+mj-cs"/>
              </a:rPr>
              <a:t> </a:t>
            </a:r>
            <a:r>
              <a:rPr lang="ar-TN" sz="3600" dirty="0" smtClean="0">
                <a:cs typeface="+mj-cs"/>
              </a:rPr>
              <a:t>ل</a:t>
            </a:r>
            <a:r>
              <a:rPr lang="ar-SA" sz="3600" dirty="0" smtClean="0">
                <a:cs typeface="+mj-cs"/>
              </a:rPr>
              <a:t>فيليب برنو:</a:t>
            </a:r>
            <a:r>
              <a:rPr lang="ar-TN" sz="3600" dirty="0" smtClean="0">
                <a:cs typeface="+mj-cs"/>
              </a:rPr>
              <a:t> فإنه</a:t>
            </a:r>
            <a:r>
              <a:rPr lang="fr-FR" sz="3600" dirty="0" smtClean="0">
                <a:cs typeface="+mj-cs"/>
              </a:rPr>
              <a:t> </a:t>
            </a:r>
            <a:r>
              <a:rPr lang="ar-SA" sz="3600" dirty="0" smtClean="0">
                <a:cs typeface="+mj-cs"/>
              </a:rPr>
              <a:t>لا يمكن</a:t>
            </a:r>
            <a:r>
              <a:rPr lang="ar-TN" sz="3600" dirty="0" smtClean="0">
                <a:cs typeface="+mj-cs"/>
              </a:rPr>
              <a:t> </a:t>
            </a:r>
            <a:r>
              <a:rPr lang="ar-SA" sz="3600" dirty="0" smtClean="0">
                <a:cs typeface="+mj-cs"/>
              </a:rPr>
              <a:t>تحفيز </a:t>
            </a:r>
            <a:r>
              <a:rPr lang="ar-TN" sz="3600" dirty="0" smtClean="0">
                <a:cs typeface="+mj-cs"/>
              </a:rPr>
              <a:t>الأفراد</a:t>
            </a:r>
            <a:r>
              <a:rPr lang="fr-FR" sz="3600" dirty="0" smtClean="0">
                <a:cs typeface="+mj-cs"/>
              </a:rPr>
              <a:t> </a:t>
            </a:r>
            <a:r>
              <a:rPr lang="ar-SA" sz="3600" dirty="0" smtClean="0">
                <a:cs typeface="+mj-cs"/>
              </a:rPr>
              <a:t>مباشرة</a:t>
            </a:r>
            <a:r>
              <a:rPr lang="fr-FR" sz="3600" dirty="0" smtClean="0">
                <a:cs typeface="+mj-cs"/>
              </a:rPr>
              <a:t>، </a:t>
            </a:r>
            <a:r>
              <a:rPr lang="ar-TN" sz="3600" dirty="0" smtClean="0">
                <a:cs typeface="+mj-cs"/>
              </a:rPr>
              <a:t>بينما</a:t>
            </a:r>
            <a:r>
              <a:rPr lang="fr-FR" sz="3600" dirty="0" smtClean="0">
                <a:cs typeface="+mj-cs"/>
              </a:rPr>
              <a:t> </a:t>
            </a:r>
            <a:r>
              <a:rPr lang="ar-SA" sz="3600" dirty="0" smtClean="0">
                <a:cs typeface="+mj-cs"/>
              </a:rPr>
              <a:t>يمكن وضعه</a:t>
            </a:r>
            <a:r>
              <a:rPr lang="ar-TN" sz="3600" dirty="0" smtClean="0">
                <a:cs typeface="+mj-cs"/>
              </a:rPr>
              <a:t>م </a:t>
            </a:r>
            <a:r>
              <a:rPr lang="ar-SA" sz="3600" dirty="0" smtClean="0">
                <a:cs typeface="+mj-cs"/>
              </a:rPr>
              <a:t>في</a:t>
            </a:r>
            <a:r>
              <a:rPr lang="fr-FR" sz="3600" dirty="0" smtClean="0">
                <a:cs typeface="+mj-cs"/>
              </a:rPr>
              <a:t> </a:t>
            </a:r>
            <a:r>
              <a:rPr lang="ar-TN" sz="3600" dirty="0" smtClean="0">
                <a:cs typeface="+mj-cs"/>
              </a:rPr>
              <a:t>ظروف تمكنهم</a:t>
            </a:r>
            <a:r>
              <a:rPr lang="ar-SA" sz="3600" dirty="0" smtClean="0">
                <a:cs typeface="+mj-cs"/>
              </a:rPr>
              <a:t> </a:t>
            </a:r>
            <a:r>
              <a:rPr lang="ar-TN" sz="3600" dirty="0" smtClean="0">
                <a:cs typeface="+mj-cs"/>
              </a:rPr>
              <a:t>من تحفيز أنفسهم بأنفسهم.</a:t>
            </a:r>
          </a:p>
          <a:p>
            <a:pPr algn="just" rtl="1" eaLnBrk="1" hangingPunct="1">
              <a:buFont typeface="Wingdings 2" pitchFamily="18" charset="2"/>
              <a:buNone/>
            </a:pPr>
            <a:r>
              <a:rPr lang="fr-FR" dirty="0" smtClean="0">
                <a:cs typeface="Arial" charset="0"/>
              </a:rPr>
              <a:t/>
            </a:r>
            <a:br>
              <a:rPr lang="fr-FR" dirty="0" smtClean="0">
                <a:cs typeface="Arial" charset="0"/>
              </a:rPr>
            </a:br>
            <a:r>
              <a:rPr lang="ar-SA" dirty="0" smtClean="0">
                <a:cs typeface="Arial" charset="0"/>
              </a:rPr>
              <a:t>يمكن استكشاف</a:t>
            </a:r>
            <a:r>
              <a:rPr lang="fr-FR" dirty="0" smtClean="0">
                <a:cs typeface="Arial" charset="0"/>
              </a:rPr>
              <a:t> </a:t>
            </a:r>
            <a:r>
              <a:rPr lang="ar-SA" dirty="0" smtClean="0">
                <a:cs typeface="Arial" charset="0"/>
              </a:rPr>
              <a:t>أربع</a:t>
            </a:r>
            <a:r>
              <a:rPr lang="ar-TN" dirty="0" smtClean="0">
                <a:cs typeface="Arial" charset="0"/>
              </a:rPr>
              <a:t>ة مسالك:</a:t>
            </a:r>
            <a:endParaRPr lang="fr-FR" dirty="0" smtClean="0">
              <a:cs typeface="Arial" charset="0"/>
            </a:endParaRPr>
          </a:p>
        </p:txBody>
      </p:sp>
      <p:sp>
        <p:nvSpPr>
          <p:cNvPr id="4" name="Espace réservé du numéro de diapositive 3"/>
          <p:cNvSpPr>
            <a:spLocks noGrp="1"/>
          </p:cNvSpPr>
          <p:nvPr>
            <p:ph type="sldNum" sz="quarter" idx="4294967295"/>
          </p:nvPr>
        </p:nvSpPr>
        <p:spPr>
          <a:xfrm>
            <a:off x="9331590" y="6305550"/>
            <a:ext cx="495300" cy="476250"/>
          </a:xfrm>
          <a:prstGeom prst="rect">
            <a:avLst/>
          </a:prstGeom>
        </p:spPr>
        <p:txBody>
          <a:bodyPr/>
          <a:lstStyle/>
          <a:p>
            <a:pPr>
              <a:defRPr/>
            </a:pPr>
            <a:fld id="{86137D3D-3343-45D4-8B90-6D1DF91C380F}" type="slidenum">
              <a:rPr lang="fr-BE"/>
              <a:pPr>
                <a:defRPr/>
              </a:pPr>
              <a:t>5</a:t>
            </a:fld>
            <a:endParaRPr lang="fr-BE"/>
          </a:p>
        </p:txBody>
      </p:sp>
      <p:sp>
        <p:nvSpPr>
          <p:cNvPr id="7" name="Espace réservé du pied de page 6"/>
          <p:cNvSpPr>
            <a:spLocks noGrp="1"/>
          </p:cNvSpPr>
          <p:nvPr>
            <p:ph type="ftr" sz="quarter" idx="4294967295"/>
          </p:nvPr>
        </p:nvSpPr>
        <p:spPr>
          <a:xfrm>
            <a:off x="6191250" y="6305550"/>
            <a:ext cx="3136900" cy="476250"/>
          </a:xfrm>
          <a:prstGeom prst="rect">
            <a:avLst/>
          </a:prstGeom>
        </p:spPr>
        <p:txBody>
          <a:bodyPr/>
          <a:lstStyle/>
          <a:p>
            <a:pPr>
              <a:defRPr/>
            </a:pPr>
            <a:r>
              <a:rPr lang="fr-BE"/>
              <a:t>Hassane gharbi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trips(down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strips(downLeft)">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fontAlgn="auto">
              <a:spcAft>
                <a:spcPts val="0"/>
              </a:spcAft>
              <a:defRPr/>
            </a:pPr>
            <a:r>
              <a:rPr lang="ar-SA" b="1" dirty="0" smtClean="0">
                <a:solidFill>
                  <a:schemeClr val="accent5">
                    <a:lumMod val="75000"/>
                  </a:schemeClr>
                </a:solidFill>
              </a:rPr>
              <a:t>تابع</a:t>
            </a:r>
            <a:endParaRPr lang="fr-FR" dirty="0">
              <a:solidFill>
                <a:schemeClr val="tx2">
                  <a:satMod val="130000"/>
                </a:schemeClr>
              </a:solidFill>
            </a:endParaRPr>
          </a:p>
        </p:txBody>
      </p:sp>
      <p:sp>
        <p:nvSpPr>
          <p:cNvPr id="3" name="Espace réservé du contenu 2"/>
          <p:cNvSpPr>
            <a:spLocks noGrp="1"/>
          </p:cNvSpPr>
          <p:nvPr>
            <p:ph idx="1"/>
          </p:nvPr>
        </p:nvSpPr>
        <p:spPr/>
        <p:txBody>
          <a:bodyPr/>
          <a:lstStyle/>
          <a:p>
            <a:pPr algn="r" rtl="1"/>
            <a:r>
              <a:rPr lang="ar-SA" dirty="0" smtClean="0">
                <a:solidFill>
                  <a:schemeClr val="tx2">
                    <a:lumMod val="60000"/>
                    <a:lumOff val="40000"/>
                  </a:schemeClr>
                </a:solidFill>
                <a:cs typeface="Arial" charset="0"/>
              </a:rPr>
              <a:t>   تقديم مكافآت </a:t>
            </a:r>
            <a:r>
              <a:rPr lang="ar-SA" dirty="0" smtClean="0">
                <a:cs typeface="Arial" charset="0"/>
              </a:rPr>
              <a:t>: </a:t>
            </a:r>
            <a:r>
              <a:rPr lang="ar-TN" dirty="0" smtClean="0">
                <a:cs typeface="Arial" charset="0"/>
              </a:rPr>
              <a:t>ويتمثل ذلك في</a:t>
            </a:r>
            <a:r>
              <a:rPr lang="ar-SA" dirty="0" smtClean="0">
                <a:cs typeface="Arial" charset="0"/>
              </a:rPr>
              <a:t> تقديم المكافآت المادية </a:t>
            </a:r>
            <a:r>
              <a:rPr lang="ar-TN" dirty="0" smtClean="0">
                <a:cs typeface="Arial" charset="0"/>
              </a:rPr>
              <a:t>مقابل</a:t>
            </a:r>
            <a:r>
              <a:rPr lang="ar-SA" dirty="0" smtClean="0">
                <a:cs typeface="Arial" charset="0"/>
              </a:rPr>
              <a:t> الجهد ولكن هذا يفترض أن يتم </a:t>
            </a:r>
            <a:r>
              <a:rPr lang="ar-TN" dirty="0" smtClean="0">
                <a:cs typeface="Arial" charset="0"/>
              </a:rPr>
              <a:t>ذلك في </a:t>
            </a:r>
            <a:r>
              <a:rPr lang="ar-SA" dirty="0" smtClean="0">
                <a:cs typeface="Arial" charset="0"/>
              </a:rPr>
              <a:t>تقييم </a:t>
            </a:r>
            <a:r>
              <a:rPr lang="ar-TN" dirty="0" smtClean="0">
                <a:cs typeface="Arial" charset="0"/>
              </a:rPr>
              <a:t>جيد لهذا الجهد</a:t>
            </a:r>
            <a:r>
              <a:rPr lang="ar-SA" dirty="0" smtClean="0">
                <a:cs typeface="Arial" charset="0"/>
              </a:rPr>
              <a:t>. </a:t>
            </a:r>
          </a:p>
          <a:p>
            <a:pPr algn="r" rtl="1"/>
            <a:endParaRPr lang="ar-TN" dirty="0" smtClean="0">
              <a:cs typeface="Arial" charset="0"/>
            </a:endParaRPr>
          </a:p>
          <a:p>
            <a:pPr algn="r" rtl="1"/>
            <a:r>
              <a:rPr lang="ar-SA" dirty="0" smtClean="0">
                <a:solidFill>
                  <a:schemeClr val="tx2">
                    <a:lumMod val="60000"/>
                    <a:lumOff val="40000"/>
                  </a:schemeClr>
                </a:solidFill>
                <a:cs typeface="Arial" charset="0"/>
              </a:rPr>
              <a:t>   تغيير العمل </a:t>
            </a:r>
            <a:r>
              <a:rPr lang="ar-SA" dirty="0" smtClean="0">
                <a:cs typeface="Arial" charset="0"/>
              </a:rPr>
              <a:t>: </a:t>
            </a:r>
            <a:r>
              <a:rPr lang="ar-TN" dirty="0" smtClean="0">
                <a:cs typeface="Arial" charset="0"/>
              </a:rPr>
              <a:t>ويتم ذلك بهدف</a:t>
            </a:r>
            <a:r>
              <a:rPr lang="ar-SA" dirty="0" smtClean="0">
                <a:cs typeface="Arial" charset="0"/>
              </a:rPr>
              <a:t> إثراء العمل الذي تم تقسيم</a:t>
            </a:r>
            <a:r>
              <a:rPr lang="ar-TN" dirty="0" smtClean="0">
                <a:cs typeface="Arial" charset="0"/>
              </a:rPr>
              <a:t>ه بطريقة </a:t>
            </a:r>
            <a:r>
              <a:rPr lang="ar-TN" dirty="0" smtClean="0">
                <a:solidFill>
                  <a:schemeClr val="tx2">
                    <a:lumMod val="60000"/>
                    <a:lumOff val="40000"/>
                  </a:schemeClr>
                </a:solidFill>
                <a:cs typeface="Arial" charset="0"/>
              </a:rPr>
              <a:t>مفرطة</a:t>
            </a:r>
            <a:r>
              <a:rPr lang="ar-SA" dirty="0" smtClean="0">
                <a:cs typeface="Arial" charset="0"/>
              </a:rPr>
              <a:t> تايلور</a:t>
            </a:r>
            <a:r>
              <a:rPr lang="ar-TN" dirty="0" err="1" smtClean="0">
                <a:cs typeface="Arial" charset="0"/>
              </a:rPr>
              <a:t>ية</a:t>
            </a:r>
            <a:r>
              <a:rPr lang="ar-SA" dirty="0" smtClean="0">
                <a:cs typeface="Arial" charset="0"/>
              </a:rPr>
              <a:t>. </a:t>
            </a:r>
            <a:r>
              <a:rPr lang="ar-TN" dirty="0" smtClean="0">
                <a:cs typeface="Arial" charset="0"/>
              </a:rPr>
              <a:t>و</a:t>
            </a:r>
            <a:r>
              <a:rPr lang="ar-SA" dirty="0" smtClean="0">
                <a:cs typeface="Arial" charset="0"/>
              </a:rPr>
              <a:t>تغيير العمل يعني استعادة تعقيد</a:t>
            </a:r>
            <a:r>
              <a:rPr lang="ar-TN" dirty="0" err="1" smtClean="0">
                <a:cs typeface="Arial" charset="0"/>
              </a:rPr>
              <a:t>اته</a:t>
            </a:r>
            <a:r>
              <a:rPr lang="ar-SA" dirty="0" smtClean="0">
                <a:cs typeface="Arial" charset="0"/>
              </a:rPr>
              <a:t> </a:t>
            </a:r>
            <a:r>
              <a:rPr lang="fr-FR" dirty="0" smtClean="0">
                <a:cs typeface="Arial" charset="0"/>
              </a:rPr>
              <a:t>.</a:t>
            </a:r>
            <a:r>
              <a:rPr lang="ar-SA" dirty="0" smtClean="0">
                <a:cs typeface="Arial" charset="0"/>
              </a:rPr>
              <a:t> فان التعقيد يساعد على جعل </a:t>
            </a:r>
            <a:r>
              <a:rPr lang="ar-SA" dirty="0" smtClean="0">
                <a:solidFill>
                  <a:schemeClr val="tx2">
                    <a:lumMod val="60000"/>
                    <a:lumOff val="40000"/>
                  </a:schemeClr>
                </a:solidFill>
                <a:cs typeface="Arial" charset="0"/>
              </a:rPr>
              <a:t>معنى</a:t>
            </a:r>
            <a:r>
              <a:rPr lang="ar-SA" dirty="0" smtClean="0">
                <a:cs typeface="Arial" charset="0"/>
              </a:rPr>
              <a:t> للعمل .</a:t>
            </a:r>
            <a:endParaRPr lang="fr-FR" dirty="0" smtClean="0">
              <a:cs typeface="Arial" charset="0"/>
            </a:endParaRPr>
          </a:p>
          <a:p>
            <a:pPr algn="r" rtl="1">
              <a:buFont typeface="Wingdings 2" pitchFamily="18" charset="2"/>
              <a:buNone/>
            </a:pPr>
            <a:endParaRPr lang="fr-FR" dirty="0" smtClean="0"/>
          </a:p>
        </p:txBody>
      </p:sp>
      <p:sp>
        <p:nvSpPr>
          <p:cNvPr id="4" name="Espace réservé du numéro de diapositive 3"/>
          <p:cNvSpPr>
            <a:spLocks noGrp="1"/>
          </p:cNvSpPr>
          <p:nvPr>
            <p:ph type="sldNum" sz="quarter" idx="4294967295"/>
          </p:nvPr>
        </p:nvSpPr>
        <p:spPr>
          <a:xfrm>
            <a:off x="9331590" y="6305550"/>
            <a:ext cx="495300" cy="476250"/>
          </a:xfrm>
          <a:prstGeom prst="rect">
            <a:avLst/>
          </a:prstGeom>
        </p:spPr>
        <p:txBody>
          <a:bodyPr/>
          <a:lstStyle/>
          <a:p>
            <a:pPr>
              <a:defRPr/>
            </a:pPr>
            <a:fld id="{992F2246-338C-46D5-917F-26FDF8A18BE2}" type="slidenum">
              <a:rPr lang="fr-BE"/>
              <a:pPr>
                <a:defRPr/>
              </a:pPr>
              <a:t>6</a:t>
            </a:fld>
            <a:endParaRPr lang="fr-BE"/>
          </a:p>
        </p:txBody>
      </p:sp>
      <p:sp>
        <p:nvSpPr>
          <p:cNvPr id="5" name="Espace réservé du pied de page 4"/>
          <p:cNvSpPr>
            <a:spLocks noGrp="1"/>
          </p:cNvSpPr>
          <p:nvPr>
            <p:ph type="ftr" sz="quarter" idx="4294967295"/>
          </p:nvPr>
        </p:nvSpPr>
        <p:spPr>
          <a:xfrm>
            <a:off x="6191250" y="6305550"/>
            <a:ext cx="3136900" cy="476250"/>
          </a:xfrm>
          <a:prstGeom prst="rect">
            <a:avLst/>
          </a:prstGeom>
        </p:spPr>
        <p:txBody>
          <a:bodyPr/>
          <a:lstStyle/>
          <a:p>
            <a:pPr>
              <a:defRPr/>
            </a:pPr>
            <a:r>
              <a:rPr lang="fr-BE"/>
              <a:t>Hassane gharbi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18621" y="1412502"/>
            <a:ext cx="8860367" cy="5976938"/>
          </a:xfrm>
        </p:spPr>
        <p:txBody>
          <a:bodyPr>
            <a:normAutofit/>
          </a:bodyPr>
          <a:lstStyle/>
          <a:p>
            <a:pPr algn="r" rtl="1"/>
            <a:r>
              <a:rPr lang="ar-SA" dirty="0" smtClean="0">
                <a:solidFill>
                  <a:schemeClr val="tx2">
                    <a:lumMod val="60000"/>
                    <a:lumOff val="40000"/>
                  </a:schemeClr>
                </a:solidFill>
                <a:cs typeface="Arial" charset="0"/>
              </a:rPr>
              <a:t>    تعيين قادة </a:t>
            </a:r>
            <a:r>
              <a:rPr lang="ar-TN" dirty="0" smtClean="0">
                <a:solidFill>
                  <a:schemeClr val="tx2">
                    <a:lumMod val="60000"/>
                    <a:lumOff val="40000"/>
                  </a:schemeClr>
                </a:solidFill>
                <a:cs typeface="Arial" charset="0"/>
              </a:rPr>
              <a:t>لهم </a:t>
            </a:r>
            <a:r>
              <a:rPr lang="ar-SA" dirty="0" smtClean="0">
                <a:solidFill>
                  <a:schemeClr val="tx2">
                    <a:lumMod val="60000"/>
                    <a:lumOff val="40000"/>
                  </a:schemeClr>
                </a:solidFill>
                <a:cs typeface="Arial" charset="0"/>
              </a:rPr>
              <a:t>كاريزمية </a:t>
            </a:r>
            <a:r>
              <a:rPr lang="ar-SA" dirty="0" smtClean="0">
                <a:cs typeface="Arial" charset="0"/>
              </a:rPr>
              <a:t>: يجب أن </a:t>
            </a:r>
            <a:r>
              <a:rPr lang="ar-TN" dirty="0" smtClean="0">
                <a:cs typeface="Arial" charset="0"/>
              </a:rPr>
              <a:t>ت</a:t>
            </a:r>
            <a:r>
              <a:rPr lang="ar-SA" dirty="0" smtClean="0">
                <a:cs typeface="Arial" charset="0"/>
              </a:rPr>
              <a:t>كون </a:t>
            </a:r>
            <a:r>
              <a:rPr lang="ar-TN" dirty="0" err="1" smtClean="0">
                <a:cs typeface="Arial" charset="0"/>
              </a:rPr>
              <a:t>لل</a:t>
            </a:r>
            <a:r>
              <a:rPr lang="ar-SA" dirty="0" smtClean="0">
                <a:cs typeface="Arial" charset="0"/>
              </a:rPr>
              <a:t>مدير المؤهلات </a:t>
            </a:r>
            <a:r>
              <a:rPr lang="ar-TN" dirty="0" smtClean="0">
                <a:cs typeface="Arial" charset="0"/>
              </a:rPr>
              <a:t>الكفيلة</a:t>
            </a:r>
            <a:r>
              <a:rPr lang="ar-SA" dirty="0" smtClean="0">
                <a:cs typeface="Arial" charset="0"/>
              </a:rPr>
              <a:t> لحشد جهود </a:t>
            </a:r>
            <a:r>
              <a:rPr lang="ar-TN" dirty="0" smtClean="0">
                <a:cs typeface="Arial" charset="0"/>
              </a:rPr>
              <a:t>الأفراد</a:t>
            </a:r>
            <a:r>
              <a:rPr lang="ar-SA" dirty="0" smtClean="0">
                <a:cs typeface="Arial" charset="0"/>
              </a:rPr>
              <a:t> حوله لأداء مهام معينة (التعاطف، والاستماع </a:t>
            </a:r>
            <a:r>
              <a:rPr lang="ar-TN" dirty="0" smtClean="0">
                <a:cs typeface="Arial" charset="0"/>
              </a:rPr>
              <a:t>البناء</a:t>
            </a:r>
            <a:r>
              <a:rPr lang="ar-SA" dirty="0" smtClean="0">
                <a:cs typeface="Arial" charset="0"/>
              </a:rPr>
              <a:t>) . </a:t>
            </a:r>
          </a:p>
          <a:p>
            <a:pPr algn="r" rtl="1"/>
            <a:endParaRPr lang="ar-TN" dirty="0" smtClean="0">
              <a:cs typeface="Arial" charset="0"/>
            </a:endParaRPr>
          </a:p>
          <a:p>
            <a:pPr rtl="1"/>
            <a:r>
              <a:rPr lang="ar-SA" dirty="0" smtClean="0">
                <a:solidFill>
                  <a:schemeClr val="tx2">
                    <a:lumMod val="60000"/>
                    <a:lumOff val="40000"/>
                  </a:schemeClr>
                </a:solidFill>
                <a:cs typeface="Arial" charset="0"/>
              </a:rPr>
              <a:t>   احترام القواعد الأخلاقية </a:t>
            </a:r>
            <a:r>
              <a:rPr lang="ar-SA" dirty="0" smtClean="0">
                <a:cs typeface="Arial" charset="0"/>
              </a:rPr>
              <a:t>: الدافع يفترض احترام الكرامة   والنزاهة الأخلاقية والجسدية </a:t>
            </a:r>
            <a:r>
              <a:rPr lang="ar-TN" dirty="0" smtClean="0">
                <a:cs typeface="Arial" charset="0"/>
              </a:rPr>
              <a:t>للأفراد</a:t>
            </a:r>
            <a:r>
              <a:rPr lang="ar-SA" dirty="0" smtClean="0">
                <a:cs typeface="Arial" charset="0"/>
              </a:rPr>
              <a:t> دون </a:t>
            </a:r>
            <a:r>
              <a:rPr lang="ar-TN" dirty="0" smtClean="0">
                <a:cs typeface="Arial" charset="0"/>
              </a:rPr>
              <a:t>خلفية بهدف التلاعب</a:t>
            </a:r>
            <a:r>
              <a:rPr lang="ar-SA" dirty="0" smtClean="0">
                <a:cs typeface="Arial" charset="0"/>
              </a:rPr>
              <a:t>. </a:t>
            </a:r>
          </a:p>
          <a:p>
            <a:pPr lvl="1" algn="ctr" rtl="1"/>
            <a:r>
              <a:rPr lang="ar-TN" dirty="0" smtClean="0">
                <a:cs typeface="Arial" charset="0"/>
              </a:rPr>
              <a:t>الصدق في القول والشفافية</a:t>
            </a:r>
            <a:r>
              <a:rPr lang="ar-SA" dirty="0" smtClean="0">
                <a:cs typeface="Arial" charset="0"/>
              </a:rPr>
              <a:t> في نقل المعلومات وتجنب إعطاء الوعود وعدم  </a:t>
            </a:r>
            <a:r>
              <a:rPr lang="ar-TN" dirty="0" smtClean="0">
                <a:cs typeface="Arial" charset="0"/>
              </a:rPr>
              <a:t>الوفاء </a:t>
            </a:r>
            <a:r>
              <a:rPr lang="ar-TN" dirty="0" err="1" smtClean="0">
                <a:cs typeface="Arial" charset="0"/>
              </a:rPr>
              <a:t>بها</a:t>
            </a:r>
            <a:r>
              <a:rPr lang="ar-TN" dirty="0" smtClean="0">
                <a:cs typeface="Arial" charset="0"/>
              </a:rPr>
              <a:t> هي أهم ال</a:t>
            </a:r>
            <a:r>
              <a:rPr lang="ar-SA" dirty="0" smtClean="0">
                <a:cs typeface="Arial" charset="0"/>
              </a:rPr>
              <a:t>قواعد الواجب إتباعها</a:t>
            </a:r>
            <a:r>
              <a:rPr lang="fr-FR" dirty="0" smtClean="0">
                <a:cs typeface="Arial" charset="0"/>
              </a:rPr>
              <a:t> .</a:t>
            </a:r>
          </a:p>
          <a:p>
            <a:pPr algn="r" rtl="1">
              <a:buFont typeface="Wingdings 2" pitchFamily="18" charset="2"/>
              <a:buNone/>
            </a:pPr>
            <a:endParaRPr lang="fr-FR" dirty="0" smtClean="0"/>
          </a:p>
        </p:txBody>
      </p:sp>
      <p:sp>
        <p:nvSpPr>
          <p:cNvPr id="4" name="Espace réservé du numéro de diapositive 3"/>
          <p:cNvSpPr>
            <a:spLocks noGrp="1"/>
          </p:cNvSpPr>
          <p:nvPr>
            <p:ph type="sldNum" sz="quarter" idx="4294967295"/>
          </p:nvPr>
        </p:nvSpPr>
        <p:spPr>
          <a:xfrm>
            <a:off x="9331590" y="6305550"/>
            <a:ext cx="495300" cy="476250"/>
          </a:xfrm>
          <a:prstGeom prst="rect">
            <a:avLst/>
          </a:prstGeom>
        </p:spPr>
        <p:txBody>
          <a:bodyPr/>
          <a:lstStyle/>
          <a:p>
            <a:pPr>
              <a:defRPr/>
            </a:pPr>
            <a:fld id="{00F06ADC-D9CC-4C2B-BFBE-CD865E4559A6}" type="slidenum">
              <a:rPr lang="fr-BE"/>
              <a:pPr>
                <a:defRPr/>
              </a:pPr>
              <a:t>7</a:t>
            </a:fld>
            <a:endParaRPr lang="fr-BE"/>
          </a:p>
        </p:txBody>
      </p:sp>
      <p:sp>
        <p:nvSpPr>
          <p:cNvPr id="5" name="Espace réservé du pied de page 4"/>
          <p:cNvSpPr>
            <a:spLocks noGrp="1"/>
          </p:cNvSpPr>
          <p:nvPr>
            <p:ph type="ftr" sz="quarter" idx="4294967295"/>
          </p:nvPr>
        </p:nvSpPr>
        <p:spPr>
          <a:xfrm>
            <a:off x="6191250" y="6305550"/>
            <a:ext cx="3136900" cy="476250"/>
          </a:xfrm>
          <a:prstGeom prst="rect">
            <a:avLst/>
          </a:prstGeom>
        </p:spPr>
        <p:txBody>
          <a:bodyPr/>
          <a:lstStyle/>
          <a:p>
            <a:pPr>
              <a:defRPr/>
            </a:pPr>
            <a:r>
              <a:rPr lang="fr-BE"/>
              <a:t>Hassane gharbi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u numéro de diapositive 5"/>
          <p:cNvSpPr>
            <a:spLocks noGrp="1"/>
          </p:cNvSpPr>
          <p:nvPr>
            <p:ph type="sldNum" sz="quarter" idx="4294967295"/>
          </p:nvPr>
        </p:nvSpPr>
        <p:spPr>
          <a:xfrm>
            <a:off x="7099300" y="6243638"/>
            <a:ext cx="2311400" cy="457200"/>
          </a:xfrm>
          <a:prstGeom prst="rect">
            <a:avLst/>
          </a:prstGeom>
        </p:spPr>
        <p:txBody>
          <a:bodyPr/>
          <a:lstStyle/>
          <a:p>
            <a:pPr>
              <a:defRPr/>
            </a:pPr>
            <a:fld id="{48D82F50-7EED-4408-8F78-5E26CF7F508D}" type="slidenum">
              <a:rPr lang="fr-FR"/>
              <a:pPr>
                <a:defRPr/>
              </a:pPr>
              <a:t>8</a:t>
            </a:fld>
            <a:endParaRPr lang="fr-FR"/>
          </a:p>
        </p:txBody>
      </p:sp>
      <p:sp>
        <p:nvSpPr>
          <p:cNvPr id="21507" name="Rectangle 3"/>
          <p:cNvSpPr>
            <a:spLocks noGrp="1" noChangeArrowheads="1"/>
          </p:cNvSpPr>
          <p:nvPr>
            <p:ph type="body" idx="1"/>
          </p:nvPr>
        </p:nvSpPr>
        <p:spPr>
          <a:xfrm>
            <a:off x="0" y="1553344"/>
            <a:ext cx="9906000" cy="1371600"/>
          </a:xfrm>
        </p:spPr>
        <p:txBody>
          <a:bodyPr/>
          <a:lstStyle/>
          <a:p>
            <a:pPr algn="just">
              <a:defRPr/>
            </a:pPr>
            <a:r>
              <a:rPr lang="ar-SA" sz="2400" dirty="0" smtClean="0"/>
              <a:t>   </a:t>
            </a:r>
            <a:r>
              <a:rPr lang="fr-FR" sz="2400" dirty="0" smtClean="0"/>
              <a:t> </a:t>
            </a:r>
            <a:r>
              <a:rPr lang="ar-SA" sz="2400" dirty="0" smtClean="0"/>
              <a:t>أصبح السلوك العدواني لدى الموظفين حقيقة واقعية موجودة في معظم دول </a:t>
            </a:r>
            <a:r>
              <a:rPr lang="ar-SA" sz="2400" dirty="0" err="1" smtClean="0"/>
              <a:t>العالم </a:t>
            </a:r>
            <a:r>
              <a:rPr lang="ar-SA" sz="2400" dirty="0" smtClean="0"/>
              <a:t>، وهي تشغل كافة العاملين في منظمات الأعمال بشكل خاص والمجتمع بشكل </a:t>
            </a:r>
            <a:r>
              <a:rPr lang="ar-SA" sz="2400" dirty="0" err="1" smtClean="0"/>
              <a:t>عام .</a:t>
            </a:r>
            <a:endParaRPr lang="fr-FR" sz="2400" dirty="0" smtClean="0"/>
          </a:p>
        </p:txBody>
      </p:sp>
      <p:sp>
        <p:nvSpPr>
          <p:cNvPr id="21509" name="Rectangle 5"/>
          <p:cNvSpPr>
            <a:spLocks noChangeArrowheads="1"/>
          </p:cNvSpPr>
          <p:nvPr/>
        </p:nvSpPr>
        <p:spPr bwMode="auto">
          <a:xfrm>
            <a:off x="1155700" y="4857328"/>
            <a:ext cx="3467100" cy="533400"/>
          </a:xfrm>
          <a:prstGeom prst="rect">
            <a:avLst/>
          </a:prstGeom>
          <a:solidFill>
            <a:schemeClr val="accent1"/>
          </a:solidFill>
          <a:ln w="9525">
            <a:solidFill>
              <a:schemeClr val="tx1"/>
            </a:solidFill>
            <a:miter lim="800000"/>
            <a:headEnd/>
            <a:tailEnd/>
          </a:ln>
        </p:spPr>
        <p:txBody>
          <a:bodyPr wrap="none" anchor="ctr"/>
          <a:lstStyle/>
          <a:p>
            <a:pPr algn="ctr"/>
            <a:r>
              <a:rPr lang="ar-SA" dirty="0" smtClean="0"/>
              <a:t>الانحراف في الممتلكات</a:t>
            </a:r>
            <a:endParaRPr lang="fr-FR" dirty="0"/>
          </a:p>
        </p:txBody>
      </p:sp>
      <p:sp>
        <p:nvSpPr>
          <p:cNvPr id="21510" name="Rectangle 6"/>
          <p:cNvSpPr>
            <a:spLocks noChangeArrowheads="1"/>
          </p:cNvSpPr>
          <p:nvPr/>
        </p:nvSpPr>
        <p:spPr bwMode="auto">
          <a:xfrm>
            <a:off x="1155700" y="3333328"/>
            <a:ext cx="3467100" cy="533400"/>
          </a:xfrm>
          <a:prstGeom prst="rect">
            <a:avLst/>
          </a:prstGeom>
          <a:solidFill>
            <a:schemeClr val="accent1"/>
          </a:solidFill>
          <a:ln w="9525">
            <a:solidFill>
              <a:schemeClr val="tx1"/>
            </a:solidFill>
            <a:miter lim="800000"/>
            <a:headEnd/>
            <a:tailEnd/>
          </a:ln>
        </p:spPr>
        <p:txBody>
          <a:bodyPr wrap="none" anchor="ctr"/>
          <a:lstStyle/>
          <a:p>
            <a:pPr algn="ctr"/>
            <a:r>
              <a:rPr lang="ar-SA" dirty="0" smtClean="0"/>
              <a:t>رواتب القراصنة</a:t>
            </a:r>
            <a:endParaRPr lang="fr-FR" dirty="0"/>
          </a:p>
        </p:txBody>
      </p:sp>
      <p:sp>
        <p:nvSpPr>
          <p:cNvPr id="21511" name="Rectangle 7"/>
          <p:cNvSpPr>
            <a:spLocks noChangeArrowheads="1"/>
          </p:cNvSpPr>
          <p:nvPr/>
        </p:nvSpPr>
        <p:spPr bwMode="auto">
          <a:xfrm>
            <a:off x="1155700" y="4095328"/>
            <a:ext cx="3467100" cy="533400"/>
          </a:xfrm>
          <a:prstGeom prst="rect">
            <a:avLst/>
          </a:prstGeom>
          <a:solidFill>
            <a:schemeClr val="accent1"/>
          </a:solidFill>
          <a:ln w="9525">
            <a:solidFill>
              <a:schemeClr val="tx1"/>
            </a:solidFill>
            <a:miter lim="800000"/>
            <a:headEnd/>
            <a:tailEnd/>
          </a:ln>
        </p:spPr>
        <p:txBody>
          <a:bodyPr wrap="none" anchor="ctr"/>
          <a:lstStyle/>
          <a:p>
            <a:pPr algn="ctr"/>
            <a:r>
              <a:rPr lang="ar-SA" dirty="0" smtClean="0"/>
              <a:t>الانحراف في الانتاج</a:t>
            </a:r>
            <a:endParaRPr lang="fr-FR" dirty="0"/>
          </a:p>
        </p:txBody>
      </p:sp>
      <p:sp>
        <p:nvSpPr>
          <p:cNvPr id="21512" name="Rectangle 8"/>
          <p:cNvSpPr>
            <a:spLocks noChangeArrowheads="1"/>
          </p:cNvSpPr>
          <p:nvPr/>
        </p:nvSpPr>
        <p:spPr bwMode="auto">
          <a:xfrm>
            <a:off x="1155700" y="2571328"/>
            <a:ext cx="3467100" cy="533400"/>
          </a:xfrm>
          <a:prstGeom prst="rect">
            <a:avLst/>
          </a:prstGeom>
          <a:solidFill>
            <a:schemeClr val="accent1"/>
          </a:solidFill>
          <a:ln w="9525">
            <a:solidFill>
              <a:schemeClr val="tx1"/>
            </a:solidFill>
            <a:miter lim="800000"/>
            <a:headEnd/>
            <a:tailEnd/>
          </a:ln>
        </p:spPr>
        <p:txBody>
          <a:bodyPr wrap="none" anchor="ctr"/>
          <a:lstStyle/>
          <a:p>
            <a:pPr algn="ctr"/>
            <a:r>
              <a:rPr lang="ar-SA" dirty="0" smtClean="0"/>
              <a:t>الغائب الحاضر</a:t>
            </a:r>
            <a:endParaRPr lang="fr-FR" dirty="0"/>
          </a:p>
        </p:txBody>
      </p:sp>
      <p:sp>
        <p:nvSpPr>
          <p:cNvPr id="21513" name="Rectangle 9"/>
          <p:cNvSpPr>
            <a:spLocks noChangeArrowheads="1"/>
          </p:cNvSpPr>
          <p:nvPr/>
        </p:nvSpPr>
        <p:spPr bwMode="auto">
          <a:xfrm>
            <a:off x="1155700" y="5619328"/>
            <a:ext cx="3467100" cy="533400"/>
          </a:xfrm>
          <a:prstGeom prst="rect">
            <a:avLst/>
          </a:prstGeom>
          <a:solidFill>
            <a:schemeClr val="accent1"/>
          </a:solidFill>
          <a:ln w="9525">
            <a:solidFill>
              <a:schemeClr val="tx1"/>
            </a:solidFill>
            <a:miter lim="800000"/>
            <a:headEnd/>
            <a:tailEnd/>
          </a:ln>
        </p:spPr>
        <p:txBody>
          <a:bodyPr wrap="none" anchor="ctr"/>
          <a:lstStyle/>
          <a:p>
            <a:pPr algn="ctr"/>
            <a:r>
              <a:rPr lang="fr-FR" dirty="0" err="1"/>
              <a:t>Organizational</a:t>
            </a:r>
            <a:r>
              <a:rPr lang="fr-FR" dirty="0"/>
              <a:t> </a:t>
            </a:r>
            <a:r>
              <a:rPr lang="fr-FR" dirty="0" err="1"/>
              <a:t>misbehavior</a:t>
            </a:r>
            <a:endParaRPr lang="fr-FR" dirty="0"/>
          </a:p>
        </p:txBody>
      </p:sp>
      <p:sp>
        <p:nvSpPr>
          <p:cNvPr id="21515" name="Rectangle 11"/>
          <p:cNvSpPr>
            <a:spLocks noChangeArrowheads="1"/>
          </p:cNvSpPr>
          <p:nvPr/>
        </p:nvSpPr>
        <p:spPr bwMode="auto">
          <a:xfrm rot="-5400000">
            <a:off x="-1155700" y="4152478"/>
            <a:ext cx="3962400" cy="495300"/>
          </a:xfrm>
          <a:prstGeom prst="rect">
            <a:avLst/>
          </a:prstGeom>
          <a:solidFill>
            <a:schemeClr val="accent1"/>
          </a:solidFill>
          <a:ln w="9525">
            <a:solidFill>
              <a:schemeClr val="tx1"/>
            </a:solidFill>
            <a:miter lim="800000"/>
            <a:headEnd/>
            <a:tailEnd/>
          </a:ln>
        </p:spPr>
        <p:txBody>
          <a:bodyPr wrap="none" anchor="ctr"/>
          <a:lstStyle/>
          <a:p>
            <a:pPr algn="ctr"/>
            <a:r>
              <a:rPr lang="ar-SA" sz="2800" b="1" dirty="0" smtClean="0"/>
              <a:t>السلوك العدواني</a:t>
            </a:r>
            <a:endParaRPr lang="fr-FR" sz="2800" dirty="0"/>
          </a:p>
        </p:txBody>
      </p:sp>
      <p:sp>
        <p:nvSpPr>
          <p:cNvPr id="21516" name="Line 12"/>
          <p:cNvSpPr>
            <a:spLocks noChangeShapeType="1"/>
          </p:cNvSpPr>
          <p:nvPr/>
        </p:nvSpPr>
        <p:spPr bwMode="auto">
          <a:xfrm>
            <a:off x="4622800" y="2876128"/>
            <a:ext cx="495300" cy="0"/>
          </a:xfrm>
          <a:prstGeom prst="line">
            <a:avLst/>
          </a:prstGeom>
          <a:noFill/>
          <a:ln w="76200">
            <a:solidFill>
              <a:schemeClr val="tx1"/>
            </a:solidFill>
            <a:round/>
            <a:headEnd/>
            <a:tailEnd type="triangle" w="med" len="med"/>
          </a:ln>
        </p:spPr>
        <p:txBody>
          <a:bodyPr/>
          <a:lstStyle/>
          <a:p>
            <a:endParaRPr lang="fr-FR"/>
          </a:p>
        </p:txBody>
      </p:sp>
      <p:sp>
        <p:nvSpPr>
          <p:cNvPr id="21517" name="Line 13"/>
          <p:cNvSpPr>
            <a:spLocks noChangeShapeType="1"/>
          </p:cNvSpPr>
          <p:nvPr/>
        </p:nvSpPr>
        <p:spPr bwMode="auto">
          <a:xfrm>
            <a:off x="4622800" y="3561928"/>
            <a:ext cx="495300" cy="0"/>
          </a:xfrm>
          <a:prstGeom prst="line">
            <a:avLst/>
          </a:prstGeom>
          <a:noFill/>
          <a:ln w="76200">
            <a:solidFill>
              <a:schemeClr val="tx1"/>
            </a:solidFill>
            <a:round/>
            <a:headEnd/>
            <a:tailEnd type="triangle" w="med" len="med"/>
          </a:ln>
        </p:spPr>
        <p:txBody>
          <a:bodyPr/>
          <a:lstStyle/>
          <a:p>
            <a:endParaRPr lang="fr-FR"/>
          </a:p>
        </p:txBody>
      </p:sp>
      <p:sp>
        <p:nvSpPr>
          <p:cNvPr id="21518" name="Line 14"/>
          <p:cNvSpPr>
            <a:spLocks noChangeShapeType="1"/>
          </p:cNvSpPr>
          <p:nvPr/>
        </p:nvSpPr>
        <p:spPr bwMode="auto">
          <a:xfrm>
            <a:off x="4622800" y="4400128"/>
            <a:ext cx="495300" cy="0"/>
          </a:xfrm>
          <a:prstGeom prst="line">
            <a:avLst/>
          </a:prstGeom>
          <a:noFill/>
          <a:ln w="76200">
            <a:solidFill>
              <a:schemeClr val="tx1"/>
            </a:solidFill>
            <a:round/>
            <a:headEnd/>
            <a:tailEnd type="triangle" w="med" len="med"/>
          </a:ln>
        </p:spPr>
        <p:txBody>
          <a:bodyPr/>
          <a:lstStyle/>
          <a:p>
            <a:endParaRPr lang="fr-FR"/>
          </a:p>
        </p:txBody>
      </p:sp>
      <p:sp>
        <p:nvSpPr>
          <p:cNvPr id="21519" name="Line 15"/>
          <p:cNvSpPr>
            <a:spLocks noChangeShapeType="1"/>
          </p:cNvSpPr>
          <p:nvPr/>
        </p:nvSpPr>
        <p:spPr bwMode="auto">
          <a:xfrm>
            <a:off x="4622800" y="5085928"/>
            <a:ext cx="495300" cy="0"/>
          </a:xfrm>
          <a:prstGeom prst="line">
            <a:avLst/>
          </a:prstGeom>
          <a:noFill/>
          <a:ln w="76200">
            <a:solidFill>
              <a:schemeClr val="tx1"/>
            </a:solidFill>
            <a:round/>
            <a:headEnd/>
            <a:tailEnd type="triangle" w="med" len="med"/>
          </a:ln>
        </p:spPr>
        <p:txBody>
          <a:bodyPr/>
          <a:lstStyle/>
          <a:p>
            <a:endParaRPr lang="fr-FR"/>
          </a:p>
        </p:txBody>
      </p:sp>
      <p:sp>
        <p:nvSpPr>
          <p:cNvPr id="21520" name="Line 16"/>
          <p:cNvSpPr>
            <a:spLocks noChangeShapeType="1"/>
          </p:cNvSpPr>
          <p:nvPr/>
        </p:nvSpPr>
        <p:spPr bwMode="auto">
          <a:xfrm>
            <a:off x="4622800" y="5847928"/>
            <a:ext cx="495300" cy="0"/>
          </a:xfrm>
          <a:prstGeom prst="line">
            <a:avLst/>
          </a:prstGeom>
          <a:noFill/>
          <a:ln w="76200">
            <a:solidFill>
              <a:schemeClr val="tx1"/>
            </a:solidFill>
            <a:round/>
            <a:headEnd/>
            <a:tailEnd type="triangle" w="med" len="med"/>
          </a:ln>
        </p:spPr>
        <p:txBody>
          <a:bodyPr/>
          <a:lstStyle/>
          <a:p>
            <a:endParaRPr lang="fr-FR"/>
          </a:p>
        </p:txBody>
      </p:sp>
      <p:sp>
        <p:nvSpPr>
          <p:cNvPr id="21522" name="Rectangle 18"/>
          <p:cNvSpPr>
            <a:spLocks noChangeArrowheads="1"/>
          </p:cNvSpPr>
          <p:nvPr/>
        </p:nvSpPr>
        <p:spPr bwMode="auto">
          <a:xfrm>
            <a:off x="5200650" y="2571328"/>
            <a:ext cx="3467100" cy="533400"/>
          </a:xfrm>
          <a:prstGeom prst="rect">
            <a:avLst/>
          </a:prstGeom>
          <a:solidFill>
            <a:schemeClr val="accent1"/>
          </a:solidFill>
          <a:ln w="9525">
            <a:solidFill>
              <a:schemeClr val="tx1"/>
            </a:solidFill>
            <a:miter lim="800000"/>
            <a:headEnd/>
            <a:tailEnd/>
          </a:ln>
        </p:spPr>
        <p:txBody>
          <a:bodyPr wrap="none" anchor="ctr"/>
          <a:lstStyle/>
          <a:p>
            <a:pPr algn="ctr"/>
            <a:r>
              <a:rPr lang="fr-FR"/>
              <a:t>Maurice Thévenet (1992)</a:t>
            </a:r>
          </a:p>
        </p:txBody>
      </p:sp>
      <p:sp>
        <p:nvSpPr>
          <p:cNvPr id="21523" name="Rectangle 19"/>
          <p:cNvSpPr>
            <a:spLocks noChangeArrowheads="1"/>
          </p:cNvSpPr>
          <p:nvPr/>
        </p:nvSpPr>
        <p:spPr bwMode="auto">
          <a:xfrm>
            <a:off x="5200650" y="3333328"/>
            <a:ext cx="3467100" cy="533400"/>
          </a:xfrm>
          <a:prstGeom prst="rect">
            <a:avLst/>
          </a:prstGeom>
          <a:solidFill>
            <a:schemeClr val="accent1"/>
          </a:solidFill>
          <a:ln w="9525">
            <a:solidFill>
              <a:schemeClr val="tx1"/>
            </a:solidFill>
            <a:miter lim="800000"/>
            <a:headEnd/>
            <a:tailEnd/>
          </a:ln>
        </p:spPr>
        <p:txBody>
          <a:bodyPr wrap="none" anchor="ctr"/>
          <a:lstStyle/>
          <a:p>
            <a:pPr algn="ctr"/>
            <a:r>
              <a:rPr lang="fr-FR"/>
              <a:t>Jean-Marrie Peretti (2004)</a:t>
            </a:r>
          </a:p>
        </p:txBody>
      </p:sp>
      <p:sp>
        <p:nvSpPr>
          <p:cNvPr id="21524" name="Rectangle 20"/>
          <p:cNvSpPr>
            <a:spLocks noChangeArrowheads="1"/>
          </p:cNvSpPr>
          <p:nvPr/>
        </p:nvSpPr>
        <p:spPr bwMode="auto">
          <a:xfrm>
            <a:off x="5200650" y="4095328"/>
            <a:ext cx="3467100" cy="533400"/>
          </a:xfrm>
          <a:prstGeom prst="rect">
            <a:avLst/>
          </a:prstGeom>
          <a:solidFill>
            <a:schemeClr val="accent1"/>
          </a:solidFill>
          <a:ln w="9525">
            <a:solidFill>
              <a:schemeClr val="tx1"/>
            </a:solidFill>
            <a:miter lim="800000"/>
            <a:headEnd/>
            <a:tailEnd/>
          </a:ln>
        </p:spPr>
        <p:txBody>
          <a:bodyPr wrap="none" anchor="ctr"/>
          <a:lstStyle/>
          <a:p>
            <a:pPr algn="ctr"/>
            <a:r>
              <a:rPr lang="fr-FR" dirty="0" err="1"/>
              <a:t>Robionson</a:t>
            </a:r>
            <a:r>
              <a:rPr lang="fr-FR" dirty="0"/>
              <a:t> </a:t>
            </a:r>
            <a:r>
              <a:rPr lang="fr-FR" dirty="0" smtClean="0"/>
              <a:t>and </a:t>
            </a:r>
            <a:r>
              <a:rPr lang="fr-FR" dirty="0"/>
              <a:t>Bennett (1995)</a:t>
            </a:r>
          </a:p>
        </p:txBody>
      </p:sp>
      <p:sp>
        <p:nvSpPr>
          <p:cNvPr id="21525" name="Rectangle 21"/>
          <p:cNvSpPr>
            <a:spLocks noChangeArrowheads="1"/>
          </p:cNvSpPr>
          <p:nvPr/>
        </p:nvSpPr>
        <p:spPr bwMode="auto">
          <a:xfrm>
            <a:off x="5200650" y="4781128"/>
            <a:ext cx="3467100" cy="533400"/>
          </a:xfrm>
          <a:prstGeom prst="rect">
            <a:avLst/>
          </a:prstGeom>
          <a:solidFill>
            <a:schemeClr val="accent1"/>
          </a:solidFill>
          <a:ln w="9525">
            <a:solidFill>
              <a:schemeClr val="tx1"/>
            </a:solidFill>
            <a:miter lim="800000"/>
            <a:headEnd/>
            <a:tailEnd/>
          </a:ln>
        </p:spPr>
        <p:txBody>
          <a:bodyPr wrap="none" anchor="ctr"/>
          <a:lstStyle/>
          <a:p>
            <a:pPr algn="ctr"/>
            <a:r>
              <a:rPr lang="fr-FR" dirty="0" err="1"/>
              <a:t>Robionson</a:t>
            </a:r>
            <a:r>
              <a:rPr lang="fr-FR" dirty="0"/>
              <a:t> </a:t>
            </a:r>
            <a:r>
              <a:rPr lang="fr-FR" dirty="0" smtClean="0"/>
              <a:t>and </a:t>
            </a:r>
            <a:r>
              <a:rPr lang="fr-FR" dirty="0"/>
              <a:t>Bennett (1995)</a:t>
            </a:r>
          </a:p>
        </p:txBody>
      </p:sp>
      <p:sp>
        <p:nvSpPr>
          <p:cNvPr id="21526" name="Rectangle 22"/>
          <p:cNvSpPr>
            <a:spLocks noChangeArrowheads="1"/>
          </p:cNvSpPr>
          <p:nvPr/>
        </p:nvSpPr>
        <p:spPr bwMode="auto">
          <a:xfrm>
            <a:off x="5200650" y="5619328"/>
            <a:ext cx="3467100" cy="533400"/>
          </a:xfrm>
          <a:prstGeom prst="rect">
            <a:avLst/>
          </a:prstGeom>
          <a:solidFill>
            <a:schemeClr val="accent1"/>
          </a:solidFill>
          <a:ln w="9525">
            <a:solidFill>
              <a:schemeClr val="tx1"/>
            </a:solidFill>
            <a:miter lim="800000"/>
            <a:headEnd/>
            <a:tailEnd/>
          </a:ln>
        </p:spPr>
        <p:txBody>
          <a:bodyPr wrap="none" anchor="ctr"/>
          <a:lstStyle/>
          <a:p>
            <a:pPr algn="ctr"/>
            <a:r>
              <a:rPr lang="fr-FR" dirty="0" err="1"/>
              <a:t>Vardi</a:t>
            </a:r>
            <a:r>
              <a:rPr lang="fr-FR" dirty="0"/>
              <a:t> </a:t>
            </a:r>
            <a:r>
              <a:rPr lang="fr-FR" dirty="0" smtClean="0"/>
              <a:t>and </a:t>
            </a:r>
            <a:r>
              <a:rPr lang="fr-FR" dirty="0" err="1"/>
              <a:t>Wienner</a:t>
            </a:r>
            <a:r>
              <a:rPr lang="fr-FR" dirty="0"/>
              <a:t> (1996)</a:t>
            </a:r>
          </a:p>
        </p:txBody>
      </p:sp>
      <p:sp>
        <p:nvSpPr>
          <p:cNvPr id="22" name="ZoneTexte 21"/>
          <p:cNvSpPr txBox="1"/>
          <p:nvPr/>
        </p:nvSpPr>
        <p:spPr>
          <a:xfrm>
            <a:off x="4376936" y="476672"/>
            <a:ext cx="4968552" cy="584775"/>
          </a:xfrm>
          <a:prstGeom prst="rect">
            <a:avLst/>
          </a:prstGeom>
          <a:noFill/>
        </p:spPr>
        <p:txBody>
          <a:bodyPr wrap="square" rtlCol="0">
            <a:spAutoFit/>
          </a:bodyPr>
          <a:lstStyle/>
          <a:p>
            <a:r>
              <a:rPr lang="ar-SA" sz="3200" b="1" dirty="0" smtClean="0">
                <a:solidFill>
                  <a:schemeClr val="accent5">
                    <a:lumMod val="75000"/>
                  </a:schemeClr>
                </a:solidFill>
              </a:rPr>
              <a:t>السلوك العدواني والخلل التنظيمي</a:t>
            </a:r>
            <a:endParaRPr lang="fr-FR"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515"/>
                                        </p:tgtEl>
                                        <p:attrNameLst>
                                          <p:attrName>style.visibility</p:attrName>
                                        </p:attrNameLst>
                                      </p:cBhvr>
                                      <p:to>
                                        <p:strVal val="visible"/>
                                      </p:to>
                                    </p:set>
                                    <p:animEffect transition="in" filter="wheel(4)">
                                      <p:cBhvr>
                                        <p:cTn id="7" dur="2000"/>
                                        <p:tgtEl>
                                          <p:spTgt spid="2151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1512"/>
                                        </p:tgtEl>
                                        <p:attrNameLst>
                                          <p:attrName>style.visibility</p:attrName>
                                        </p:attrNameLst>
                                      </p:cBhvr>
                                      <p:to>
                                        <p:strVal val="visible"/>
                                      </p:to>
                                    </p:set>
                                    <p:animEffect transition="in" filter="checkerboard(across)">
                                      <p:cBhvr>
                                        <p:cTn id="12" dur="500"/>
                                        <p:tgtEl>
                                          <p:spTgt spid="215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1516"/>
                                        </p:tgtEl>
                                        <p:attrNameLst>
                                          <p:attrName>style.visibility</p:attrName>
                                        </p:attrNameLst>
                                      </p:cBhvr>
                                      <p:to>
                                        <p:strVal val="visible"/>
                                      </p:to>
                                    </p:set>
                                    <p:animEffect transition="in" filter="wipe(down)">
                                      <p:cBhvr>
                                        <p:cTn id="17" dur="500"/>
                                        <p:tgtEl>
                                          <p:spTgt spid="2151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1522"/>
                                        </p:tgtEl>
                                        <p:attrNameLst>
                                          <p:attrName>style.visibility</p:attrName>
                                        </p:attrNameLst>
                                      </p:cBhvr>
                                      <p:to>
                                        <p:strVal val="visible"/>
                                      </p:to>
                                    </p:set>
                                    <p:animEffect transition="in" filter="checkerboard(across)">
                                      <p:cBhvr>
                                        <p:cTn id="22" dur="500"/>
                                        <p:tgtEl>
                                          <p:spTgt spid="2152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510"/>
                                        </p:tgtEl>
                                        <p:attrNameLst>
                                          <p:attrName>style.visibility</p:attrName>
                                        </p:attrNameLst>
                                      </p:cBhvr>
                                      <p:to>
                                        <p:strVal val="visible"/>
                                      </p:to>
                                    </p:set>
                                    <p:animEffect transition="in" filter="dissolve">
                                      <p:cBhvr>
                                        <p:cTn id="27" dur="500"/>
                                        <p:tgtEl>
                                          <p:spTgt spid="215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1517"/>
                                        </p:tgtEl>
                                        <p:attrNameLst>
                                          <p:attrName>style.visibility</p:attrName>
                                        </p:attrNameLst>
                                      </p:cBhvr>
                                      <p:to>
                                        <p:strVal val="visible"/>
                                      </p:to>
                                    </p:set>
                                    <p:animEffect transition="in" filter="wipe(down)">
                                      <p:cBhvr>
                                        <p:cTn id="32" dur="500"/>
                                        <p:tgtEl>
                                          <p:spTgt spid="2151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1523"/>
                                        </p:tgtEl>
                                        <p:attrNameLst>
                                          <p:attrName>style.visibility</p:attrName>
                                        </p:attrNameLst>
                                      </p:cBhvr>
                                      <p:to>
                                        <p:strVal val="visible"/>
                                      </p:to>
                                    </p:set>
                                    <p:animEffect transition="in" filter="dissolve">
                                      <p:cBhvr>
                                        <p:cTn id="37" dur="500"/>
                                        <p:tgtEl>
                                          <p:spTgt spid="215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511"/>
                                        </p:tgtEl>
                                        <p:attrNameLst>
                                          <p:attrName>style.visibility</p:attrName>
                                        </p:attrNameLst>
                                      </p:cBhvr>
                                      <p:to>
                                        <p:strVal val="visible"/>
                                      </p:to>
                                    </p:set>
                                    <p:animEffect transition="in" filter="fade">
                                      <p:cBhvr>
                                        <p:cTn id="42" dur="1000"/>
                                        <p:tgtEl>
                                          <p:spTgt spid="215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1518"/>
                                        </p:tgtEl>
                                        <p:attrNameLst>
                                          <p:attrName>style.visibility</p:attrName>
                                        </p:attrNameLst>
                                      </p:cBhvr>
                                      <p:to>
                                        <p:strVal val="visible"/>
                                      </p:to>
                                    </p:set>
                                    <p:animEffect transition="in" filter="wipe(down)">
                                      <p:cBhvr>
                                        <p:cTn id="47" dur="500"/>
                                        <p:tgtEl>
                                          <p:spTgt spid="21518"/>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21524"/>
                                        </p:tgtEl>
                                        <p:attrNameLst>
                                          <p:attrName>style.visibility</p:attrName>
                                        </p:attrNameLst>
                                      </p:cBhvr>
                                      <p:to>
                                        <p:strVal val="visible"/>
                                      </p:to>
                                    </p:set>
                                    <p:animEffect transition="in" filter="diamond(in)">
                                      <p:cBhvr>
                                        <p:cTn id="52" dur="2000"/>
                                        <p:tgtEl>
                                          <p:spTgt spid="21524"/>
                                        </p:tgtEl>
                                      </p:cBhvr>
                                    </p:animEffect>
                                  </p:childTnLst>
                                </p:cTn>
                              </p:par>
                            </p:childTnLst>
                          </p:cTn>
                        </p:par>
                      </p:childTnLst>
                    </p:cTn>
                  </p:par>
                  <p:par>
                    <p:cTn id="53" fill="hold">
                      <p:stCondLst>
                        <p:cond delay="indefinite"/>
                      </p:stCondLst>
                      <p:childTnLst>
                        <p:par>
                          <p:cTn id="54" fill="hold">
                            <p:stCondLst>
                              <p:cond delay="0"/>
                            </p:stCondLst>
                            <p:childTnLst>
                              <p:par>
                                <p:cTn id="55" presetID="7" presetClass="entr" presetSubtype="4" fill="hold" grpId="0" nodeType="clickEffect">
                                  <p:stCondLst>
                                    <p:cond delay="0"/>
                                  </p:stCondLst>
                                  <p:childTnLst>
                                    <p:set>
                                      <p:cBhvr>
                                        <p:cTn id="56" dur="1" fill="hold">
                                          <p:stCondLst>
                                            <p:cond delay="0"/>
                                          </p:stCondLst>
                                        </p:cTn>
                                        <p:tgtEl>
                                          <p:spTgt spid="21509"/>
                                        </p:tgtEl>
                                        <p:attrNameLst>
                                          <p:attrName>style.visibility</p:attrName>
                                        </p:attrNameLst>
                                      </p:cBhvr>
                                      <p:to>
                                        <p:strVal val="visible"/>
                                      </p:to>
                                    </p:set>
                                    <p:anim calcmode="lin" valueType="num">
                                      <p:cBhvr additive="base">
                                        <p:cTn id="57" dur="1000" fill="hold"/>
                                        <p:tgtEl>
                                          <p:spTgt spid="21509"/>
                                        </p:tgtEl>
                                        <p:attrNameLst>
                                          <p:attrName>ppt_x</p:attrName>
                                        </p:attrNameLst>
                                      </p:cBhvr>
                                      <p:tavLst>
                                        <p:tav tm="0">
                                          <p:val>
                                            <p:strVal val="#ppt_x"/>
                                          </p:val>
                                        </p:tav>
                                        <p:tav tm="100000">
                                          <p:val>
                                            <p:strVal val="#ppt_x"/>
                                          </p:val>
                                        </p:tav>
                                      </p:tavLst>
                                    </p:anim>
                                    <p:anim calcmode="lin" valueType="num">
                                      <p:cBhvr additive="base">
                                        <p:cTn id="58" dur="1000" fill="hold"/>
                                        <p:tgtEl>
                                          <p:spTgt spid="21509"/>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21519"/>
                                        </p:tgtEl>
                                        <p:attrNameLst>
                                          <p:attrName>style.visibility</p:attrName>
                                        </p:attrNameLst>
                                      </p:cBhvr>
                                      <p:to>
                                        <p:strVal val="visible"/>
                                      </p:to>
                                    </p:set>
                                    <p:animEffect transition="in" filter="wipe(down)">
                                      <p:cBhvr>
                                        <p:cTn id="63" dur="500"/>
                                        <p:tgtEl>
                                          <p:spTgt spid="21519"/>
                                        </p:tgtEl>
                                      </p:cBhvr>
                                    </p:animEffect>
                                  </p:childTnLst>
                                </p:cTn>
                              </p:par>
                            </p:childTnLst>
                          </p:cTn>
                        </p:par>
                      </p:childTnLst>
                    </p:cTn>
                  </p:par>
                  <p:par>
                    <p:cTn id="64" fill="hold">
                      <p:stCondLst>
                        <p:cond delay="indefinite"/>
                      </p:stCondLst>
                      <p:childTnLst>
                        <p:par>
                          <p:cTn id="65" fill="hold">
                            <p:stCondLst>
                              <p:cond delay="0"/>
                            </p:stCondLst>
                            <p:childTnLst>
                              <p:par>
                                <p:cTn id="66" presetID="13" presetClass="entr" presetSubtype="16" fill="hold" grpId="0" nodeType="clickEffect">
                                  <p:stCondLst>
                                    <p:cond delay="0"/>
                                  </p:stCondLst>
                                  <p:childTnLst>
                                    <p:set>
                                      <p:cBhvr>
                                        <p:cTn id="67" dur="1" fill="hold">
                                          <p:stCondLst>
                                            <p:cond delay="0"/>
                                          </p:stCondLst>
                                        </p:cTn>
                                        <p:tgtEl>
                                          <p:spTgt spid="21525"/>
                                        </p:tgtEl>
                                        <p:attrNameLst>
                                          <p:attrName>style.visibility</p:attrName>
                                        </p:attrNameLst>
                                      </p:cBhvr>
                                      <p:to>
                                        <p:strVal val="visible"/>
                                      </p:to>
                                    </p:set>
                                    <p:animEffect transition="in" filter="plus(in)">
                                      <p:cBhvr>
                                        <p:cTn id="68" dur="1000"/>
                                        <p:tgtEl>
                                          <p:spTgt spid="21525"/>
                                        </p:tgtEl>
                                      </p:cBhvr>
                                    </p:animEffect>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grpId="0" nodeType="clickEffect">
                                  <p:stCondLst>
                                    <p:cond delay="0"/>
                                  </p:stCondLst>
                                  <p:childTnLst>
                                    <p:set>
                                      <p:cBhvr>
                                        <p:cTn id="72" dur="1" fill="hold">
                                          <p:stCondLst>
                                            <p:cond delay="0"/>
                                          </p:stCondLst>
                                        </p:cTn>
                                        <p:tgtEl>
                                          <p:spTgt spid="21513"/>
                                        </p:tgtEl>
                                        <p:attrNameLst>
                                          <p:attrName>style.visibility</p:attrName>
                                        </p:attrNameLst>
                                      </p:cBhvr>
                                      <p:to>
                                        <p:strVal val="visible"/>
                                      </p:to>
                                    </p:set>
                                    <p:animEffect transition="in" filter="wipe(down)">
                                      <p:cBhvr>
                                        <p:cTn id="73" dur="580">
                                          <p:stCondLst>
                                            <p:cond delay="0"/>
                                          </p:stCondLst>
                                        </p:cTn>
                                        <p:tgtEl>
                                          <p:spTgt spid="21513"/>
                                        </p:tgtEl>
                                      </p:cBhvr>
                                    </p:animEffect>
                                    <p:anim calcmode="lin" valueType="num">
                                      <p:cBhvr>
                                        <p:cTn id="74" dur="1822" tmFilter="0,0; 0.14,0.36; 0.43,0.73; 0.71,0.91; 1.0,1.0">
                                          <p:stCondLst>
                                            <p:cond delay="0"/>
                                          </p:stCondLst>
                                        </p:cTn>
                                        <p:tgtEl>
                                          <p:spTgt spid="21513"/>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21513"/>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21513"/>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21513"/>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21513"/>
                                        </p:tgtEl>
                                        <p:attrNameLst>
                                          <p:attrName>ppt_y</p:attrName>
                                        </p:attrNameLst>
                                      </p:cBhvr>
                                      <p:tavLst>
                                        <p:tav tm="0" fmla="#ppt_y-sin(pi*$)/81">
                                          <p:val>
                                            <p:fltVal val="0"/>
                                          </p:val>
                                        </p:tav>
                                        <p:tav tm="100000">
                                          <p:val>
                                            <p:fltVal val="1"/>
                                          </p:val>
                                        </p:tav>
                                      </p:tavLst>
                                    </p:anim>
                                    <p:animScale>
                                      <p:cBhvr>
                                        <p:cTn id="79" dur="26">
                                          <p:stCondLst>
                                            <p:cond delay="650"/>
                                          </p:stCondLst>
                                        </p:cTn>
                                        <p:tgtEl>
                                          <p:spTgt spid="21513"/>
                                        </p:tgtEl>
                                      </p:cBhvr>
                                      <p:to x="100000" y="60000"/>
                                    </p:animScale>
                                    <p:animScale>
                                      <p:cBhvr>
                                        <p:cTn id="80" dur="166" decel="50000">
                                          <p:stCondLst>
                                            <p:cond delay="676"/>
                                          </p:stCondLst>
                                        </p:cTn>
                                        <p:tgtEl>
                                          <p:spTgt spid="21513"/>
                                        </p:tgtEl>
                                      </p:cBhvr>
                                      <p:to x="100000" y="100000"/>
                                    </p:animScale>
                                    <p:animScale>
                                      <p:cBhvr>
                                        <p:cTn id="81" dur="26">
                                          <p:stCondLst>
                                            <p:cond delay="1312"/>
                                          </p:stCondLst>
                                        </p:cTn>
                                        <p:tgtEl>
                                          <p:spTgt spid="21513"/>
                                        </p:tgtEl>
                                      </p:cBhvr>
                                      <p:to x="100000" y="80000"/>
                                    </p:animScale>
                                    <p:animScale>
                                      <p:cBhvr>
                                        <p:cTn id="82" dur="166" decel="50000">
                                          <p:stCondLst>
                                            <p:cond delay="1338"/>
                                          </p:stCondLst>
                                        </p:cTn>
                                        <p:tgtEl>
                                          <p:spTgt spid="21513"/>
                                        </p:tgtEl>
                                      </p:cBhvr>
                                      <p:to x="100000" y="100000"/>
                                    </p:animScale>
                                    <p:animScale>
                                      <p:cBhvr>
                                        <p:cTn id="83" dur="26">
                                          <p:stCondLst>
                                            <p:cond delay="1642"/>
                                          </p:stCondLst>
                                        </p:cTn>
                                        <p:tgtEl>
                                          <p:spTgt spid="21513"/>
                                        </p:tgtEl>
                                      </p:cBhvr>
                                      <p:to x="100000" y="90000"/>
                                    </p:animScale>
                                    <p:animScale>
                                      <p:cBhvr>
                                        <p:cTn id="84" dur="166" decel="50000">
                                          <p:stCondLst>
                                            <p:cond delay="1668"/>
                                          </p:stCondLst>
                                        </p:cTn>
                                        <p:tgtEl>
                                          <p:spTgt spid="21513"/>
                                        </p:tgtEl>
                                      </p:cBhvr>
                                      <p:to x="100000" y="100000"/>
                                    </p:animScale>
                                    <p:animScale>
                                      <p:cBhvr>
                                        <p:cTn id="85" dur="26">
                                          <p:stCondLst>
                                            <p:cond delay="1808"/>
                                          </p:stCondLst>
                                        </p:cTn>
                                        <p:tgtEl>
                                          <p:spTgt spid="21513"/>
                                        </p:tgtEl>
                                      </p:cBhvr>
                                      <p:to x="100000" y="95000"/>
                                    </p:animScale>
                                    <p:animScale>
                                      <p:cBhvr>
                                        <p:cTn id="86" dur="166" decel="50000">
                                          <p:stCondLst>
                                            <p:cond delay="1834"/>
                                          </p:stCondLst>
                                        </p:cTn>
                                        <p:tgtEl>
                                          <p:spTgt spid="21513"/>
                                        </p:tgtEl>
                                      </p:cBhvr>
                                      <p:to x="100000" y="100000"/>
                                    </p:animScale>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21520"/>
                                        </p:tgtEl>
                                        <p:attrNameLst>
                                          <p:attrName>style.visibility</p:attrName>
                                        </p:attrNameLst>
                                      </p:cBhvr>
                                      <p:to>
                                        <p:strVal val="visible"/>
                                      </p:to>
                                    </p:set>
                                    <p:animEffect transition="in" filter="wipe(down)">
                                      <p:cBhvr>
                                        <p:cTn id="91" dur="500"/>
                                        <p:tgtEl>
                                          <p:spTgt spid="21520"/>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grpId="0" nodeType="clickEffect">
                                  <p:stCondLst>
                                    <p:cond delay="0"/>
                                  </p:stCondLst>
                                  <p:childTnLst>
                                    <p:set>
                                      <p:cBhvr>
                                        <p:cTn id="95" dur="1" fill="hold">
                                          <p:stCondLst>
                                            <p:cond delay="0"/>
                                          </p:stCondLst>
                                        </p:cTn>
                                        <p:tgtEl>
                                          <p:spTgt spid="21526"/>
                                        </p:tgtEl>
                                        <p:attrNameLst>
                                          <p:attrName>style.visibility</p:attrName>
                                        </p:attrNameLst>
                                      </p:cBhvr>
                                      <p:to>
                                        <p:strVal val="visible"/>
                                      </p:to>
                                    </p:set>
                                    <p:animEffect transition="in" filter="wipe(down)">
                                      <p:cBhvr>
                                        <p:cTn id="96" dur="500"/>
                                        <p:tgtEl>
                                          <p:spTgt spid="21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nimBg="1"/>
      <p:bldP spid="21510" grpId="0" animBg="1"/>
      <p:bldP spid="21511" grpId="0" animBg="1"/>
      <p:bldP spid="21512" grpId="0" animBg="1"/>
      <p:bldP spid="21513" grpId="0" animBg="1"/>
      <p:bldP spid="21515" grpId="0" animBg="1"/>
      <p:bldP spid="21516" grpId="0" animBg="1"/>
      <p:bldP spid="21517" grpId="0" animBg="1"/>
      <p:bldP spid="21518" grpId="0" animBg="1"/>
      <p:bldP spid="21519" grpId="0" animBg="1"/>
      <p:bldP spid="21520" grpId="0" animBg="1"/>
      <p:bldP spid="21522" grpId="0" animBg="1"/>
      <p:bldP spid="21523" grpId="0" animBg="1"/>
      <p:bldP spid="21524" grpId="0" animBg="1"/>
      <p:bldP spid="21525" grpId="0" animBg="1"/>
      <p:bldP spid="215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b="1" dirty="0" smtClean="0">
                <a:solidFill>
                  <a:schemeClr val="accent5">
                    <a:lumMod val="75000"/>
                  </a:schemeClr>
                </a:solidFill>
              </a:rPr>
              <a:t>تابع</a:t>
            </a:r>
            <a:endParaRPr lang="fr-FR" dirty="0"/>
          </a:p>
        </p:txBody>
      </p:sp>
      <p:sp>
        <p:nvSpPr>
          <p:cNvPr id="3" name="Espace réservé du contenu 2"/>
          <p:cNvSpPr>
            <a:spLocks noGrp="1"/>
          </p:cNvSpPr>
          <p:nvPr>
            <p:ph idx="1"/>
          </p:nvPr>
        </p:nvSpPr>
        <p:spPr/>
        <p:txBody>
          <a:bodyPr/>
          <a:lstStyle/>
          <a:p>
            <a:r>
              <a:rPr lang="ar-SA" dirty="0" smtClean="0"/>
              <a:t>   </a:t>
            </a:r>
            <a:r>
              <a:rPr lang="fr-FR" dirty="0" err="1" smtClean="0"/>
              <a:t>Organizational</a:t>
            </a:r>
            <a:r>
              <a:rPr lang="fr-FR" dirty="0" smtClean="0"/>
              <a:t> </a:t>
            </a:r>
            <a:r>
              <a:rPr lang="fr-FR" dirty="0" err="1" smtClean="0"/>
              <a:t>misbehavior</a:t>
            </a:r>
            <a:endParaRPr lang="fr-FR" dirty="0" smtClean="0"/>
          </a:p>
          <a:p>
            <a:r>
              <a:rPr lang="ar-SA" dirty="0" smtClean="0"/>
              <a:t>   سلوك يشمل إلحاق الأذى او الضرر بالآخرين في المنظمة سواء كان نفسياً كالإهانة أو الشتم أو جسدياً كالضرب </a:t>
            </a:r>
            <a:r>
              <a:rPr lang="ar-SA" dirty="0" err="1" smtClean="0"/>
              <a:t>والعراك .</a:t>
            </a:r>
            <a:endParaRPr lang="fr-FR" dirty="0" smtClean="0"/>
          </a:p>
          <a:p>
            <a:pPr algn="just"/>
            <a:r>
              <a:rPr lang="ar-SA" sz="2400" dirty="0" smtClean="0">
                <a:solidFill>
                  <a:schemeClr val="accent1">
                    <a:lumMod val="75000"/>
                  </a:schemeClr>
                </a:solidFill>
              </a:rPr>
              <a:t>ويمكن تصنيف أنواع السلوك العدواني على النحو </a:t>
            </a:r>
            <a:r>
              <a:rPr lang="ar-SA" sz="2400" dirty="0" err="1" smtClean="0">
                <a:solidFill>
                  <a:schemeClr val="accent1">
                    <a:lumMod val="75000"/>
                  </a:schemeClr>
                </a:solidFill>
              </a:rPr>
              <a:t>التالي :</a:t>
            </a:r>
            <a:endParaRPr lang="ar-SA" sz="2400" dirty="0" smtClean="0">
              <a:solidFill>
                <a:schemeClr val="accent1">
                  <a:lumMod val="75000"/>
                </a:schemeClr>
              </a:solidFill>
            </a:endParaRPr>
          </a:p>
          <a:p>
            <a:pPr algn="just"/>
            <a:endParaRPr lang="ar-SA" sz="1100" dirty="0" smtClean="0">
              <a:solidFill>
                <a:srgbClr val="C00000"/>
              </a:solidFill>
            </a:endParaRPr>
          </a:p>
          <a:p>
            <a:pPr lvl="2" algn="just">
              <a:buFont typeface="Arial" pitchFamily="34" charset="0"/>
              <a:buChar char="•"/>
            </a:pPr>
            <a:r>
              <a:rPr lang="ar-SA" dirty="0" smtClean="0"/>
              <a:t>عدوان جسمي كالضرب </a:t>
            </a:r>
            <a:r>
              <a:rPr lang="ar-SA" dirty="0" err="1" smtClean="0"/>
              <a:t>والعراك .</a:t>
            </a:r>
            <a:endParaRPr lang="ar-SA" dirty="0" smtClean="0"/>
          </a:p>
          <a:p>
            <a:pPr lvl="2" algn="just">
              <a:buFont typeface="Arial" pitchFamily="34" charset="0"/>
              <a:buChar char="•"/>
            </a:pPr>
            <a:r>
              <a:rPr lang="ar-SA" dirty="0" smtClean="0"/>
              <a:t>عدوان لفظي كالإهانة </a:t>
            </a:r>
            <a:r>
              <a:rPr lang="ar-SA" dirty="0" err="1" smtClean="0"/>
              <a:t>والشتم .</a:t>
            </a:r>
            <a:endParaRPr lang="ar-SA" dirty="0" smtClean="0"/>
          </a:p>
          <a:p>
            <a:pPr lvl="2" algn="just">
              <a:buFont typeface="Arial" pitchFamily="34" charset="0"/>
              <a:buChar char="•"/>
            </a:pPr>
            <a:r>
              <a:rPr lang="ar-SA" dirty="0" smtClean="0"/>
              <a:t>عدوان على شكل نوبات </a:t>
            </a:r>
            <a:r>
              <a:rPr lang="ar-SA" dirty="0" err="1" smtClean="0"/>
              <a:t>غضب .</a:t>
            </a:r>
            <a:endParaRPr lang="ar-SA" dirty="0" smtClean="0"/>
          </a:p>
          <a:p>
            <a:pPr lvl="2" algn="just">
              <a:buFont typeface="Arial" pitchFamily="34" charset="0"/>
              <a:buChar char="•"/>
            </a:pPr>
            <a:r>
              <a:rPr lang="ar-SA" dirty="0" smtClean="0"/>
              <a:t>عدوان غير </a:t>
            </a:r>
            <a:r>
              <a:rPr lang="ar-SA" dirty="0" err="1" smtClean="0"/>
              <a:t>مباشر </a:t>
            </a:r>
            <a:r>
              <a:rPr lang="ar-SA" dirty="0" smtClean="0"/>
              <a:t>(</a:t>
            </a:r>
            <a:r>
              <a:rPr lang="ar-SA" dirty="0" err="1" smtClean="0"/>
              <a:t>إعتداء</a:t>
            </a:r>
            <a:r>
              <a:rPr lang="ar-SA" dirty="0" smtClean="0"/>
              <a:t> عن طريق شخص أخر</a:t>
            </a:r>
            <a:r>
              <a:rPr lang="ar-SA" dirty="0" err="1" smtClean="0"/>
              <a:t>) .</a:t>
            </a:r>
            <a:endParaRPr lang="ar-SA" dirty="0" smtClean="0"/>
          </a:p>
          <a:p>
            <a:pPr lvl="2" algn="just">
              <a:buFont typeface="Arial" pitchFamily="34" charset="0"/>
              <a:buChar char="•"/>
            </a:pPr>
            <a:r>
              <a:rPr lang="ar-SA" dirty="0" smtClean="0"/>
              <a:t>عدوان سلبي مثل </a:t>
            </a:r>
            <a:r>
              <a:rPr lang="ar-SA" dirty="0" err="1" smtClean="0"/>
              <a:t>العناد </a:t>
            </a:r>
            <a:r>
              <a:rPr lang="ar-SA" dirty="0" smtClean="0"/>
              <a:t>، </a:t>
            </a:r>
            <a:r>
              <a:rPr lang="ar-SA" dirty="0" err="1" smtClean="0"/>
              <a:t>المماطلة </a:t>
            </a:r>
            <a:r>
              <a:rPr lang="ar-SA" dirty="0" smtClean="0"/>
              <a:t>، التدخل </a:t>
            </a:r>
            <a:r>
              <a:rPr lang="ar-SA" dirty="0" err="1" smtClean="0"/>
              <a:t>المتعمد .</a:t>
            </a:r>
            <a:endParaRPr lang="ar-SA"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16632"/>
            <a:ext cx="8724900" cy="5668963"/>
          </a:xfrm>
        </p:spPr>
        <p:txBody>
          <a:bodyPr/>
          <a:lstStyle/>
          <a:p>
            <a:r>
              <a:rPr lang="ar-SA" sz="4000" dirty="0" smtClean="0">
                <a:solidFill>
                  <a:schemeClr val="accent5">
                    <a:lumMod val="75000"/>
                  </a:schemeClr>
                </a:solidFill>
              </a:rPr>
              <a:t> أسباب السلوك العدواني</a:t>
            </a:r>
          </a:p>
          <a:p>
            <a:endParaRPr lang="ar-SA" dirty="0" smtClean="0"/>
          </a:p>
          <a:p>
            <a:pPr lvl="1"/>
            <a:r>
              <a:rPr lang="ar-SA" sz="1600" dirty="0" smtClean="0"/>
              <a:t>  </a:t>
            </a:r>
            <a:r>
              <a:rPr lang="ar-SA" sz="1600" b="1" dirty="0" err="1" smtClean="0">
                <a:solidFill>
                  <a:schemeClr val="accent1">
                    <a:lumMod val="50000"/>
                  </a:schemeClr>
                </a:solidFill>
              </a:rPr>
              <a:t>أولاً </a:t>
            </a:r>
            <a:r>
              <a:rPr lang="ar-SA" sz="1600" b="1" dirty="0" smtClean="0">
                <a:solidFill>
                  <a:schemeClr val="accent1">
                    <a:lumMod val="50000"/>
                  </a:schemeClr>
                </a:solidFill>
              </a:rPr>
              <a:t>: </a:t>
            </a:r>
            <a:r>
              <a:rPr lang="ar-SA" sz="1600" b="1" dirty="0" smtClean="0"/>
              <a:t>أسباب </a:t>
            </a:r>
            <a:r>
              <a:rPr lang="ar-SA" sz="1600" b="1" dirty="0" err="1" smtClean="0"/>
              <a:t>بيئية :</a:t>
            </a:r>
            <a:endParaRPr lang="ar-SA" sz="1600" b="1" dirty="0" smtClean="0"/>
          </a:p>
          <a:p>
            <a:pPr lvl="1"/>
            <a:r>
              <a:rPr lang="ar-SA" sz="1600" dirty="0" smtClean="0"/>
              <a:t>      • تشجيع بعض أولياء الأمور لأطفالهم على السلوك </a:t>
            </a:r>
            <a:r>
              <a:rPr lang="ar-SA" sz="1600" dirty="0" err="1" smtClean="0"/>
              <a:t>العدواني .</a:t>
            </a:r>
            <a:r>
              <a:rPr lang="ar-SA" sz="1600" dirty="0" smtClean="0"/>
              <a:t> </a:t>
            </a:r>
            <a:br>
              <a:rPr lang="ar-SA" sz="1600" dirty="0" smtClean="0"/>
            </a:br>
            <a:r>
              <a:rPr lang="ar-SA" sz="1600" dirty="0" smtClean="0"/>
              <a:t>• ما يلاقيه الأطفال من تسلط أو تهديد من </a:t>
            </a:r>
            <a:r>
              <a:rPr lang="ar-SA" sz="1600" dirty="0" err="1" smtClean="0"/>
              <a:t>البيت.</a:t>
            </a:r>
            <a:r>
              <a:rPr lang="ar-SA" sz="1600" dirty="0" smtClean="0"/>
              <a:t> </a:t>
            </a:r>
            <a:br>
              <a:rPr lang="ar-SA" sz="1600" dirty="0" smtClean="0"/>
            </a:br>
            <a:r>
              <a:rPr lang="ar-SA" sz="1600" dirty="0" smtClean="0"/>
              <a:t>• ما يتعرض له الانسان من فشل في الحياة </a:t>
            </a:r>
            <a:r>
              <a:rPr lang="ar-SA" sz="1600" dirty="0" err="1" smtClean="0"/>
              <a:t>الأسرية.</a:t>
            </a:r>
            <a:r>
              <a:rPr lang="ar-SA" sz="1600" dirty="0" smtClean="0"/>
              <a:t>  حالات الإحباط, التعرّض لنماذج عدوانية, المكافأة ودعم أعمال العنف, الإثارة المعنوية, </a:t>
            </a:r>
            <a:r>
              <a:rPr lang="ar-SA" sz="1600" dirty="0" err="1" smtClean="0"/>
              <a:t>الإضطراب</a:t>
            </a:r>
            <a:r>
              <a:rPr lang="ar-SA" sz="1600" dirty="0" smtClean="0"/>
              <a:t> النفسي والعقلي </a:t>
            </a:r>
            <a:r>
              <a:rPr lang="ar-SA" sz="1600" dirty="0" err="1" smtClean="0"/>
              <a:t>وإضطرابات</a:t>
            </a:r>
            <a:r>
              <a:rPr lang="ar-SA" sz="1600" dirty="0" smtClean="0"/>
              <a:t> الشخصية, الخوف من الفشل والعقاب </a:t>
            </a:r>
          </a:p>
          <a:p>
            <a:pPr lvl="1"/>
            <a:r>
              <a:rPr lang="ar-SA" sz="1600" b="1" dirty="0" smtClean="0"/>
              <a:t>  </a:t>
            </a:r>
            <a:r>
              <a:rPr lang="ar-SA" sz="1600" b="1" dirty="0" smtClean="0">
                <a:solidFill>
                  <a:schemeClr val="accent1">
                    <a:lumMod val="50000"/>
                  </a:schemeClr>
                </a:solidFill>
              </a:rPr>
              <a:t>ثانيـــاً : </a:t>
            </a:r>
            <a:r>
              <a:rPr lang="ar-SA" sz="1600" b="1" dirty="0" smtClean="0"/>
              <a:t>أسباب تتعلق </a:t>
            </a:r>
            <a:r>
              <a:rPr lang="ar-SA" sz="1600" b="1" dirty="0" err="1" smtClean="0"/>
              <a:t>بالمؤسسة .</a:t>
            </a:r>
            <a:endParaRPr lang="ar-SA" sz="1600" b="1" dirty="0" smtClean="0"/>
          </a:p>
          <a:p>
            <a:pPr lvl="1"/>
            <a:r>
              <a:rPr lang="ar-SA" sz="1600" dirty="0" smtClean="0"/>
              <a:t>     • عدم توفر العدالة في المنظمة.</a:t>
            </a:r>
          </a:p>
          <a:p>
            <a:pPr lvl="1"/>
            <a:r>
              <a:rPr lang="ar-SA" sz="1600" dirty="0" smtClean="0"/>
              <a:t>    • ضعف او انعدام مدونة السلوك </a:t>
            </a:r>
            <a:r>
              <a:rPr lang="ar-SA" sz="1600" dirty="0" err="1" smtClean="0"/>
              <a:t>الأخلاقي.</a:t>
            </a:r>
            <a:r>
              <a:rPr lang="ar-SA" sz="1600" dirty="0" smtClean="0"/>
              <a:t> </a:t>
            </a:r>
          </a:p>
          <a:p>
            <a:pPr lvl="1"/>
            <a:r>
              <a:rPr lang="ar-SA" sz="1600" b="1" dirty="0" smtClean="0"/>
              <a:t>  </a:t>
            </a:r>
            <a:r>
              <a:rPr lang="ar-SA" sz="1600" b="1" dirty="0" smtClean="0">
                <a:solidFill>
                  <a:schemeClr val="accent1">
                    <a:lumMod val="50000"/>
                  </a:schemeClr>
                </a:solidFill>
              </a:rPr>
              <a:t>ثالثـــاً : </a:t>
            </a:r>
            <a:r>
              <a:rPr lang="ar-SA" sz="1600" b="1" dirty="0" smtClean="0"/>
              <a:t>أسباب </a:t>
            </a:r>
            <a:r>
              <a:rPr lang="ar-SA" sz="1600" b="1" dirty="0" err="1" smtClean="0"/>
              <a:t>نفسية :</a:t>
            </a:r>
            <a:endParaRPr lang="ar-SA" sz="1600" dirty="0" smtClean="0"/>
          </a:p>
          <a:p>
            <a:pPr lvl="1"/>
            <a:r>
              <a:rPr lang="ar-SA" sz="1600" dirty="0" smtClean="0"/>
              <a:t> </a:t>
            </a:r>
            <a:r>
              <a:rPr lang="fr-FR" sz="1600" dirty="0" err="1" smtClean="0"/>
              <a:t>Dollard</a:t>
            </a:r>
            <a:r>
              <a:rPr lang="fr-FR" sz="1600" dirty="0" smtClean="0"/>
              <a:t>    </a:t>
            </a:r>
            <a:r>
              <a:rPr lang="ar-SA" sz="1600" dirty="0" smtClean="0"/>
              <a:t> كان أول من وضع النظرية المسماة </a:t>
            </a:r>
            <a:r>
              <a:rPr lang="ar-SA" sz="1600" dirty="0" err="1" smtClean="0"/>
              <a:t>بفرضية </a:t>
            </a:r>
            <a:r>
              <a:rPr lang="ar-SA" sz="1600" dirty="0" smtClean="0"/>
              <a:t>“الإحباط والتعدي” سنة 1939, والتي تأكد فيها أن العدوان ينجم عن دافع يُثار عندما تحبط مساعي الفرد الموجهة نحو تحقيق هدف ما, بمعنى أن الإحباط يؤدي دائماً الى التمرّد على الواقع </a:t>
            </a:r>
            <a:r>
              <a:rPr lang="ar-SA" sz="1600" dirty="0" err="1" smtClean="0"/>
              <a:t>المرفوض.</a:t>
            </a:r>
            <a:r>
              <a:rPr lang="ar-SA" sz="1600" dirty="0" smtClean="0"/>
              <a:t> </a:t>
            </a:r>
          </a:p>
          <a:p>
            <a:pPr lvl="1"/>
            <a:r>
              <a:rPr lang="ar-SA" sz="1600" b="1" dirty="0" smtClean="0"/>
              <a:t>  </a:t>
            </a:r>
            <a:r>
              <a:rPr lang="ar-SA" sz="1600" b="1" dirty="0" smtClean="0">
                <a:solidFill>
                  <a:schemeClr val="accent1">
                    <a:lumMod val="50000"/>
                  </a:schemeClr>
                </a:solidFill>
              </a:rPr>
              <a:t>رابعــاً : </a:t>
            </a:r>
            <a:r>
              <a:rPr lang="ar-SA" sz="1600" b="1" dirty="0" smtClean="0"/>
              <a:t>أسباب </a:t>
            </a:r>
            <a:r>
              <a:rPr lang="ar-SA" sz="1600" b="1" dirty="0" err="1" smtClean="0"/>
              <a:t>اجتماعية :</a:t>
            </a:r>
            <a:endParaRPr lang="ar-SA" sz="1600" b="1" dirty="0" smtClean="0"/>
          </a:p>
          <a:p>
            <a:pPr lvl="1"/>
            <a:r>
              <a:rPr lang="ar-SA" sz="1600" dirty="0" smtClean="0"/>
              <a:t>      • المشاكل </a:t>
            </a:r>
            <a:r>
              <a:rPr lang="ar-SA" sz="1600" dirty="0" err="1" smtClean="0"/>
              <a:t>الأسرية.</a:t>
            </a:r>
            <a:r>
              <a:rPr lang="ar-SA" sz="1600" dirty="0" smtClean="0"/>
              <a:t> </a:t>
            </a:r>
            <a:br>
              <a:rPr lang="ar-SA" sz="1600" dirty="0" smtClean="0"/>
            </a:br>
            <a:r>
              <a:rPr lang="ar-SA" sz="1600" dirty="0" smtClean="0"/>
              <a:t>• المستوى </a:t>
            </a:r>
            <a:r>
              <a:rPr lang="ar-SA" sz="1600" dirty="0" err="1" smtClean="0"/>
              <a:t>الثقافي.</a:t>
            </a:r>
            <a:r>
              <a:rPr lang="ar-SA" sz="1600" dirty="0" smtClean="0"/>
              <a:t> </a:t>
            </a:r>
            <a:br>
              <a:rPr lang="ar-SA" sz="1600" dirty="0" smtClean="0"/>
            </a:br>
            <a:r>
              <a:rPr lang="ar-SA" sz="1600" dirty="0" smtClean="0"/>
              <a:t>• عدم إشباع الحاجات </a:t>
            </a:r>
            <a:r>
              <a:rPr lang="ar-SA" sz="1600" dirty="0" err="1" smtClean="0"/>
              <a:t>الأساسية.</a:t>
            </a:r>
            <a:r>
              <a:rPr lang="ar-SA" sz="1600" dirty="0" smtClean="0"/>
              <a:t> </a:t>
            </a:r>
            <a:br>
              <a:rPr lang="ar-SA" sz="1600" dirty="0" smtClean="0"/>
            </a:br>
            <a:r>
              <a:rPr lang="ar-SA" sz="1600" dirty="0" smtClean="0"/>
              <a:t>• تأثير المجتمع </a:t>
            </a:r>
            <a:r>
              <a:rPr lang="ar-SA" sz="1600" dirty="0" err="1" smtClean="0"/>
              <a:t>المحيط.</a:t>
            </a:r>
            <a:r>
              <a:rPr lang="ar-SA" sz="1600" dirty="0" smtClean="0"/>
              <a:t> </a:t>
            </a:r>
          </a:p>
          <a:p>
            <a:pPr algn="just" rtl="1"/>
            <a:endParaRPr lang="ar-SA"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188640"/>
            <a:ext cx="8915400" cy="1143000"/>
          </a:xfrm>
        </p:spPr>
        <p:txBody>
          <a:bodyPr/>
          <a:lstStyle/>
          <a:p>
            <a:r>
              <a:rPr lang="ar-SA" b="1" dirty="0" smtClean="0">
                <a:solidFill>
                  <a:schemeClr val="accent5">
                    <a:lumMod val="75000"/>
                  </a:schemeClr>
                </a:solidFill>
              </a:rPr>
              <a:t>تابع</a:t>
            </a:r>
            <a:endParaRPr lang="fr-FR" dirty="0"/>
          </a:p>
        </p:txBody>
      </p:sp>
      <p:sp>
        <p:nvSpPr>
          <p:cNvPr id="3" name="Espace réservé du contenu 2"/>
          <p:cNvSpPr>
            <a:spLocks noGrp="1"/>
          </p:cNvSpPr>
          <p:nvPr>
            <p:ph idx="1"/>
          </p:nvPr>
        </p:nvSpPr>
        <p:spPr>
          <a:xfrm>
            <a:off x="495300" y="1340768"/>
            <a:ext cx="8915400" cy="4525963"/>
          </a:xfrm>
        </p:spPr>
        <p:txBody>
          <a:bodyPr/>
          <a:lstStyle/>
          <a:p>
            <a:pPr lvl="1"/>
            <a:r>
              <a:rPr lang="ar-SA" sz="1600" b="1" dirty="0" smtClean="0"/>
              <a:t> </a:t>
            </a:r>
            <a:r>
              <a:rPr lang="ar-SA" sz="1600" b="1" dirty="0" err="1" smtClean="0">
                <a:solidFill>
                  <a:schemeClr val="accent1">
                    <a:lumMod val="50000"/>
                  </a:schemeClr>
                </a:solidFill>
              </a:rPr>
              <a:t>خامساً </a:t>
            </a:r>
            <a:r>
              <a:rPr lang="ar-SA" sz="1600" b="1" dirty="0" smtClean="0">
                <a:solidFill>
                  <a:schemeClr val="accent1">
                    <a:lumMod val="50000"/>
                  </a:schemeClr>
                </a:solidFill>
              </a:rPr>
              <a:t>: </a:t>
            </a:r>
            <a:r>
              <a:rPr lang="ar-SA" sz="1600" b="1" dirty="0" smtClean="0"/>
              <a:t>أسباب </a:t>
            </a:r>
            <a:r>
              <a:rPr lang="ar-SA" sz="1600" b="1" dirty="0" err="1" smtClean="0"/>
              <a:t>ذاتية :</a:t>
            </a:r>
            <a:endParaRPr lang="ar-SA" sz="1600" b="1" dirty="0" smtClean="0"/>
          </a:p>
          <a:p>
            <a:pPr lvl="1"/>
            <a:r>
              <a:rPr lang="ar-SA" sz="1600" dirty="0" smtClean="0"/>
              <a:t>      • حب السيطرة </a:t>
            </a:r>
            <a:r>
              <a:rPr lang="ar-SA" sz="1600" dirty="0" err="1" smtClean="0"/>
              <a:t>والتسلط.</a:t>
            </a:r>
            <a:r>
              <a:rPr lang="ar-SA" sz="1600" dirty="0" smtClean="0"/>
              <a:t/>
            </a:r>
            <a:br>
              <a:rPr lang="ar-SA" sz="1600" dirty="0" smtClean="0"/>
            </a:br>
            <a:r>
              <a:rPr lang="ar-SA" sz="1600" dirty="0" smtClean="0"/>
              <a:t>• ضعف الوازع </a:t>
            </a:r>
            <a:r>
              <a:rPr lang="ar-SA" sz="1600" dirty="0" err="1" smtClean="0"/>
              <a:t>الديني.</a:t>
            </a:r>
            <a:r>
              <a:rPr lang="ar-SA" sz="1600" dirty="0" smtClean="0"/>
              <a:t> </a:t>
            </a:r>
            <a:br>
              <a:rPr lang="ar-SA" sz="1600" dirty="0" smtClean="0"/>
            </a:br>
            <a:r>
              <a:rPr lang="ar-SA" sz="1600" dirty="0" smtClean="0"/>
              <a:t>• ما يعانيه الانسان من حالات مرضية </a:t>
            </a:r>
            <a:r>
              <a:rPr lang="ar-SA" sz="1600" dirty="0" err="1" smtClean="0"/>
              <a:t>ونفسية .</a:t>
            </a:r>
            <a:r>
              <a:rPr lang="ar-SA" sz="1600" dirty="0" smtClean="0"/>
              <a:t/>
            </a:r>
            <a:br>
              <a:rPr lang="ar-SA" sz="1600" dirty="0" smtClean="0"/>
            </a:br>
            <a:r>
              <a:rPr lang="ar-SA" sz="1600" dirty="0" smtClean="0"/>
              <a:t>• إحساسه بالنقص النفسي أو وجود عاهة جسديه مما يجعله يتجه للعدوان لأنه يجد فيه تعويضاً ينال </a:t>
            </a:r>
            <a:r>
              <a:rPr lang="ar-SA" sz="1600" dirty="0" err="1" smtClean="0"/>
              <a:t>به</a:t>
            </a:r>
            <a:r>
              <a:rPr lang="ar-SA" sz="1600" dirty="0" smtClean="0"/>
              <a:t> لفت انتباه من حوله و هنالك بعض أنماط الشخصية التي تتصف بالعدوانية أكثر من سواها, ومن أهم خصائص هذه الشخصية, اندفاعية الفرد وتعديه على الغير بدون مبرر أو بسبب حاجة عارضة, ومن الخصائص الأخرى, عدم مقدرة صاحب هذه الشخصية على السيطرة على انفعالاته نتيجة وجود </a:t>
            </a:r>
            <a:r>
              <a:rPr lang="ar-SA" sz="1600" dirty="0" err="1" smtClean="0"/>
              <a:t>إضطراب</a:t>
            </a:r>
            <a:r>
              <a:rPr lang="ar-SA" sz="1600" dirty="0" smtClean="0"/>
              <a:t> في صحته النفسية والعقلية وما يرتبط بهذا الوضع من </a:t>
            </a:r>
            <a:r>
              <a:rPr lang="ar-SA" sz="1600" dirty="0" err="1" smtClean="0"/>
              <a:t>إحتمالات</a:t>
            </a:r>
            <a:r>
              <a:rPr lang="ar-SA" sz="1600" dirty="0" smtClean="0"/>
              <a:t> لها أن تؤدي الى تطوير </a:t>
            </a:r>
            <a:r>
              <a:rPr lang="ar-SA" sz="1600" dirty="0" err="1" smtClean="0"/>
              <a:t>الإتجاه</a:t>
            </a:r>
            <a:r>
              <a:rPr lang="ar-SA" sz="1600" dirty="0" smtClean="0"/>
              <a:t> نحو العنف والتعدي بصورة واضحة.</a:t>
            </a:r>
          </a:p>
          <a:p>
            <a:pPr lvl="1"/>
            <a:r>
              <a:rPr lang="ar-SA" sz="1600" b="1" dirty="0" smtClean="0"/>
              <a:t>  </a:t>
            </a:r>
            <a:r>
              <a:rPr lang="ar-SA" sz="1600" b="1" dirty="0" err="1" smtClean="0">
                <a:solidFill>
                  <a:schemeClr val="accent1">
                    <a:lumMod val="50000"/>
                  </a:schemeClr>
                </a:solidFill>
              </a:rPr>
              <a:t>سادساَ </a:t>
            </a:r>
            <a:r>
              <a:rPr lang="ar-SA" sz="1600" b="1" dirty="0" smtClean="0">
                <a:solidFill>
                  <a:schemeClr val="accent1">
                    <a:lumMod val="50000"/>
                  </a:schemeClr>
                </a:solidFill>
              </a:rPr>
              <a:t>: </a:t>
            </a:r>
            <a:r>
              <a:rPr lang="ar-SA" sz="1600" b="1" dirty="0" smtClean="0"/>
              <a:t>أسباب </a:t>
            </a:r>
            <a:r>
              <a:rPr lang="ar-SA" sz="1600" b="1" dirty="0" err="1" smtClean="0"/>
              <a:t>اقتصادية .</a:t>
            </a:r>
            <a:endParaRPr lang="ar-SA" sz="1600" b="1" dirty="0" smtClean="0"/>
          </a:p>
          <a:p>
            <a:pPr lvl="1"/>
            <a:r>
              <a:rPr lang="ar-SA" sz="1600" dirty="0" smtClean="0"/>
              <a:t>     </a:t>
            </a:r>
            <a:r>
              <a:rPr lang="ar-SA" sz="1600" dirty="0" err="1" smtClean="0"/>
              <a:t>•</a:t>
            </a:r>
            <a:r>
              <a:rPr lang="ar-SA" sz="1600" dirty="0" smtClean="0"/>
              <a:t> </a:t>
            </a:r>
            <a:r>
              <a:rPr lang="fr-FR" sz="1600" dirty="0" smtClean="0"/>
              <a:t> Durkheim</a:t>
            </a:r>
            <a:r>
              <a:rPr lang="ar-SA" sz="1600" dirty="0" smtClean="0"/>
              <a:t>الانتحار ينمو مع الأزمات </a:t>
            </a:r>
            <a:r>
              <a:rPr lang="ar-SA" sz="1600" dirty="0" err="1" smtClean="0"/>
              <a:t>الاقتصادية </a:t>
            </a:r>
            <a:r>
              <a:rPr lang="ar-SA" sz="1600" dirty="0" smtClean="0"/>
              <a:t>: أزمات الفقر و الازدهار: الانتحار </a:t>
            </a:r>
            <a:r>
              <a:rPr lang="ar-SA" sz="1600" dirty="0" err="1" smtClean="0"/>
              <a:t>والثروة..</a:t>
            </a:r>
            <a:r>
              <a:rPr lang="ar-SA" sz="1600" dirty="0" smtClean="0"/>
              <a:t>    </a:t>
            </a:r>
          </a:p>
          <a:p>
            <a:pPr lvl="1"/>
            <a:r>
              <a:rPr lang="ar-SA" sz="1600" b="1" dirty="0" smtClean="0">
                <a:solidFill>
                  <a:schemeClr val="accent1">
                    <a:lumMod val="50000"/>
                  </a:schemeClr>
                </a:solidFill>
              </a:rPr>
              <a:t> </a:t>
            </a:r>
            <a:r>
              <a:rPr lang="ar-SA" sz="1600" b="1" dirty="0" err="1" smtClean="0">
                <a:solidFill>
                  <a:schemeClr val="accent1">
                    <a:lumMod val="50000"/>
                  </a:schemeClr>
                </a:solidFill>
              </a:rPr>
              <a:t>سابعـاً </a:t>
            </a:r>
            <a:r>
              <a:rPr lang="ar-SA" sz="1600" b="1" dirty="0" smtClean="0">
                <a:solidFill>
                  <a:schemeClr val="accent1">
                    <a:lumMod val="50000"/>
                  </a:schemeClr>
                </a:solidFill>
              </a:rPr>
              <a:t>: </a:t>
            </a:r>
            <a:r>
              <a:rPr lang="ar-SA" sz="1600" b="1" dirty="0" smtClean="0"/>
              <a:t>تأثير وسائل </a:t>
            </a:r>
            <a:r>
              <a:rPr lang="ar-SA" sz="1600" b="1" dirty="0" err="1" smtClean="0"/>
              <a:t>الإعلام :</a:t>
            </a:r>
            <a:endParaRPr lang="ar-SA" sz="1600" b="1" dirty="0" smtClean="0"/>
          </a:p>
          <a:p>
            <a:pPr lvl="1"/>
            <a:r>
              <a:rPr lang="ar-SA" sz="1600" dirty="0" smtClean="0"/>
              <a:t>     يتضح من الدراسات السلوكية العديدة, أن توفّر النماذج العدوانية في العائلة أو المجتمع, له أن يكون عاملاً أساسياً في توجيه الفرد الذي يتعرّض لمثل هذه النماذج الى القيام بسلوك عدواني, وكلما زاد عدد هذه النماذج كلّما كثرت إمكانية تقليدها, خاصة إذا كانت تمثل سلوك أفراد أكبر سناً, وإذا توفّرت بأسلوب مشوّق ومثير </a:t>
            </a:r>
            <a:r>
              <a:rPr lang="ar-SA" sz="1600" dirty="0" err="1" smtClean="0"/>
              <a:t>للإنتباه</a:t>
            </a:r>
            <a:r>
              <a:rPr lang="ar-SA" sz="1600" dirty="0" smtClean="0"/>
              <a:t>, كالنماذج التي تقدمها وسائل الاعلام وخاصة التلفزيون.</a:t>
            </a:r>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457200"/>
            <a:ext cx="8724900" cy="5181601"/>
          </a:xfrm>
        </p:spPr>
        <p:txBody>
          <a:bodyPr/>
          <a:lstStyle/>
          <a:p>
            <a:pPr algn="just" rtl="1"/>
            <a:r>
              <a:rPr lang="ar-SA" sz="4000" dirty="0" smtClean="0">
                <a:solidFill>
                  <a:schemeClr val="accent5">
                    <a:lumMod val="75000"/>
                  </a:schemeClr>
                </a:solidFill>
              </a:rPr>
              <a:t>طرق الوقاية من السلوك العدواني</a:t>
            </a:r>
          </a:p>
          <a:p>
            <a:pPr algn="just" rtl="1"/>
            <a:endParaRPr lang="ar-SA" sz="2400" dirty="0" smtClean="0"/>
          </a:p>
          <a:p>
            <a:pPr marL="457200" indent="-457200" algn="just" rtl="1">
              <a:buClr>
                <a:schemeClr val="tx1"/>
              </a:buClr>
              <a:buFont typeface="+mj-lt"/>
              <a:buAutoNum type="arabicPeriod"/>
            </a:pPr>
            <a:r>
              <a:rPr lang="ar-SA" sz="2400" dirty="0" smtClean="0"/>
              <a:t>إعطاء المؤسسة الأولوية للتربية الأخلاقية في العمل .</a:t>
            </a:r>
          </a:p>
          <a:p>
            <a:pPr marL="457200" indent="-457200" algn="just" rtl="1">
              <a:buClr>
                <a:schemeClr val="tx1"/>
              </a:buClr>
              <a:buFont typeface="+mj-lt"/>
              <a:buAutoNum type="arabicPeriod"/>
            </a:pPr>
            <a:r>
              <a:rPr lang="ar-SA" sz="2400" dirty="0" smtClean="0"/>
              <a:t>اختيار الموارد البشرية على أسس واضحة تجمع بين الكفاية العلمية والإدارية والرجاحة الخلقية .</a:t>
            </a:r>
          </a:p>
          <a:p>
            <a:pPr marL="457200" indent="-457200" algn="just" rtl="1">
              <a:buClr>
                <a:schemeClr val="tx1"/>
              </a:buClr>
              <a:buFont typeface="+mj-lt"/>
              <a:buAutoNum type="arabicPeriod"/>
            </a:pPr>
            <a:r>
              <a:rPr lang="ar-SA" sz="2400" dirty="0" smtClean="0"/>
              <a:t>العدالة في معاملة الموظف في المؤسسة .</a:t>
            </a:r>
          </a:p>
          <a:p>
            <a:pPr marL="457200" indent="-457200" algn="just" rtl="1">
              <a:buClr>
                <a:schemeClr val="tx1"/>
              </a:buClr>
              <a:buFont typeface="+mj-lt"/>
              <a:buAutoNum type="arabicPeriod"/>
            </a:pPr>
            <a:r>
              <a:rPr lang="ar-SA" sz="2400" dirty="0" smtClean="0"/>
              <a:t>العدالة في توزيع الواجبات والوظائف بين العاملين .</a:t>
            </a:r>
          </a:p>
          <a:p>
            <a:pPr marL="457200" indent="-457200" algn="just" rtl="1">
              <a:buClr>
                <a:schemeClr val="tx1"/>
              </a:buClr>
              <a:buFont typeface="+mj-lt"/>
              <a:buAutoNum type="arabicPeriod"/>
            </a:pPr>
            <a:r>
              <a:rPr lang="ar-SA" sz="2400" dirty="0" smtClean="0"/>
              <a:t>العدالة في قضايا المكافئة والعقاب بين الموظفين .</a:t>
            </a:r>
          </a:p>
          <a:p>
            <a:pPr marL="457200" indent="-457200" algn="just" rtl="1">
              <a:buClr>
                <a:schemeClr val="tx1"/>
              </a:buClr>
              <a:buFont typeface="+mj-lt"/>
              <a:buAutoNum type="arabicPeriod"/>
            </a:pPr>
            <a:r>
              <a:rPr lang="ar-SA" sz="2400" dirty="0" smtClean="0"/>
              <a:t>إعطاء الحقوق الكاملة للموظفين .</a:t>
            </a:r>
          </a:p>
          <a:p>
            <a:pPr marL="457200" indent="-457200" algn="just" rtl="1">
              <a:buClr>
                <a:schemeClr val="tx1"/>
              </a:buClr>
              <a:buFont typeface="+mj-lt"/>
              <a:buAutoNum type="arabicPeriod"/>
            </a:pPr>
            <a:r>
              <a:rPr lang="ar-SA" sz="2400" dirty="0" smtClean="0"/>
              <a:t>العدالة في تقييم الأداء .</a:t>
            </a:r>
          </a:p>
          <a:p>
            <a:pPr marL="457200" indent="-457200" algn="just" rtl="1">
              <a:buClr>
                <a:schemeClr val="tx1"/>
              </a:buClr>
              <a:buFont typeface="+mj-lt"/>
              <a:buAutoNum type="arabicPeriod"/>
            </a:pPr>
            <a:r>
              <a:rPr lang="ar-SA" sz="2400" dirty="0" smtClean="0"/>
              <a:t>العدالة في الرواتب والحوافز .</a:t>
            </a:r>
          </a:p>
          <a:p>
            <a:pPr algn="just" rtl="1"/>
            <a:endParaRPr lang="ar-SA"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2386</TotalTime>
  <Words>616</Words>
  <Application>Microsoft Office PowerPoint</Application>
  <PresentationFormat>A4 Paper (210x297 mm)</PresentationFormat>
  <Paragraphs>99</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AYM Wadiy S_U normal.</vt:lpstr>
      <vt:lpstr>Calibri</vt:lpstr>
      <vt:lpstr>Times New Roman</vt:lpstr>
      <vt:lpstr>Wingdings 2</vt:lpstr>
      <vt:lpstr>Office Theme</vt:lpstr>
      <vt:lpstr>PowerPoint Presentation</vt:lpstr>
      <vt:lpstr>    المحاضرة السابعة    السلوك العدواني للموظف وأخلاقيات الأعمال       </vt:lpstr>
      <vt:lpstr>الدوافع الداخلية والخارجية لديسي (1975) </vt:lpstr>
      <vt:lpstr>PowerPoint Presentation</vt:lpstr>
      <vt:lpstr>استراتيجية  التحفيز</vt:lpstr>
      <vt:lpstr>تابع</vt:lpstr>
      <vt:lpstr>PowerPoint Presentation</vt:lpstr>
      <vt:lpstr>PowerPoint Presentation</vt:lpstr>
      <vt:lpstr>تابع</vt:lpstr>
      <vt:lpstr>PowerPoint Presentation</vt:lpstr>
      <vt:lpstr>تابع</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2</cp:lastModifiedBy>
  <cp:revision>30</cp:revision>
  <dcterms:created xsi:type="dcterms:W3CDTF">2015-09-03T07:07:53Z</dcterms:created>
  <dcterms:modified xsi:type="dcterms:W3CDTF">2015-10-06T07:07:41Z</dcterms:modified>
</cp:coreProperties>
</file>