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43" r:id="rId3"/>
    <p:sldId id="344" r:id="rId4"/>
    <p:sldId id="345" r:id="rId5"/>
    <p:sldId id="346" r:id="rId6"/>
    <p:sldId id="347" r:id="rId7"/>
    <p:sldId id="348" r:id="rId8"/>
    <p:sldId id="350" r:id="rId9"/>
    <p:sldId id="372" r:id="rId10"/>
    <p:sldId id="359" r:id="rId11"/>
    <p:sldId id="36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varScale="1">
        <p:scale>
          <a:sx n="70" d="100"/>
          <a:sy n="70" d="100"/>
        </p:scale>
        <p:origin x="1200"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555242" y="274320"/>
            <a:ext cx="812292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55524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715762" y="1524000"/>
            <a:ext cx="39624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a:xfrm>
            <a:off x="3879850" y="6305550"/>
            <a:ext cx="2311400" cy="476250"/>
          </a:xfrm>
          <a:prstGeom prst="rect">
            <a:avLst/>
          </a:prstGeom>
        </p:spPr>
        <p:txBody>
          <a:bodyPr/>
          <a:lstStyle>
            <a:lvl1pPr>
              <a:defRPr/>
            </a:lvl1pPr>
          </a:lstStyle>
          <a:p>
            <a:pPr>
              <a:defRPr/>
            </a:pPr>
            <a:endParaRPr lang="fr-BE"/>
          </a:p>
        </p:txBody>
      </p:sp>
      <p:sp>
        <p:nvSpPr>
          <p:cNvPr id="6" name="Espace réservé du pied de page 9"/>
          <p:cNvSpPr>
            <a:spLocks noGrp="1"/>
          </p:cNvSpPr>
          <p:nvPr>
            <p:ph type="ftr" sz="quarter" idx="11"/>
          </p:nvPr>
        </p:nvSpPr>
        <p:spPr>
          <a:xfrm>
            <a:off x="6191250" y="6305550"/>
            <a:ext cx="3136900" cy="476250"/>
          </a:xfrm>
          <a:prstGeom prst="rect">
            <a:avLst/>
          </a:prstGeom>
        </p:spPr>
        <p:txBody>
          <a:bodyPr/>
          <a:lstStyle>
            <a:lvl1pPr>
              <a:defRPr/>
            </a:lvl1pPr>
          </a:lstStyle>
          <a:p>
            <a:pPr>
              <a:defRPr/>
            </a:pPr>
            <a:r>
              <a:rPr lang="fr-BE"/>
              <a:t>Hassane gharbi</a:t>
            </a:r>
          </a:p>
        </p:txBody>
      </p:sp>
      <p:sp>
        <p:nvSpPr>
          <p:cNvPr id="7" name="Espace réservé du numéro de diapositive 21"/>
          <p:cNvSpPr>
            <a:spLocks noGrp="1"/>
          </p:cNvSpPr>
          <p:nvPr>
            <p:ph type="sldNum" sz="quarter" idx="12"/>
          </p:nvPr>
        </p:nvSpPr>
        <p:spPr/>
        <p:txBody>
          <a:bodyPr/>
          <a:lstStyle>
            <a:lvl1pPr>
              <a:defRPr/>
            </a:lvl1pPr>
          </a:lstStyle>
          <a:p>
            <a:pPr>
              <a:defRPr/>
            </a:pPr>
            <a:fld id="{818E2709-D477-495A-A889-E49F2D6AFC13}" type="slidenum">
              <a:rPr lang="fr-BE"/>
              <a:pPr>
                <a:defRPr/>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72480" y="3962400"/>
            <a:ext cx="9361040" cy="14478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a:t>
            </a:r>
            <a:r>
              <a:rPr lang="ar-SA" b="1" dirty="0" smtClean="0">
                <a:solidFill>
                  <a:srgbClr val="002060"/>
                </a:solidFill>
              </a:rPr>
              <a:t>الثا</a:t>
            </a:r>
            <a:r>
              <a:rPr lang="ar-SA" b="1" dirty="0" smtClean="0">
                <a:solidFill>
                  <a:srgbClr val="002060"/>
                </a:solidFill>
              </a:rPr>
              <a:t>من</a:t>
            </a:r>
            <a:r>
              <a:rPr lang="ar-SA" b="1" dirty="0" smtClean="0">
                <a:solidFill>
                  <a:srgbClr val="002060"/>
                </a:solidFill>
              </a:rPr>
              <a:t>ة</a:t>
            </a:r>
            <a:r>
              <a:rPr lang="ar-SA" b="1" dirty="0" smtClean="0">
                <a:solidFill>
                  <a:srgbClr val="002060"/>
                </a:solidFill>
              </a:rPr>
              <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a:solidFill>
                  <a:srgbClr val="00B050"/>
                </a:solidFill>
              </a:rPr>
              <a:t/>
            </a:r>
            <a:br>
              <a:rPr lang="ar-SA" sz="4800" dirty="0">
                <a:solidFill>
                  <a:srgbClr val="00B050"/>
                </a:solidFill>
              </a:rPr>
            </a:br>
            <a:r>
              <a:rPr lang="ar-SA" sz="4800" dirty="0" smtClean="0"/>
              <a:t> </a:t>
            </a:r>
            <a:r>
              <a:rPr lang="ar-SA" sz="4800" dirty="0" smtClean="0">
                <a:solidFill>
                  <a:schemeClr val="accent1">
                    <a:lumMod val="50000"/>
                  </a:schemeClr>
                </a:solidFill>
              </a:rPr>
              <a:t>الفســاد الإداري </a:t>
            </a: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chemeClr val="accent4">
                    <a:lumMod val="50000"/>
                  </a:schemeClr>
                </a:solidFill>
              </a:rPr>
              <a:t>8</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557808"/>
            <a:ext cx="8915400" cy="1143000"/>
          </a:xfrm>
        </p:spPr>
        <p:txBody>
          <a:bodyPr/>
          <a:lstStyle/>
          <a:p>
            <a:r>
              <a:rPr lang="ar-SA" dirty="0" smtClean="0">
                <a:solidFill>
                  <a:schemeClr val="accent5">
                    <a:lumMod val="75000"/>
                  </a:schemeClr>
                </a:solidFill>
              </a:rPr>
              <a:t>مفهوم الفســاد الإداري </a:t>
            </a:r>
            <a:r>
              <a:rPr lang="ar-SA" b="1" dirty="0" smtClean="0">
                <a:solidFill>
                  <a:schemeClr val="accent5">
                    <a:lumMod val="75000"/>
                  </a:schemeClr>
                </a:solidFill>
              </a:rPr>
              <a:t/>
            </a:r>
            <a:br>
              <a:rPr lang="ar-SA" b="1"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a:xfrm>
            <a:off x="495300" y="1495325"/>
            <a:ext cx="8915400" cy="4525963"/>
          </a:xfrm>
        </p:spPr>
        <p:txBody>
          <a:bodyPr/>
          <a:lstStyle/>
          <a:p>
            <a:pPr algn="justLow">
              <a:buClr>
                <a:srgbClr val="421227"/>
              </a:buClr>
              <a:buSzPct val="170000"/>
            </a:pPr>
            <a:r>
              <a:rPr lang="ar-SA" dirty="0" smtClean="0"/>
              <a:t>   </a:t>
            </a:r>
            <a:r>
              <a:rPr lang="ar-SA" sz="2800" dirty="0" smtClean="0"/>
              <a:t>عرفته المنظمة الشفافية الدولية للفساد الإداري </a:t>
            </a:r>
            <a:r>
              <a:rPr lang="ar-SA" sz="2800" dirty="0" err="1" smtClean="0"/>
              <a:t>بأنه </a:t>
            </a:r>
            <a:r>
              <a:rPr lang="ar-SA" sz="2800" dirty="0" smtClean="0"/>
              <a:t>" كل عمل يتضمن سوء استخدام المنصب العام لتحقيق مصلحة خاصة ذاتية لنفسه أو </a:t>
            </a:r>
            <a:r>
              <a:rPr lang="ar-SA" sz="2800" dirty="0" err="1" smtClean="0"/>
              <a:t>لجماعته " .</a:t>
            </a:r>
            <a:endParaRPr lang="ar-SA" sz="2800" dirty="0" smtClean="0"/>
          </a:p>
          <a:p>
            <a:pPr algn="justLow">
              <a:buClr>
                <a:srgbClr val="421227"/>
              </a:buClr>
              <a:buSzPct val="170000"/>
            </a:pPr>
            <a:endParaRPr lang="ar-SA" sz="2800" dirty="0" smtClean="0"/>
          </a:p>
          <a:p>
            <a:pPr algn="justLow">
              <a:buClr>
                <a:srgbClr val="421227"/>
              </a:buClr>
              <a:buSzPct val="170000"/>
            </a:pPr>
            <a:r>
              <a:rPr lang="ar-SA" sz="2800" dirty="0" smtClean="0"/>
              <a:t>   و اغلب </a:t>
            </a:r>
            <a:r>
              <a:rPr lang="ar-SA" sz="2800" dirty="0" err="1" smtClean="0"/>
              <a:t>التعاريف</a:t>
            </a:r>
            <a:r>
              <a:rPr lang="ar-SA" sz="2800" dirty="0" smtClean="0"/>
              <a:t> جاءت متفقة وبشكل كبير على سوء هذه الظاهرة والآثار السلبية التي تتركها في كل مستويات الحكومة ومؤسساتها وهياكلها التنظيمية وتعتبر هذه الظاهرة وبائية في معظم دول العالم.</a:t>
            </a:r>
          </a:p>
          <a:p>
            <a:pPr algn="justLow">
              <a:buClr>
                <a:srgbClr val="421227"/>
              </a:buClr>
              <a:buSzPct val="170000"/>
            </a:pPr>
            <a:endParaRPr lang="ar-SA" sz="2800" dirty="0" smtClean="0"/>
          </a:p>
          <a:p>
            <a:pPr algn="l">
              <a:buClr>
                <a:srgbClr val="421227"/>
              </a:buClr>
              <a:buSzPct val="170000"/>
            </a:pPr>
            <a:r>
              <a:rPr lang="ar-SA" sz="2800" dirty="0" smtClean="0"/>
              <a:t>" التأثير الغير المشروع في القرارات </a:t>
            </a:r>
            <a:r>
              <a:rPr lang="ar-SA" sz="2800" dirty="0" err="1" smtClean="0"/>
              <a:t>العامة " </a:t>
            </a:r>
            <a:r>
              <a:rPr lang="ar-SA" sz="1800" dirty="0" err="1" smtClean="0"/>
              <a:t>(</a:t>
            </a:r>
            <a:r>
              <a:rPr lang="en-US" sz="1800" dirty="0" err="1" smtClean="0"/>
              <a:t>Caiden</a:t>
            </a:r>
            <a:r>
              <a:rPr lang="en-US" sz="1800" dirty="0" smtClean="0"/>
              <a:t> and </a:t>
            </a:r>
            <a:r>
              <a:rPr lang="en-US" sz="1800" dirty="0" err="1" smtClean="0"/>
              <a:t>caiden</a:t>
            </a:r>
            <a:r>
              <a:rPr lang="en-US" sz="1800" dirty="0" smtClean="0"/>
              <a:t>. </a:t>
            </a:r>
            <a:r>
              <a:rPr lang="en-US" sz="1800" i="1" u="sng" dirty="0" smtClean="0"/>
              <a:t>Administrative </a:t>
            </a:r>
            <a:r>
              <a:rPr lang="en-US" sz="1800" b="1" i="1" u="sng" dirty="0" smtClean="0"/>
              <a:t>Corruption</a:t>
            </a:r>
            <a:r>
              <a:rPr lang="en-US" sz="1800" b="1" dirty="0" smtClean="0"/>
              <a:t> public administration review, Vol.37 ,</a:t>
            </a:r>
            <a:r>
              <a:rPr lang="en-US" sz="1800" b="1" dirty="0" err="1" smtClean="0"/>
              <a:t>jan</a:t>
            </a:r>
            <a:r>
              <a:rPr lang="en-US" sz="1800" b="1" dirty="0" smtClean="0"/>
              <a:t>: 1977</a:t>
            </a:r>
            <a:r>
              <a:rPr lang="fr-FR" sz="1800" b="1" dirty="0" smtClean="0"/>
              <a:t>)</a:t>
            </a:r>
            <a:r>
              <a:rPr lang="en-US" sz="1800" b="1" dirty="0" smtClean="0"/>
              <a:t> .</a:t>
            </a:r>
            <a:endParaRPr lang="fr-FR" sz="1800" dirty="0" smtClean="0"/>
          </a:p>
          <a:p>
            <a:pPr algn="justLow">
              <a:buClr>
                <a:srgbClr val="421227"/>
              </a:buClr>
              <a:buSzPct val="170000"/>
            </a:pPr>
            <a:endParaRPr lang="fr-FR" dirty="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solidFill>
                  <a:srgbClr val="006600"/>
                </a:solidFill>
              </a:rPr>
              <a:t>مظاهر الفساد</a:t>
            </a:r>
          </a:p>
        </p:txBody>
      </p:sp>
      <p:sp>
        <p:nvSpPr>
          <p:cNvPr id="3" name="Espace réservé du contenu 2"/>
          <p:cNvSpPr>
            <a:spLocks noGrp="1"/>
          </p:cNvSpPr>
          <p:nvPr>
            <p:ph idx="1"/>
          </p:nvPr>
        </p:nvSpPr>
        <p:spPr/>
        <p:txBody>
          <a:bodyPr/>
          <a:lstStyle/>
          <a:p>
            <a:r>
              <a:rPr lang="ar-JO" sz="800" b="1" dirty="0" smtClean="0"/>
              <a:t> </a:t>
            </a:r>
            <a:endParaRPr lang="fr-FR" sz="1600" dirty="0" smtClean="0"/>
          </a:p>
          <a:p>
            <a:pPr lvl="1">
              <a:buFont typeface="Arial" pitchFamily="34" charset="0"/>
              <a:buChar char="•"/>
            </a:pPr>
            <a:r>
              <a:rPr lang="ar-SA" sz="2400" dirty="0" smtClean="0"/>
              <a:t>ظاهرة سيئة تؤدي إلى إساءة استعمال السلطة الرسمية ومخالفة الأنظمة والقوانين والمعايير </a:t>
            </a:r>
            <a:r>
              <a:rPr lang="ar-SA" sz="2400" dirty="0" err="1" smtClean="0"/>
              <a:t>الأخلاقية .</a:t>
            </a:r>
            <a:r>
              <a:rPr lang="ar-SA" sz="2400" dirty="0" smtClean="0"/>
              <a:t> </a:t>
            </a:r>
          </a:p>
          <a:p>
            <a:pPr lvl="1">
              <a:buFont typeface="Arial" pitchFamily="34" charset="0"/>
              <a:buChar char="•"/>
            </a:pPr>
            <a:r>
              <a:rPr lang="ar-SA" sz="2400" dirty="0" smtClean="0"/>
              <a:t>ظاهرة تؤثر على أهداف المصلحة العامة نتيجة لتأثيرها السلبي في النظام </a:t>
            </a:r>
            <a:r>
              <a:rPr lang="ar-SA" sz="2400" dirty="0" err="1" smtClean="0"/>
              <a:t>الإداري.</a:t>
            </a:r>
            <a:r>
              <a:rPr lang="ar-SA" sz="2400" dirty="0" smtClean="0"/>
              <a:t> </a:t>
            </a:r>
          </a:p>
          <a:p>
            <a:pPr lvl="1">
              <a:buFont typeface="Arial" pitchFamily="34" charset="0"/>
              <a:buChar char="•"/>
            </a:pPr>
            <a:r>
              <a:rPr lang="fr-FR" sz="2400" dirty="0" smtClean="0"/>
              <a:t> </a:t>
            </a:r>
            <a:r>
              <a:rPr lang="ar-SA" sz="2400" dirty="0" smtClean="0"/>
              <a:t>ظاهرة تنتج عن انحرافات سلبية وبالتالي فهي ستولد </a:t>
            </a:r>
            <a:r>
              <a:rPr lang="ar-SA" sz="2400" dirty="0" err="1" smtClean="0"/>
              <a:t>إفرازات</a:t>
            </a:r>
            <a:r>
              <a:rPr lang="ar-SA" sz="2400" dirty="0" smtClean="0"/>
              <a:t> سلبية على النظام الإداري قد يتحمل أعباءها الموظفون </a:t>
            </a:r>
            <a:r>
              <a:rPr lang="ar-SA" sz="2400" dirty="0" err="1" smtClean="0"/>
              <a:t>والجمهور .</a:t>
            </a:r>
            <a:endParaRPr lang="fr-FR" sz="2400" dirty="0" smtClean="0"/>
          </a:p>
          <a:p>
            <a:pPr lvl="1">
              <a:buFont typeface="Arial" pitchFamily="34" charset="0"/>
              <a:buChar char="•"/>
            </a:pPr>
            <a:r>
              <a:rPr lang="ar-SA" sz="2400" dirty="0" smtClean="0"/>
              <a:t>ظاهرة سلبية قد تحدث بشكل فردي أو </a:t>
            </a:r>
            <a:r>
              <a:rPr lang="ar-SA" sz="2400" dirty="0" err="1" smtClean="0"/>
              <a:t>جماعي .</a:t>
            </a:r>
            <a:endParaRPr lang="fr-FR" sz="2400" dirty="0" smtClean="0"/>
          </a:p>
          <a:p>
            <a:pPr lvl="1">
              <a:buFont typeface="Arial" pitchFamily="34" charset="0"/>
              <a:buChar char="•"/>
            </a:pPr>
            <a:r>
              <a:rPr lang="ar-SA" sz="2400" dirty="0" smtClean="0"/>
              <a:t>ظاهرة تهدف إلى إحداث انحراف في المسار الصحيح للنظام الإداري لتحقيق أغراض غير </a:t>
            </a:r>
            <a:r>
              <a:rPr lang="ar-SA" sz="2400" dirty="0" err="1" smtClean="0"/>
              <a:t>مشروعة .</a:t>
            </a:r>
            <a:endParaRPr lang="fr-FR" sz="2400" dirty="0" smtClean="0"/>
          </a:p>
          <a:p>
            <a:pPr lvl="1">
              <a:buFont typeface="Arial" pitchFamily="34" charset="0"/>
              <a:buChar char="•"/>
            </a:pPr>
            <a:r>
              <a:rPr lang="ar-SA" sz="2400" dirty="0" smtClean="0"/>
              <a:t>ظاهرة سلبية قد تحقق عوائد غير شرعية للشخص الذي يمارسها وليس بالضرورة إن تكون هذه العوائد </a:t>
            </a:r>
            <a:r>
              <a:rPr lang="ar-SA" sz="2400" dirty="0" err="1" smtClean="0"/>
              <a:t>مالية .</a:t>
            </a:r>
            <a:r>
              <a:rPr lang="ar-SA" sz="2400" dirty="0" smtClean="0"/>
              <a:t> </a:t>
            </a:r>
            <a:endParaRPr lang="fr-FR" sz="2400" dirty="0" smtClean="0"/>
          </a:p>
          <a:p>
            <a:r>
              <a:rPr lang="ar-JO" sz="2400" dirty="0" smtClean="0"/>
              <a:t> </a:t>
            </a:r>
            <a:endParaRPr lang="fr-FR" sz="2400" dirty="0" smtClean="0"/>
          </a:p>
          <a:p>
            <a:endParaRPr lang="fr-FR" sz="2400"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5300" y="485800"/>
            <a:ext cx="8915400" cy="1143000"/>
          </a:xfrm>
        </p:spPr>
        <p:txBody>
          <a:bodyPr/>
          <a:lstStyle/>
          <a:p>
            <a:r>
              <a:rPr lang="ar-SA" b="1" dirty="0" err="1" smtClean="0">
                <a:solidFill>
                  <a:schemeClr val="accent5">
                    <a:lumMod val="75000"/>
                  </a:schemeClr>
                </a:solidFill>
              </a:rPr>
              <a:t>تابع </a:t>
            </a:r>
            <a:r>
              <a:rPr lang="ar-SA" b="1" dirty="0" smtClean="0">
                <a:solidFill>
                  <a:schemeClr val="accent5">
                    <a:lumMod val="75000"/>
                  </a:schemeClr>
                </a:solidFill>
              </a:rPr>
              <a:t>: </a:t>
            </a:r>
            <a:r>
              <a:rPr lang="ar-SA" dirty="0" smtClean="0">
                <a:solidFill>
                  <a:schemeClr val="accent5">
                    <a:lumMod val="75000"/>
                  </a:schemeClr>
                </a:solidFill>
              </a:rPr>
              <a:t>مظاهر أخرى للفساد </a:t>
            </a:r>
            <a:r>
              <a:rPr lang="ar-SA" dirty="0" err="1" smtClean="0">
                <a:solidFill>
                  <a:schemeClr val="accent5">
                    <a:lumMod val="75000"/>
                  </a:schemeClr>
                </a:solidFill>
              </a:rPr>
              <a:t>وهي :</a:t>
            </a:r>
            <a:r>
              <a:rPr lang="ar-SA" dirty="0" smtClean="0">
                <a:solidFill>
                  <a:schemeClr val="accent5">
                    <a:lumMod val="75000"/>
                  </a:schemeClr>
                </a:solidFill>
              </a:rPr>
              <a:t/>
            </a:r>
            <a:br>
              <a:rPr lang="ar-SA" dirty="0" smtClean="0">
                <a:solidFill>
                  <a:schemeClr val="accent5">
                    <a:lumMod val="75000"/>
                  </a:schemeClr>
                </a:solidFill>
              </a:rPr>
            </a:br>
            <a:endParaRPr lang="fr-FR" dirty="0">
              <a:solidFill>
                <a:schemeClr val="accent5">
                  <a:lumMod val="75000"/>
                </a:schemeClr>
              </a:solidFill>
            </a:endParaRPr>
          </a:p>
        </p:txBody>
      </p:sp>
      <p:sp>
        <p:nvSpPr>
          <p:cNvPr id="3" name="Espace réservé du contenu 2"/>
          <p:cNvSpPr>
            <a:spLocks noGrp="1"/>
          </p:cNvSpPr>
          <p:nvPr>
            <p:ph idx="1"/>
          </p:nvPr>
        </p:nvSpPr>
        <p:spPr>
          <a:xfrm>
            <a:off x="495300" y="2071389"/>
            <a:ext cx="8915400" cy="4525963"/>
          </a:xfrm>
        </p:spPr>
        <p:txBody>
          <a:bodyPr/>
          <a:lstStyle/>
          <a:p>
            <a:pPr marL="457200" lvl="0" indent="-457200">
              <a:buFont typeface="+mj-lt"/>
              <a:buAutoNum type="arabicPeriod"/>
            </a:pPr>
            <a:r>
              <a:rPr lang="ar-SA" sz="2000" b="1" dirty="0" err="1" smtClean="0"/>
              <a:t>الرشوة (</a:t>
            </a:r>
            <a:r>
              <a:rPr lang="en-US" sz="2000" b="1" dirty="0" smtClean="0"/>
              <a:t>Bribery</a:t>
            </a:r>
            <a:r>
              <a:rPr lang="ar-SA" sz="2000" b="1" dirty="0" err="1" smtClean="0"/>
              <a:t>) </a:t>
            </a:r>
            <a:r>
              <a:rPr lang="ar-SA" sz="2000" b="1" dirty="0" smtClean="0"/>
              <a:t>: </a:t>
            </a:r>
            <a:r>
              <a:rPr lang="ar-SA" sz="2000" dirty="0" smtClean="0"/>
              <a:t>أي الحصول على أموال أو أية منافع أخرى من اجل تنفيذ عمل أو الامتناع عن تنفيذه مخالفة </a:t>
            </a:r>
            <a:r>
              <a:rPr lang="ar-SA" sz="2000" dirty="0" err="1" smtClean="0"/>
              <a:t>للأصول .</a:t>
            </a:r>
            <a:endParaRPr lang="fr-FR" sz="2000" dirty="0" smtClean="0"/>
          </a:p>
          <a:p>
            <a:pPr marL="457200" lvl="0" indent="-457200">
              <a:buFont typeface="+mj-lt"/>
              <a:buAutoNum type="arabicPeriod"/>
            </a:pPr>
            <a:r>
              <a:rPr lang="ar-SA" sz="2000" b="1" dirty="0" smtClean="0"/>
              <a:t>المحسوبية </a:t>
            </a:r>
            <a:r>
              <a:rPr lang="en-US" sz="2000" b="1" dirty="0" smtClean="0"/>
              <a:t>(Nepotism)</a:t>
            </a:r>
            <a:r>
              <a:rPr lang="ar-SA" sz="2000" b="1" dirty="0" smtClean="0"/>
              <a:t>: </a:t>
            </a:r>
            <a:r>
              <a:rPr lang="ar-SA" sz="2000" dirty="0" smtClean="0"/>
              <a:t>أي تنفيذ أعمال لصالح فرد أوجهة ينتمي لها الشخص مثل حزب أو عائلة أو </a:t>
            </a:r>
            <a:r>
              <a:rPr lang="ar-SA" sz="2000" dirty="0" err="1" smtClean="0"/>
              <a:t>منطقة ...</a:t>
            </a:r>
            <a:r>
              <a:rPr lang="ar-SA" sz="2000" dirty="0" smtClean="0"/>
              <a:t> </a:t>
            </a:r>
            <a:r>
              <a:rPr lang="ar-SA" sz="2000" dirty="0" err="1" smtClean="0"/>
              <a:t>الخ </a:t>
            </a:r>
            <a:r>
              <a:rPr lang="ar-SA" sz="2000" dirty="0" smtClean="0"/>
              <a:t>,دون أن يكونوا مستحقين </a:t>
            </a:r>
            <a:r>
              <a:rPr lang="ar-SA" sz="2000" dirty="0" err="1" smtClean="0"/>
              <a:t>لها .</a:t>
            </a:r>
            <a:endParaRPr lang="fr-FR" sz="2000" dirty="0" smtClean="0"/>
          </a:p>
          <a:p>
            <a:pPr marL="457200" lvl="0" indent="-457200">
              <a:buFont typeface="+mj-lt"/>
              <a:buAutoNum type="arabicPeriod"/>
            </a:pPr>
            <a:r>
              <a:rPr lang="ar-SA" sz="2000" b="1" dirty="0" smtClean="0"/>
              <a:t>المحاباة </a:t>
            </a:r>
            <a:r>
              <a:rPr lang="en-US" sz="2000" b="1" dirty="0" smtClean="0"/>
              <a:t>(Favoritism)</a:t>
            </a:r>
            <a:r>
              <a:rPr lang="ar-SA" sz="2000" b="1" dirty="0" smtClean="0"/>
              <a:t>:</a:t>
            </a:r>
            <a:r>
              <a:rPr lang="ar-SA" sz="2000" dirty="0" smtClean="0"/>
              <a:t> أي تفضيل جهة على أخرى في الخدمة بغير حق للحصول على مصلحة معينة</a:t>
            </a:r>
            <a:endParaRPr lang="fr-FR" sz="2000" dirty="0" smtClean="0"/>
          </a:p>
          <a:p>
            <a:pPr marL="457200" lvl="0" indent="-457200">
              <a:buFont typeface="+mj-lt"/>
              <a:buAutoNum type="arabicPeriod"/>
            </a:pPr>
            <a:r>
              <a:rPr lang="ar-SA" sz="2000" b="1" dirty="0" smtClean="0"/>
              <a:t>الواسطة </a:t>
            </a:r>
            <a:r>
              <a:rPr lang="en-US" sz="2000" b="1" dirty="0" smtClean="0"/>
              <a:t>(</a:t>
            </a:r>
            <a:r>
              <a:rPr lang="en-US" sz="2000" b="1" dirty="0" err="1" smtClean="0"/>
              <a:t>Wasta</a:t>
            </a:r>
            <a:r>
              <a:rPr lang="en-US" sz="2000" b="1" dirty="0" smtClean="0"/>
              <a:t>)</a:t>
            </a:r>
            <a:r>
              <a:rPr lang="ar-SA" sz="2000" b="1" dirty="0" smtClean="0"/>
              <a:t>: </a:t>
            </a:r>
            <a:r>
              <a:rPr lang="ar-SA" sz="2000" dirty="0" smtClean="0"/>
              <a:t>أي التدخل لصالح فرد ما، أو جماعة دون الالتزام بأصول العمل والكفاءة اللازمة مثل تعيين شخص في منصب معين لأسباب تتعلق بالقرابة  رغم كونه غير كفؤ أو غير </a:t>
            </a:r>
            <a:r>
              <a:rPr lang="ar-SA" sz="2000" dirty="0" err="1" smtClean="0"/>
              <a:t>مستحق .</a:t>
            </a:r>
            <a:endParaRPr lang="fr-FR" sz="2000" dirty="0" smtClean="0"/>
          </a:p>
          <a:p>
            <a:pPr marL="457200" lvl="0" indent="-457200">
              <a:buFont typeface="+mj-lt"/>
              <a:buAutoNum type="arabicPeriod"/>
            </a:pPr>
            <a:r>
              <a:rPr lang="ar-SA" sz="2000" b="1" dirty="0" smtClean="0"/>
              <a:t>نهب المال العام:</a:t>
            </a:r>
            <a:r>
              <a:rPr lang="ar-SA" sz="2000" dirty="0" smtClean="0"/>
              <a:t> أي الحصول على أموال الدولة والتصرف </a:t>
            </a:r>
            <a:r>
              <a:rPr lang="ar-SA" sz="2000" dirty="0" err="1" smtClean="0"/>
              <a:t>بها</a:t>
            </a:r>
            <a:r>
              <a:rPr lang="ar-SA" sz="2000" dirty="0" smtClean="0"/>
              <a:t> من غير وجه حق تحت مسميات مختلفة</a:t>
            </a:r>
            <a:endParaRPr lang="fr-FR" sz="2000" dirty="0" smtClean="0"/>
          </a:p>
          <a:p>
            <a:pPr marL="457200" lvl="0" indent="-457200">
              <a:buFont typeface="+mj-lt"/>
              <a:buAutoNum type="arabicPeriod"/>
            </a:pPr>
            <a:r>
              <a:rPr lang="ar-SA" sz="2000" b="1" dirty="0" smtClean="0"/>
              <a:t>الابتزاز </a:t>
            </a:r>
            <a:r>
              <a:rPr lang="en-US" sz="2000" b="1" dirty="0" smtClean="0"/>
              <a:t>(Black </a:t>
            </a:r>
            <a:r>
              <a:rPr lang="en-US" sz="2000" b="1" dirty="0" err="1" smtClean="0"/>
              <a:t>mailins</a:t>
            </a:r>
            <a:r>
              <a:rPr lang="en-US" sz="2000" b="1" dirty="0" smtClean="0"/>
              <a:t>)</a:t>
            </a:r>
            <a:r>
              <a:rPr lang="ar-SA" sz="2000" b="1" dirty="0" smtClean="0"/>
              <a:t>: </a:t>
            </a:r>
            <a:r>
              <a:rPr lang="ar-SA" sz="2000" dirty="0" smtClean="0"/>
              <a:t>أي الحصول على أموال من طرف معين في المجتمع مقابل تنفيذ مصالح مرتبطة بوظيفة الشخص المتصف بالفساد.</a:t>
            </a:r>
            <a:endParaRPr lang="fr-FR" sz="20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t>أسباب الفساد الإداري </a:t>
            </a:r>
            <a:endParaRPr lang="fr-FR" dirty="0"/>
          </a:p>
        </p:txBody>
      </p:sp>
      <p:sp>
        <p:nvSpPr>
          <p:cNvPr id="3" name="Espace réservé du contenu 2"/>
          <p:cNvSpPr>
            <a:spLocks noGrp="1"/>
          </p:cNvSpPr>
          <p:nvPr>
            <p:ph idx="1"/>
          </p:nvPr>
        </p:nvSpPr>
        <p:spPr>
          <a:xfrm>
            <a:off x="495300" y="1412776"/>
            <a:ext cx="8915400" cy="4525963"/>
          </a:xfrm>
        </p:spPr>
        <p:txBody>
          <a:bodyPr/>
          <a:lstStyle/>
          <a:p>
            <a:pPr lvl="0"/>
            <a:r>
              <a:rPr lang="ar-SA" sz="2000" b="1" dirty="0" smtClean="0"/>
              <a:t>الأسباب </a:t>
            </a:r>
            <a:r>
              <a:rPr lang="ar-SA" sz="2000" b="1" dirty="0" err="1" smtClean="0"/>
              <a:t>الحضرية :</a:t>
            </a:r>
            <a:endParaRPr lang="ar-SA" sz="2000" b="1" dirty="0" smtClean="0"/>
          </a:p>
          <a:p>
            <a:pPr lvl="0"/>
            <a:r>
              <a:rPr lang="ar-SA" sz="2000" b="1" dirty="0" smtClean="0"/>
              <a:t>     </a:t>
            </a:r>
            <a:r>
              <a:rPr lang="ar-SA" sz="2000" dirty="0" smtClean="0"/>
              <a:t>وتعني إن سبب بروز ظاهرة الفساد الإداري هو وجود فجوة كبيرة بين القيم الحضرية السائدة في المجتمع وبين قيم وقواعد العمل الرسمية المطبقة في أجهزة الدولة لذلك ستكون هناك حالات مخالفة لقيم وقواعد العمل </a:t>
            </a:r>
            <a:r>
              <a:rPr lang="ar-SA" sz="2000" dirty="0" err="1" smtClean="0"/>
              <a:t>الرسمية.</a:t>
            </a:r>
            <a:r>
              <a:rPr lang="ar-SA" sz="2000" dirty="0" smtClean="0"/>
              <a:t> </a:t>
            </a:r>
          </a:p>
          <a:p>
            <a:pPr lvl="0"/>
            <a:endParaRPr lang="fr-FR" sz="2000" dirty="0" smtClean="0"/>
          </a:p>
          <a:p>
            <a:pPr lvl="0"/>
            <a:r>
              <a:rPr lang="ar-SA" sz="2000" b="1" dirty="0" smtClean="0"/>
              <a:t>الأسباب </a:t>
            </a:r>
            <a:r>
              <a:rPr lang="ar-SA" sz="2000" b="1" dirty="0" err="1" smtClean="0"/>
              <a:t>الهيكلية :</a:t>
            </a:r>
            <a:endParaRPr lang="ar-SA" sz="2000" b="1" dirty="0" smtClean="0"/>
          </a:p>
          <a:p>
            <a:pPr lvl="0"/>
            <a:r>
              <a:rPr lang="ar-SA" sz="2000" b="1" dirty="0" smtClean="0"/>
              <a:t>     </a:t>
            </a:r>
            <a:r>
              <a:rPr lang="ar-SA" sz="2000" dirty="0" smtClean="0"/>
              <a:t>تؤدي إلى وجود هياكل قديمة للأجهزة الإدارية التي  لم تتغير على الرغم من التطور الكبير والتغير في قيم وطموحات الأفراد، وهذا له أثره الكبير في دفع العاملين إلى اتخاذ مسالك وطرق تعمل تحت ستار الفساد الإداري بغية تجاوز </a:t>
            </a:r>
            <a:r>
              <a:rPr lang="ar-SA" sz="2000" dirty="0" err="1" smtClean="0"/>
              <a:t>محدوديات</a:t>
            </a:r>
            <a:r>
              <a:rPr lang="ar-SA" sz="2000" dirty="0" smtClean="0"/>
              <a:t> الهياكل القديمة وما ينشأ عنها من مشاكل تتعلق بالإجراءات وتضخم الأجهزة الإدارية </a:t>
            </a:r>
            <a:r>
              <a:rPr lang="ar-SA" sz="2000" dirty="0" err="1" smtClean="0"/>
              <a:t>المركزية .</a:t>
            </a:r>
            <a:r>
              <a:rPr lang="ar-SA" sz="2000" dirty="0" smtClean="0"/>
              <a:t> </a:t>
            </a:r>
          </a:p>
          <a:p>
            <a:pPr lvl="0"/>
            <a:endParaRPr lang="ar-SA" sz="2000" b="1" dirty="0" smtClean="0"/>
          </a:p>
          <a:p>
            <a:r>
              <a:rPr lang="ar-SA" sz="2000" b="1" dirty="0" smtClean="0"/>
              <a:t>الأسباب </a:t>
            </a:r>
            <a:r>
              <a:rPr lang="ar-SA" sz="2000" b="1" dirty="0" err="1" smtClean="0"/>
              <a:t>الاقتصادية :</a:t>
            </a:r>
            <a:endParaRPr lang="ar-SA" sz="2000" b="1" dirty="0" smtClean="0"/>
          </a:p>
          <a:p>
            <a:r>
              <a:rPr lang="ar-SA" sz="2000" b="1" dirty="0" smtClean="0"/>
              <a:t>     </a:t>
            </a:r>
            <a:r>
              <a:rPr lang="ar-SA" sz="2000" dirty="0" smtClean="0"/>
              <a:t>لعل من أهم هذه الأسباب هو عدم العدالة في توزيع الثروة في المجتمع والذي من شأنه أن يولد فئات ذات ثراء كبير وأخرى </a:t>
            </a:r>
            <a:r>
              <a:rPr lang="ar-SA" sz="2000" dirty="0" err="1" smtClean="0"/>
              <a:t>محرومة.</a:t>
            </a:r>
            <a:r>
              <a:rPr lang="ar-SA" sz="2000" dirty="0" smtClean="0"/>
              <a:t> </a:t>
            </a:r>
            <a:endParaRPr lang="fr-FR" sz="2000" dirty="0" smtClean="0"/>
          </a:p>
          <a:p>
            <a:pPr lvl="0"/>
            <a:endParaRPr lang="fr-FR" sz="2000" dirty="0" smtClean="0"/>
          </a:p>
          <a:p>
            <a:pPr>
              <a:buClr>
                <a:srgbClr val="421227"/>
              </a:buClr>
              <a:buSzPct val="170000"/>
              <a:buFont typeface="Wingdings" pitchFamily="2" charset="2"/>
              <a:buChar char="§"/>
            </a:pPr>
            <a:endParaRPr lang="ar-SA" sz="2000" b="1"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980728"/>
            <a:ext cx="8915400" cy="4525963"/>
          </a:xfrm>
        </p:spPr>
        <p:txBody>
          <a:bodyPr/>
          <a:lstStyle/>
          <a:p>
            <a:pPr algn="justLow"/>
            <a:endParaRPr lang="ar-SA" sz="2000" dirty="0" smtClean="0">
              <a:solidFill>
                <a:schemeClr val="tx2"/>
              </a:solidFill>
            </a:endParaRPr>
          </a:p>
          <a:p>
            <a:pPr lvl="1"/>
            <a:r>
              <a:rPr lang="ar-SA" b="1" dirty="0" smtClean="0"/>
              <a:t>الأسباب </a:t>
            </a:r>
            <a:r>
              <a:rPr lang="ar-SA" b="1" dirty="0" err="1" smtClean="0"/>
              <a:t>بايولوجية</a:t>
            </a:r>
            <a:r>
              <a:rPr lang="ar-SA" b="1" dirty="0" smtClean="0"/>
              <a:t> و </a:t>
            </a:r>
            <a:r>
              <a:rPr lang="ar-SA" b="1" dirty="0" err="1" smtClean="0"/>
              <a:t>الفزيولوجية</a:t>
            </a:r>
            <a:r>
              <a:rPr lang="ar-SA" b="1" dirty="0" smtClean="0"/>
              <a:t> </a:t>
            </a:r>
            <a:r>
              <a:rPr lang="ar-SA" b="1" dirty="0" err="1" smtClean="0"/>
              <a:t>:</a:t>
            </a:r>
            <a:endParaRPr lang="ar-SA" b="1" dirty="0" smtClean="0"/>
          </a:p>
          <a:p>
            <a:pPr lvl="1"/>
            <a:r>
              <a:rPr lang="ar-SA" b="1" dirty="0" smtClean="0"/>
              <a:t>   </a:t>
            </a:r>
            <a:r>
              <a:rPr lang="ar-SA" dirty="0" smtClean="0"/>
              <a:t>وهي جميع الأسباب التي دافعها الأولي والأساسي هو ما اكتسبه الفرد عن طريق الوراثة وكل ما يتعلق بالخلفية السابقة من حياته وما تركته من آثار على سلوكياته </a:t>
            </a:r>
            <a:r>
              <a:rPr lang="ar-SA" dirty="0" err="1" smtClean="0"/>
              <a:t>وتصرفاته .</a:t>
            </a:r>
            <a:endParaRPr lang="fr-FR" sz="2400" dirty="0" smtClean="0"/>
          </a:p>
          <a:p>
            <a:pPr lvl="1"/>
            <a:r>
              <a:rPr lang="ar-SA" b="1" dirty="0" smtClean="0"/>
              <a:t>الأسباب </a:t>
            </a:r>
            <a:r>
              <a:rPr lang="ar-SA" b="1" dirty="0" err="1" smtClean="0"/>
              <a:t>الاجتماعية :</a:t>
            </a:r>
            <a:endParaRPr lang="ar-SA" b="1" dirty="0" smtClean="0"/>
          </a:p>
          <a:p>
            <a:pPr lvl="1"/>
            <a:r>
              <a:rPr lang="ar-SA" dirty="0" smtClean="0"/>
              <a:t>   وهي جميع الأسباب التي تنشأ نتيجة للتأثيرات البيئية والاجتماعية.</a:t>
            </a:r>
            <a:endParaRPr lang="fr-FR" sz="2400" dirty="0" smtClean="0"/>
          </a:p>
          <a:p>
            <a:endParaRPr lang="ar-SA" dirty="0" smtClean="0">
              <a:solidFill>
                <a:schemeClr val="tx2"/>
              </a:solidFill>
            </a:endParaRPr>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itre 4"/>
          <p:cNvSpPr>
            <a:spLocks noGrp="1"/>
          </p:cNvSpPr>
          <p:nvPr>
            <p:ph type="title"/>
          </p:nvPr>
        </p:nvSpPr>
        <p:spPr>
          <a:xfrm>
            <a:off x="495300" y="188640"/>
            <a:ext cx="8915400" cy="1143000"/>
          </a:xfrm>
        </p:spPr>
        <p:txBody>
          <a:bodyPr/>
          <a:lstStyle/>
          <a:p>
            <a:r>
              <a:rPr lang="ar-SA" b="1" dirty="0" smtClean="0">
                <a:solidFill>
                  <a:schemeClr val="accent5">
                    <a:lumMod val="75000"/>
                  </a:schemeClr>
                </a:solidFill>
              </a:rPr>
              <a:t>تابع</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716557"/>
            <a:ext cx="9066212" cy="5592763"/>
          </a:xfrm>
        </p:spPr>
        <p:txBody>
          <a:bodyPr/>
          <a:lstStyle/>
          <a:p>
            <a:pPr algn="just"/>
            <a:r>
              <a:rPr lang="ar-SA" sz="4000" b="1" dirty="0" smtClean="0">
                <a:solidFill>
                  <a:schemeClr val="accent5">
                    <a:lumMod val="75000"/>
                  </a:schemeClr>
                </a:solidFill>
              </a:rPr>
              <a:t>آثار الفساد الإداري </a:t>
            </a:r>
            <a:endParaRPr lang="ar-SA" sz="1600" dirty="0" smtClean="0">
              <a:solidFill>
                <a:schemeClr val="accent5">
                  <a:lumMod val="75000"/>
                </a:schemeClr>
              </a:solidFill>
            </a:endParaRPr>
          </a:p>
          <a:p>
            <a:pPr lvl="1"/>
            <a:r>
              <a:rPr lang="ar-SA" sz="2400" b="1" dirty="0" smtClean="0"/>
              <a:t>اثر الفساد على النواحي </a:t>
            </a:r>
            <a:r>
              <a:rPr lang="ar-SA" sz="2400" b="1" dirty="0" err="1" smtClean="0"/>
              <a:t>الاجتماعية:</a:t>
            </a:r>
            <a:r>
              <a:rPr lang="ar-SA" sz="2400" b="1" dirty="0" smtClean="0"/>
              <a:t> </a:t>
            </a:r>
          </a:p>
          <a:p>
            <a:pPr lvl="1"/>
            <a:r>
              <a:rPr lang="ar-SA" sz="2400" dirty="0" smtClean="0"/>
              <a:t>    يؤدي الفساد إلى خلخلة القيم الأخلاقية والى الإحباط وانتشار اللامبالاة والسلبية بين أفراد المجتمع، وبروز التعصب والتطرف في الآراء وانتشار الجريمة كرد فعل لانهيار القيم وعدم تكافؤ </a:t>
            </a:r>
            <a:r>
              <a:rPr lang="ar-SA" sz="2400" dirty="0" err="1" smtClean="0"/>
              <a:t>الفرص .</a:t>
            </a:r>
            <a:r>
              <a:rPr lang="ar-SA" sz="2400" dirty="0" smtClean="0"/>
              <a:t> </a:t>
            </a:r>
          </a:p>
          <a:p>
            <a:pPr lvl="1"/>
            <a:endParaRPr lang="fr-FR" sz="2400" dirty="0" smtClean="0"/>
          </a:p>
          <a:p>
            <a:r>
              <a:rPr lang="ar-SA" sz="2400" dirty="0" smtClean="0"/>
              <a:t>    كما يؤدي الفساد إلى اختفاء المهنية وفقدان قيمة العمل والتقبل النفسي لفكرة التفريط           في معايير أداء الواجب الوظيفي والرقابي وتراجع الاهتمام بالحق </a:t>
            </a:r>
            <a:r>
              <a:rPr lang="ar-SA" sz="2400" dirty="0" err="1" smtClean="0"/>
              <a:t>العام .</a:t>
            </a:r>
            <a:r>
              <a:rPr lang="ar-SA" sz="2400" dirty="0" smtClean="0"/>
              <a:t> والشعور بالظلم لدى الغالبية مما يؤدي إلى الاحتقان الاجتماعي وانتشار الحقد بين شرائح المجتمع وانتشار الفقر وزيادة حجم المجموعات </a:t>
            </a:r>
            <a:r>
              <a:rPr lang="ar-SA" sz="2400" dirty="0" err="1" smtClean="0"/>
              <a:t>المهمشة</a:t>
            </a:r>
            <a:r>
              <a:rPr lang="ar-SA" sz="2400" dirty="0" smtClean="0"/>
              <a:t> والمتضررة وبشكل خاص النساء والأطفال </a:t>
            </a:r>
            <a:r>
              <a:rPr lang="ar-SA" sz="2400" dirty="0" err="1" smtClean="0"/>
              <a:t>والشباب</a:t>
            </a:r>
            <a:r>
              <a:rPr lang="ar-SA" b="1" dirty="0" err="1" smtClean="0"/>
              <a:t> </a:t>
            </a:r>
            <a:r>
              <a:rPr lang="ar-SA" sz="2800" dirty="0" err="1" smtClean="0"/>
              <a:t>.</a:t>
            </a:r>
            <a:endParaRPr lang="fr-FR" sz="2800" dirty="0" smtClean="0"/>
          </a:p>
          <a:p>
            <a:pPr algn="just" rtl="1"/>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b="1" dirty="0" smtClean="0">
                <a:solidFill>
                  <a:schemeClr val="accent5">
                    <a:lumMod val="75000"/>
                  </a:schemeClr>
                </a:solidFill>
              </a:rPr>
              <a:t>تابع</a:t>
            </a:r>
            <a:endParaRPr lang="fr-FR" dirty="0"/>
          </a:p>
        </p:txBody>
      </p:sp>
      <p:sp>
        <p:nvSpPr>
          <p:cNvPr id="3" name="Espace réservé du contenu 2"/>
          <p:cNvSpPr>
            <a:spLocks noGrp="1"/>
          </p:cNvSpPr>
          <p:nvPr>
            <p:ph idx="1"/>
          </p:nvPr>
        </p:nvSpPr>
        <p:spPr/>
        <p:txBody>
          <a:bodyPr/>
          <a:lstStyle/>
          <a:p>
            <a:pPr marL="342900" lvl="1" indent="-342900"/>
            <a:r>
              <a:rPr lang="ar-SA" b="1" dirty="0" smtClean="0"/>
              <a:t>   تأثير الفساد على التنمية الاقتصادية: يقود الفساد إلى العديد من النتائج السلبية على التنمية الاقتصادية </a:t>
            </a:r>
            <a:r>
              <a:rPr lang="ar-SA" b="1" dirty="0" err="1" smtClean="0"/>
              <a:t>منها :</a:t>
            </a:r>
            <a:endParaRPr lang="ar-SA" b="1" dirty="0" smtClean="0"/>
          </a:p>
          <a:p>
            <a:r>
              <a:rPr lang="ar-SA" sz="2400" dirty="0" smtClean="0"/>
              <a:t>-   الفشل في جذب الاستثمارات </a:t>
            </a:r>
            <a:r>
              <a:rPr lang="ar-SA" sz="2400" dirty="0" err="1" smtClean="0"/>
              <a:t>الخارجية </a:t>
            </a:r>
            <a:r>
              <a:rPr lang="ar-SA" sz="2400" dirty="0" smtClean="0"/>
              <a:t>، وهروب رؤوس الأموال </a:t>
            </a:r>
            <a:r>
              <a:rPr lang="ar-SA" sz="2400" dirty="0" err="1" smtClean="0"/>
              <a:t>المحلية .</a:t>
            </a:r>
            <a:endParaRPr lang="fr-FR" sz="2400" dirty="0" smtClean="0"/>
          </a:p>
          <a:p>
            <a:r>
              <a:rPr lang="ar-SA" sz="2400" dirty="0" smtClean="0"/>
              <a:t> </a:t>
            </a:r>
            <a:endParaRPr lang="fr-FR" sz="2400" dirty="0" smtClean="0"/>
          </a:p>
          <a:p>
            <a:r>
              <a:rPr lang="ar-SA" sz="2400" dirty="0" smtClean="0"/>
              <a:t>-   </a:t>
            </a:r>
            <a:r>
              <a:rPr lang="ar-SA" sz="2400" dirty="0" err="1" smtClean="0"/>
              <a:t>اندثارالموارد</a:t>
            </a:r>
            <a:r>
              <a:rPr lang="ar-SA" sz="2400" dirty="0" smtClean="0"/>
              <a:t> بسبب تداخل المصالح الشخصية بالمشاريع التنموية </a:t>
            </a:r>
            <a:r>
              <a:rPr lang="ar-SA" sz="2400" dirty="0" err="1" smtClean="0"/>
              <a:t>العامة </a:t>
            </a:r>
            <a:r>
              <a:rPr lang="ar-SA" sz="2400" dirty="0" smtClean="0"/>
              <a:t>، والكلفة المادية الكبيرة للفساد على الخزينة العامة كنتيجة لهدر الإيرادات </a:t>
            </a:r>
            <a:r>
              <a:rPr lang="ar-SA" sz="2400" dirty="0" err="1" smtClean="0"/>
              <a:t>العامة .</a:t>
            </a:r>
            <a:endParaRPr lang="fr-FR" sz="2400" dirty="0" smtClean="0"/>
          </a:p>
          <a:p>
            <a:r>
              <a:rPr lang="ar-SA" sz="2400" dirty="0" smtClean="0"/>
              <a:t> </a:t>
            </a:r>
            <a:endParaRPr lang="fr-FR" sz="2400" dirty="0" smtClean="0"/>
          </a:p>
          <a:p>
            <a:r>
              <a:rPr lang="ar-SA" sz="2400" dirty="0" smtClean="0"/>
              <a:t>-   الفشل في الحصول على المساعدات </a:t>
            </a:r>
            <a:r>
              <a:rPr lang="ar-SA" sz="2400" dirty="0" err="1" smtClean="0"/>
              <a:t>الأجنبية </a:t>
            </a:r>
            <a:r>
              <a:rPr lang="ar-SA" sz="2400" dirty="0" smtClean="0"/>
              <a:t>، كنتيجة لسوء سمعة النظام </a:t>
            </a:r>
            <a:r>
              <a:rPr lang="ar-SA" sz="2400" dirty="0" err="1" smtClean="0"/>
              <a:t>الاقتصادي .</a:t>
            </a:r>
            <a:endParaRPr lang="fr-FR" sz="2400" dirty="0" smtClean="0"/>
          </a:p>
          <a:p>
            <a:r>
              <a:rPr lang="ar-SA" sz="2400" dirty="0" smtClean="0"/>
              <a:t> </a:t>
            </a:r>
            <a:endParaRPr lang="fr-FR" sz="2400" dirty="0" smtClean="0"/>
          </a:p>
          <a:p>
            <a:r>
              <a:rPr lang="ar-SA" sz="2400" dirty="0" smtClean="0"/>
              <a:t>-   هجرة الكفاءات الاقتصادية نظرا لغياب التقدير وبروز المحسوبية </a:t>
            </a:r>
            <a:r>
              <a:rPr lang="ar-SA" sz="2400" dirty="0" err="1" smtClean="0"/>
              <a:t>والمحابات</a:t>
            </a:r>
            <a:r>
              <a:rPr lang="ar-SA" sz="2400" dirty="0" smtClean="0"/>
              <a:t> في إشغال المناصب.</a:t>
            </a:r>
            <a:endParaRPr lang="fr-FR" sz="2400" dirty="0" smtClean="0"/>
          </a:p>
          <a:p>
            <a:pPr marL="342900" lvl="1" indent="-342900"/>
            <a:endParaRPr lang="fr-FR" sz="24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54692" y="274638"/>
            <a:ext cx="8124296" cy="1143000"/>
          </a:xfrm>
        </p:spPr>
        <p:txBody>
          <a:bodyPr vert="horz" wrap="square" lIns="91440" tIns="45720" rIns="91440" bIns="45720" numCol="1" anchorCtr="0" compatLnSpc="1">
            <a:prstTxWarp prst="textNoShape">
              <a:avLst/>
            </a:prstTxWarp>
          </a:bodyPr>
          <a:lstStyle/>
          <a:p>
            <a:pPr>
              <a:defRPr/>
            </a:pPr>
            <a:r>
              <a:rPr lang="ar-SA" b="1" dirty="0" smtClean="0"/>
              <a:t>  آليات مكافحة الفساد الاداري</a:t>
            </a:r>
            <a:endParaRPr lang="fr-FR" sz="4400" dirty="0" smtClean="0">
              <a:effectLst>
                <a:outerShdw blurRad="38100" dist="38100" dir="2700000" algn="tl">
                  <a:srgbClr val="C0C0C0"/>
                </a:outerShdw>
              </a:effectLst>
              <a:cs typeface="Arial" charset="0"/>
            </a:endParaRPr>
          </a:p>
        </p:txBody>
      </p:sp>
      <p:sp>
        <p:nvSpPr>
          <p:cNvPr id="3" name="Espace réservé du contenu 2"/>
          <p:cNvSpPr>
            <a:spLocks noGrp="1"/>
          </p:cNvSpPr>
          <p:nvPr>
            <p:ph sz="half" idx="1"/>
          </p:nvPr>
        </p:nvSpPr>
        <p:spPr>
          <a:xfrm>
            <a:off x="309530" y="1196752"/>
            <a:ext cx="9596470" cy="4664075"/>
          </a:xfrm>
        </p:spPr>
        <p:txBody>
          <a:bodyPr/>
          <a:lstStyle/>
          <a:p>
            <a:pPr lvl="0"/>
            <a:r>
              <a:rPr lang="ar-SA" b="1" dirty="0" err="1" smtClean="0"/>
              <a:t>المحاسبة</a:t>
            </a:r>
            <a:r>
              <a:rPr lang="ar-SA" dirty="0" err="1" smtClean="0"/>
              <a:t> </a:t>
            </a:r>
            <a:r>
              <a:rPr lang="ar-SA" dirty="0" smtClean="0"/>
              <a:t>: هي خضوع الأشخاص الذين يتولون المناصب العامة للمساءلة القانونية والإدارية والأخلاقية عن نتائج أعمالهم، أي أن يكون الموظفين الحكوميين </a:t>
            </a:r>
            <a:r>
              <a:rPr lang="ar-SA" dirty="0" err="1" smtClean="0"/>
              <a:t>مسؤولين</a:t>
            </a:r>
            <a:r>
              <a:rPr lang="ar-SA" dirty="0" smtClean="0"/>
              <a:t> أمام </a:t>
            </a:r>
            <a:r>
              <a:rPr lang="ar-SA" dirty="0" err="1" smtClean="0"/>
              <a:t>رؤسائهم </a:t>
            </a:r>
            <a:r>
              <a:rPr lang="ar-SA" dirty="0" smtClean="0"/>
              <a:t>( الذين هم في الغالب يشغلون قمة الهرم في المؤسسة أي الوزراء ومن هم في </a:t>
            </a:r>
            <a:r>
              <a:rPr lang="ar-SA" dirty="0" err="1" smtClean="0"/>
              <a:t>مراتبهم </a:t>
            </a:r>
            <a:r>
              <a:rPr lang="ar-SA" dirty="0" smtClean="0"/>
              <a:t>) الذين يكونون </a:t>
            </a:r>
            <a:r>
              <a:rPr lang="ar-SA" dirty="0" err="1" smtClean="0"/>
              <a:t>مسؤولين</a:t>
            </a:r>
            <a:r>
              <a:rPr lang="ar-SA" dirty="0" smtClean="0"/>
              <a:t> بدورهم أمام السلطة التشريعية التي تتولى الرقابة على أعمال السلطة </a:t>
            </a:r>
            <a:r>
              <a:rPr lang="ar-SA" dirty="0" err="1" smtClean="0"/>
              <a:t>التنفيذية .</a:t>
            </a:r>
            <a:endParaRPr lang="ar-SA" dirty="0" smtClean="0"/>
          </a:p>
          <a:p>
            <a:pPr lvl="0">
              <a:buNone/>
            </a:pPr>
            <a:endParaRPr lang="fr-FR" dirty="0" smtClean="0"/>
          </a:p>
          <a:p>
            <a:pPr lvl="0"/>
            <a:r>
              <a:rPr lang="ar-SA" b="1" dirty="0" err="1" smtClean="0"/>
              <a:t>المساءلة</a:t>
            </a:r>
            <a:r>
              <a:rPr lang="ar-SA" dirty="0" err="1" smtClean="0"/>
              <a:t> </a:t>
            </a:r>
            <a:r>
              <a:rPr lang="ar-SA" dirty="0" smtClean="0"/>
              <a:t>: هي واجب </a:t>
            </a:r>
            <a:r>
              <a:rPr lang="ar-SA" dirty="0" err="1" smtClean="0"/>
              <a:t>المسؤولين</a:t>
            </a:r>
            <a:r>
              <a:rPr lang="ar-SA" dirty="0" smtClean="0"/>
              <a:t> عن الوظائف العامة، سواء كانوا منتخبين أو معينين، تقديم تقارير دورية عن نتائج أعمالهم ومدى نجاحهم في تنفيذها، وحق المواطنين في الحصول على المعلومات اللازمة عن أعمال الإدارات العامة حتى يتم التأكد من أن عمل هؤلاء يتفق مع القيم المنظمة ومع تعريف القانون لوظائفهم ومهامهم، وهو ما يشكل أساساً لاستمرار اكتسابهم للشرعية والدعم من </a:t>
            </a:r>
            <a:r>
              <a:rPr lang="ar-SA" dirty="0" err="1" smtClean="0"/>
              <a:t>المرؤوسين .</a:t>
            </a:r>
            <a:endParaRPr lang="fr-FR" dirty="0" smtClean="0"/>
          </a:p>
        </p:txBody>
      </p:sp>
      <p:sp>
        <p:nvSpPr>
          <p:cNvPr id="4" name="Espace réservé du numéro de diapositive 3"/>
          <p:cNvSpPr>
            <a:spLocks noGrp="1"/>
          </p:cNvSpPr>
          <p:nvPr>
            <p:ph type="sldNum" sz="quarter" idx="12"/>
          </p:nvPr>
        </p:nvSpPr>
        <p:spPr/>
        <p:txBody>
          <a:bodyPr/>
          <a:lstStyle/>
          <a:p>
            <a:pPr>
              <a:defRPr/>
            </a:pPr>
            <a:fld id="{20F6CF89-12E5-467B-8588-6F58B8EBBA77}" type="slidenum">
              <a:rPr lang="fr-BE"/>
              <a:pPr>
                <a:defRPr/>
              </a:pPr>
              <a:t>10</a:t>
            </a:fld>
            <a:endParaRPr lang="fr-BE"/>
          </a:p>
        </p:txBody>
      </p:sp>
      <p:sp>
        <p:nvSpPr>
          <p:cNvPr id="5" name="Espace réservé du pied de page 4"/>
          <p:cNvSpPr>
            <a:spLocks noGrp="1"/>
          </p:cNvSpPr>
          <p:nvPr>
            <p:ph type="ftr" sz="quarter" idx="11"/>
          </p:nvPr>
        </p:nvSpPr>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584" y="274638"/>
            <a:ext cx="8124296" cy="1143000"/>
          </a:xfrm>
        </p:spPr>
        <p:txBody>
          <a:bodyPr/>
          <a:lstStyle/>
          <a:p>
            <a:pPr fontAlgn="auto">
              <a:spcAft>
                <a:spcPts val="0"/>
              </a:spcAft>
              <a:defRPr/>
            </a:pPr>
            <a:r>
              <a:rPr lang="ar-SA" b="1" dirty="0" smtClean="0">
                <a:solidFill>
                  <a:schemeClr val="accent5">
                    <a:lumMod val="75000"/>
                  </a:schemeClr>
                </a:solidFill>
              </a:rPr>
              <a:t>تابع</a:t>
            </a:r>
            <a:endParaRPr lang="fr-FR" dirty="0">
              <a:solidFill>
                <a:schemeClr val="tx2">
                  <a:satMod val="130000"/>
                </a:schemeClr>
              </a:solidFill>
            </a:endParaRPr>
          </a:p>
        </p:txBody>
      </p:sp>
      <p:sp>
        <p:nvSpPr>
          <p:cNvPr id="3" name="Espace réservé du contenu 2"/>
          <p:cNvSpPr>
            <a:spLocks noGrp="1"/>
          </p:cNvSpPr>
          <p:nvPr>
            <p:ph sz="half" idx="1"/>
          </p:nvPr>
        </p:nvSpPr>
        <p:spPr>
          <a:xfrm>
            <a:off x="1052513" y="1524001"/>
            <a:ext cx="8659152" cy="2762256"/>
          </a:xfrm>
        </p:spPr>
        <p:txBody>
          <a:bodyPr/>
          <a:lstStyle/>
          <a:p>
            <a:pPr lvl="0"/>
            <a:r>
              <a:rPr lang="ar-SA" b="1" dirty="0" err="1" smtClean="0"/>
              <a:t>الشفافية</a:t>
            </a:r>
            <a:r>
              <a:rPr lang="ar-SA" dirty="0" err="1" smtClean="0"/>
              <a:t> </a:t>
            </a:r>
            <a:r>
              <a:rPr lang="ar-SA" dirty="0" smtClean="0"/>
              <a:t>: هي وضوح ما تقوم </a:t>
            </a:r>
            <a:r>
              <a:rPr lang="ar-SA" dirty="0" err="1" smtClean="0"/>
              <a:t>به</a:t>
            </a:r>
            <a:r>
              <a:rPr lang="ar-SA" dirty="0" smtClean="0"/>
              <a:t> المؤسسة ووضوح علاقتها مع </a:t>
            </a:r>
            <a:r>
              <a:rPr lang="ar-SA" dirty="0" err="1" smtClean="0"/>
              <a:t>الموظفين </a:t>
            </a:r>
            <a:r>
              <a:rPr lang="ar-SA" dirty="0" smtClean="0"/>
              <a:t>(المنتفعين من الخدمة أو </a:t>
            </a:r>
            <a:r>
              <a:rPr lang="ar-SA" dirty="0" err="1" smtClean="0"/>
              <a:t>مموليها </a:t>
            </a:r>
            <a:r>
              <a:rPr lang="ar-SA" dirty="0" smtClean="0"/>
              <a:t>) وعلنية الإجراءات والغايات </a:t>
            </a:r>
            <a:r>
              <a:rPr lang="ar-SA" dirty="0" err="1" smtClean="0"/>
              <a:t>والأهداف.</a:t>
            </a:r>
            <a:r>
              <a:rPr lang="ar-SA" dirty="0" smtClean="0"/>
              <a:t> </a:t>
            </a:r>
          </a:p>
          <a:p>
            <a:pPr lvl="0">
              <a:buNone/>
            </a:pPr>
            <a:endParaRPr lang="fr-FR" dirty="0" smtClean="0"/>
          </a:p>
          <a:p>
            <a:r>
              <a:rPr lang="ar-SA" b="1" dirty="0" err="1" smtClean="0"/>
              <a:t>النزاهة</a:t>
            </a:r>
            <a:r>
              <a:rPr lang="ar-SA" dirty="0" err="1" smtClean="0"/>
              <a:t> </a:t>
            </a:r>
            <a:r>
              <a:rPr lang="ar-SA" dirty="0" smtClean="0"/>
              <a:t>: هي منظومة القيم المتعلقة بالصدق والأمانة والإخلاص والمهنية في العمل، وبالرغم من التقارب بين مفهومي الشفافية والنزاهة إلا أن الثاني يتصل بقيم أخلاقية معنوية بينما يتصل الأول بنظم وإجراءات </a:t>
            </a:r>
            <a:r>
              <a:rPr lang="ar-SA" dirty="0" err="1" smtClean="0"/>
              <a:t>عملية .</a:t>
            </a:r>
            <a:endParaRPr lang="fr-FR" dirty="0" smtClean="0"/>
          </a:p>
        </p:txBody>
      </p:sp>
      <p:sp>
        <p:nvSpPr>
          <p:cNvPr id="4" name="Espace réservé du numéro de diapositive 3"/>
          <p:cNvSpPr>
            <a:spLocks noGrp="1"/>
          </p:cNvSpPr>
          <p:nvPr>
            <p:ph type="sldNum" sz="quarter" idx="12"/>
          </p:nvPr>
        </p:nvSpPr>
        <p:spPr/>
        <p:txBody>
          <a:bodyPr/>
          <a:lstStyle/>
          <a:p>
            <a:pPr>
              <a:defRPr/>
            </a:pPr>
            <a:fld id="{31EDA982-5118-442F-9346-FE56AF650F2A}" type="slidenum">
              <a:rPr lang="fr-BE"/>
              <a:pPr>
                <a:defRPr/>
              </a:pPr>
              <a:t>11</a:t>
            </a:fld>
            <a:endParaRPr lang="fr-BE"/>
          </a:p>
        </p:txBody>
      </p:sp>
      <p:sp>
        <p:nvSpPr>
          <p:cNvPr id="5" name="Espace réservé du pied de page 4"/>
          <p:cNvSpPr>
            <a:spLocks noGrp="1"/>
          </p:cNvSpPr>
          <p:nvPr>
            <p:ph type="ftr" sz="quarter" idx="11"/>
          </p:nvPr>
        </p:nvSpPr>
        <p:spPr/>
        <p:txBody>
          <a:bodyPr/>
          <a:lstStyle/>
          <a:p>
            <a:pPr>
              <a:defRPr/>
            </a:pPr>
            <a:r>
              <a:rPr lang="fr-BE"/>
              <a:t>Hassane gharbi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2362</TotalTime>
  <Words>743</Words>
  <Application>Microsoft Office PowerPoint</Application>
  <PresentationFormat>A4 Paper (210x297 mm)</PresentationFormat>
  <Paragraphs>82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AYM Wadiy S_U normal.</vt:lpstr>
      <vt:lpstr>Calibri</vt:lpstr>
      <vt:lpstr>Times New Roman</vt:lpstr>
      <vt:lpstr>Wingdings</vt:lpstr>
      <vt:lpstr>Office Theme</vt:lpstr>
      <vt:lpstr>PowerPoint Presentation</vt:lpstr>
      <vt:lpstr>    المحاضرة الثامنة    الفســاد الإداري       </vt:lpstr>
      <vt:lpstr>مفهوم الفســاد الإداري  </vt:lpstr>
      <vt:lpstr>مظاهر الفساد</vt:lpstr>
      <vt:lpstr>تابع : مظاهر أخرى للفساد وهي : </vt:lpstr>
      <vt:lpstr>أسباب الفساد الإداري </vt:lpstr>
      <vt:lpstr>تابع</vt:lpstr>
      <vt:lpstr>PowerPoint Presentation</vt:lpstr>
      <vt:lpstr>تابع</vt:lpstr>
      <vt:lpstr>  آليات مكافحة الفساد الاداري</vt:lpstr>
      <vt:lpstr>تابع</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2</cp:lastModifiedBy>
  <cp:revision>35</cp:revision>
  <dcterms:created xsi:type="dcterms:W3CDTF">2015-09-03T07:07:53Z</dcterms:created>
  <dcterms:modified xsi:type="dcterms:W3CDTF">2015-10-06T07:15:48Z</dcterms:modified>
</cp:coreProperties>
</file>