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343" r:id="rId3"/>
    <p:sldId id="344" r:id="rId4"/>
    <p:sldId id="355" r:id="rId5"/>
    <p:sldId id="356" r:id="rId6"/>
    <p:sldId id="357" r:id="rId7"/>
    <p:sldId id="372" r:id="rId8"/>
    <p:sldId id="358" r:id="rId9"/>
    <p:sldId id="361" r:id="rId10"/>
    <p:sldId id="363" r:id="rId11"/>
    <p:sldId id="364" r:id="rId12"/>
    <p:sldId id="365" r:id="rId13"/>
    <p:sldId id="366" r:id="rId14"/>
    <p:sldId id="367" r:id="rId15"/>
    <p:sldId id="368" r:id="rId16"/>
    <p:sldId id="369" r:id="rId17"/>
    <p:sldId id="370" r:id="rId18"/>
    <p:sldId id="371"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791B"/>
    <a:srgbClr val="AD9968"/>
    <a:srgbClr val="013E36"/>
    <a:srgbClr val="AB1A25"/>
    <a:srgbClr val="00263A"/>
    <a:srgbClr val="009900"/>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746" autoAdjust="0"/>
  </p:normalViewPr>
  <p:slideViewPr>
    <p:cSldViewPr>
      <p:cViewPr varScale="1">
        <p:scale>
          <a:sx n="70" d="100"/>
          <a:sy n="70" d="100"/>
        </p:scale>
        <p:origin x="1200" y="5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10/6/2015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p:txBody>
          <a:bodyPr/>
          <a:lstStyle/>
          <a:p>
            <a:fld id="{EE0AAAAE-0110-4D5E-87D9-CD82F3D05F9F}" type="slidenum">
              <a:rPr lang="ar-SA"/>
              <a:pPr/>
              <a:t>4</a:t>
            </a:fld>
            <a:endParaRPr lang="en-US"/>
          </a:p>
        </p:txBody>
      </p:sp>
      <p:sp>
        <p:nvSpPr>
          <p:cNvPr id="190467" name="Rectangle 2"/>
          <p:cNvSpPr txBox="1">
            <a:spLocks noGrp="1" noChangeArrowheads="1"/>
          </p:cNvSpPr>
          <p:nvPr/>
        </p:nvSpPr>
        <p:spPr bwMode="auto">
          <a:xfrm>
            <a:off x="1" y="0"/>
            <a:ext cx="2972004" cy="456704"/>
          </a:xfrm>
          <a:prstGeom prst="rect">
            <a:avLst/>
          </a:prstGeom>
          <a:noFill/>
          <a:ln w="9525">
            <a:noFill/>
            <a:miter lim="800000"/>
            <a:headEnd/>
            <a:tailEnd/>
          </a:ln>
        </p:spPr>
        <p:txBody>
          <a:bodyPr lIns="91431" tIns="45716" rIns="91431" bIns="45716"/>
          <a:lstStyle/>
          <a:p>
            <a:pPr defTabSz="914423"/>
            <a:r>
              <a:rPr lang="en-US" sz="1200" dirty="0">
                <a:latin typeface="Times New Roman" pitchFamily="18" charset="0"/>
                <a:cs typeface="Times New Roman" pitchFamily="18" charset="0"/>
              </a:rPr>
              <a:t>Abu Dhabi Municipality</a:t>
            </a:r>
          </a:p>
        </p:txBody>
      </p:sp>
      <p:sp>
        <p:nvSpPr>
          <p:cNvPr id="190468" name="Rectangle 7"/>
          <p:cNvSpPr txBox="1">
            <a:spLocks noGrp="1" noChangeArrowheads="1"/>
          </p:cNvSpPr>
          <p:nvPr/>
        </p:nvSpPr>
        <p:spPr bwMode="auto">
          <a:xfrm>
            <a:off x="3885996" y="8687297"/>
            <a:ext cx="2972004" cy="456704"/>
          </a:xfrm>
          <a:prstGeom prst="rect">
            <a:avLst/>
          </a:prstGeom>
          <a:noFill/>
          <a:ln w="9525">
            <a:noFill/>
            <a:miter lim="800000"/>
            <a:headEnd/>
            <a:tailEnd/>
          </a:ln>
        </p:spPr>
        <p:txBody>
          <a:bodyPr lIns="91431" tIns="45716" rIns="91431" bIns="45716" anchor="b"/>
          <a:lstStyle/>
          <a:p>
            <a:pPr defTabSz="914423"/>
            <a:fld id="{252BFBD8-EABA-423E-A6BF-D61A6AED9922}" type="slidenum">
              <a:rPr lang="ar-SA" sz="1200">
                <a:latin typeface="Times New Roman" pitchFamily="18" charset="0"/>
                <a:cs typeface="Times New Roman" pitchFamily="18" charset="0"/>
              </a:rPr>
              <a:pPr defTabSz="914423"/>
              <a:t>4</a:t>
            </a:fld>
            <a:endParaRPr lang="en-US" sz="1200" dirty="0">
              <a:latin typeface="Times New Roman" pitchFamily="18" charset="0"/>
              <a:cs typeface="Times New Roman" pitchFamily="18" charset="0"/>
            </a:endParaRPr>
          </a:p>
        </p:txBody>
      </p:sp>
      <p:sp>
        <p:nvSpPr>
          <p:cNvPr id="190469" name="Rectangle 2"/>
          <p:cNvSpPr>
            <a:spLocks noGrp="1" noRot="1" noChangeAspect="1" noChangeArrowheads="1" noTextEdit="1"/>
          </p:cNvSpPr>
          <p:nvPr>
            <p:ph type="sldImg"/>
          </p:nvPr>
        </p:nvSpPr>
        <p:spPr>
          <a:xfrm>
            <a:off x="952500" y="685800"/>
            <a:ext cx="4953000" cy="3429000"/>
          </a:xfrm>
          <a:ln/>
        </p:spPr>
      </p:sp>
      <p:sp>
        <p:nvSpPr>
          <p:cNvPr id="190470" name="Rectangle 3"/>
          <p:cNvSpPr>
            <a:spLocks noGrp="1" noChangeArrowheads="1"/>
          </p:cNvSpPr>
          <p:nvPr>
            <p:ph type="body" idx="1"/>
          </p:nvPr>
        </p:nvSpPr>
        <p:spPr>
          <a:xfrm>
            <a:off x="913991" y="4342939"/>
            <a:ext cx="5030018" cy="4114587"/>
          </a:xfrm>
        </p:spPr>
        <p:txBody>
          <a:bodyPr/>
          <a:lstStyle/>
          <a:p>
            <a:pPr eaLnBrk="1" hangingPunct="1"/>
            <a:endParaRPr lang="ar-AE" smtClean="0"/>
          </a:p>
        </p:txBody>
      </p:sp>
    </p:spTree>
    <p:extLst>
      <p:ext uri="{BB962C8B-B14F-4D97-AF65-F5344CB8AC3E}">
        <p14:creationId xmlns:p14="http://schemas.microsoft.com/office/powerpoint/2010/main" val="1962754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p:txBody>
          <a:bodyPr/>
          <a:lstStyle/>
          <a:p>
            <a:fld id="{EC9160B7-D23F-4D23-9D06-C2A990B80051}" type="slidenum">
              <a:rPr lang="ar-SA"/>
              <a:pPr/>
              <a:t>5</a:t>
            </a:fld>
            <a:endParaRPr lang="en-US"/>
          </a:p>
        </p:txBody>
      </p:sp>
      <p:sp>
        <p:nvSpPr>
          <p:cNvPr id="191491" name="Rectangle 2"/>
          <p:cNvSpPr>
            <a:spLocks noGrp="1" noRot="1" noChangeAspect="1" noChangeArrowheads="1" noTextEdit="1"/>
          </p:cNvSpPr>
          <p:nvPr>
            <p:ph type="sldImg"/>
          </p:nvPr>
        </p:nvSpPr>
        <p:spPr>
          <a:xfrm>
            <a:off x="958465" y="686474"/>
            <a:ext cx="4941072" cy="3428114"/>
          </a:xfrm>
          <a:ln/>
        </p:spPr>
      </p:sp>
      <p:sp>
        <p:nvSpPr>
          <p:cNvPr id="191492" name="Rectangle 3"/>
          <p:cNvSpPr>
            <a:spLocks noGrp="1" noChangeArrowheads="1"/>
          </p:cNvSpPr>
          <p:nvPr>
            <p:ph type="body" idx="1"/>
          </p:nvPr>
        </p:nvSpPr>
        <p:spPr/>
        <p:txBody>
          <a:bodyPr/>
          <a:lstStyle/>
          <a:p>
            <a:pPr eaLnBrk="1" hangingPunct="1"/>
            <a:endParaRPr lang="en-US" smtClean="0"/>
          </a:p>
        </p:txBody>
      </p:sp>
    </p:spTree>
    <p:extLst>
      <p:ext uri="{BB962C8B-B14F-4D97-AF65-F5344CB8AC3E}">
        <p14:creationId xmlns:p14="http://schemas.microsoft.com/office/powerpoint/2010/main" val="4062625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p:txBody>
          <a:bodyPr/>
          <a:lstStyle/>
          <a:p>
            <a:fld id="{26DB8504-48DB-44CD-9AA0-C470DF86BC00}" type="slidenum">
              <a:rPr lang="ar-SA"/>
              <a:pPr/>
              <a:t>6</a:t>
            </a:fld>
            <a:endParaRPr lang="en-US"/>
          </a:p>
        </p:txBody>
      </p:sp>
      <p:sp>
        <p:nvSpPr>
          <p:cNvPr id="192515" name="Rectangle 2"/>
          <p:cNvSpPr>
            <a:spLocks noGrp="1" noRot="1" noChangeAspect="1" noChangeArrowheads="1" noTextEdit="1"/>
          </p:cNvSpPr>
          <p:nvPr>
            <p:ph type="sldImg"/>
          </p:nvPr>
        </p:nvSpPr>
        <p:spPr>
          <a:xfrm>
            <a:off x="952500" y="685800"/>
            <a:ext cx="4953000" cy="3429000"/>
          </a:xfrm>
          <a:ln/>
        </p:spPr>
      </p:sp>
      <p:sp>
        <p:nvSpPr>
          <p:cNvPr id="192516" name="Rectangle 3"/>
          <p:cNvSpPr>
            <a:spLocks noGrp="1" noChangeArrowheads="1"/>
          </p:cNvSpPr>
          <p:nvPr>
            <p:ph type="body" idx="1"/>
          </p:nvPr>
        </p:nvSpPr>
        <p:spPr/>
        <p:txBody>
          <a:bodyPr/>
          <a:lstStyle/>
          <a:p>
            <a:pPr eaLnBrk="1" hangingPunct="1"/>
            <a:endParaRPr lang="en-US" smtClean="0"/>
          </a:p>
        </p:txBody>
      </p:sp>
    </p:spTree>
    <p:extLst>
      <p:ext uri="{BB962C8B-B14F-4D97-AF65-F5344CB8AC3E}">
        <p14:creationId xmlns:p14="http://schemas.microsoft.com/office/powerpoint/2010/main" val="3267384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AF94BA29-8A6D-42EC-8416-91CFEE449329}" type="slidenum">
              <a:rPr lang="ar-SA"/>
              <a:pPr/>
              <a:t>7</a:t>
            </a:fld>
            <a:endParaRPr lang="ar-SA"/>
          </a:p>
        </p:txBody>
      </p:sp>
    </p:spTree>
    <p:extLst>
      <p:ext uri="{BB962C8B-B14F-4D97-AF65-F5344CB8AC3E}">
        <p14:creationId xmlns:p14="http://schemas.microsoft.com/office/powerpoint/2010/main" val="882002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Rectangle 2"/>
          <p:cNvSpPr>
            <a:spLocks noGrp="1" noRot="1" noChangeAspect="1" noChangeArrowheads="1" noTextEdit="1"/>
          </p:cNvSpPr>
          <p:nvPr>
            <p:ph type="sldImg"/>
          </p:nvPr>
        </p:nvSpPr>
        <p:spPr>
          <a:xfrm>
            <a:off x="952500" y="685800"/>
            <a:ext cx="4953000" cy="3429000"/>
          </a:xfrm>
          <a:ln/>
        </p:spPr>
      </p:sp>
      <p:sp>
        <p:nvSpPr>
          <p:cNvPr id="482307" name="Rectangle 3"/>
          <p:cNvSpPr>
            <a:spLocks noGrp="1" noChangeArrowheads="1"/>
          </p:cNvSpPr>
          <p:nvPr>
            <p:ph type="body" idx="1"/>
          </p:nvPr>
        </p:nvSpPr>
        <p:spPr/>
        <p:txBody>
          <a:bodyPr/>
          <a:lstStyle/>
          <a:p>
            <a:endParaRPr lang="en-US" smtClean="0"/>
          </a:p>
        </p:txBody>
      </p:sp>
    </p:spTree>
    <p:extLst>
      <p:ext uri="{BB962C8B-B14F-4D97-AF65-F5344CB8AC3E}">
        <p14:creationId xmlns:p14="http://schemas.microsoft.com/office/powerpoint/2010/main" val="23936459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p:txBody>
          <a:bodyPr/>
          <a:lstStyle/>
          <a:p>
            <a:fld id="{79670070-42BB-4F81-ABB8-D21E1FE883EE}" type="slidenum">
              <a:rPr lang="ar-SA"/>
              <a:pPr/>
              <a:t>9</a:t>
            </a:fld>
            <a:endParaRPr lang="en-US"/>
          </a:p>
        </p:txBody>
      </p:sp>
      <p:sp>
        <p:nvSpPr>
          <p:cNvPr id="194563" name="Rectangle 2"/>
          <p:cNvSpPr>
            <a:spLocks noChangeArrowheads="1"/>
          </p:cNvSpPr>
          <p:nvPr/>
        </p:nvSpPr>
        <p:spPr bwMode="auto">
          <a:xfrm>
            <a:off x="3885996" y="-1419"/>
            <a:ext cx="2972004" cy="456704"/>
          </a:xfrm>
          <a:prstGeom prst="rect">
            <a:avLst/>
          </a:prstGeom>
          <a:noFill/>
          <a:ln w="9525">
            <a:noFill/>
            <a:miter lim="800000"/>
            <a:headEnd/>
            <a:tailEnd/>
          </a:ln>
        </p:spPr>
        <p:txBody>
          <a:bodyPr wrap="none" lIns="91431" tIns="45716" rIns="91431" bIns="45716" anchor="ctr"/>
          <a:lstStyle/>
          <a:p>
            <a:pPr defTabSz="914423"/>
            <a:endParaRPr lang="en-US" sz="2400" dirty="0"/>
          </a:p>
        </p:txBody>
      </p:sp>
      <p:sp>
        <p:nvSpPr>
          <p:cNvPr id="194564" name="Rectangle 3"/>
          <p:cNvSpPr>
            <a:spLocks noChangeArrowheads="1"/>
          </p:cNvSpPr>
          <p:nvPr/>
        </p:nvSpPr>
        <p:spPr bwMode="auto">
          <a:xfrm>
            <a:off x="3885996" y="8687297"/>
            <a:ext cx="2972004" cy="456704"/>
          </a:xfrm>
          <a:prstGeom prst="rect">
            <a:avLst/>
          </a:prstGeom>
          <a:noFill/>
          <a:ln w="9525">
            <a:noFill/>
            <a:miter lim="800000"/>
            <a:headEnd/>
            <a:tailEnd/>
          </a:ln>
        </p:spPr>
        <p:txBody>
          <a:bodyPr lIns="18980" tIns="0" rIns="18980" bIns="0" anchor="b"/>
          <a:lstStyle/>
          <a:p>
            <a:pPr defTabSz="911492"/>
            <a:r>
              <a:rPr lang="en-US" sz="1000" i="1" dirty="0">
                <a:latin typeface="Times New Roman" pitchFamily="18" charset="0"/>
              </a:rPr>
              <a:t>5</a:t>
            </a:r>
          </a:p>
        </p:txBody>
      </p:sp>
      <p:sp>
        <p:nvSpPr>
          <p:cNvPr id="194565" name="Rectangle 4"/>
          <p:cNvSpPr>
            <a:spLocks noChangeArrowheads="1"/>
          </p:cNvSpPr>
          <p:nvPr/>
        </p:nvSpPr>
        <p:spPr bwMode="auto">
          <a:xfrm>
            <a:off x="1" y="8687297"/>
            <a:ext cx="2972004" cy="456704"/>
          </a:xfrm>
          <a:prstGeom prst="rect">
            <a:avLst/>
          </a:prstGeom>
          <a:noFill/>
          <a:ln w="9525">
            <a:noFill/>
            <a:miter lim="800000"/>
            <a:headEnd/>
            <a:tailEnd/>
          </a:ln>
        </p:spPr>
        <p:txBody>
          <a:bodyPr wrap="none" lIns="91431" tIns="45716" rIns="91431" bIns="45716" anchor="ctr"/>
          <a:lstStyle/>
          <a:p>
            <a:pPr defTabSz="914423"/>
            <a:endParaRPr lang="en-US" sz="2400" dirty="0"/>
          </a:p>
        </p:txBody>
      </p:sp>
      <p:sp>
        <p:nvSpPr>
          <p:cNvPr id="194566" name="Rectangle 5"/>
          <p:cNvSpPr>
            <a:spLocks noChangeArrowheads="1"/>
          </p:cNvSpPr>
          <p:nvPr/>
        </p:nvSpPr>
        <p:spPr bwMode="auto">
          <a:xfrm>
            <a:off x="1" y="-1419"/>
            <a:ext cx="2972004" cy="456704"/>
          </a:xfrm>
          <a:prstGeom prst="rect">
            <a:avLst/>
          </a:prstGeom>
          <a:noFill/>
          <a:ln w="9525">
            <a:noFill/>
            <a:miter lim="800000"/>
            <a:headEnd/>
            <a:tailEnd/>
          </a:ln>
        </p:spPr>
        <p:txBody>
          <a:bodyPr wrap="none" lIns="91431" tIns="45716" rIns="91431" bIns="45716" anchor="ctr"/>
          <a:lstStyle/>
          <a:p>
            <a:pPr defTabSz="914423"/>
            <a:endParaRPr lang="en-US" sz="2400" dirty="0"/>
          </a:p>
        </p:txBody>
      </p:sp>
      <p:sp>
        <p:nvSpPr>
          <p:cNvPr id="194567" name="Rectangle 6"/>
          <p:cNvSpPr>
            <a:spLocks noChangeArrowheads="1"/>
          </p:cNvSpPr>
          <p:nvPr/>
        </p:nvSpPr>
        <p:spPr bwMode="auto">
          <a:xfrm>
            <a:off x="3885996" y="-1419"/>
            <a:ext cx="2972004" cy="455286"/>
          </a:xfrm>
          <a:prstGeom prst="rect">
            <a:avLst/>
          </a:prstGeom>
          <a:noFill/>
          <a:ln w="9525">
            <a:noFill/>
            <a:miter lim="800000"/>
            <a:headEnd/>
            <a:tailEnd/>
          </a:ln>
        </p:spPr>
        <p:txBody>
          <a:bodyPr wrap="none" lIns="91431" tIns="45716" rIns="91431" bIns="45716" anchor="ctr"/>
          <a:lstStyle/>
          <a:p>
            <a:pPr defTabSz="914423"/>
            <a:endParaRPr lang="en-US" sz="2400" dirty="0"/>
          </a:p>
        </p:txBody>
      </p:sp>
      <p:sp>
        <p:nvSpPr>
          <p:cNvPr id="194568" name="Rectangle 7"/>
          <p:cNvSpPr>
            <a:spLocks noChangeArrowheads="1"/>
          </p:cNvSpPr>
          <p:nvPr/>
        </p:nvSpPr>
        <p:spPr bwMode="auto">
          <a:xfrm>
            <a:off x="3885996" y="8685878"/>
            <a:ext cx="2972004" cy="458122"/>
          </a:xfrm>
          <a:prstGeom prst="rect">
            <a:avLst/>
          </a:prstGeom>
          <a:noFill/>
          <a:ln w="9525">
            <a:noFill/>
            <a:miter lim="800000"/>
            <a:headEnd/>
            <a:tailEnd/>
          </a:ln>
        </p:spPr>
        <p:txBody>
          <a:bodyPr lIns="18980" tIns="0" rIns="18980" bIns="0" anchor="b"/>
          <a:lstStyle/>
          <a:p>
            <a:pPr defTabSz="910027"/>
            <a:r>
              <a:rPr lang="en-US" sz="1000" i="1" dirty="0">
                <a:latin typeface="Times New Roman" pitchFamily="18" charset="0"/>
              </a:rPr>
              <a:t>5</a:t>
            </a:r>
          </a:p>
        </p:txBody>
      </p:sp>
      <p:sp>
        <p:nvSpPr>
          <p:cNvPr id="194569" name="Rectangle 8"/>
          <p:cNvSpPr>
            <a:spLocks noChangeArrowheads="1"/>
          </p:cNvSpPr>
          <p:nvPr/>
        </p:nvSpPr>
        <p:spPr bwMode="auto">
          <a:xfrm>
            <a:off x="1" y="8685878"/>
            <a:ext cx="2972004" cy="458122"/>
          </a:xfrm>
          <a:prstGeom prst="rect">
            <a:avLst/>
          </a:prstGeom>
          <a:noFill/>
          <a:ln w="9525">
            <a:noFill/>
            <a:miter lim="800000"/>
            <a:headEnd/>
            <a:tailEnd/>
          </a:ln>
        </p:spPr>
        <p:txBody>
          <a:bodyPr lIns="18980" tIns="0" rIns="18980" bIns="0" anchor="b"/>
          <a:lstStyle/>
          <a:p>
            <a:pPr defTabSz="910027"/>
            <a:r>
              <a:rPr lang="en-US" sz="1000" i="1" dirty="0">
                <a:latin typeface="Times New Roman" pitchFamily="18" charset="0"/>
              </a:rPr>
              <a:t>Copyright 1998-Center for International Private Enterprise   LESSON PLAN</a:t>
            </a:r>
          </a:p>
        </p:txBody>
      </p:sp>
      <p:sp>
        <p:nvSpPr>
          <p:cNvPr id="194570" name="Rectangle 9"/>
          <p:cNvSpPr>
            <a:spLocks noGrp="1" noRot="1" noChangeAspect="1" noChangeArrowheads="1" noTextEdit="1"/>
          </p:cNvSpPr>
          <p:nvPr>
            <p:ph type="sldImg"/>
          </p:nvPr>
        </p:nvSpPr>
        <p:spPr>
          <a:xfrm>
            <a:off x="1117600" y="908050"/>
            <a:ext cx="4622800" cy="3200400"/>
          </a:xfrm>
          <a:ln w="12700" cap="flat">
            <a:solidFill>
              <a:schemeClr val="tx1"/>
            </a:solidFill>
          </a:ln>
        </p:spPr>
      </p:sp>
      <p:sp>
        <p:nvSpPr>
          <p:cNvPr id="194571" name="Rectangle 10"/>
          <p:cNvSpPr>
            <a:spLocks noGrp="1" noChangeArrowheads="1"/>
          </p:cNvSpPr>
          <p:nvPr>
            <p:ph type="body" idx="1"/>
          </p:nvPr>
        </p:nvSpPr>
        <p:spPr>
          <a:xfrm>
            <a:off x="913991" y="4340103"/>
            <a:ext cx="5030018" cy="4111751"/>
          </a:xfrm>
          <a:noFill/>
        </p:spPr>
        <p:txBody>
          <a:bodyPr lIns="93320" tIns="49032" rIns="93320" bIns="49032"/>
          <a:lstStyle/>
          <a:p>
            <a:pPr defTabSz="864599" eaLnBrk="1" hangingPunct="1">
              <a:spcBef>
                <a:spcPct val="0"/>
              </a:spcBef>
            </a:pPr>
            <a:r>
              <a:rPr lang="en-US" dirty="0" smtClean="0"/>
              <a:t>Volunteerism is experiencing tough times.  Time pressure on volunteers is high, as is competition for a limited pool of volunteers from  other non-profit and charitable organizations.  </a:t>
            </a:r>
          </a:p>
          <a:p>
            <a:pPr defTabSz="864599" eaLnBrk="1" hangingPunct="1">
              <a:spcBef>
                <a:spcPct val="0"/>
              </a:spcBef>
            </a:pPr>
            <a:endParaRPr lang="en-US" dirty="0" smtClean="0"/>
          </a:p>
          <a:p>
            <a:pPr defTabSz="864599" eaLnBrk="1" hangingPunct="1">
              <a:spcBef>
                <a:spcPct val="0"/>
              </a:spcBef>
            </a:pPr>
            <a:r>
              <a:rPr lang="en-US" dirty="0" smtClean="0"/>
              <a:t>To be effective, boards must exhibit characteristics which are just the opposite of the items on the overhead.  They must be knowledgeable and open to learning, interested in leading and not controlling, know and share explicit expectations for their performance on the board, be dynamic, be open to renewal and succession in their composition, and clear on their commitment to volunteerism.</a:t>
            </a:r>
          </a:p>
          <a:p>
            <a:pPr defTabSz="864599" eaLnBrk="1" hangingPunct="1">
              <a:spcBef>
                <a:spcPct val="0"/>
              </a:spcBef>
            </a:pPr>
            <a:endParaRPr lang="en-US" dirty="0" smtClean="0"/>
          </a:p>
          <a:p>
            <a:pPr defTabSz="864599" eaLnBrk="1" hangingPunct="1">
              <a:spcBef>
                <a:spcPct val="0"/>
              </a:spcBef>
            </a:pPr>
            <a:r>
              <a:rPr lang="en-US" dirty="0" smtClean="0"/>
              <a:t>(Be sure participants understand that association Board members are typically </a:t>
            </a:r>
            <a:r>
              <a:rPr lang="en-US" b="1" dirty="0" smtClean="0"/>
              <a:t>volunteers</a:t>
            </a:r>
            <a:r>
              <a:rPr lang="en-US" dirty="0" smtClean="0"/>
              <a:t>)</a:t>
            </a:r>
          </a:p>
        </p:txBody>
      </p:sp>
    </p:spTree>
    <p:extLst>
      <p:ext uri="{BB962C8B-B14F-4D97-AF65-F5344CB8AC3E}">
        <p14:creationId xmlns:p14="http://schemas.microsoft.com/office/powerpoint/2010/main" val="414266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8" name="Rectangle 2"/>
          <p:cNvSpPr>
            <a:spLocks noGrp="1" noRot="1" noChangeAspect="1" noChangeArrowheads="1" noTextEdit="1"/>
          </p:cNvSpPr>
          <p:nvPr>
            <p:ph type="sldImg"/>
          </p:nvPr>
        </p:nvSpPr>
        <p:spPr>
          <a:xfrm>
            <a:off x="952500" y="685800"/>
            <a:ext cx="4953000" cy="3429000"/>
          </a:xfrm>
          <a:ln/>
        </p:spPr>
      </p:sp>
      <p:sp>
        <p:nvSpPr>
          <p:cNvPr id="485379" name="Rectangle 3"/>
          <p:cNvSpPr>
            <a:spLocks noGrp="1" noChangeArrowheads="1"/>
          </p:cNvSpPr>
          <p:nvPr>
            <p:ph type="body" idx="1"/>
          </p:nvPr>
        </p:nvSpPr>
        <p:spPr/>
        <p:txBody>
          <a:bodyPr/>
          <a:lstStyle/>
          <a:p>
            <a:endParaRPr lang="en-US" smtClean="0"/>
          </a:p>
        </p:txBody>
      </p:sp>
    </p:spTree>
    <p:extLst>
      <p:ext uri="{BB962C8B-B14F-4D97-AF65-F5344CB8AC3E}">
        <p14:creationId xmlns:p14="http://schemas.microsoft.com/office/powerpoint/2010/main" val="22926386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2"/>
          <p:cNvSpPr>
            <a:spLocks noGrp="1" noRot="1" noChangeAspect="1" noChangeArrowheads="1" noTextEdit="1"/>
          </p:cNvSpPr>
          <p:nvPr>
            <p:ph type="sldImg"/>
          </p:nvPr>
        </p:nvSpPr>
        <p:spPr>
          <a:xfrm>
            <a:off x="952500" y="685800"/>
            <a:ext cx="4953000" cy="3429000"/>
          </a:xfrm>
          <a:ln/>
        </p:spPr>
      </p:sp>
      <p:sp>
        <p:nvSpPr>
          <p:cNvPr id="486403" name="Rectangle 3"/>
          <p:cNvSpPr>
            <a:spLocks noGrp="1" noChangeArrowheads="1"/>
          </p:cNvSpPr>
          <p:nvPr>
            <p:ph type="body" idx="1"/>
          </p:nvPr>
        </p:nvSpPr>
        <p:spPr/>
        <p:txBody>
          <a:bodyPr/>
          <a:lstStyle/>
          <a:p>
            <a:endParaRPr lang="en-US" smtClean="0"/>
          </a:p>
        </p:txBody>
      </p:sp>
    </p:spTree>
    <p:extLst>
      <p:ext uri="{BB962C8B-B14F-4D97-AF65-F5344CB8AC3E}">
        <p14:creationId xmlns:p14="http://schemas.microsoft.com/office/powerpoint/2010/main" val="37175451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2"/>
          <p:cNvSpPr>
            <a:spLocks noGrp="1" noRot="1" noChangeAspect="1" noChangeArrowheads="1" noTextEdit="1"/>
          </p:cNvSpPr>
          <p:nvPr>
            <p:ph type="sldImg"/>
          </p:nvPr>
        </p:nvSpPr>
        <p:spPr>
          <a:xfrm>
            <a:off x="952500" y="685800"/>
            <a:ext cx="4953000" cy="3429000"/>
          </a:xfrm>
          <a:ln/>
        </p:spPr>
      </p:sp>
      <p:sp>
        <p:nvSpPr>
          <p:cNvPr id="487427" name="Rectangle 3"/>
          <p:cNvSpPr>
            <a:spLocks noGrp="1" noChangeArrowheads="1"/>
          </p:cNvSpPr>
          <p:nvPr>
            <p:ph type="body" idx="1"/>
          </p:nvPr>
        </p:nvSpPr>
        <p:spPr/>
        <p:txBody>
          <a:bodyPr/>
          <a:lstStyle/>
          <a:p>
            <a:endParaRPr lang="en-US" smtClean="0"/>
          </a:p>
        </p:txBody>
      </p:sp>
    </p:spTree>
    <p:extLst>
      <p:ext uri="{BB962C8B-B14F-4D97-AF65-F5344CB8AC3E}">
        <p14:creationId xmlns:p14="http://schemas.microsoft.com/office/powerpoint/2010/main" val="16976585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Rectangle 2"/>
          <p:cNvSpPr>
            <a:spLocks noGrp="1" noRot="1" noChangeAspect="1" noChangeArrowheads="1" noTextEdit="1"/>
          </p:cNvSpPr>
          <p:nvPr>
            <p:ph type="sldImg"/>
          </p:nvPr>
        </p:nvSpPr>
        <p:spPr>
          <a:xfrm>
            <a:off x="952500" y="685800"/>
            <a:ext cx="4953000" cy="3429000"/>
          </a:xfrm>
          <a:ln/>
        </p:spPr>
      </p:sp>
      <p:sp>
        <p:nvSpPr>
          <p:cNvPr id="488451" name="Rectangle 3"/>
          <p:cNvSpPr>
            <a:spLocks noGrp="1" noChangeArrowheads="1"/>
          </p:cNvSpPr>
          <p:nvPr>
            <p:ph type="body" idx="1"/>
          </p:nvPr>
        </p:nvSpPr>
        <p:spPr/>
        <p:txBody>
          <a:bodyPr/>
          <a:lstStyle/>
          <a:p>
            <a:endParaRPr lang="en-US" smtClean="0"/>
          </a:p>
        </p:txBody>
      </p:sp>
    </p:spTree>
    <p:extLst>
      <p:ext uri="{BB962C8B-B14F-4D97-AF65-F5344CB8AC3E}">
        <p14:creationId xmlns:p14="http://schemas.microsoft.com/office/powerpoint/2010/main" val="6783824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2"/>
          <p:cNvSpPr>
            <a:spLocks noGrp="1" noRot="1" noChangeAspect="1" noChangeArrowheads="1" noTextEdit="1"/>
          </p:cNvSpPr>
          <p:nvPr>
            <p:ph type="sldImg"/>
          </p:nvPr>
        </p:nvSpPr>
        <p:spPr>
          <a:xfrm>
            <a:off x="958465" y="686474"/>
            <a:ext cx="4941072" cy="3428114"/>
          </a:xfrm>
          <a:ln/>
        </p:spPr>
      </p:sp>
      <p:sp>
        <p:nvSpPr>
          <p:cNvPr id="489475" name="Rectangle 3"/>
          <p:cNvSpPr>
            <a:spLocks noGrp="1" noChangeArrowheads="1"/>
          </p:cNvSpPr>
          <p:nvPr>
            <p:ph type="body" idx="1"/>
          </p:nvPr>
        </p:nvSpPr>
        <p:spPr/>
        <p:txBody>
          <a:bodyPr/>
          <a:lstStyle/>
          <a:p>
            <a:endParaRPr lang="en-US" smtClean="0"/>
          </a:p>
        </p:txBody>
      </p:sp>
    </p:spTree>
    <p:extLst>
      <p:ext uri="{BB962C8B-B14F-4D97-AF65-F5344CB8AC3E}">
        <p14:creationId xmlns:p14="http://schemas.microsoft.com/office/powerpoint/2010/main" val="3482669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2"/>
          <p:cNvSpPr>
            <a:spLocks noGrp="1" noRot="1" noChangeAspect="1" noChangeArrowheads="1" noTextEdit="1"/>
          </p:cNvSpPr>
          <p:nvPr>
            <p:ph type="sldImg"/>
          </p:nvPr>
        </p:nvSpPr>
        <p:spPr>
          <a:xfrm>
            <a:off x="952500" y="685800"/>
            <a:ext cx="4953000" cy="3429000"/>
          </a:xfrm>
          <a:ln/>
        </p:spPr>
      </p:sp>
      <p:sp>
        <p:nvSpPr>
          <p:cNvPr id="490499" name="Rectangle 3"/>
          <p:cNvSpPr>
            <a:spLocks noGrp="1" noChangeArrowheads="1"/>
          </p:cNvSpPr>
          <p:nvPr>
            <p:ph type="body" idx="1"/>
          </p:nvPr>
        </p:nvSpPr>
        <p:spPr/>
        <p:txBody>
          <a:bodyPr/>
          <a:lstStyle/>
          <a:p>
            <a:endParaRPr lang="en-US" smtClean="0"/>
          </a:p>
        </p:txBody>
      </p:sp>
    </p:spTree>
    <p:extLst>
      <p:ext uri="{BB962C8B-B14F-4D97-AF65-F5344CB8AC3E}">
        <p14:creationId xmlns:p14="http://schemas.microsoft.com/office/powerpoint/2010/main" val="3704699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2" name="Rectangle 2"/>
          <p:cNvSpPr>
            <a:spLocks noGrp="1" noRot="1" noChangeAspect="1" noChangeArrowheads="1" noTextEdit="1"/>
          </p:cNvSpPr>
          <p:nvPr>
            <p:ph type="sldImg"/>
          </p:nvPr>
        </p:nvSpPr>
        <p:spPr>
          <a:xfrm>
            <a:off x="952500" y="685800"/>
            <a:ext cx="4953000" cy="3429000"/>
          </a:xfrm>
          <a:ln/>
        </p:spPr>
      </p:sp>
      <p:sp>
        <p:nvSpPr>
          <p:cNvPr id="491523" name="Rectangle 3"/>
          <p:cNvSpPr>
            <a:spLocks noGrp="1" noChangeArrowheads="1"/>
          </p:cNvSpPr>
          <p:nvPr>
            <p:ph type="body" idx="1"/>
          </p:nvPr>
        </p:nvSpPr>
        <p:spPr/>
        <p:txBody>
          <a:bodyPr/>
          <a:lstStyle/>
          <a:p>
            <a:endParaRPr lang="en-US" smtClean="0"/>
          </a:p>
        </p:txBody>
      </p:sp>
    </p:spTree>
    <p:extLst>
      <p:ext uri="{BB962C8B-B14F-4D97-AF65-F5344CB8AC3E}">
        <p14:creationId xmlns:p14="http://schemas.microsoft.com/office/powerpoint/2010/main" val="4275778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2"/>
          <p:cNvSpPr>
            <a:spLocks noGrp="1" noRot="1" noChangeAspect="1" noChangeArrowheads="1" noTextEdit="1"/>
          </p:cNvSpPr>
          <p:nvPr>
            <p:ph type="sldImg"/>
          </p:nvPr>
        </p:nvSpPr>
        <p:spPr>
          <a:xfrm>
            <a:off x="952500" y="685800"/>
            <a:ext cx="4953000" cy="3429000"/>
          </a:xfrm>
          <a:ln/>
        </p:spPr>
      </p:sp>
      <p:sp>
        <p:nvSpPr>
          <p:cNvPr id="492547" name="Rectangle 3"/>
          <p:cNvSpPr>
            <a:spLocks noGrp="1" noChangeArrowheads="1"/>
          </p:cNvSpPr>
          <p:nvPr>
            <p:ph type="body" idx="1"/>
          </p:nvPr>
        </p:nvSpPr>
        <p:spPr/>
        <p:txBody>
          <a:bodyPr/>
          <a:lstStyle/>
          <a:p>
            <a:endParaRPr lang="en-US" smtClean="0"/>
          </a:p>
        </p:txBody>
      </p:sp>
    </p:spTree>
    <p:extLst>
      <p:ext uri="{BB962C8B-B14F-4D97-AF65-F5344CB8AC3E}">
        <p14:creationId xmlns:p14="http://schemas.microsoft.com/office/powerpoint/2010/main" val="32575626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Rectangle 2"/>
          <p:cNvSpPr>
            <a:spLocks noGrp="1" noRot="1" noChangeAspect="1" noChangeArrowheads="1" noTextEdit="1"/>
          </p:cNvSpPr>
          <p:nvPr>
            <p:ph type="sldImg"/>
          </p:nvPr>
        </p:nvSpPr>
        <p:spPr>
          <a:xfrm>
            <a:off x="952500" y="685800"/>
            <a:ext cx="4953000" cy="3429000"/>
          </a:xfrm>
          <a:ln/>
        </p:spPr>
      </p:sp>
      <p:sp>
        <p:nvSpPr>
          <p:cNvPr id="493571" name="Rectangle 3"/>
          <p:cNvSpPr>
            <a:spLocks noGrp="1" noChangeArrowheads="1"/>
          </p:cNvSpPr>
          <p:nvPr>
            <p:ph type="body" idx="1"/>
          </p:nvPr>
        </p:nvSpPr>
        <p:spPr/>
        <p:txBody>
          <a:bodyPr/>
          <a:lstStyle/>
          <a:p>
            <a:endParaRPr lang="en-US" smtClean="0"/>
          </a:p>
        </p:txBody>
      </p:sp>
    </p:spTree>
    <p:extLst>
      <p:ext uri="{BB962C8B-B14F-4D97-AF65-F5344CB8AC3E}">
        <p14:creationId xmlns:p14="http://schemas.microsoft.com/office/powerpoint/2010/main" val="16766696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5.e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dirty="0" smtClean="0">
                <a:solidFill>
                  <a:srgbClr val="009900"/>
                </a:solidFill>
              </a:rPr>
              <a:t>مقرر أخلاقيات الأعمال</a:t>
            </a:r>
            <a:endParaRPr lang="en-US" sz="2800" b="1" dirty="0" smtClean="0">
              <a:solidFill>
                <a:srgbClr val="7F7F7F"/>
              </a:solidFill>
              <a:latin typeface="Calibri" pitchFamily="34" charset="0"/>
              <a:cs typeface="Times New Roman" pitchFamily="18" charset="0"/>
            </a:endParaRPr>
          </a:p>
          <a:p>
            <a:pPr algn="ctr"/>
            <a:r>
              <a:rPr lang="ar-SA" sz="3700" b="1" dirty="0">
                <a:solidFill>
                  <a:srgbClr val="AD9968"/>
                </a:solidFill>
                <a:latin typeface="AYM Wadiy S_U normal."/>
                <a:cs typeface="Times New Roman" pitchFamily="18" charset="0"/>
              </a:rPr>
              <a:t>استاذ المقرر</a:t>
            </a:r>
          </a:p>
          <a:p>
            <a:pPr algn="ctr"/>
            <a:r>
              <a:rPr lang="ar-SA" sz="2800" b="1" dirty="0" smtClean="0">
                <a:solidFill>
                  <a:srgbClr val="7F7F7F"/>
                </a:solidFill>
                <a:latin typeface="Calibri" pitchFamily="34" charset="0"/>
                <a:cs typeface="Times New Roman" pitchFamily="18" charset="0"/>
              </a:rPr>
              <a:t>د/ حسان الغربي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381000" y="3810000"/>
            <a:ext cx="9220200" cy="1600200"/>
          </a:xfrm>
        </p:spPr>
        <p:txBody>
          <a:bodyPr/>
          <a:lstStyle/>
          <a:p>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en-US" b="1" dirty="0" smtClean="0">
                <a:solidFill>
                  <a:srgbClr val="002060"/>
                </a:solidFill>
              </a:rPr>
              <a:t/>
            </a:r>
            <a:br>
              <a:rPr lang="en-US" b="1" dirty="0" smtClean="0">
                <a:solidFill>
                  <a:srgbClr val="002060"/>
                </a:solidFill>
              </a:rPr>
            </a:br>
            <a:r>
              <a:rPr lang="en-US" b="1" dirty="0" smtClean="0">
                <a:solidFill>
                  <a:srgbClr val="002060"/>
                </a:solidFill>
              </a:rPr>
              <a:t/>
            </a:r>
            <a:br>
              <a:rPr lang="en-US"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المحاضرة </a:t>
            </a:r>
            <a:r>
              <a:rPr lang="ar-SA" b="1" dirty="0" smtClean="0">
                <a:solidFill>
                  <a:srgbClr val="002060"/>
                </a:solidFill>
              </a:rPr>
              <a:t>ال</a:t>
            </a:r>
            <a:r>
              <a:rPr lang="ar-SA" b="1" dirty="0" smtClean="0">
                <a:solidFill>
                  <a:srgbClr val="002060"/>
                </a:solidFill>
              </a:rPr>
              <a:t>تاسعة</a:t>
            </a:r>
            <a:r>
              <a:rPr lang="ar-SA" b="1" dirty="0" smtClean="0">
                <a:solidFill>
                  <a:srgbClr val="002060"/>
                </a:solidFill>
              </a:rPr>
              <a:t/>
            </a:r>
            <a:br>
              <a:rPr lang="ar-SA" b="1" dirty="0" smtClean="0">
                <a:solidFill>
                  <a:srgbClr val="002060"/>
                </a:solidFill>
              </a:rPr>
            </a:br>
            <a:r>
              <a:rPr lang="ar-SA" b="1" dirty="0" smtClean="0">
                <a:solidFill>
                  <a:schemeClr val="tx1"/>
                </a:solidFill>
              </a:rPr>
              <a:t/>
            </a:r>
            <a:br>
              <a:rPr lang="ar-SA" b="1" dirty="0" smtClean="0">
                <a:solidFill>
                  <a:schemeClr val="tx1"/>
                </a:solidFill>
              </a:rPr>
            </a:br>
            <a:r>
              <a:rPr lang="ar-SA" sz="4800" dirty="0" smtClean="0">
                <a:solidFill>
                  <a:srgbClr val="00B050"/>
                </a:solidFill>
              </a:rPr>
              <a:t/>
            </a:r>
            <a:br>
              <a:rPr lang="ar-SA" sz="4800" dirty="0" smtClean="0">
                <a:solidFill>
                  <a:srgbClr val="00B050"/>
                </a:solidFill>
              </a:rPr>
            </a:br>
            <a:r>
              <a:rPr lang="ar-SA" dirty="0" smtClean="0">
                <a:latin typeface="Tahoma" pitchFamily="34" charset="0"/>
                <a:ea typeface="Tahoma" pitchFamily="34" charset="0"/>
              </a:rPr>
              <a:t> الحـوكمـة </a:t>
            </a:r>
            <a:r>
              <a:rPr lang="ar-SA" sz="4800" b="1" dirty="0" smtClean="0">
                <a:solidFill>
                  <a:schemeClr val="accent1">
                    <a:lumMod val="50000"/>
                  </a:schemeClr>
                </a:solidFill>
                <a:latin typeface="Times New Roman" pitchFamily="18" charset="0"/>
                <a:cs typeface="Times New Roman" pitchFamily="18" charset="0"/>
              </a:rPr>
              <a:t/>
            </a:r>
            <a:br>
              <a:rPr lang="ar-SA" sz="4800" b="1" dirty="0" smtClean="0">
                <a:solidFill>
                  <a:schemeClr val="accent1">
                    <a:lumMod val="50000"/>
                  </a:schemeClr>
                </a:solidFill>
                <a:latin typeface="Times New Roman" pitchFamily="18" charset="0"/>
                <a:cs typeface="Times New Roman" pitchFamily="18" charset="0"/>
              </a:rPr>
            </a:br>
            <a:r>
              <a:rPr lang="ar-SA" sz="4800" dirty="0" smtClean="0">
                <a:solidFill>
                  <a:schemeClr val="accent4">
                    <a:lumMod val="50000"/>
                  </a:schemeClr>
                </a:solidFill>
              </a:rPr>
              <a:t/>
            </a:r>
            <a:br>
              <a:rPr lang="ar-SA" sz="4800" dirty="0" smtClean="0">
                <a:solidFill>
                  <a:schemeClr val="accent4">
                    <a:lumMod val="50000"/>
                  </a:schemeClr>
                </a:solidFill>
              </a:rPr>
            </a:br>
            <a:r>
              <a:rPr lang="ar-SA" sz="4800" b="1" dirty="0" smtClean="0">
                <a:solidFill>
                  <a:schemeClr val="accent1">
                    <a:lumMod val="50000"/>
                  </a:schemeClr>
                </a:solidFill>
                <a:latin typeface="Times New Roman" pitchFamily="18" charset="0"/>
                <a:cs typeface="Times New Roman" pitchFamily="18" charset="0"/>
              </a:rPr>
              <a:t/>
            </a:r>
            <a:br>
              <a:rPr lang="ar-SA" sz="4800" b="1" dirty="0" smtClean="0">
                <a:solidFill>
                  <a:schemeClr val="accent1">
                    <a:lumMod val="50000"/>
                  </a:schemeClr>
                </a:solidFill>
                <a:latin typeface="Times New Roman" pitchFamily="18" charset="0"/>
                <a:cs typeface="Times New Roman" pitchFamily="18" charset="0"/>
              </a:rPr>
            </a:br>
            <a:r>
              <a:rPr lang="ar-SA" sz="4800" dirty="0" smtClean="0">
                <a:solidFill>
                  <a:schemeClr val="accent3">
                    <a:lumMod val="50000"/>
                  </a:schemeClr>
                </a:solidFill>
              </a:rPr>
              <a:t/>
            </a:r>
            <a:br>
              <a:rPr lang="ar-SA" sz="4800" dirty="0" smtClean="0">
                <a:solidFill>
                  <a:schemeClr val="accent3">
                    <a:lumMod val="50000"/>
                  </a:schemeClr>
                </a:solidFill>
              </a:rPr>
            </a:br>
            <a:r>
              <a:rPr lang="ar-SA" sz="4800" dirty="0" smtClean="0">
                <a:solidFill>
                  <a:srgbClr val="43661C"/>
                </a:solidFill>
              </a:rPr>
              <a:t/>
            </a:r>
            <a:br>
              <a:rPr lang="ar-SA" sz="4800" dirty="0" smtClean="0">
                <a:solidFill>
                  <a:srgbClr val="43661C"/>
                </a:solidFill>
              </a:rPr>
            </a:br>
            <a:r>
              <a:rPr lang="ar-SA" sz="4800" b="1" dirty="0" smtClean="0">
                <a:solidFill>
                  <a:schemeClr val="accent2">
                    <a:lumMod val="75000"/>
                  </a:schemeClr>
                </a:solidFill>
              </a:rPr>
              <a:t/>
            </a:r>
            <a:br>
              <a:rPr lang="ar-SA" sz="4800" b="1" dirty="0" smtClean="0">
                <a:solidFill>
                  <a:schemeClr val="accent2">
                    <a:lumMod val="75000"/>
                  </a:schemeClr>
                </a:solidFill>
              </a:rPr>
            </a:br>
            <a:r>
              <a:rPr lang="ar-SA" sz="4800" b="1" dirty="0" smtClean="0">
                <a:solidFill>
                  <a:srgbClr val="00B050"/>
                </a:solidFill>
              </a:rPr>
              <a:t/>
            </a:r>
            <a:br>
              <a:rPr lang="ar-SA" sz="4800" b="1" dirty="0" smtClean="0">
                <a:solidFill>
                  <a:srgbClr val="00B050"/>
                </a:solidFill>
              </a:rPr>
            </a:br>
            <a:r>
              <a:rPr lang="ar-SA" b="1" dirty="0" smtClean="0">
                <a:solidFill>
                  <a:schemeClr val="tx1"/>
                </a:solidFill>
              </a:rPr>
              <a:t/>
            </a:r>
            <a:br>
              <a:rPr lang="ar-SA" b="1" dirty="0" smtClean="0">
                <a:solidFill>
                  <a:schemeClr val="tx1"/>
                </a:solidFill>
              </a:rPr>
            </a:br>
            <a:r>
              <a:rPr lang="ar-SA" b="1" dirty="0" smtClean="0">
                <a:solidFill>
                  <a:schemeClr val="tx1"/>
                </a:solidFill>
              </a:rPr>
              <a:t/>
            </a:r>
            <a:br>
              <a:rPr lang="ar-SA" b="1" dirty="0" smtClean="0">
                <a:solidFill>
                  <a:schemeClr val="tx1"/>
                </a:solidFill>
              </a:rPr>
            </a:br>
            <a:endParaRPr lang="ar-SA" b="1" dirty="0" smtClean="0">
              <a:solidFill>
                <a:schemeClr val="tx1"/>
              </a:solidFill>
            </a:endParaRPr>
          </a:p>
        </p:txBody>
      </p:sp>
      <p:sp>
        <p:nvSpPr>
          <p:cNvPr id="2" name="نجمة مكونة من 7 نقاط 1"/>
          <p:cNvSpPr/>
          <p:nvPr/>
        </p:nvSpPr>
        <p:spPr>
          <a:xfrm>
            <a:off x="609600" y="2209800"/>
            <a:ext cx="1447800" cy="1143000"/>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smtClean="0">
                <a:solidFill>
                  <a:schemeClr val="accent4">
                    <a:lumMod val="50000"/>
                  </a:schemeClr>
                </a:solidFill>
              </a:rPr>
              <a:t>9</a:t>
            </a:r>
            <a:endParaRPr lang="ar-SA" sz="3600" b="1"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260648"/>
            <a:ext cx="8915400" cy="4191000"/>
          </a:xfrm>
        </p:spPr>
        <p:txBody>
          <a:bodyPr/>
          <a:lstStyle/>
          <a:p>
            <a:pPr algn="just" rtl="1"/>
            <a:endParaRPr lang="ar-SA" sz="1200" dirty="0" smtClean="0">
              <a:solidFill>
                <a:schemeClr val="accent4">
                  <a:lumMod val="75000"/>
                </a:schemeClr>
              </a:solidFill>
              <a:latin typeface="Times New Roman" pitchFamily="18" charset="0"/>
              <a:cs typeface="Times New Roman" pitchFamily="18" charset="0"/>
            </a:endParaRPr>
          </a:p>
          <a:p>
            <a:pPr algn="just"/>
            <a:r>
              <a:rPr lang="ar-SA" sz="4000" dirty="0" smtClean="0">
                <a:solidFill>
                  <a:schemeClr val="accent5">
                    <a:lumMod val="75000"/>
                  </a:schemeClr>
                </a:solidFill>
                <a:latin typeface="Times New Roman" pitchFamily="18" charset="0"/>
                <a:cs typeface="Times New Roman" pitchFamily="18" charset="0"/>
              </a:rPr>
              <a:t>مفهوم </a:t>
            </a:r>
            <a:r>
              <a:rPr lang="ar-SA" sz="2800" dirty="0" err="1" smtClean="0">
                <a:solidFill>
                  <a:srgbClr val="AD9968"/>
                </a:solidFill>
                <a:latin typeface="Tahoma" pitchFamily="34" charset="0"/>
                <a:ea typeface="Tahoma" pitchFamily="34" charset="0"/>
              </a:rPr>
              <a:t>الحـوكمـة</a:t>
            </a:r>
            <a:endParaRPr lang="ar-SA" sz="4000" dirty="0" smtClean="0">
              <a:solidFill>
                <a:schemeClr val="accent5">
                  <a:lumMod val="75000"/>
                </a:schemeClr>
              </a:solidFill>
              <a:latin typeface="Times New Roman" pitchFamily="18" charset="0"/>
              <a:cs typeface="Times New Roman" pitchFamily="18" charset="0"/>
            </a:endParaRPr>
          </a:p>
          <a:p>
            <a:pPr algn="just" rtl="1"/>
            <a:endParaRPr lang="ar-SA" sz="1800" dirty="0" smtClean="0">
              <a:latin typeface="Times New Roman" pitchFamily="18" charset="0"/>
              <a:cs typeface="Times New Roman" pitchFamily="18" charset="0"/>
            </a:endParaRPr>
          </a:p>
          <a:p>
            <a:pPr algn="just"/>
            <a:r>
              <a:rPr lang="ar-SA" dirty="0" smtClean="0">
                <a:latin typeface="Times New Roman" pitchFamily="18" charset="0"/>
                <a:cs typeface="Times New Roman" pitchFamily="18" charset="0"/>
              </a:rPr>
              <a:t>	</a:t>
            </a:r>
            <a:r>
              <a:rPr lang="ar-SA" sz="2800" dirty="0" smtClean="0"/>
              <a:t> </a:t>
            </a:r>
            <a:r>
              <a:rPr lang="ar-SA" sz="2800" dirty="0" smtClean="0">
                <a:cs typeface="Simplified Arabic" pitchFamily="2" charset="-78"/>
              </a:rPr>
              <a:t>نظام للرقابة والتوجيه على المستوى المؤسسي، وهو يحدد المس</a:t>
            </a:r>
            <a:r>
              <a:rPr lang="ar-EG" sz="2800" dirty="0" smtClean="0">
                <a:cs typeface="Simplified Arabic" pitchFamily="2" charset="-78"/>
              </a:rPr>
              <a:t>ئ</a:t>
            </a:r>
            <a:r>
              <a:rPr lang="ar-SA" sz="2800" dirty="0" smtClean="0">
                <a:cs typeface="Simplified Arabic" pitchFamily="2" charset="-78"/>
              </a:rPr>
              <a:t>وليات والحقوق والعلاقات مع جميع فئات المعني</a:t>
            </a:r>
            <a:r>
              <a:rPr lang="ar-EG" sz="2800" dirty="0" smtClean="0">
                <a:cs typeface="Simplified Arabic" pitchFamily="2" charset="-78"/>
              </a:rPr>
              <a:t>ة </a:t>
            </a:r>
            <a:r>
              <a:rPr lang="ar-SA" sz="2800" dirty="0" smtClean="0">
                <a:cs typeface="Simplified Arabic" pitchFamily="2" charset="-78"/>
              </a:rPr>
              <a:t>ويوضح القواعد والإجراءات اللازمة لصنع القرارات الرشيدة المتعلقة بعمل </a:t>
            </a:r>
            <a:r>
              <a:rPr lang="ar-JO" sz="2800" dirty="0" smtClean="0">
                <a:cs typeface="Simplified Arabic" pitchFamily="2" charset="-78"/>
              </a:rPr>
              <a:t>المنظمة</a:t>
            </a:r>
            <a:r>
              <a:rPr lang="ar-SA" sz="2800" dirty="0" err="1" smtClean="0">
                <a:cs typeface="Simplified Arabic" pitchFamily="2" charset="-78"/>
              </a:rPr>
              <a:t>.</a:t>
            </a:r>
            <a:r>
              <a:rPr lang="ar-SA" sz="2800" dirty="0" smtClean="0">
                <a:cs typeface="Simplified Arabic" pitchFamily="2" charset="-78"/>
              </a:rPr>
              <a:t>  وهو نظام يدعم العدالة والشفافية والمسا</a:t>
            </a:r>
            <a:r>
              <a:rPr lang="ar-EG" sz="2800" dirty="0" smtClean="0">
                <a:cs typeface="Simplified Arabic" pitchFamily="2" charset="-78"/>
              </a:rPr>
              <a:t>ء</a:t>
            </a:r>
            <a:r>
              <a:rPr lang="ar-SA" sz="2800" dirty="0" err="1" smtClean="0">
                <a:cs typeface="Simplified Arabic" pitchFamily="2" charset="-78"/>
              </a:rPr>
              <a:t>لة</a:t>
            </a:r>
            <a:r>
              <a:rPr lang="ar-SA" sz="2800" dirty="0" smtClean="0">
                <a:cs typeface="Simplified Arabic" pitchFamily="2" charset="-78"/>
              </a:rPr>
              <a:t> المؤسسية ويعزز الثقة والمصداقية في بيئة العمل.</a:t>
            </a:r>
            <a:endParaRPr lang="ar-SA" sz="2800" dirty="0" smtClean="0">
              <a:latin typeface="Times New Roman" pitchFamily="18" charset="0"/>
              <a:cs typeface="Times New Roman" pitchFamily="18" charset="0"/>
            </a:endParaRPr>
          </a:p>
          <a:p>
            <a:pPr algn="just" rtl="1"/>
            <a:endParaRPr lang="ar-SA" dirty="0" smtClean="0">
              <a:latin typeface="Times New Roman" pitchFamily="18" charset="0"/>
              <a:cs typeface="Times New Roman" pitchFamily="18" charset="0"/>
            </a:endParaRPr>
          </a:p>
          <a:p>
            <a:pPr algn="just" rtl="1"/>
            <a:endParaRPr lang="ar-SA" dirty="0" smtClean="0">
              <a:latin typeface="Times New Roman" pitchFamily="18" charset="0"/>
              <a:cs typeface="Times New Roman" pitchFamily="18" charset="0"/>
            </a:endParaRPr>
          </a:p>
          <a:p>
            <a:pPr algn="just" rtl="1"/>
            <a:endParaRPr lang="ar-SA" dirty="0"/>
          </a:p>
        </p:txBody>
      </p:sp>
    </p:spTree>
    <p:extLst>
      <p:ext uri="{BB962C8B-B14F-4D97-AF65-F5344CB8AC3E}">
        <p14:creationId xmlns:p14="http://schemas.microsoft.com/office/powerpoint/2010/main" val="13371200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a:xfrm>
            <a:off x="1009519" y="96839"/>
            <a:ext cx="8070982" cy="1412875"/>
          </a:xfrm>
        </p:spPr>
        <p:txBody>
          <a:bodyPr/>
          <a:lstStyle/>
          <a:p>
            <a:pPr algn="r" eaLnBrk="1" hangingPunct="1"/>
            <a:r>
              <a:rPr lang="ar-SA" sz="2400" u="sng" smtClean="0">
                <a:solidFill>
                  <a:schemeClr val="tx1"/>
                </a:solidFill>
              </a:rPr>
              <a:t>العناصر الثلاثة </a:t>
            </a:r>
            <a:r>
              <a:rPr lang="ar-JO" sz="2400" u="sng" smtClean="0">
                <a:solidFill>
                  <a:schemeClr val="tx1"/>
                </a:solidFill>
              </a:rPr>
              <a:t>الاساسية للحوكمة</a:t>
            </a:r>
            <a:r>
              <a:rPr lang="ar-SA" sz="3600" smtClean="0">
                <a:solidFill>
                  <a:schemeClr val="bg1"/>
                </a:solidFill>
              </a:rPr>
              <a:t> </a:t>
            </a:r>
            <a:endParaRPr lang="en-US" sz="3600" smtClean="0">
              <a:solidFill>
                <a:schemeClr val="bg1"/>
              </a:solidFill>
            </a:endParaRPr>
          </a:p>
        </p:txBody>
      </p:sp>
      <p:sp>
        <p:nvSpPr>
          <p:cNvPr id="43011" name="Rectangle 3"/>
          <p:cNvSpPr>
            <a:spLocks noGrp="1" noChangeArrowheads="1"/>
          </p:cNvSpPr>
          <p:nvPr>
            <p:ph idx="4294967295"/>
          </p:nvPr>
        </p:nvSpPr>
        <p:spPr/>
        <p:txBody>
          <a:bodyPr/>
          <a:lstStyle/>
          <a:p>
            <a:pPr eaLnBrk="1" hangingPunct="1"/>
            <a:r>
              <a:rPr lang="ar-EG" smtClean="0"/>
              <a:t>الاستراتيجية </a:t>
            </a:r>
            <a:r>
              <a:rPr lang="ar-SA" smtClean="0"/>
              <a:t>الواضحة</a:t>
            </a:r>
          </a:p>
          <a:p>
            <a:pPr eaLnBrk="1" hangingPunct="1"/>
            <a:r>
              <a:rPr lang="ar-SA" smtClean="0"/>
              <a:t>النظام الموثق</a:t>
            </a:r>
          </a:p>
          <a:p>
            <a:pPr eaLnBrk="1" hangingPunct="1"/>
            <a:r>
              <a:rPr lang="ar-SA" smtClean="0"/>
              <a:t>الثقافة المؤسسية المناسبة</a:t>
            </a:r>
          </a:p>
          <a:p>
            <a:pPr algn="ctr" eaLnBrk="1" hangingPunct="1">
              <a:buFont typeface="Wingdings" pitchFamily="2" charset="2"/>
              <a:buNone/>
            </a:pPr>
            <a:endParaRPr lang="ar-SA" smtClean="0">
              <a:solidFill>
                <a:schemeClr val="bg1"/>
              </a:solidFill>
            </a:endParaRPr>
          </a:p>
          <a:p>
            <a:pPr algn="ctr" eaLnBrk="1" hangingPunct="1">
              <a:buFont typeface="Wingdings" pitchFamily="2" charset="2"/>
              <a:buNone/>
            </a:pPr>
            <a:endParaRPr lang="en-US" smtClean="0">
              <a:solidFill>
                <a:schemeClr val="bg1"/>
              </a:solidFill>
            </a:endParaRPr>
          </a:p>
        </p:txBody>
      </p:sp>
      <p:sp>
        <p:nvSpPr>
          <p:cNvPr id="43012" name="Footer Placeholder 4"/>
          <p:cNvSpPr txBox="1">
            <a:spLocks noGrp="1"/>
          </p:cNvSpPr>
          <p:nvPr/>
        </p:nvSpPr>
        <p:spPr bwMode="auto">
          <a:xfrm>
            <a:off x="7044267" y="6629400"/>
            <a:ext cx="2545292" cy="190500"/>
          </a:xfrm>
          <a:prstGeom prst="rect">
            <a:avLst/>
          </a:prstGeom>
          <a:noFill/>
          <a:ln w="9525">
            <a:noFill/>
            <a:miter lim="800000"/>
            <a:headEnd/>
            <a:tailEnd/>
          </a:ln>
        </p:spPr>
        <p:txBody>
          <a:bodyPr/>
          <a:lstStyle/>
          <a:p>
            <a:pPr algn="ctr" rtl="1" eaLnBrk="1" hangingPunct="1"/>
            <a:r>
              <a:rPr lang="en-US" sz="900">
                <a:solidFill>
                  <a:schemeClr val="bg1"/>
                </a:solidFill>
                <a:latin typeface="Arial" charset="0"/>
              </a:rPr>
              <a:t>Copyright Excellence, Inc. 2004-2007</a:t>
            </a:r>
          </a:p>
        </p:txBody>
      </p:sp>
      <p:sp>
        <p:nvSpPr>
          <p:cNvPr id="43013" name="Oval 4"/>
          <p:cNvSpPr>
            <a:spLocks noChangeArrowheads="1"/>
          </p:cNvSpPr>
          <p:nvPr/>
        </p:nvSpPr>
        <p:spPr bwMode="auto">
          <a:xfrm>
            <a:off x="1692275" y="1917700"/>
            <a:ext cx="3054350" cy="762000"/>
          </a:xfrm>
          <a:prstGeom prst="ellipse">
            <a:avLst/>
          </a:prstGeom>
          <a:solidFill>
            <a:schemeClr val="folHlink"/>
          </a:solidFill>
          <a:ln w="9525" algn="ctr">
            <a:solidFill>
              <a:schemeClr val="tx1"/>
            </a:solidFill>
            <a:round/>
            <a:headEnd/>
            <a:tailEnd/>
          </a:ln>
        </p:spPr>
        <p:txBody>
          <a:bodyPr wrap="none" anchor="ctr"/>
          <a:lstStyle/>
          <a:p>
            <a:pPr algn="ctr" rtl="1" eaLnBrk="1" hangingPunct="1"/>
            <a:r>
              <a:rPr lang="ar-SA" sz="3200">
                <a:solidFill>
                  <a:schemeClr val="bg1"/>
                </a:solidFill>
                <a:latin typeface="Tahoma" pitchFamily="34" charset="0"/>
              </a:rPr>
              <a:t>الإستراتيجية </a:t>
            </a:r>
            <a:endParaRPr lang="en-US" sz="3200">
              <a:solidFill>
                <a:schemeClr val="bg1"/>
              </a:solidFill>
              <a:latin typeface="Tahoma" pitchFamily="34" charset="0"/>
            </a:endParaRPr>
          </a:p>
        </p:txBody>
      </p:sp>
      <p:sp>
        <p:nvSpPr>
          <p:cNvPr id="43014" name="Oval 5"/>
          <p:cNvSpPr>
            <a:spLocks noChangeArrowheads="1"/>
          </p:cNvSpPr>
          <p:nvPr/>
        </p:nvSpPr>
        <p:spPr bwMode="auto">
          <a:xfrm>
            <a:off x="4402667" y="3695700"/>
            <a:ext cx="1898650" cy="838200"/>
          </a:xfrm>
          <a:prstGeom prst="ellipse">
            <a:avLst/>
          </a:prstGeom>
          <a:solidFill>
            <a:schemeClr val="folHlink"/>
          </a:solidFill>
          <a:ln w="9525">
            <a:solidFill>
              <a:schemeClr val="tx1"/>
            </a:solidFill>
            <a:round/>
            <a:headEnd/>
            <a:tailEnd/>
          </a:ln>
        </p:spPr>
        <p:txBody>
          <a:bodyPr wrap="none" anchor="ctr"/>
          <a:lstStyle/>
          <a:p>
            <a:pPr algn="ctr" rtl="1" eaLnBrk="1" hangingPunct="1"/>
            <a:r>
              <a:rPr lang="ar-SA" sz="3200">
                <a:solidFill>
                  <a:schemeClr val="bg1"/>
                </a:solidFill>
                <a:latin typeface="Tahoma" pitchFamily="34" charset="0"/>
              </a:rPr>
              <a:t>النظام </a:t>
            </a:r>
            <a:endParaRPr lang="en-US" sz="3200">
              <a:solidFill>
                <a:schemeClr val="bg1"/>
              </a:solidFill>
              <a:latin typeface="Tahoma" pitchFamily="34" charset="0"/>
            </a:endParaRPr>
          </a:p>
        </p:txBody>
      </p:sp>
      <p:sp>
        <p:nvSpPr>
          <p:cNvPr id="43015" name="Oval 6"/>
          <p:cNvSpPr>
            <a:spLocks noChangeArrowheads="1"/>
          </p:cNvSpPr>
          <p:nvPr/>
        </p:nvSpPr>
        <p:spPr bwMode="auto">
          <a:xfrm>
            <a:off x="192617" y="3721100"/>
            <a:ext cx="1816100" cy="762000"/>
          </a:xfrm>
          <a:prstGeom prst="ellipse">
            <a:avLst/>
          </a:prstGeom>
          <a:solidFill>
            <a:schemeClr val="folHlink"/>
          </a:solidFill>
          <a:ln w="9525">
            <a:solidFill>
              <a:schemeClr val="tx1"/>
            </a:solidFill>
            <a:round/>
            <a:headEnd/>
            <a:tailEnd/>
          </a:ln>
        </p:spPr>
        <p:txBody>
          <a:bodyPr wrap="none" anchor="ctr"/>
          <a:lstStyle/>
          <a:p>
            <a:pPr algn="ctr" rtl="1" eaLnBrk="1" hangingPunct="1"/>
            <a:r>
              <a:rPr lang="ar-SA" sz="3200">
                <a:solidFill>
                  <a:schemeClr val="bg1"/>
                </a:solidFill>
                <a:latin typeface="Tahoma" pitchFamily="34" charset="0"/>
              </a:rPr>
              <a:t>الثقافة </a:t>
            </a:r>
            <a:endParaRPr lang="en-US" sz="3200">
              <a:solidFill>
                <a:schemeClr val="bg1"/>
              </a:solidFill>
              <a:latin typeface="Tahoma" pitchFamily="34" charset="0"/>
            </a:endParaRPr>
          </a:p>
        </p:txBody>
      </p:sp>
      <p:sp>
        <p:nvSpPr>
          <p:cNvPr id="43016" name="Line 7"/>
          <p:cNvSpPr>
            <a:spLocks noChangeShapeType="1"/>
          </p:cNvSpPr>
          <p:nvPr/>
        </p:nvSpPr>
        <p:spPr bwMode="auto">
          <a:xfrm>
            <a:off x="2022475" y="4089400"/>
            <a:ext cx="2380192" cy="0"/>
          </a:xfrm>
          <a:prstGeom prst="line">
            <a:avLst/>
          </a:prstGeom>
          <a:noFill/>
          <a:ln w="9525">
            <a:solidFill>
              <a:schemeClr val="tx1"/>
            </a:solidFill>
            <a:round/>
            <a:headEnd type="triangle" w="med" len="med"/>
            <a:tailEnd type="triangle" w="med" len="med"/>
          </a:ln>
        </p:spPr>
        <p:txBody>
          <a:bodyPr/>
          <a:lstStyle/>
          <a:p>
            <a:endParaRPr lang="fr-FR"/>
          </a:p>
        </p:txBody>
      </p:sp>
      <p:sp>
        <p:nvSpPr>
          <p:cNvPr id="43017" name="Line 8"/>
          <p:cNvSpPr>
            <a:spLocks noChangeShapeType="1"/>
          </p:cNvSpPr>
          <p:nvPr/>
        </p:nvSpPr>
        <p:spPr bwMode="auto">
          <a:xfrm>
            <a:off x="4581525" y="2451100"/>
            <a:ext cx="770467" cy="1244600"/>
          </a:xfrm>
          <a:prstGeom prst="line">
            <a:avLst/>
          </a:prstGeom>
          <a:noFill/>
          <a:ln w="9525">
            <a:solidFill>
              <a:schemeClr val="tx1"/>
            </a:solidFill>
            <a:round/>
            <a:headEnd type="triangle" w="med" len="med"/>
            <a:tailEnd type="triangle" w="med" len="med"/>
          </a:ln>
        </p:spPr>
        <p:txBody>
          <a:bodyPr/>
          <a:lstStyle/>
          <a:p>
            <a:endParaRPr lang="fr-FR"/>
          </a:p>
        </p:txBody>
      </p:sp>
      <p:sp>
        <p:nvSpPr>
          <p:cNvPr id="43018" name="Line 9"/>
          <p:cNvSpPr>
            <a:spLocks noChangeShapeType="1"/>
          </p:cNvSpPr>
          <p:nvPr/>
        </p:nvSpPr>
        <p:spPr bwMode="auto">
          <a:xfrm flipH="1">
            <a:off x="1059392" y="2489200"/>
            <a:ext cx="908050" cy="1244600"/>
          </a:xfrm>
          <a:prstGeom prst="line">
            <a:avLst/>
          </a:prstGeom>
          <a:noFill/>
          <a:ln w="9525">
            <a:solidFill>
              <a:schemeClr val="tx1"/>
            </a:solidFill>
            <a:round/>
            <a:headEnd type="triangle" w="med" len="med"/>
            <a:tailEnd type="triangle" w="med" len="med"/>
          </a:ln>
        </p:spPr>
        <p:txBody>
          <a:bodyPr/>
          <a:lstStyle/>
          <a:p>
            <a:endParaRPr lang="fr-F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3879850" y="533400"/>
            <a:ext cx="5503333" cy="838200"/>
          </a:xfrm>
        </p:spPr>
        <p:txBody>
          <a:bodyPr/>
          <a:lstStyle/>
          <a:p>
            <a:pPr eaLnBrk="1" hangingPunct="1"/>
            <a:r>
              <a:rPr lang="ar-JO" sz="3600" b="1" smtClean="0"/>
              <a:t>ما هي الحوكمة الرشيدة؟</a:t>
            </a:r>
            <a:r>
              <a:rPr lang="ar-SA" smtClean="0"/>
              <a:t> </a:t>
            </a:r>
            <a:endParaRPr lang="en-US" smtClean="0"/>
          </a:p>
        </p:txBody>
      </p:sp>
      <p:sp>
        <p:nvSpPr>
          <p:cNvPr id="44035" name="Rectangle 3"/>
          <p:cNvSpPr>
            <a:spLocks noGrp="1" noChangeArrowheads="1"/>
          </p:cNvSpPr>
          <p:nvPr>
            <p:ph type="body" idx="1"/>
          </p:nvPr>
        </p:nvSpPr>
        <p:spPr/>
        <p:txBody>
          <a:bodyPr/>
          <a:lstStyle/>
          <a:p>
            <a:pPr eaLnBrk="1" hangingPunct="1">
              <a:buFontTx/>
              <a:buNone/>
            </a:pPr>
            <a:r>
              <a:rPr lang="ar-EG" dirty="0" smtClean="0"/>
              <a:t>	</a:t>
            </a:r>
            <a:r>
              <a:rPr lang="ar-SA" sz="4000" dirty="0" smtClean="0">
                <a:cs typeface="Simplified Arabic" pitchFamily="2" charset="-78"/>
              </a:rPr>
              <a:t>نظام للرقابة والتوجيه على المستوى المؤسسي، وهو يحدد المس</a:t>
            </a:r>
            <a:r>
              <a:rPr lang="ar-EG" sz="4000" dirty="0" smtClean="0">
                <a:cs typeface="Simplified Arabic" pitchFamily="2" charset="-78"/>
              </a:rPr>
              <a:t>ئ</a:t>
            </a:r>
            <a:r>
              <a:rPr lang="ar-SA" sz="4000" dirty="0" smtClean="0">
                <a:cs typeface="Simplified Arabic" pitchFamily="2" charset="-78"/>
              </a:rPr>
              <a:t>وليات والحقوق والعلاقات مع جميع فئات المعني</a:t>
            </a:r>
            <a:r>
              <a:rPr lang="ar-EG" sz="4000" dirty="0" smtClean="0">
                <a:cs typeface="Simplified Arabic" pitchFamily="2" charset="-78"/>
              </a:rPr>
              <a:t>ة </a:t>
            </a:r>
            <a:r>
              <a:rPr lang="ar-SA" sz="4000" dirty="0" smtClean="0">
                <a:cs typeface="Simplified Arabic" pitchFamily="2" charset="-78"/>
              </a:rPr>
              <a:t>ويوضح القواعد والإجراءات اللازمة لصنع القرارات الرشيدة المتعلقة بعمل </a:t>
            </a:r>
            <a:r>
              <a:rPr lang="ar-JO" sz="4000" dirty="0" smtClean="0">
                <a:cs typeface="Simplified Arabic" pitchFamily="2" charset="-78"/>
              </a:rPr>
              <a:t>المنظمة</a:t>
            </a:r>
            <a:r>
              <a:rPr lang="ar-SA" sz="4000" dirty="0" err="1" smtClean="0">
                <a:cs typeface="Simplified Arabic" pitchFamily="2" charset="-78"/>
              </a:rPr>
              <a:t>.</a:t>
            </a:r>
            <a:r>
              <a:rPr lang="ar-SA" sz="4000" dirty="0" smtClean="0">
                <a:cs typeface="Simplified Arabic" pitchFamily="2" charset="-78"/>
              </a:rPr>
              <a:t>  وهو نظام يدعم العدالة والشفافية والمسا</a:t>
            </a:r>
            <a:r>
              <a:rPr lang="ar-EG" sz="4000" dirty="0" smtClean="0">
                <a:cs typeface="Simplified Arabic" pitchFamily="2" charset="-78"/>
              </a:rPr>
              <a:t>ء</a:t>
            </a:r>
            <a:r>
              <a:rPr lang="ar-SA" sz="4000" dirty="0" err="1" smtClean="0">
                <a:cs typeface="Simplified Arabic" pitchFamily="2" charset="-78"/>
              </a:rPr>
              <a:t>لة</a:t>
            </a:r>
            <a:r>
              <a:rPr lang="ar-SA" sz="4000" dirty="0" smtClean="0">
                <a:cs typeface="Simplified Arabic" pitchFamily="2" charset="-78"/>
              </a:rPr>
              <a:t> المؤسسية ويعزز الثقة والمصداقية في بيئة العمل.</a:t>
            </a:r>
            <a:endParaRPr lang="ar-SA" sz="4000" b="1" dirty="0" smtClean="0">
              <a:cs typeface="Simplified Arabic" pitchFamily="2" charset="-7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body" idx="1"/>
          </p:nvPr>
        </p:nvSpPr>
        <p:spPr>
          <a:xfrm>
            <a:off x="495300" y="1600200"/>
            <a:ext cx="9410700" cy="4709120"/>
          </a:xfrm>
        </p:spPr>
        <p:txBody>
          <a:bodyPr/>
          <a:lstStyle/>
          <a:p>
            <a:pPr eaLnBrk="1" hangingPunct="1">
              <a:lnSpc>
                <a:spcPct val="90000"/>
              </a:lnSpc>
              <a:buFontTx/>
              <a:buNone/>
            </a:pPr>
            <a:r>
              <a:rPr lang="ar-SA" b="1" dirty="0" err="1" smtClean="0">
                <a:solidFill>
                  <a:schemeClr val="accent5">
                    <a:lumMod val="75000"/>
                  </a:schemeClr>
                </a:solidFill>
              </a:rPr>
              <a:t>الحوكمة</a:t>
            </a:r>
            <a:endParaRPr lang="ar-EG" b="1" dirty="0" smtClean="0">
              <a:solidFill>
                <a:schemeClr val="accent5">
                  <a:lumMod val="75000"/>
                </a:schemeClr>
              </a:solidFill>
            </a:endParaRPr>
          </a:p>
          <a:p>
            <a:pPr eaLnBrk="1" hangingPunct="1">
              <a:lnSpc>
                <a:spcPct val="90000"/>
              </a:lnSpc>
              <a:buFontTx/>
              <a:buNone/>
            </a:pPr>
            <a:r>
              <a:rPr lang="ar-SA" sz="1800" dirty="0" smtClean="0"/>
              <a:t>عملية يقوم المجلس من</a:t>
            </a:r>
            <a:r>
              <a:rPr lang="ar-EG" sz="1800" dirty="0" smtClean="0"/>
              <a:t> </a:t>
            </a:r>
            <a:r>
              <a:rPr lang="ar-SA" sz="1800" dirty="0" smtClean="0"/>
              <a:t>خلالها</a:t>
            </a:r>
            <a:endParaRPr lang="ar-EG" sz="1800" dirty="0" smtClean="0"/>
          </a:p>
          <a:p>
            <a:pPr eaLnBrk="1" hangingPunct="1">
              <a:lnSpc>
                <a:spcPct val="90000"/>
              </a:lnSpc>
              <a:buFontTx/>
              <a:buNone/>
            </a:pPr>
            <a:r>
              <a:rPr lang="ar-SA" sz="1800" dirty="0" smtClean="0"/>
              <a:t>بتوجيه ال</a:t>
            </a:r>
            <a:r>
              <a:rPr lang="ar-JO" sz="1800" dirty="0" smtClean="0"/>
              <a:t>مؤسسة</a:t>
            </a:r>
            <a:r>
              <a:rPr lang="ar-SA" sz="1800" dirty="0" smtClean="0"/>
              <a:t> لتحقيق رسالتها</a:t>
            </a:r>
            <a:endParaRPr lang="ar-JO" sz="1800" dirty="0" smtClean="0"/>
          </a:p>
          <a:p>
            <a:pPr eaLnBrk="1" hangingPunct="1">
              <a:lnSpc>
                <a:spcPct val="90000"/>
              </a:lnSpc>
              <a:buFontTx/>
              <a:buNone/>
            </a:pPr>
            <a:r>
              <a:rPr lang="ar-SA" sz="1800" dirty="0" smtClean="0"/>
              <a:t>وحماية مصالح وموجودات الأعضاء </a:t>
            </a:r>
            <a:endParaRPr lang="ar-JO" sz="1800" dirty="0" smtClean="0"/>
          </a:p>
          <a:p>
            <a:pPr eaLnBrk="1" hangingPunct="1">
              <a:lnSpc>
                <a:spcPct val="90000"/>
              </a:lnSpc>
              <a:buFontTx/>
              <a:buNone/>
            </a:pPr>
            <a:r>
              <a:rPr lang="ar-SA" sz="1800" dirty="0" smtClean="0"/>
              <a:t>والهيئة العامة.</a:t>
            </a:r>
            <a:endParaRPr lang="ar-EG" sz="1800" dirty="0" smtClean="0"/>
          </a:p>
          <a:p>
            <a:pPr eaLnBrk="1" hangingPunct="1">
              <a:lnSpc>
                <a:spcPct val="90000"/>
              </a:lnSpc>
              <a:buFontTx/>
              <a:buNone/>
            </a:pPr>
            <a:r>
              <a:rPr lang="ar-SA" sz="1800" dirty="0" smtClean="0"/>
              <a:t>تتعلق </a:t>
            </a:r>
            <a:r>
              <a:rPr lang="ar-SA" sz="1800" dirty="0" err="1" smtClean="0"/>
              <a:t>الحوكمة</a:t>
            </a:r>
            <a:r>
              <a:rPr lang="ar-EG" sz="1800" dirty="0" smtClean="0"/>
              <a:t> </a:t>
            </a:r>
            <a:r>
              <a:rPr lang="ar-SA" sz="1800" dirty="0" smtClean="0"/>
              <a:t>الرشيدة بالموازنة</a:t>
            </a:r>
            <a:endParaRPr lang="ar-EG" sz="1800" dirty="0" smtClean="0"/>
          </a:p>
          <a:p>
            <a:pPr eaLnBrk="1" hangingPunct="1">
              <a:lnSpc>
                <a:spcPct val="90000"/>
              </a:lnSpc>
              <a:buFontTx/>
              <a:buNone/>
            </a:pPr>
            <a:r>
              <a:rPr lang="ar-SA" sz="1800" dirty="0" smtClean="0"/>
              <a:t>ما بين المسؤوليات</a:t>
            </a:r>
            <a:r>
              <a:rPr lang="ar-EG" sz="1800" dirty="0" smtClean="0"/>
              <a:t> </a:t>
            </a:r>
            <a:r>
              <a:rPr lang="ar-SA" sz="1800" dirty="0" smtClean="0"/>
              <a:t>الإستراتيجية</a:t>
            </a:r>
          </a:p>
          <a:p>
            <a:pPr eaLnBrk="1" hangingPunct="1">
              <a:lnSpc>
                <a:spcPct val="90000"/>
              </a:lnSpc>
              <a:buFontTx/>
              <a:buNone/>
            </a:pPr>
            <a:r>
              <a:rPr lang="ar-SA" sz="1800" dirty="0" smtClean="0"/>
              <a:t> والتشغيلية بطريقة منظمة</a:t>
            </a:r>
            <a:r>
              <a:rPr lang="ar-EG" sz="1800" dirty="0" smtClean="0"/>
              <a:t> </a:t>
            </a:r>
            <a:r>
              <a:rPr lang="ar-SA" sz="1800" dirty="0" smtClean="0"/>
              <a:t>ومدروسة.</a:t>
            </a:r>
          </a:p>
        </p:txBody>
      </p:sp>
      <p:pic>
        <p:nvPicPr>
          <p:cNvPr id="4" name="عنصر نائب للمحتوى 6" descr="from-egypt-1-11-638.jpg"/>
          <p:cNvPicPr>
            <a:picLocks noChangeAspect="1"/>
          </p:cNvPicPr>
          <p:nvPr/>
        </p:nvPicPr>
        <p:blipFill>
          <a:blip r:embed="rId3" cstate="print"/>
          <a:stretch>
            <a:fillRect/>
          </a:stretch>
        </p:blipFill>
        <p:spPr bwMode="auto">
          <a:xfrm>
            <a:off x="0" y="1412776"/>
            <a:ext cx="7113240" cy="480929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4000" dirty="0" smtClean="0">
                <a:solidFill>
                  <a:schemeClr val="accent5">
                    <a:lumMod val="75000"/>
                  </a:schemeClr>
                </a:solidFill>
                <a:latin typeface="Times New Roman"/>
                <a:cs typeface="Times New Roman"/>
              </a:rPr>
              <a:t>التخطيط الاستراتيجي </a:t>
            </a:r>
            <a:r>
              <a:rPr lang="ar-SA" sz="4000" dirty="0">
                <a:solidFill>
                  <a:schemeClr val="accent5">
                    <a:lumMod val="75000"/>
                  </a:schemeClr>
                </a:solidFill>
                <a:latin typeface="Times New Roman"/>
                <a:cs typeface="Times New Roman"/>
              </a:rPr>
              <a:t>أساس </a:t>
            </a:r>
            <a:r>
              <a:rPr lang="ar-SA" sz="4000" dirty="0" smtClean="0">
                <a:solidFill>
                  <a:schemeClr val="accent5">
                    <a:lumMod val="75000"/>
                  </a:schemeClr>
                </a:solidFill>
                <a:latin typeface="Times New Roman"/>
                <a:cs typeface="Times New Roman"/>
              </a:rPr>
              <a:t>الإدارة في ضل </a:t>
            </a:r>
            <a:r>
              <a:rPr lang="ar-SA" sz="4000" dirty="0" err="1" smtClean="0">
                <a:solidFill>
                  <a:schemeClr val="accent5">
                    <a:lumMod val="75000"/>
                  </a:schemeClr>
                </a:solidFill>
                <a:latin typeface="Times New Roman"/>
                <a:cs typeface="Times New Roman"/>
              </a:rPr>
              <a:t>الحوكمة</a:t>
            </a:r>
            <a:endParaRPr lang="ar-SA" sz="4000" dirty="0">
              <a:solidFill>
                <a:schemeClr val="accent5">
                  <a:lumMod val="75000"/>
                </a:schemeClr>
              </a:solidFill>
              <a:latin typeface="Times New Roman"/>
              <a:cs typeface="Times New Roman"/>
            </a:endParaRPr>
          </a:p>
        </p:txBody>
      </p:sp>
      <p:pic>
        <p:nvPicPr>
          <p:cNvPr id="4" name="عنصر نائب للمحتوى 3" descr="from-egypt-1-2-638.jpg"/>
          <p:cNvPicPr>
            <a:picLocks noGrp="1" noChangeAspect="1"/>
          </p:cNvPicPr>
          <p:nvPr>
            <p:ph idx="1"/>
          </p:nvPr>
        </p:nvPicPr>
        <p:blipFill>
          <a:blip r:embed="rId3" cstate="print"/>
          <a:stretch>
            <a:fillRect/>
          </a:stretch>
        </p:blipFill>
        <p:spPr>
          <a:xfrm>
            <a:off x="488504" y="1412776"/>
            <a:ext cx="8712967" cy="4638774"/>
          </a:xfrm>
        </p:spPr>
      </p:pic>
      <p:sp>
        <p:nvSpPr>
          <p:cNvPr id="3" name="عنصر نائب لرقم الشريحة 2"/>
          <p:cNvSpPr>
            <a:spLocks noGrp="1"/>
          </p:cNvSpPr>
          <p:nvPr>
            <p:ph type="sldNum" sz="quarter" idx="4294967295"/>
          </p:nvPr>
        </p:nvSpPr>
        <p:spPr>
          <a:xfrm>
            <a:off x="9190292" y="6272785"/>
            <a:ext cx="520065" cy="365125"/>
          </a:xfrm>
          <a:prstGeom prst="rect">
            <a:avLst/>
          </a:prstGeom>
        </p:spPr>
        <p:txBody>
          <a:bodyPr/>
          <a:lstStyle/>
          <a:p>
            <a:fld id="{39704940-BEA5-45D2-AE71-0B0CD0253234}" type="slidenum">
              <a:rPr lang="ar-SA" smtClean="0"/>
              <a:pPr/>
              <a:t>7</a:t>
            </a:fld>
            <a:endParaRPr lang="ar-SA"/>
          </a:p>
        </p:txBody>
      </p:sp>
    </p:spTree>
    <p:extLst>
      <p:ext uri="{BB962C8B-B14F-4D97-AF65-F5344CB8AC3E}">
        <p14:creationId xmlns:p14="http://schemas.microsoft.com/office/powerpoint/2010/main" val="37638346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body" idx="1"/>
          </p:nvPr>
        </p:nvSpPr>
        <p:spPr>
          <a:xfrm>
            <a:off x="495300" y="1828801"/>
            <a:ext cx="8915400" cy="4297363"/>
          </a:xfrm>
        </p:spPr>
        <p:txBody>
          <a:bodyPr/>
          <a:lstStyle/>
          <a:p>
            <a:pPr lvl="1" eaLnBrk="1" hangingPunct="1"/>
            <a:r>
              <a:rPr lang="fr-FR" dirty="0" smtClean="0"/>
              <a:t>-</a:t>
            </a:r>
            <a:r>
              <a:rPr lang="ar-JO" dirty="0" err="1" smtClean="0"/>
              <a:t>تس</a:t>
            </a:r>
            <a:r>
              <a:rPr lang="ar-SA" dirty="0" smtClean="0"/>
              <a:t>اعد </a:t>
            </a:r>
            <a:r>
              <a:rPr lang="ar-EG" dirty="0" smtClean="0"/>
              <a:t>ا</a:t>
            </a:r>
            <a:r>
              <a:rPr lang="ar-SA" dirty="0" err="1" smtClean="0"/>
              <a:t>عضاء</a:t>
            </a:r>
            <a:r>
              <a:rPr lang="ar-SA" dirty="0" smtClean="0"/>
              <a:t> المجلس والمديرين التنفيذيين في تحقيق الأهداف</a:t>
            </a:r>
            <a:r>
              <a:rPr lang="ar-JO" dirty="0" smtClean="0"/>
              <a:t> واتخاذ القرارات و</a:t>
            </a:r>
            <a:r>
              <a:rPr lang="ar-SA" dirty="0" smtClean="0"/>
              <a:t>بأفضل الطرق.</a:t>
            </a:r>
          </a:p>
          <a:p>
            <a:pPr lvl="1" eaLnBrk="1" hangingPunct="1"/>
            <a:r>
              <a:rPr lang="fr-FR" dirty="0" smtClean="0"/>
              <a:t>-</a:t>
            </a:r>
            <a:r>
              <a:rPr lang="ar-JO" dirty="0" smtClean="0"/>
              <a:t>تضمن حماية المصالح والموجودات.</a:t>
            </a:r>
            <a:endParaRPr lang="ar-SA" dirty="0" smtClean="0"/>
          </a:p>
          <a:p>
            <a:pPr lvl="1" eaLnBrk="1" hangingPunct="1"/>
            <a:r>
              <a:rPr lang="fr-FR" dirty="0" smtClean="0"/>
              <a:t>-</a:t>
            </a:r>
            <a:r>
              <a:rPr lang="ar-JO" dirty="0" smtClean="0"/>
              <a:t>تضمن</a:t>
            </a:r>
            <a:r>
              <a:rPr lang="ar-SA" dirty="0" smtClean="0"/>
              <a:t> ال</a:t>
            </a:r>
            <a:r>
              <a:rPr lang="ar-EG" dirty="0" smtClean="0"/>
              <a:t>ا</a:t>
            </a:r>
            <a:r>
              <a:rPr lang="ar-JO" dirty="0" err="1" smtClean="0"/>
              <a:t>لتزام</a:t>
            </a:r>
            <a:r>
              <a:rPr lang="ar-SA" dirty="0" smtClean="0"/>
              <a:t> تجاه المنضمة</a:t>
            </a:r>
            <a:r>
              <a:rPr lang="ar-JO" dirty="0" smtClean="0"/>
              <a:t> والالتزام بالقوانين والأنظمة.</a:t>
            </a:r>
            <a:endParaRPr lang="ar-SA" dirty="0" smtClean="0"/>
          </a:p>
          <a:p>
            <a:pPr lvl="1" eaLnBrk="1" hangingPunct="1"/>
            <a:r>
              <a:rPr lang="fr-FR" dirty="0" smtClean="0"/>
              <a:t>-</a:t>
            </a:r>
            <a:r>
              <a:rPr lang="ar-SA" dirty="0" smtClean="0"/>
              <a:t>تحد</a:t>
            </a:r>
            <a:r>
              <a:rPr lang="ar-JO" dirty="0" smtClean="0"/>
              <a:t>د</a:t>
            </a:r>
            <a:r>
              <a:rPr lang="ar-SA" dirty="0" smtClean="0"/>
              <a:t> </a:t>
            </a:r>
            <a:r>
              <a:rPr lang="ar-JO" dirty="0" smtClean="0"/>
              <a:t>المسؤوليات والمهام.</a:t>
            </a:r>
          </a:p>
          <a:p>
            <a:pPr lvl="1" eaLnBrk="1" hangingPunct="1"/>
            <a:r>
              <a:rPr lang="fr-FR" dirty="0" smtClean="0"/>
              <a:t>-</a:t>
            </a:r>
            <a:r>
              <a:rPr lang="ar-JO" dirty="0" smtClean="0"/>
              <a:t>تضمن الموازنة بين المسؤوليات الاستراتيجية والتشغيلية.</a:t>
            </a:r>
            <a:endParaRPr lang="ar-SA" dirty="0" smtClean="0"/>
          </a:p>
          <a:p>
            <a:pPr lvl="1" eaLnBrk="1" hangingPunct="1"/>
            <a:r>
              <a:rPr lang="fr-FR" dirty="0" smtClean="0"/>
              <a:t>-</a:t>
            </a:r>
            <a:r>
              <a:rPr lang="ar-JO" dirty="0" smtClean="0"/>
              <a:t>تعزز الثقة والمصداقية.</a:t>
            </a:r>
            <a:endParaRPr lang="ar-SA" dirty="0" smtClean="0"/>
          </a:p>
          <a:p>
            <a:pPr lvl="1" eaLnBrk="1" hangingPunct="1"/>
            <a:r>
              <a:rPr lang="fr-FR" dirty="0" smtClean="0"/>
              <a:t>-</a:t>
            </a:r>
            <a:r>
              <a:rPr lang="ar-JO" dirty="0" smtClean="0"/>
              <a:t>تبني بيئة وعلاقات عمل متميزة.</a:t>
            </a:r>
            <a:endParaRPr lang="en-US" dirty="0" smtClean="0"/>
          </a:p>
        </p:txBody>
      </p:sp>
      <p:sp>
        <p:nvSpPr>
          <p:cNvPr id="47107" name="Rectangle 3"/>
          <p:cNvSpPr>
            <a:spLocks noGrp="1" noChangeArrowheads="1"/>
          </p:cNvSpPr>
          <p:nvPr>
            <p:ph type="title"/>
          </p:nvPr>
        </p:nvSpPr>
        <p:spPr>
          <a:xfrm>
            <a:off x="3907367" y="457200"/>
            <a:ext cx="5503333" cy="960438"/>
          </a:xfrm>
          <a:noFill/>
        </p:spPr>
        <p:txBody>
          <a:bodyPr/>
          <a:lstStyle/>
          <a:p>
            <a:pPr eaLnBrk="1" hangingPunct="1"/>
            <a:r>
              <a:rPr lang="ar-JO" dirty="0" smtClean="0"/>
              <a:t> فوائد</a:t>
            </a:r>
            <a:r>
              <a:rPr lang="ar-SA" dirty="0" smtClean="0"/>
              <a:t> </a:t>
            </a:r>
            <a:r>
              <a:rPr lang="ar-SA" dirty="0" err="1" smtClean="0"/>
              <a:t>الحوكمة</a:t>
            </a:r>
            <a:r>
              <a:rPr lang="ar-SA" dirty="0" smtClean="0"/>
              <a:t> الرشيدة</a:t>
            </a:r>
            <a:r>
              <a:rPr lang="en-US" dirty="0" smtClean="0"/>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742950" y="6248400"/>
            <a:ext cx="2063750" cy="457200"/>
          </a:xfrm>
          <a:prstGeom prst="rect">
            <a:avLst/>
          </a:prstGeom>
          <a:noFill/>
          <a:ln w="9525">
            <a:noFill/>
            <a:miter lim="800000"/>
            <a:headEnd/>
            <a:tailEnd/>
          </a:ln>
        </p:spPr>
        <p:txBody>
          <a:bodyPr wrap="none" anchor="ctr"/>
          <a:lstStyle/>
          <a:p>
            <a:endParaRPr lang="en-US"/>
          </a:p>
        </p:txBody>
      </p:sp>
      <p:sp>
        <p:nvSpPr>
          <p:cNvPr id="50179" name="Rectangle 3"/>
          <p:cNvSpPr>
            <a:spLocks noChangeArrowheads="1"/>
          </p:cNvSpPr>
          <p:nvPr/>
        </p:nvSpPr>
        <p:spPr bwMode="auto">
          <a:xfrm>
            <a:off x="7099300" y="6399213"/>
            <a:ext cx="2063750" cy="457200"/>
          </a:xfrm>
          <a:prstGeom prst="rect">
            <a:avLst/>
          </a:prstGeom>
          <a:noFill/>
          <a:ln w="9525">
            <a:noFill/>
            <a:miter lim="800000"/>
            <a:headEnd/>
            <a:tailEnd/>
          </a:ln>
        </p:spPr>
        <p:txBody>
          <a:bodyPr wrap="none" lIns="92075" tIns="46038" rIns="92075" bIns="46038" anchor="ctr"/>
          <a:lstStyle/>
          <a:p>
            <a:pPr algn="r"/>
            <a:endParaRPr lang="en-US" sz="1400">
              <a:latin typeface="Times New Roman" pitchFamily="18" charset="0"/>
            </a:endParaRPr>
          </a:p>
        </p:txBody>
      </p:sp>
      <p:sp>
        <p:nvSpPr>
          <p:cNvPr id="315396" name="Rectangle 4"/>
          <p:cNvSpPr>
            <a:spLocks noGrp="1" noChangeArrowheads="1"/>
          </p:cNvSpPr>
          <p:nvPr>
            <p:ph type="title"/>
          </p:nvPr>
        </p:nvSpPr>
        <p:spPr>
          <a:xfrm>
            <a:off x="4210050" y="457200"/>
            <a:ext cx="5200650" cy="1512888"/>
          </a:xfrm>
          <a:noFill/>
        </p:spPr>
        <p:txBody>
          <a:bodyPr lIns="92075" tIns="46038" rIns="92075" bIns="46038"/>
          <a:lstStyle/>
          <a:p>
            <a:pPr eaLnBrk="1" hangingPunct="1"/>
            <a:r>
              <a:rPr lang="ar-SA" dirty="0" smtClean="0">
                <a:solidFill>
                  <a:schemeClr val="accent5">
                    <a:lumMod val="75000"/>
                  </a:schemeClr>
                </a:solidFill>
                <a:cs typeface="Times New Roman" pitchFamily="18" charset="0"/>
              </a:rPr>
              <a:t>أسباب فشل المنظمات</a:t>
            </a:r>
            <a:endParaRPr lang="en-US" dirty="0" smtClean="0">
              <a:solidFill>
                <a:schemeClr val="accent5">
                  <a:lumMod val="75000"/>
                </a:schemeClr>
              </a:solidFill>
              <a:cs typeface="Times New Roman" pitchFamily="18" charset="0"/>
            </a:endParaRPr>
          </a:p>
        </p:txBody>
      </p:sp>
      <p:sp>
        <p:nvSpPr>
          <p:cNvPr id="315397" name="Rectangle 5"/>
          <p:cNvSpPr>
            <a:spLocks noGrp="1" noChangeArrowheads="1"/>
          </p:cNvSpPr>
          <p:nvPr>
            <p:ph type="body" idx="1"/>
          </p:nvPr>
        </p:nvSpPr>
        <p:spPr>
          <a:xfrm>
            <a:off x="825500" y="1676400"/>
            <a:ext cx="8420100" cy="4267200"/>
          </a:xfrm>
          <a:noFill/>
        </p:spPr>
        <p:txBody>
          <a:bodyPr lIns="92075" tIns="46038" rIns="92075" bIns="46038"/>
          <a:lstStyle/>
          <a:p>
            <a:pPr marL="609600" indent="-609600" eaLnBrk="1" hangingPunct="1"/>
            <a:r>
              <a:rPr lang="ar-SA" sz="3100" b="1" dirty="0" smtClean="0">
                <a:cs typeface="Times New Roman" pitchFamily="18" charset="0"/>
              </a:rPr>
              <a:t>ـ نقص المعرفة و التدريب </a:t>
            </a:r>
          </a:p>
          <a:p>
            <a:pPr marL="609600" indent="-609600" eaLnBrk="1" hangingPunct="1"/>
            <a:endParaRPr lang="ar-SA" sz="3100" b="1" dirty="0" smtClean="0">
              <a:cs typeface="Times New Roman" pitchFamily="18" charset="0"/>
            </a:endParaRPr>
          </a:p>
          <a:p>
            <a:pPr marL="609600" indent="-609600" eaLnBrk="1" hangingPunct="1"/>
            <a:r>
              <a:rPr lang="ar-SA" sz="3100" b="1" dirty="0" smtClean="0">
                <a:cs typeface="Times New Roman" pitchFamily="18" charset="0"/>
              </a:rPr>
              <a:t>ـ </a:t>
            </a:r>
            <a:r>
              <a:rPr lang="ar-JO" sz="3100" b="1" dirty="0" smtClean="0">
                <a:cs typeface="Times New Roman" pitchFamily="18" charset="0"/>
              </a:rPr>
              <a:t>عدم وجود </a:t>
            </a:r>
            <a:r>
              <a:rPr lang="ar-SA" sz="3100" b="1" dirty="0" smtClean="0">
                <a:cs typeface="Times New Roman" pitchFamily="18" charset="0"/>
              </a:rPr>
              <a:t>رقابة إدارية</a:t>
            </a:r>
            <a:r>
              <a:rPr lang="ar-JO" sz="3100" b="1" dirty="0" smtClean="0">
                <a:cs typeface="Times New Roman" pitchFamily="18" charset="0"/>
              </a:rPr>
              <a:t> ومالية</a:t>
            </a:r>
            <a:endParaRPr lang="ar-SA" sz="3100" b="1" dirty="0" smtClean="0">
              <a:cs typeface="Times New Roman" pitchFamily="18" charset="0"/>
            </a:endParaRPr>
          </a:p>
          <a:p>
            <a:pPr marL="609600" indent="-609600" eaLnBrk="1" hangingPunct="1"/>
            <a:endParaRPr lang="ar-SA" sz="3100" b="1" dirty="0" smtClean="0">
              <a:cs typeface="Times New Roman" pitchFamily="18" charset="0"/>
            </a:endParaRPr>
          </a:p>
          <a:p>
            <a:pPr marL="609600" indent="-609600" eaLnBrk="1" hangingPunct="1"/>
            <a:r>
              <a:rPr lang="ar-SA" sz="3100" b="1" dirty="0" smtClean="0">
                <a:cs typeface="Times New Roman" pitchFamily="18" charset="0"/>
              </a:rPr>
              <a:t>ـ عدم وجود شكل واضح للقيادة والمساءلة عن الأداء لمجالس الإدارة</a:t>
            </a:r>
          </a:p>
          <a:p>
            <a:pPr marL="609600" indent="-609600" eaLnBrk="1" hangingPunct="1"/>
            <a:endParaRPr lang="ar-SA" sz="3100" b="1" dirty="0" smtClean="0">
              <a:cs typeface="Times New Roman" pitchFamily="18" charset="0"/>
            </a:endParaRPr>
          </a:p>
          <a:p>
            <a:pPr marL="609600" indent="-609600" eaLnBrk="1" hangingPunct="1"/>
            <a:r>
              <a:rPr lang="ar-SA" sz="3100" b="1" dirty="0" smtClean="0">
                <a:cs typeface="Times New Roman" pitchFamily="18" charset="0"/>
              </a:rPr>
              <a:t>ـ جمود عمليات </a:t>
            </a:r>
            <a:r>
              <a:rPr lang="ar-SA" sz="3100" b="1" dirty="0" err="1" smtClean="0">
                <a:cs typeface="Times New Roman" pitchFamily="18" charset="0"/>
              </a:rPr>
              <a:t>الحوكمة</a:t>
            </a:r>
            <a:r>
              <a:rPr lang="ar-SA" sz="3100" b="1" dirty="0" smtClean="0">
                <a:cs typeface="Times New Roman" pitchFamily="18" charset="0"/>
              </a:rPr>
              <a:t>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5396"/>
                                        </p:tgtEl>
                                        <p:attrNameLst>
                                          <p:attrName>style.visibility</p:attrName>
                                        </p:attrNameLst>
                                      </p:cBhvr>
                                      <p:to>
                                        <p:strVal val="visible"/>
                                      </p:to>
                                    </p:set>
                                    <p:animEffect transition="in" filter="fade">
                                      <p:cBhvr>
                                        <p:cTn id="7" dur="2000"/>
                                        <p:tgtEl>
                                          <p:spTgt spid="31539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5397"/>
                                        </p:tgtEl>
                                        <p:attrNameLst>
                                          <p:attrName>style.visibility</p:attrName>
                                        </p:attrNameLst>
                                      </p:cBhvr>
                                      <p:to>
                                        <p:strVal val="visible"/>
                                      </p:to>
                                    </p:set>
                                    <p:animEffect transition="in" filter="fade">
                                      <p:cBhvr>
                                        <p:cTn id="10" dur="2000"/>
                                        <p:tgtEl>
                                          <p:spTgt spid="3153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6" grpId="0"/>
      <p:bldP spid="31539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4"/>
          <p:cNvGraphicFramePr>
            <a:graphicFrameLocks noChangeAspect="1"/>
          </p:cNvGraphicFramePr>
          <p:nvPr/>
        </p:nvGraphicFramePr>
        <p:xfrm>
          <a:off x="660400" y="1447800"/>
          <a:ext cx="8502650" cy="4795838"/>
        </p:xfrm>
        <a:graphic>
          <a:graphicData uri="http://schemas.openxmlformats.org/presentationml/2006/ole">
            <mc:AlternateContent xmlns:mc="http://schemas.openxmlformats.org/markup-compatibility/2006">
              <mc:Choice xmlns:v="urn:schemas-microsoft-com:vml" Requires="v">
                <p:oleObj spid="_x0000_s1027" name="Visio" r:id="rId4" imgW="5140757" imgH="3142793" progId="Visio.Drawing.11">
                  <p:embed/>
                </p:oleObj>
              </mc:Choice>
              <mc:Fallback>
                <p:oleObj name="Visio" r:id="rId4" imgW="5140757" imgH="3142793" progId="Visio.Drawing.11">
                  <p:embed/>
                  <p:pic>
                    <p:nvPicPr>
                      <p:cNvPr id="0" name="Object 4"/>
                      <p:cNvPicPr>
                        <a:picLocks noChangeAspect="1" noChangeArrowheads="1"/>
                      </p:cNvPicPr>
                      <p:nvPr/>
                    </p:nvPicPr>
                    <p:blipFill>
                      <a:blip r:embed="rId5">
                        <a:grayscl/>
                        <a:biLevel thresh="50000"/>
                        <a:extLst>
                          <a:ext uri="{28A0092B-C50C-407E-A947-70E740481C1C}">
                            <a14:useLocalDpi xmlns:a14="http://schemas.microsoft.com/office/drawing/2010/main" val="0"/>
                          </a:ext>
                        </a:extLst>
                      </a:blip>
                      <a:srcRect/>
                      <a:stretch>
                        <a:fillRect/>
                      </a:stretch>
                    </p:blipFill>
                    <p:spPr bwMode="auto">
                      <a:xfrm>
                        <a:off x="660400" y="1447800"/>
                        <a:ext cx="8502650" cy="4795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1" name="Rectangle 2"/>
          <p:cNvSpPr>
            <a:spLocks noGrp="1" noChangeArrowheads="1"/>
          </p:cNvSpPr>
          <p:nvPr>
            <p:ph type="title"/>
          </p:nvPr>
        </p:nvSpPr>
        <p:spPr>
          <a:xfrm>
            <a:off x="4155017" y="381000"/>
            <a:ext cx="5503333" cy="1143000"/>
          </a:xfrm>
        </p:spPr>
        <p:txBody>
          <a:bodyPr/>
          <a:lstStyle/>
          <a:p>
            <a:pPr eaLnBrk="1" hangingPunct="1"/>
            <a:r>
              <a:rPr lang="ar-SA" dirty="0" smtClean="0"/>
              <a:t>   </a:t>
            </a:r>
            <a:r>
              <a:rPr lang="ar-JO" dirty="0" smtClean="0"/>
              <a:t>صفات </a:t>
            </a:r>
            <a:r>
              <a:rPr lang="ar-JO" dirty="0" err="1" smtClean="0"/>
              <a:t>الحوكمة</a:t>
            </a:r>
            <a:r>
              <a:rPr lang="ar-JO" dirty="0" smtClean="0"/>
              <a:t> الرشيدة</a:t>
            </a:r>
            <a:endParaRPr lang="en-US" dirty="0" smtClean="0"/>
          </a:p>
        </p:txBody>
      </p:sp>
      <p:sp>
        <p:nvSpPr>
          <p:cNvPr id="2052" name="Rectangle 3"/>
          <p:cNvSpPr>
            <a:spLocks noChangeArrowheads="1"/>
          </p:cNvSpPr>
          <p:nvPr/>
        </p:nvSpPr>
        <p:spPr bwMode="auto">
          <a:xfrm>
            <a:off x="14765" y="-184666"/>
            <a:ext cx="184731" cy="369332"/>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ar-JO" smtClean="0"/>
              <a:t>صفات الحوكمة الرشيدة</a:t>
            </a:r>
            <a:endParaRPr lang="en-US" smtClean="0"/>
          </a:p>
        </p:txBody>
      </p:sp>
      <p:sp>
        <p:nvSpPr>
          <p:cNvPr id="52227" name="Rectangle 3"/>
          <p:cNvSpPr>
            <a:spLocks noGrp="1" noChangeArrowheads="1"/>
          </p:cNvSpPr>
          <p:nvPr>
            <p:ph type="body" idx="1"/>
          </p:nvPr>
        </p:nvSpPr>
        <p:spPr/>
        <p:txBody>
          <a:bodyPr/>
          <a:lstStyle/>
          <a:p>
            <a:pPr eaLnBrk="1" hangingPunct="1">
              <a:buFontTx/>
              <a:buNone/>
            </a:pPr>
            <a:r>
              <a:rPr lang="ar-SA" sz="3600" b="1" dirty="0" smtClean="0"/>
              <a:t>المشاركة</a:t>
            </a:r>
            <a:endParaRPr lang="ar-SA" sz="3600" dirty="0" smtClean="0"/>
          </a:p>
          <a:p>
            <a:pPr eaLnBrk="1" hangingPunct="1"/>
            <a:r>
              <a:rPr lang="ar-SA" sz="3600" dirty="0" smtClean="0"/>
              <a:t>تعتبر المشاركة حجر الأساس في </a:t>
            </a:r>
            <a:r>
              <a:rPr lang="ar-SA" sz="3600" dirty="0" err="1" smtClean="0"/>
              <a:t>الحوكمة</a:t>
            </a:r>
            <a:r>
              <a:rPr lang="ar-SA" sz="3600" dirty="0" smtClean="0"/>
              <a:t> الرشيدة، وتبدأ من عمل الموارد البشرية جنباً إلى جنب في المجتمع</a:t>
            </a:r>
            <a:r>
              <a:rPr lang="ar-EG" sz="3600" dirty="0" err="1" smtClean="0"/>
              <a:t>.</a:t>
            </a:r>
            <a:endParaRPr lang="ar-EG" sz="3600" dirty="0" smtClean="0"/>
          </a:p>
          <a:p>
            <a:pPr eaLnBrk="1" hangingPunct="1">
              <a:buFontTx/>
              <a:buNone/>
            </a:pPr>
            <a:endParaRPr lang="ar-EG" sz="3600" dirty="0" smtClean="0"/>
          </a:p>
        </p:txBody>
      </p:sp>
      <p:sp>
        <p:nvSpPr>
          <p:cNvPr id="52228" name="Rectangle 4"/>
          <p:cNvSpPr>
            <a:spLocks noChangeArrowheads="1"/>
          </p:cNvSpPr>
          <p:nvPr/>
        </p:nvSpPr>
        <p:spPr bwMode="auto">
          <a:xfrm>
            <a:off x="14765" y="-184666"/>
            <a:ext cx="184731" cy="369332"/>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ar-JO" smtClean="0"/>
              <a:t>صفات الحوكمة الرشيدة</a:t>
            </a:r>
            <a:endParaRPr lang="en-US" smtClean="0"/>
          </a:p>
        </p:txBody>
      </p:sp>
      <p:sp>
        <p:nvSpPr>
          <p:cNvPr id="53251" name="Rectangle 3"/>
          <p:cNvSpPr>
            <a:spLocks noGrp="1" noChangeArrowheads="1"/>
          </p:cNvSpPr>
          <p:nvPr>
            <p:ph type="body" idx="1"/>
          </p:nvPr>
        </p:nvSpPr>
        <p:spPr/>
        <p:txBody>
          <a:bodyPr/>
          <a:lstStyle/>
          <a:p>
            <a:pPr eaLnBrk="1" hangingPunct="1">
              <a:buFontTx/>
              <a:buNone/>
            </a:pPr>
            <a:r>
              <a:rPr lang="ar-SA" sz="3600" b="1" dirty="0" smtClean="0"/>
              <a:t>سيادة القانون</a:t>
            </a:r>
            <a:endParaRPr lang="ar-SA" sz="3600" dirty="0" smtClean="0"/>
          </a:p>
          <a:p>
            <a:pPr eaLnBrk="1" hangingPunct="1">
              <a:buFontTx/>
              <a:buNone/>
            </a:pPr>
            <a:r>
              <a:rPr lang="ar-JO" dirty="0" smtClean="0"/>
              <a:t>	</a:t>
            </a:r>
            <a:r>
              <a:rPr lang="ar-SA" dirty="0" smtClean="0"/>
              <a:t>تَتطلّب </a:t>
            </a:r>
            <a:r>
              <a:rPr lang="ar-SA" dirty="0" err="1" smtClean="0"/>
              <a:t>الحوكمة</a:t>
            </a:r>
            <a:r>
              <a:rPr lang="ar-SA" dirty="0" smtClean="0"/>
              <a:t> الرشيدة هياكل قانونية عادلة يتم فرضها بشكل </a:t>
            </a:r>
            <a:r>
              <a:rPr lang="ar-SA" dirty="0" err="1" smtClean="0"/>
              <a:t>نزيه.</a:t>
            </a:r>
            <a:r>
              <a:rPr lang="ar-SA" dirty="0" smtClean="0"/>
              <a:t> بحيث تضمن حماية كاملة لحقوق الإنسان، خصوصا حقوق الأقليات.</a:t>
            </a:r>
            <a:endParaRPr lang="en-US" dirty="0" smtClean="0"/>
          </a:p>
        </p:txBody>
      </p:sp>
      <p:sp>
        <p:nvSpPr>
          <p:cNvPr id="53252" name="Rectangle 4"/>
          <p:cNvSpPr>
            <a:spLocks noChangeArrowheads="1"/>
          </p:cNvSpPr>
          <p:nvPr/>
        </p:nvSpPr>
        <p:spPr bwMode="auto">
          <a:xfrm>
            <a:off x="14765" y="-184666"/>
            <a:ext cx="184731" cy="369332"/>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ar-JO" smtClean="0"/>
              <a:t>صفات الحوكمة الرشيدة</a:t>
            </a:r>
            <a:endParaRPr lang="en-US" smtClean="0"/>
          </a:p>
        </p:txBody>
      </p:sp>
      <p:sp>
        <p:nvSpPr>
          <p:cNvPr id="54275" name="Rectangle 3"/>
          <p:cNvSpPr>
            <a:spLocks noGrp="1" noChangeArrowheads="1"/>
          </p:cNvSpPr>
          <p:nvPr>
            <p:ph type="body" idx="1"/>
          </p:nvPr>
        </p:nvSpPr>
        <p:spPr/>
        <p:txBody>
          <a:bodyPr/>
          <a:lstStyle/>
          <a:p>
            <a:pPr eaLnBrk="1" hangingPunct="1">
              <a:buFontTx/>
              <a:buNone/>
            </a:pPr>
            <a:r>
              <a:rPr lang="ar-SA" sz="3600" b="1" dirty="0" smtClean="0"/>
              <a:t>الشفافية</a:t>
            </a:r>
            <a:endParaRPr lang="ar-SA" sz="3600" dirty="0" smtClean="0"/>
          </a:p>
          <a:p>
            <a:pPr eaLnBrk="1" hangingPunct="1"/>
            <a:r>
              <a:rPr lang="ar-SA" sz="2800" dirty="0" smtClean="0"/>
              <a:t>الشفافية تعني بأن عملية اتخاذ القرارات وتنفيذها تطبق بأساليب تندرج ضمن إطار لوائح وتعليماتَ للقوانين و الأنظمة</a:t>
            </a:r>
          </a:p>
          <a:p>
            <a:pPr eaLnBrk="1" hangingPunct="1"/>
            <a:endParaRPr lang="ar-SA" sz="2800" dirty="0" smtClean="0"/>
          </a:p>
          <a:p>
            <a:pPr eaLnBrk="1" hangingPunct="1"/>
            <a:r>
              <a:rPr lang="ar-SA" sz="2800" dirty="0" smtClean="0"/>
              <a:t>تعني أيضاً أن المعلومات متوفرة و متاحة للأشخاص المتأثرين بالقرارات و مضامينها </a:t>
            </a:r>
          </a:p>
          <a:p>
            <a:pPr eaLnBrk="1" hangingPunct="1"/>
            <a:endParaRPr lang="ar-SA" sz="2800" dirty="0" smtClean="0"/>
          </a:p>
          <a:p>
            <a:pPr eaLnBrk="1" hangingPunct="1"/>
            <a:r>
              <a:rPr lang="ar-SA" sz="2800" dirty="0" smtClean="0"/>
              <a:t>تعني أيضاً بأن المعلوماتِ الكافيةِ يتم تجهيزها بشكل مفهوم و الإفصاح عنها في أجهزة ال</a:t>
            </a:r>
            <a:r>
              <a:rPr lang="ar-JO" sz="2800" dirty="0" smtClean="0"/>
              <a:t>ا</a:t>
            </a:r>
            <a:r>
              <a:rPr lang="ar-SA" sz="2800" dirty="0" smtClean="0"/>
              <a:t>علام والإعلانات الصادرة عن المؤسسة</a:t>
            </a:r>
          </a:p>
        </p:txBody>
      </p:sp>
      <p:sp>
        <p:nvSpPr>
          <p:cNvPr id="54276" name="Rectangle 4"/>
          <p:cNvSpPr>
            <a:spLocks noChangeArrowheads="1"/>
          </p:cNvSpPr>
          <p:nvPr/>
        </p:nvSpPr>
        <p:spPr bwMode="auto">
          <a:xfrm>
            <a:off x="14765" y="-184666"/>
            <a:ext cx="184731" cy="369332"/>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ar-JO" smtClean="0"/>
              <a:t>صفات الحوكمة الرشيدة</a:t>
            </a:r>
            <a:endParaRPr lang="en-US" smtClean="0"/>
          </a:p>
        </p:txBody>
      </p:sp>
      <p:sp>
        <p:nvSpPr>
          <p:cNvPr id="55299" name="Rectangle 3"/>
          <p:cNvSpPr>
            <a:spLocks noGrp="1" noChangeArrowheads="1"/>
          </p:cNvSpPr>
          <p:nvPr>
            <p:ph type="body" idx="1"/>
          </p:nvPr>
        </p:nvSpPr>
        <p:spPr/>
        <p:txBody>
          <a:bodyPr/>
          <a:lstStyle/>
          <a:p>
            <a:pPr eaLnBrk="1" hangingPunct="1">
              <a:buFontTx/>
              <a:buNone/>
            </a:pPr>
            <a:r>
              <a:rPr lang="ar-SA" sz="3600" b="1" smtClean="0"/>
              <a:t>التجاوب</a:t>
            </a:r>
            <a:endParaRPr lang="ar-SA" sz="3600" smtClean="0"/>
          </a:p>
          <a:p>
            <a:pPr eaLnBrk="1" hangingPunct="1">
              <a:buFontTx/>
              <a:buNone/>
            </a:pPr>
            <a:r>
              <a:rPr lang="ar-JO" smtClean="0"/>
              <a:t>	</a:t>
            </a:r>
            <a:r>
              <a:rPr lang="ar-SA" smtClean="0"/>
              <a:t>أن الحوكمة الرشيدة تتطلب التجاوب مع متطلبات جميع الشرائح ضمن أطر زمنية معقولة و محددة.</a:t>
            </a:r>
            <a:endParaRPr lang="en-US" smtClean="0"/>
          </a:p>
        </p:txBody>
      </p:sp>
      <p:sp>
        <p:nvSpPr>
          <p:cNvPr id="55300" name="Rectangle 4"/>
          <p:cNvSpPr>
            <a:spLocks noChangeArrowheads="1"/>
          </p:cNvSpPr>
          <p:nvPr/>
        </p:nvSpPr>
        <p:spPr bwMode="auto">
          <a:xfrm>
            <a:off x="14765" y="-184666"/>
            <a:ext cx="184731" cy="369332"/>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ar-JO" smtClean="0"/>
              <a:t>صفات الحوكمة الرشيدة</a:t>
            </a:r>
            <a:endParaRPr lang="en-US" smtClean="0"/>
          </a:p>
        </p:txBody>
      </p:sp>
      <p:sp>
        <p:nvSpPr>
          <p:cNvPr id="56323" name="Rectangle 3"/>
          <p:cNvSpPr>
            <a:spLocks noGrp="1" noChangeArrowheads="1"/>
          </p:cNvSpPr>
          <p:nvPr>
            <p:ph type="body" idx="1"/>
          </p:nvPr>
        </p:nvSpPr>
        <p:spPr/>
        <p:txBody>
          <a:bodyPr/>
          <a:lstStyle/>
          <a:p>
            <a:pPr eaLnBrk="1" hangingPunct="1">
              <a:buFontTx/>
              <a:buNone/>
            </a:pPr>
            <a:r>
              <a:rPr lang="ar-SA" sz="3600" b="1" dirty="0" smtClean="0"/>
              <a:t>التوافق</a:t>
            </a:r>
            <a:endParaRPr lang="ar-SA" sz="3600" dirty="0" smtClean="0"/>
          </a:p>
          <a:p>
            <a:pPr eaLnBrk="1" hangingPunct="1"/>
            <a:r>
              <a:rPr lang="ar-SA" sz="3600" dirty="0" smtClean="0"/>
              <a:t>تتفاوت وجهات النظر </a:t>
            </a:r>
            <a:r>
              <a:rPr lang="ar-JO" sz="3600" dirty="0" smtClean="0"/>
              <a:t>بين الافراد </a:t>
            </a:r>
            <a:r>
              <a:rPr lang="ar-JO" sz="3600" dirty="0" err="1" smtClean="0"/>
              <a:t>والأقسام...</a:t>
            </a:r>
            <a:r>
              <a:rPr lang="ar-JO" sz="3600" dirty="0" smtClean="0"/>
              <a:t> الخ</a:t>
            </a:r>
            <a:endParaRPr lang="ar-EG" sz="3600" dirty="0" smtClean="0"/>
          </a:p>
          <a:p>
            <a:pPr eaLnBrk="1" hangingPunct="1">
              <a:buFontTx/>
              <a:buNone/>
            </a:pPr>
            <a:endParaRPr lang="ar-JO" sz="3600" b="1" dirty="0" smtClean="0"/>
          </a:p>
          <a:p>
            <a:pPr eaLnBrk="1" hangingPunct="1"/>
            <a:r>
              <a:rPr lang="ar-SA" sz="3600" dirty="0" smtClean="0"/>
              <a:t>تتطلب </a:t>
            </a:r>
            <a:r>
              <a:rPr lang="ar-SA" sz="3600" dirty="0" err="1" smtClean="0"/>
              <a:t>الحوكمة</a:t>
            </a:r>
            <a:r>
              <a:rPr lang="ar-SA" sz="3600" dirty="0" smtClean="0"/>
              <a:t> الرشيدة </a:t>
            </a:r>
            <a:r>
              <a:rPr lang="ar-SA" sz="3600" u="sng" dirty="0" smtClean="0"/>
              <a:t>الوسطية</a:t>
            </a:r>
            <a:r>
              <a:rPr lang="ar-SA" sz="3600" dirty="0" smtClean="0"/>
              <a:t> في التعامل مع المصالح المختلفة بحيث تؤدي الى توافق أعم و أشمل لجميع </a:t>
            </a:r>
            <a:r>
              <a:rPr lang="ar-JO" sz="3600" dirty="0" smtClean="0"/>
              <a:t>ال</a:t>
            </a:r>
            <a:r>
              <a:rPr lang="ar-SA" sz="3600" dirty="0" smtClean="0"/>
              <a:t>فئات </a:t>
            </a:r>
            <a:r>
              <a:rPr lang="ar-SA" sz="3600" dirty="0" err="1" smtClean="0"/>
              <a:t>المختلفة.</a:t>
            </a:r>
            <a:r>
              <a:rPr lang="ar-SA" dirty="0" smtClean="0"/>
              <a:t> </a:t>
            </a:r>
            <a:endParaRPr lang="ar-JO" dirty="0" smtClean="0"/>
          </a:p>
        </p:txBody>
      </p:sp>
      <p:sp>
        <p:nvSpPr>
          <p:cNvPr id="56324" name="Rectangle 4"/>
          <p:cNvSpPr>
            <a:spLocks noChangeArrowheads="1"/>
          </p:cNvSpPr>
          <p:nvPr/>
        </p:nvSpPr>
        <p:spPr bwMode="auto">
          <a:xfrm>
            <a:off x="14765" y="-184666"/>
            <a:ext cx="184731" cy="369332"/>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ar-JO" smtClean="0"/>
              <a:t>صفات الحوكمة الرشيدة</a:t>
            </a:r>
            <a:endParaRPr lang="en-US" smtClean="0"/>
          </a:p>
        </p:txBody>
      </p:sp>
      <p:sp>
        <p:nvSpPr>
          <p:cNvPr id="57347" name="Rectangle 3"/>
          <p:cNvSpPr>
            <a:spLocks noGrp="1" noChangeArrowheads="1"/>
          </p:cNvSpPr>
          <p:nvPr>
            <p:ph type="body" idx="1"/>
          </p:nvPr>
        </p:nvSpPr>
        <p:spPr/>
        <p:txBody>
          <a:bodyPr/>
          <a:lstStyle/>
          <a:p>
            <a:pPr eaLnBrk="1" hangingPunct="1">
              <a:buFontTx/>
              <a:buNone/>
            </a:pPr>
            <a:r>
              <a:rPr lang="ar-SA" sz="3600" b="1" dirty="0" smtClean="0"/>
              <a:t>العدل والشمولية </a:t>
            </a:r>
            <a:endParaRPr lang="ar-SA" sz="3600" dirty="0" smtClean="0"/>
          </a:p>
          <a:p>
            <a:r>
              <a:rPr lang="ar-SA" dirty="0" smtClean="0"/>
              <a:t>وجود </a:t>
            </a:r>
            <a:r>
              <a:rPr lang="ar-JO" dirty="0" smtClean="0"/>
              <a:t>نظام </a:t>
            </a:r>
            <a:r>
              <a:rPr lang="ar-SA" dirty="0" smtClean="0"/>
              <a:t>ع</a:t>
            </a:r>
            <a:r>
              <a:rPr lang="ar-JO" dirty="0" smtClean="0"/>
              <a:t>ا</a:t>
            </a:r>
            <a:r>
              <a:rPr lang="ar-SA" dirty="0" smtClean="0"/>
              <a:t>دل يدافع على جميع </a:t>
            </a:r>
            <a:r>
              <a:rPr lang="ar-JO" dirty="0" smtClean="0"/>
              <a:t>المعنيين</a:t>
            </a:r>
            <a:r>
              <a:rPr lang="ar-SA" dirty="0" smtClean="0"/>
              <a:t> بالأمر </a:t>
            </a:r>
            <a:r>
              <a:rPr lang="ar-JO" dirty="0" smtClean="0"/>
              <a:t>(شركاء</a:t>
            </a:r>
            <a:r>
              <a:rPr lang="ar-JO" dirty="0" err="1" smtClean="0"/>
              <a:t>)</a:t>
            </a:r>
            <a:r>
              <a:rPr lang="ar-JO" dirty="0" smtClean="0"/>
              <a:t> </a:t>
            </a:r>
            <a:r>
              <a:rPr lang="ar-SA" dirty="0" smtClean="0"/>
              <a:t>وأنهم ليسوا بعيدين أو محايدين عن </a:t>
            </a:r>
            <a:r>
              <a:rPr lang="ar-JO" dirty="0" smtClean="0"/>
              <a:t>ال</a:t>
            </a:r>
            <a:r>
              <a:rPr lang="ar-SA" dirty="0" err="1" smtClean="0"/>
              <a:t>مسيرة.</a:t>
            </a:r>
            <a:r>
              <a:rPr lang="ar-SA" dirty="0" smtClean="0"/>
              <a:t> </a:t>
            </a:r>
            <a:endParaRPr lang="en-US" dirty="0" smtClean="0"/>
          </a:p>
        </p:txBody>
      </p:sp>
      <p:sp>
        <p:nvSpPr>
          <p:cNvPr id="57348" name="Rectangle 4"/>
          <p:cNvSpPr>
            <a:spLocks noChangeArrowheads="1"/>
          </p:cNvSpPr>
          <p:nvPr/>
        </p:nvSpPr>
        <p:spPr bwMode="auto">
          <a:xfrm>
            <a:off x="14765" y="-184666"/>
            <a:ext cx="184731" cy="369332"/>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ar-JO" smtClean="0"/>
              <a:t>صفات الحوكمة الرشيدة</a:t>
            </a:r>
            <a:endParaRPr lang="en-US" smtClean="0"/>
          </a:p>
        </p:txBody>
      </p:sp>
      <p:sp>
        <p:nvSpPr>
          <p:cNvPr id="58371" name="Rectangle 3"/>
          <p:cNvSpPr>
            <a:spLocks noGrp="1" noChangeArrowheads="1"/>
          </p:cNvSpPr>
          <p:nvPr>
            <p:ph type="body" idx="1"/>
          </p:nvPr>
        </p:nvSpPr>
        <p:spPr/>
        <p:txBody>
          <a:bodyPr/>
          <a:lstStyle/>
          <a:p>
            <a:pPr eaLnBrk="1" hangingPunct="1">
              <a:buFontTx/>
              <a:buNone/>
            </a:pPr>
            <a:r>
              <a:rPr lang="ar-SA" sz="3600" b="1" dirty="0" smtClean="0"/>
              <a:t>الكفاءة و الفعالية</a:t>
            </a:r>
            <a:endParaRPr lang="ar-SA" sz="3600" dirty="0" smtClean="0"/>
          </a:p>
          <a:p>
            <a:pPr eaLnBrk="1" hangingPunct="1"/>
            <a:r>
              <a:rPr lang="ar-SA" dirty="0" err="1" smtClean="0"/>
              <a:t>الحوكمة</a:t>
            </a:r>
            <a:r>
              <a:rPr lang="ar-SA" dirty="0" smtClean="0"/>
              <a:t> الرشيدة تعني أن عمل المؤسسات في المجتمع والعمليات موجه لتحقيق احتياجات المجتمع باستخدام أمثل للموارد المتاحة.</a:t>
            </a:r>
            <a:endParaRPr lang="ar-EG" dirty="0" smtClean="0"/>
          </a:p>
          <a:p>
            <a:pPr eaLnBrk="1" hangingPunct="1">
              <a:buFontTx/>
              <a:buNone/>
            </a:pPr>
            <a:endParaRPr lang="ar-SA" dirty="0" smtClean="0"/>
          </a:p>
          <a:p>
            <a:pPr eaLnBrk="1" hangingPunct="1"/>
            <a:r>
              <a:rPr lang="ar-SA" dirty="0" smtClean="0"/>
              <a:t>أما الكفاءة في منظور </a:t>
            </a:r>
            <a:r>
              <a:rPr lang="ar-SA" dirty="0" err="1" smtClean="0"/>
              <a:t>الحوكمة</a:t>
            </a:r>
            <a:r>
              <a:rPr lang="ar-SA" dirty="0" smtClean="0"/>
              <a:t> فتعنى </a:t>
            </a:r>
            <a:r>
              <a:rPr lang="ar-JO" dirty="0" smtClean="0"/>
              <a:t>الاستغلال الامثل</a:t>
            </a:r>
            <a:r>
              <a:rPr lang="ar-SA" dirty="0" smtClean="0"/>
              <a:t> </a:t>
            </a:r>
            <a:r>
              <a:rPr lang="ar-JO" dirty="0" smtClean="0"/>
              <a:t>ل</a:t>
            </a:r>
            <a:r>
              <a:rPr lang="ar-SA" dirty="0" smtClean="0"/>
              <a:t>لموارد المتاحة.</a:t>
            </a:r>
            <a:endParaRPr lang="en-US" dirty="0" smtClean="0"/>
          </a:p>
        </p:txBody>
      </p:sp>
      <p:sp>
        <p:nvSpPr>
          <p:cNvPr id="58372" name="Rectangle 4"/>
          <p:cNvSpPr>
            <a:spLocks noChangeArrowheads="1"/>
          </p:cNvSpPr>
          <p:nvPr/>
        </p:nvSpPr>
        <p:spPr bwMode="auto">
          <a:xfrm>
            <a:off x="14765" y="-184666"/>
            <a:ext cx="184731" cy="369332"/>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ar-JO" smtClean="0"/>
              <a:t>صفات الحوكمة الرشيدة</a:t>
            </a:r>
            <a:endParaRPr lang="en-US" smtClean="0"/>
          </a:p>
        </p:txBody>
      </p:sp>
      <p:sp>
        <p:nvSpPr>
          <p:cNvPr id="59395" name="Rectangle 3"/>
          <p:cNvSpPr>
            <a:spLocks noGrp="1" noChangeArrowheads="1"/>
          </p:cNvSpPr>
          <p:nvPr>
            <p:ph type="body" idx="1"/>
          </p:nvPr>
        </p:nvSpPr>
        <p:spPr/>
        <p:txBody>
          <a:bodyPr/>
          <a:lstStyle/>
          <a:p>
            <a:pPr eaLnBrk="1" hangingPunct="1">
              <a:lnSpc>
                <a:spcPct val="90000"/>
              </a:lnSpc>
              <a:buFontTx/>
              <a:buNone/>
            </a:pPr>
            <a:r>
              <a:rPr lang="ar-SA" sz="3600" b="1" dirty="0" smtClean="0"/>
              <a:t>المسائلة و المحاسبة</a:t>
            </a:r>
            <a:endParaRPr lang="ar-SA" sz="3600" dirty="0" smtClean="0"/>
          </a:p>
          <a:p>
            <a:pPr eaLnBrk="1" hangingPunct="1">
              <a:lnSpc>
                <a:spcPct val="90000"/>
              </a:lnSpc>
            </a:pPr>
            <a:r>
              <a:rPr lang="ar-SA" dirty="0" smtClean="0"/>
              <a:t>المسائلة هي عامل مهم ومؤثر في </a:t>
            </a:r>
            <a:r>
              <a:rPr lang="ar-SA" dirty="0" err="1" smtClean="0"/>
              <a:t>الحوكمة</a:t>
            </a:r>
            <a:r>
              <a:rPr lang="ar-SA" dirty="0" smtClean="0"/>
              <a:t> الرشيدة، ولا يقتصر ذلك على المؤسسات الحكومية فقط بل يمتد أيضاً ليشمل القطاع الخاص ومنظمات المجتمع المدني.</a:t>
            </a:r>
            <a:endParaRPr lang="ar-EG" dirty="0" smtClean="0"/>
          </a:p>
          <a:p>
            <a:pPr eaLnBrk="1" hangingPunct="1">
              <a:lnSpc>
                <a:spcPct val="90000"/>
              </a:lnSpc>
              <a:buFontTx/>
              <a:buNone/>
            </a:pPr>
            <a:endParaRPr lang="ar-SA" dirty="0" smtClean="0"/>
          </a:p>
          <a:p>
            <a:pPr eaLnBrk="1" hangingPunct="1">
              <a:lnSpc>
                <a:spcPct val="90000"/>
              </a:lnSpc>
            </a:pPr>
            <a:r>
              <a:rPr lang="ar-SA" dirty="0" smtClean="0"/>
              <a:t>من يحاسب الآخر يعتمد على القرارات المتخذة هل هي خارجية أم داخلية ومن هي الجهة المتأثرة بتلك القرارات ولا يمكن تحقيق ذلك إلا بوجود الشفافية ووجود دولة قانون.</a:t>
            </a:r>
            <a:endParaRPr lang="en-US" dirty="0" smtClean="0"/>
          </a:p>
        </p:txBody>
      </p:sp>
      <p:sp>
        <p:nvSpPr>
          <p:cNvPr id="59396" name="Rectangle 4"/>
          <p:cNvSpPr>
            <a:spLocks noChangeArrowheads="1"/>
          </p:cNvSpPr>
          <p:nvPr/>
        </p:nvSpPr>
        <p:spPr bwMode="auto">
          <a:xfrm>
            <a:off x="14765" y="-184666"/>
            <a:ext cx="184731" cy="369332"/>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ادارة الاعمال</Template>
  <TotalTime>1981</TotalTime>
  <Words>563</Words>
  <Application>Microsoft Office PowerPoint</Application>
  <PresentationFormat>A4 Paper (210x297 mm)</PresentationFormat>
  <Paragraphs>104</Paragraphs>
  <Slides>19</Slides>
  <Notes>15</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8" baseType="lpstr">
      <vt:lpstr>Arial</vt:lpstr>
      <vt:lpstr>AYM Wadiy S_U normal.</vt:lpstr>
      <vt:lpstr>Calibri</vt:lpstr>
      <vt:lpstr>Simplified Arabic</vt:lpstr>
      <vt:lpstr>Tahoma</vt:lpstr>
      <vt:lpstr>Times New Roman</vt:lpstr>
      <vt:lpstr>Wingdings</vt:lpstr>
      <vt:lpstr>Office Theme</vt:lpstr>
      <vt:lpstr>Visio</vt:lpstr>
      <vt:lpstr>PowerPoint Presentation</vt:lpstr>
      <vt:lpstr>       المحاضرة التاسعة    الحـوكمـة          </vt:lpstr>
      <vt:lpstr>PowerPoint Presentation</vt:lpstr>
      <vt:lpstr>العناصر الثلاثة الاساسية للحوكمة </vt:lpstr>
      <vt:lpstr>ما هي الحوكمة الرشيدة؟ </vt:lpstr>
      <vt:lpstr>PowerPoint Presentation</vt:lpstr>
      <vt:lpstr>التخطيط الاستراتيجي أساس الإدارة في ضل الحوكمة</vt:lpstr>
      <vt:lpstr> فوائد الحوكمة الرشيدة </vt:lpstr>
      <vt:lpstr>أسباب فشل المنظمات</vt:lpstr>
      <vt:lpstr>   صفات الحوكمة الرشيدة</vt:lpstr>
      <vt:lpstr>صفات الحوكمة الرشيدة</vt:lpstr>
      <vt:lpstr>صفات الحوكمة الرشيدة</vt:lpstr>
      <vt:lpstr>صفات الحوكمة الرشيدة</vt:lpstr>
      <vt:lpstr>صفات الحوكمة الرشيدة</vt:lpstr>
      <vt:lpstr>صفات الحوكمة الرشيدة</vt:lpstr>
      <vt:lpstr>صفات الحوكمة الرشيدة</vt:lpstr>
      <vt:lpstr>صفات الحوكمة الرشيدة</vt:lpstr>
      <vt:lpstr>صفات الحوكمة الرشيدة</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studio 2</cp:lastModifiedBy>
  <cp:revision>17</cp:revision>
  <dcterms:created xsi:type="dcterms:W3CDTF">2015-09-03T07:07:53Z</dcterms:created>
  <dcterms:modified xsi:type="dcterms:W3CDTF">2015-10-06T07:16:40Z</dcterms:modified>
</cp:coreProperties>
</file>