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43" r:id="rId3"/>
    <p:sldId id="344" r:id="rId4"/>
    <p:sldId id="355" r:id="rId5"/>
    <p:sldId id="356" r:id="rId6"/>
    <p:sldId id="351" r:id="rId7"/>
    <p:sldId id="352" r:id="rId8"/>
    <p:sldId id="354" r:id="rId9"/>
    <p:sldId id="345" r:id="rId10"/>
    <p:sldId id="357" r:id="rId11"/>
    <p:sldId id="358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AD9968"/>
    <a:srgbClr val="013E36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746" autoAdjust="0"/>
  </p:normalViewPr>
  <p:slideViewPr>
    <p:cSldViewPr>
      <p:cViewPr varScale="1">
        <p:scale>
          <a:sx n="70" d="100"/>
          <a:sy n="70" d="100"/>
        </p:scale>
        <p:origin x="120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6E293-81A0-4180-A7CE-BB208DEF81F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024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6E293-81A0-4180-A7CE-BB208DEF81F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750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dirty="0" smtClean="0">
                <a:solidFill>
                  <a:srgbClr val="009900"/>
                </a:solidFill>
              </a:rPr>
              <a:t>مقرر أخلاقيات الأعمال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حسان الغربي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381000" y="3810000"/>
            <a:ext cx="9220200" cy="1600200"/>
          </a:xfrm>
        </p:spPr>
        <p:txBody>
          <a:bodyPr/>
          <a:lstStyle/>
          <a:p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rgbClr val="002060"/>
                </a:solidFill>
              </a:rPr>
              <a:t>المحاضرة </a:t>
            </a:r>
            <a:r>
              <a:rPr lang="ar-SA" b="1" dirty="0" smtClean="0">
                <a:solidFill>
                  <a:srgbClr val="002060"/>
                </a:solidFill>
              </a:rPr>
              <a:t>الحادية عشر</a:t>
            </a:r>
            <a:r>
              <a:rPr lang="ar-SA" b="1" dirty="0" smtClean="0">
                <a:solidFill>
                  <a:srgbClr val="002060"/>
                </a:solidFill>
              </a:rPr>
              <a:t/>
            </a:r>
            <a:br>
              <a:rPr lang="ar-SA" b="1" dirty="0" smtClean="0">
                <a:solidFill>
                  <a:srgbClr val="00206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sz="4800" dirty="0" smtClean="0">
                <a:solidFill>
                  <a:srgbClr val="00B050"/>
                </a:solidFill>
              </a:rPr>
              <a:t/>
            </a:r>
            <a:br>
              <a:rPr lang="ar-SA" sz="4800" dirty="0" smtClean="0">
                <a:solidFill>
                  <a:srgbClr val="00B050"/>
                </a:solidFill>
              </a:rPr>
            </a:b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 الإنترنت وأخلاقيات الأعمال </a:t>
            </a:r>
            <a: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8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ar-SA" sz="4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sz="4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8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ar-SA" sz="4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ar-SA" sz="4800" dirty="0" smtClean="0">
                <a:solidFill>
                  <a:srgbClr val="43661C"/>
                </a:solidFill>
              </a:rPr>
              <a:t/>
            </a:r>
            <a:br>
              <a:rPr lang="ar-SA" sz="4800" dirty="0" smtClean="0">
                <a:solidFill>
                  <a:srgbClr val="43661C"/>
                </a:solidFill>
              </a:rPr>
            </a:br>
            <a: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ar-SA" sz="4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4800" b="1" dirty="0" smtClean="0">
                <a:solidFill>
                  <a:srgbClr val="00B050"/>
                </a:solidFill>
              </a:rPr>
              <a:t/>
            </a:r>
            <a:br>
              <a:rPr lang="ar-SA" sz="4800" b="1" dirty="0" smtClean="0">
                <a:solidFill>
                  <a:srgbClr val="00B050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r>
              <a:rPr lang="ar-SA" b="1" dirty="0" smtClean="0">
                <a:solidFill>
                  <a:schemeClr val="tx1"/>
                </a:solidFill>
              </a:rPr>
              <a:t/>
            </a:r>
            <a:br>
              <a:rPr lang="ar-SA" b="1" dirty="0" smtClean="0">
                <a:solidFill>
                  <a:schemeClr val="tx1"/>
                </a:solidFill>
              </a:rPr>
            </a:b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2" name="نجمة مكونة من 7 نقاط 1"/>
          <p:cNvSpPr/>
          <p:nvPr/>
        </p:nvSpPr>
        <p:spPr>
          <a:xfrm>
            <a:off x="609600" y="2209800"/>
            <a:ext cx="1447800" cy="11430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smtClean="0">
                <a:solidFill>
                  <a:schemeClr val="accent4">
                    <a:lumMod val="50000"/>
                  </a:schemeClr>
                </a:solidFill>
              </a:rPr>
              <a:t>11</a:t>
            </a:r>
            <a:endParaRPr lang="ar-SA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60648"/>
            <a:ext cx="8915400" cy="4191000"/>
          </a:xfrm>
        </p:spPr>
        <p:txBody>
          <a:bodyPr/>
          <a:lstStyle/>
          <a:p>
            <a:pPr algn="just" rtl="1"/>
            <a:endParaRPr lang="ar-SA" sz="1200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الإنترنت وأخلاقيات الأعمال</a:t>
            </a:r>
            <a:endParaRPr lang="ar-SA" sz="18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ar-SA" sz="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ar-SA" sz="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ar-SA" sz="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ar-SA" sz="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ar-SA" sz="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ar-SA" sz="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ar-SA" sz="9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	تسعى كثير من الدول اليوم إلى أن تجعل من الإنترنت الأداة الرئيسية في إدارة </a:t>
            </a:r>
            <a:r>
              <a:rPr lang="ar-SA" sz="2800" dirty="0" err="1" smtClean="0">
                <a:latin typeface="Times New Roman" pitchFamily="18" charset="0"/>
                <a:cs typeface="Times New Roman" pitchFamily="18" charset="0"/>
              </a:rPr>
              <a:t>الأعمال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، ولكنها قد تصبح أيضاً سبباً رئيسياً في تخفيض الإنتاجية في كثير من الشركات الكبيرة والصغيرة على حد </a:t>
            </a:r>
            <a:r>
              <a:rPr lang="ar-SA" sz="2800" dirty="0" err="1" smtClean="0">
                <a:latin typeface="Times New Roman" pitchFamily="18" charset="0"/>
                <a:cs typeface="Times New Roman" pitchFamily="18" charset="0"/>
              </a:rPr>
              <a:t>سواء ...!</a:t>
            </a:r>
            <a:endParaRPr lang="ar-SA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ar-SA" sz="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	يجب على الشركات أن تتأكد من أن موظفيها يستخدمون الإنترنت بشكل </a:t>
            </a:r>
            <a:r>
              <a:rPr lang="ar-SA" sz="2800" dirty="0" err="1" smtClean="0">
                <a:latin typeface="Times New Roman" pitchFamily="18" charset="0"/>
                <a:cs typeface="Times New Roman" pitchFamily="18" charset="0"/>
              </a:rPr>
              <a:t>صحيح .</a:t>
            </a:r>
            <a:endParaRPr lang="ar-SA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ar-SA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1"/>
            <a:endParaRPr lang="ar-SA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1"/>
            <a:endParaRPr lang="ar-SA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1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3712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856656" y="620688"/>
            <a:ext cx="7512050" cy="762000"/>
          </a:xfrm>
        </p:spPr>
        <p:txBody>
          <a:bodyPr/>
          <a:lstStyle/>
          <a:p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+mj-cs"/>
              </a:rPr>
              <a:t>من فوائد الانترنت</a:t>
            </a:r>
            <a:endParaRPr lang="en-US" sz="4000" dirty="0" smtClean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+mj-cs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0400" y="1422649"/>
            <a:ext cx="8915400" cy="5102695"/>
          </a:xfrm>
        </p:spPr>
        <p:txBody>
          <a:bodyPr/>
          <a:lstStyle/>
          <a:p>
            <a:pPr marL="571500" indent="-571500">
              <a:buFont typeface="Wingdings" pitchFamily="2" charset="2"/>
              <a:buNone/>
            </a:pPr>
            <a:r>
              <a:rPr lang="ar-SA" sz="2800" dirty="0" smtClean="0">
                <a:solidFill>
                  <a:schemeClr val="tx1"/>
                </a:solidFill>
                <a:latin typeface="Tahoma" pitchFamily="34" charset="0"/>
                <a:cs typeface="+mj-cs"/>
              </a:rPr>
              <a:t>1- سقوط الحواجز الجغرافية والسياسية ليصبح العالم قرية صغيرة، ينظر على بعضه بعضًاً من خلال القنوات الفضائية والإنترنت والهواتف المرئية.</a:t>
            </a:r>
          </a:p>
          <a:p>
            <a:pPr marL="571500" indent="-571500">
              <a:buFont typeface="Wingdings" pitchFamily="2" charset="2"/>
              <a:buNone/>
            </a:pPr>
            <a:endParaRPr lang="ar-SA" sz="2800" dirty="0" smtClean="0">
              <a:solidFill>
                <a:schemeClr val="tx1"/>
              </a:solidFill>
              <a:latin typeface="Tahoma" pitchFamily="34" charset="0"/>
              <a:cs typeface="+mj-cs"/>
            </a:endParaRPr>
          </a:p>
          <a:p>
            <a:pPr marL="571500" indent="-571500">
              <a:buFont typeface="Wingdings" pitchFamily="2" charset="2"/>
              <a:buNone/>
            </a:pPr>
            <a:r>
              <a:rPr lang="ar-SA" sz="2800" dirty="0" smtClean="0">
                <a:solidFill>
                  <a:schemeClr val="tx1"/>
                </a:solidFill>
                <a:latin typeface="Tahoma" pitchFamily="34" charset="0"/>
                <a:cs typeface="+mj-cs"/>
              </a:rPr>
              <a:t>2- انتشار ثقافة العولمة على كافة الأصعدة السياسية والاقتصادية والاجتماعية والفكرية.</a:t>
            </a:r>
          </a:p>
          <a:p>
            <a:pPr marL="571500" indent="-571500">
              <a:buFont typeface="Wingdings" pitchFamily="2" charset="2"/>
              <a:buNone/>
            </a:pPr>
            <a:endParaRPr lang="en-US" sz="2800" dirty="0" smtClean="0">
              <a:solidFill>
                <a:schemeClr val="tx1"/>
              </a:solidFill>
              <a:latin typeface="Tahoma" pitchFamily="34" charset="0"/>
              <a:cs typeface="+mj-cs"/>
            </a:endParaRPr>
          </a:p>
          <a:p>
            <a:pPr marL="571500" indent="-571500">
              <a:buFont typeface="Wingdings" pitchFamily="2" charset="2"/>
              <a:buNone/>
            </a:pPr>
            <a:r>
              <a:rPr lang="ar-SA" sz="2800" dirty="0" smtClean="0">
                <a:solidFill>
                  <a:schemeClr val="tx1"/>
                </a:solidFill>
                <a:latin typeface="Tahoma" pitchFamily="34" charset="0"/>
                <a:cs typeface="+mj-cs"/>
              </a:rPr>
              <a:t>3- أصبح التأثير والتأثر وتقبل التغيير حتى في الثوابت بات من بديهيات هذه المرحلة.</a:t>
            </a:r>
          </a:p>
          <a:p>
            <a:pPr marL="571500" indent="-571500">
              <a:buFont typeface="Wingdings" pitchFamily="2" charset="2"/>
              <a:buNone/>
            </a:pPr>
            <a:endParaRPr lang="ar-SA" sz="2800" dirty="0" smtClean="0">
              <a:solidFill>
                <a:schemeClr val="tx1"/>
              </a:solidFill>
              <a:latin typeface="Tahoma" pitchFamily="34" charset="0"/>
              <a:cs typeface="+mj-cs"/>
            </a:endParaRPr>
          </a:p>
          <a:p>
            <a:pPr marL="571500" indent="-571500">
              <a:buFont typeface="Wingdings" pitchFamily="2" charset="2"/>
              <a:buNone/>
            </a:pPr>
            <a:r>
              <a:rPr lang="ar-SA" sz="2800" dirty="0" smtClean="0">
                <a:solidFill>
                  <a:schemeClr val="tx1"/>
                </a:solidFill>
                <a:latin typeface="Tahoma" pitchFamily="34" charset="0"/>
                <a:cs typeface="+mj-cs"/>
              </a:rPr>
              <a:t>4- ظهور وتقبل مفاهيم ومبادئ أسس جديدة تشكل ما يسمى بالاقتصاد الرقمي.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7850" y="1423317"/>
            <a:ext cx="8915400" cy="4525963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ar-SA" sz="2400" dirty="0" smtClean="0">
                <a:solidFill>
                  <a:schemeClr val="tx1"/>
                </a:solidFill>
                <a:latin typeface="Tahoma" pitchFamily="34" charset="0"/>
                <a:cs typeface="+mj-cs"/>
              </a:rPr>
              <a:t>5- الانتقال من رأس المال المادي إلى رأس المال المعلوماتي </a:t>
            </a:r>
            <a:r>
              <a:rPr lang="ar-SA" sz="2400" dirty="0" err="1" smtClean="0">
                <a:solidFill>
                  <a:schemeClr val="tx1"/>
                </a:solidFill>
                <a:latin typeface="Tahoma" pitchFamily="34" charset="0"/>
                <a:cs typeface="+mj-cs"/>
              </a:rPr>
              <a:t>والمعرفي </a:t>
            </a:r>
            <a:r>
              <a:rPr lang="ar-SA" sz="2400" dirty="0" smtClean="0">
                <a:solidFill>
                  <a:schemeClr val="tx1"/>
                </a:solidFill>
                <a:latin typeface="Tahoma" pitchFamily="34" charset="0"/>
                <a:cs typeface="+mj-cs"/>
              </a:rPr>
              <a:t>، بعد أن أصبحت المعلومات والمعرفة المورد الأكثر أهمية في إنشاء </a:t>
            </a:r>
            <a:r>
              <a:rPr lang="ar-SA" sz="2400" dirty="0" err="1" smtClean="0">
                <a:solidFill>
                  <a:schemeClr val="tx1"/>
                </a:solidFill>
                <a:latin typeface="Tahoma" pitchFamily="34" charset="0"/>
                <a:cs typeface="+mj-cs"/>
              </a:rPr>
              <a:t>الثروة .</a:t>
            </a:r>
            <a:endParaRPr lang="ar-SA" sz="2400" dirty="0" smtClean="0">
              <a:solidFill>
                <a:schemeClr val="tx1"/>
              </a:solidFill>
              <a:latin typeface="Tahoma" pitchFamily="34" charset="0"/>
              <a:cs typeface="+mj-cs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ar-SA" sz="2400" dirty="0" smtClean="0">
              <a:solidFill>
                <a:schemeClr val="tx1"/>
              </a:solidFill>
              <a:latin typeface="Tahoma" pitchFamily="34" charset="0"/>
              <a:cs typeface="+mj-cs"/>
            </a:endParaRPr>
          </a:p>
          <a:p>
            <a:pPr marL="571500" indent="-571500"/>
            <a:r>
              <a:rPr lang="ar-SA" sz="2400" dirty="0" smtClean="0">
                <a:solidFill>
                  <a:schemeClr val="tx1"/>
                </a:solidFill>
                <a:latin typeface="Tahoma" pitchFamily="34" charset="0"/>
                <a:cs typeface="+mj-cs"/>
              </a:rPr>
              <a:t>6- التفاعل الآني وعلى مدار الساعة، حسب </a:t>
            </a:r>
            <a:r>
              <a:rPr lang="ar-SA" sz="2400" dirty="0" err="1" smtClean="0">
                <a:solidFill>
                  <a:schemeClr val="tx1"/>
                </a:solidFill>
                <a:latin typeface="Tahoma" pitchFamily="34" charset="0"/>
                <a:cs typeface="+mj-cs"/>
              </a:rPr>
              <a:t>قاعدة </a:t>
            </a:r>
            <a:r>
              <a:rPr lang="ar-SA" sz="2400" dirty="0" smtClean="0">
                <a:solidFill>
                  <a:schemeClr val="tx1"/>
                </a:solidFill>
                <a:latin typeface="Tahoma" pitchFamily="34" charset="0"/>
                <a:cs typeface="+mj-cs"/>
              </a:rPr>
              <a:t>(24/7) أي اربع وعشرون ساعة في اليوم وسبعة أيام في الأسبوع.</a:t>
            </a:r>
          </a:p>
          <a:p>
            <a:pPr marL="571500" indent="-571500"/>
            <a:endParaRPr lang="ar-SA" sz="2400" dirty="0" smtClean="0">
              <a:solidFill>
                <a:schemeClr val="tx1"/>
              </a:solidFill>
              <a:latin typeface="Tahoma" pitchFamily="34" charset="0"/>
              <a:cs typeface="+mj-cs"/>
            </a:endParaRPr>
          </a:p>
          <a:p>
            <a:pPr marL="571500" indent="-571500"/>
            <a:r>
              <a:rPr lang="ar-SA" sz="2400" dirty="0" smtClean="0">
                <a:solidFill>
                  <a:schemeClr val="tx1"/>
                </a:solidFill>
                <a:latin typeface="Tahoma" pitchFamily="34" charset="0"/>
                <a:cs typeface="+mj-cs"/>
              </a:rPr>
              <a:t>7- التفاعل هنا وفي كل مكان حول </a:t>
            </a:r>
            <a:r>
              <a:rPr lang="ar-SA" sz="2400" dirty="0" err="1" smtClean="0">
                <a:solidFill>
                  <a:schemeClr val="tx1"/>
                </a:solidFill>
                <a:latin typeface="Tahoma" pitchFamily="34" charset="0"/>
                <a:cs typeface="+mj-cs"/>
              </a:rPr>
              <a:t>العالم .</a:t>
            </a:r>
            <a:endParaRPr lang="ar-SA" sz="2400" dirty="0" smtClean="0">
              <a:solidFill>
                <a:schemeClr val="tx1"/>
              </a:solidFill>
              <a:latin typeface="Tahoma" pitchFamily="34" charset="0"/>
              <a:cs typeface="+mj-cs"/>
            </a:endParaRPr>
          </a:p>
          <a:p>
            <a:pPr marL="571500" indent="-571500"/>
            <a:endParaRPr lang="ar-SA" sz="2400" dirty="0" smtClean="0">
              <a:solidFill>
                <a:schemeClr val="tx1"/>
              </a:solidFill>
              <a:latin typeface="Tahoma" pitchFamily="34" charset="0"/>
              <a:cs typeface="+mj-cs"/>
            </a:endParaRPr>
          </a:p>
          <a:p>
            <a:pPr marL="571500" indent="-571500"/>
            <a:r>
              <a:rPr lang="ar-SA" sz="2400" dirty="0" smtClean="0">
                <a:solidFill>
                  <a:schemeClr val="tx1"/>
                </a:solidFill>
                <a:latin typeface="Tahoma" pitchFamily="34" charset="0"/>
                <a:cs typeface="+mj-cs"/>
              </a:rPr>
              <a:t>8- السرعة الفائقة، فالرسالة عبر البريد الإلكتروني من قارة إلى قارة لا تستغرق أكثر من خمس عشرة ثانية.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ar-SA" sz="2400" dirty="0" smtClean="0">
              <a:solidFill>
                <a:schemeClr val="tx1"/>
              </a:solidFill>
              <a:latin typeface="Tahoma" pitchFamily="34" charset="0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من مضار الانترنت</a:t>
            </a:r>
            <a:endParaRPr lang="fr-FR" dirty="0" smtClean="0">
              <a:cs typeface="Arial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4338" y="1440259"/>
            <a:ext cx="9439936" cy="5445125"/>
          </a:xfrm>
        </p:spPr>
        <p:txBody>
          <a:bodyPr>
            <a:normAutofit/>
          </a:bodyPr>
          <a:lstStyle/>
          <a:p>
            <a:r>
              <a:rPr lang="ar-SA" sz="2800" dirty="0" smtClean="0">
                <a:solidFill>
                  <a:schemeClr val="accent5">
                    <a:lumMod val="75000"/>
                  </a:schemeClr>
                </a:solidFill>
              </a:rPr>
              <a:t>   </a:t>
            </a:r>
            <a:r>
              <a:rPr lang="ar-SA" sz="2800" dirty="0" smtClean="0">
                <a:solidFill>
                  <a:schemeClr val="tx1"/>
                </a:solidFill>
              </a:rPr>
              <a:t>توفر الانترنت مجال واسع لسرقة المعلومات ذات القيمة المالية او التي تمثل اصولا مالية و التي تعتمد الكمبيوتر و الانترنت  وسيلة للجريمة او هدفا او بيئة </a:t>
            </a:r>
            <a:r>
              <a:rPr lang="ar-SA" sz="2800" dirty="0" err="1" smtClean="0">
                <a:solidFill>
                  <a:schemeClr val="tx1"/>
                </a:solidFill>
              </a:rPr>
              <a:t>لها </a:t>
            </a:r>
            <a:r>
              <a:rPr lang="ar-SA" sz="2800" dirty="0" smtClean="0">
                <a:solidFill>
                  <a:schemeClr val="tx1"/>
                </a:solidFill>
              </a:rPr>
              <a:t>، وهو ما عرف ايضا بجرائم الكمبيوتر </a:t>
            </a:r>
            <a:r>
              <a:rPr lang="en-US" sz="2800" dirty="0" smtClean="0">
                <a:solidFill>
                  <a:schemeClr val="tx1"/>
                </a:solidFill>
              </a:rPr>
              <a:t>Computer Crimes</a:t>
            </a:r>
            <a:r>
              <a:rPr lang="ar-SA" sz="2800" dirty="0" smtClean="0">
                <a:solidFill>
                  <a:schemeClr val="tx1"/>
                </a:solidFill>
              </a:rPr>
              <a:t>  أو الجرائم المرتبطة بالكمبيوتر </a:t>
            </a:r>
            <a:r>
              <a:rPr lang="en-US" sz="2800" dirty="0" smtClean="0">
                <a:solidFill>
                  <a:schemeClr val="tx1"/>
                </a:solidFill>
              </a:rPr>
              <a:t>Computer-Related Crimes</a:t>
            </a:r>
            <a:r>
              <a:rPr lang="ar-SA" sz="2800" dirty="0" smtClean="0">
                <a:solidFill>
                  <a:schemeClr val="tx1"/>
                </a:solidFill>
              </a:rPr>
              <a:t> او جرائم الكمبيوتر ذات الطبيعة </a:t>
            </a:r>
            <a:r>
              <a:rPr lang="ar-SA" sz="2800" dirty="0" err="1" smtClean="0">
                <a:solidFill>
                  <a:schemeClr val="tx1"/>
                </a:solidFill>
              </a:rPr>
              <a:t>الاقتصادية,</a:t>
            </a:r>
            <a:r>
              <a:rPr lang="ar-SA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Economic Computer Crimes</a:t>
            </a:r>
            <a:r>
              <a:rPr lang="ar-SA" sz="2800" dirty="0" smtClean="0">
                <a:solidFill>
                  <a:schemeClr val="tx1"/>
                </a:solidFill>
              </a:rPr>
              <a:t>  او غير ذلك من اصطلاحات دالة عليها.</a:t>
            </a:r>
          </a:p>
          <a:p>
            <a:r>
              <a:rPr lang="ar-SA" sz="2400" dirty="0" smtClean="0"/>
              <a:t>			ـ اعتراض رسائل البريد الالكتروني وقراءتها.</a:t>
            </a:r>
          </a:p>
          <a:p>
            <a:endParaRPr lang="en-US" sz="2400" dirty="0" smtClean="0"/>
          </a:p>
          <a:p>
            <a:r>
              <a:rPr lang="ar-SA" sz="2400" dirty="0" smtClean="0"/>
              <a:t>			ـ اختراق أجهزة الغير </a:t>
            </a:r>
            <a:r>
              <a:rPr lang="ar-SA" sz="2400" dirty="0" err="1" smtClean="0"/>
              <a:t>والاطلاع</a:t>
            </a:r>
            <a:r>
              <a:rPr lang="ar-SA" sz="2400" dirty="0" smtClean="0"/>
              <a:t> على المعلومات الموجودة فيها أو تغييرها.</a:t>
            </a:r>
          </a:p>
          <a:p>
            <a:endParaRPr lang="en-US" sz="2400" dirty="0" smtClean="0"/>
          </a:p>
          <a:p>
            <a:r>
              <a:rPr lang="ar-SA" sz="2400" dirty="0" smtClean="0"/>
              <a:t>			ـ سرقة أرقام بطاقات الائتمان والأرقام السرية الأخرى.</a:t>
            </a:r>
            <a:endParaRPr lang="en-US" sz="2400" dirty="0" smtClean="0"/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endParaRPr lang="fr-FR" sz="4800" dirty="0" smtClean="0">
              <a:cs typeface="Arial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9244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ar-SA" dirty="0" smtClean="0"/>
              <a:t>الانترنت عبارة عن بحر مفتوح للثقافات و الممنوعات حيث تحتوي الانترنت على الكثير من المواقع الممنوعة  </a:t>
            </a:r>
          </a:p>
          <a:p>
            <a:pPr>
              <a:lnSpc>
                <a:spcPct val="90000"/>
              </a:lnSpc>
            </a:pPr>
            <a:r>
              <a:rPr lang="ar-SA" dirty="0" smtClean="0"/>
              <a:t>مثال على المواقع </a:t>
            </a:r>
          </a:p>
          <a:p>
            <a:pPr>
              <a:lnSpc>
                <a:spcPct val="90000"/>
              </a:lnSpc>
            </a:pPr>
            <a:endParaRPr lang="ar-SA" dirty="0" smtClean="0"/>
          </a:p>
          <a:p>
            <a:pPr>
              <a:lnSpc>
                <a:spcPct val="90000"/>
              </a:lnSpc>
            </a:pPr>
            <a:r>
              <a:rPr lang="ar-SA" dirty="0" smtClean="0"/>
              <a:t>1- مواقع تستهدف  </a:t>
            </a:r>
            <a:r>
              <a:rPr lang="ar-SA" dirty="0" err="1" smtClean="0"/>
              <a:t>الاباحيه</a:t>
            </a:r>
            <a:r>
              <a:rPr lang="ar-SA" dirty="0" smtClean="0"/>
              <a:t> و الجنس</a:t>
            </a:r>
          </a:p>
          <a:p>
            <a:pPr>
              <a:lnSpc>
                <a:spcPct val="90000"/>
              </a:lnSpc>
            </a:pPr>
            <a:r>
              <a:rPr lang="ar-SA" dirty="0" smtClean="0"/>
              <a:t>2- مواقع غامضة وممنوعة كتجارة المخدرات و الاسلحة و الاطفال</a:t>
            </a:r>
          </a:p>
          <a:p>
            <a:pPr>
              <a:lnSpc>
                <a:spcPct val="90000"/>
              </a:lnSpc>
            </a:pPr>
            <a:r>
              <a:rPr lang="ar-SA" dirty="0" smtClean="0"/>
              <a:t>3- مواقع تستهدف الدين  و نشر الفتنه بين الناس</a:t>
            </a:r>
            <a:endParaRPr lang="fr-FR" dirty="0" smtClean="0"/>
          </a:p>
          <a:p>
            <a:pPr algn="r" rtl="1" eaLnBrk="1" hangingPunct="1">
              <a:lnSpc>
                <a:spcPct val="80000"/>
              </a:lnSpc>
            </a:pPr>
            <a:endParaRPr lang="fr-FR" sz="27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338" y="0"/>
            <a:ext cx="9517327" cy="1417638"/>
          </a:xfrm>
        </p:spPr>
        <p:txBody>
          <a:bodyPr>
            <a:normAutofit/>
          </a:bodyPr>
          <a:lstStyle/>
          <a:p>
            <a:pPr eaLnBrk="1" hangingPunct="1"/>
            <a:endParaRPr lang="fr-FR" dirty="0" smtClean="0">
              <a:cs typeface="Arial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99745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ct val="50000"/>
              </a:spcBef>
            </a:pPr>
            <a:r>
              <a:rPr lang="ar-SA" dirty="0" smtClean="0"/>
              <a:t>ـ إضاعة الوقت.</a:t>
            </a:r>
          </a:p>
          <a:p>
            <a:pPr>
              <a:spcBef>
                <a:spcPct val="50000"/>
              </a:spcBef>
            </a:pPr>
            <a:r>
              <a:rPr lang="ar-SA" dirty="0" smtClean="0"/>
              <a:t>ـ التعرف على صحبة السوء.</a:t>
            </a:r>
          </a:p>
          <a:p>
            <a:pPr>
              <a:spcBef>
                <a:spcPct val="50000"/>
              </a:spcBef>
            </a:pPr>
            <a:r>
              <a:rPr lang="ar-SA" dirty="0" smtClean="0"/>
              <a:t>ـ تدمير الأخلاق.</a:t>
            </a:r>
          </a:p>
          <a:p>
            <a:pPr>
              <a:spcBef>
                <a:spcPct val="50000"/>
              </a:spcBef>
            </a:pPr>
            <a:r>
              <a:rPr lang="ar-SA" dirty="0" smtClean="0"/>
              <a:t>ـ إشاعة الخمول والكسل.</a:t>
            </a:r>
          </a:p>
          <a:p>
            <a:pPr>
              <a:spcBef>
                <a:spcPct val="50000"/>
              </a:spcBef>
            </a:pPr>
            <a:r>
              <a:rPr lang="ar-SA" dirty="0" smtClean="0"/>
              <a:t>ـ التجسس على الأسرار الخاصة.</a:t>
            </a:r>
          </a:p>
          <a:p>
            <a:pPr>
              <a:spcBef>
                <a:spcPct val="50000"/>
              </a:spcBef>
            </a:pPr>
            <a:r>
              <a:rPr lang="ar-SA" dirty="0" smtClean="0"/>
              <a:t>ـ الإدمان على مواقع الترفيه والتسلية.</a:t>
            </a:r>
          </a:p>
          <a:p>
            <a:r>
              <a:rPr lang="ar-SA" dirty="0" smtClean="0">
                <a:cs typeface="Arabic Transparent" pitchFamily="2" charset="0"/>
              </a:rPr>
              <a:t>ـ الإنترنت يأخذ وقتاً كثيراً من حياة الشباب و هذا يؤثر سلباً على علاقته الاجتماعية مع الأهل والأصدقاء.</a:t>
            </a:r>
            <a:endParaRPr lang="ar-SA" dirty="0" smtClean="0"/>
          </a:p>
          <a:p>
            <a:pPr algn="r" rtl="1"/>
            <a:r>
              <a:rPr lang="ar-SA" dirty="0" smtClean="0"/>
              <a:t>  </a:t>
            </a:r>
            <a:endParaRPr lang="fr-FR" dirty="0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60512" y="1484784"/>
            <a:ext cx="9067800" cy="4464496"/>
          </a:xfrm>
        </p:spPr>
        <p:txBody>
          <a:bodyPr/>
          <a:lstStyle/>
          <a:p>
            <a:pPr algn="just" rtl="1"/>
            <a:endParaRPr lang="ar-SA" sz="1000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ar-SA" sz="2800" dirty="0" smtClean="0">
                <a:cs typeface="Arabic Transparent" pitchFamily="2" charset="0"/>
              </a:rPr>
              <a:t> ـ نشر العديد من  المعلومات غير الدقيقة على الشبكة</a:t>
            </a:r>
            <a:r>
              <a:rPr lang="ar-SA" sz="2800" dirty="0" smtClean="0"/>
              <a:t> </a:t>
            </a:r>
          </a:p>
          <a:p>
            <a:pPr>
              <a:lnSpc>
                <a:spcPct val="80000"/>
              </a:lnSpc>
            </a:pPr>
            <a:endParaRPr lang="ar-SA" sz="2800" dirty="0" smtClean="0"/>
          </a:p>
          <a:p>
            <a:pPr>
              <a:lnSpc>
                <a:spcPct val="80000"/>
              </a:lnSpc>
            </a:pPr>
            <a:r>
              <a:rPr lang="ar-SA" sz="2800" dirty="0" smtClean="0"/>
              <a:t> </a:t>
            </a:r>
            <a:r>
              <a:rPr lang="ar-SA" sz="2800" dirty="0" smtClean="0">
                <a:cs typeface="Arabic Transparent" pitchFamily="2" charset="0"/>
              </a:rPr>
              <a:t>ـ المعلومات التي يتم تداولها في غرف الدردشة ليست صحيحة فمنهم من يميل إلى إخفاء هويته </a:t>
            </a:r>
            <a:r>
              <a:rPr lang="ar-SA" sz="2800" dirty="0" err="1" smtClean="0">
                <a:cs typeface="Arabic Transparent" pitchFamily="2" charset="0"/>
              </a:rPr>
              <a:t>الحقيقية.</a:t>
            </a:r>
            <a:r>
              <a:rPr lang="ar-SA" sz="2800" dirty="0" smtClean="0"/>
              <a:t> </a:t>
            </a:r>
          </a:p>
          <a:p>
            <a:pPr>
              <a:lnSpc>
                <a:spcPct val="80000"/>
              </a:lnSpc>
            </a:pPr>
            <a:endParaRPr lang="ar-SA" sz="2800" dirty="0" smtClean="0"/>
          </a:p>
          <a:p>
            <a:pPr>
              <a:lnSpc>
                <a:spcPct val="80000"/>
              </a:lnSpc>
            </a:pPr>
            <a:r>
              <a:rPr lang="ar-SA" sz="2800" dirty="0" smtClean="0">
                <a:cs typeface="Arabic Transparent" pitchFamily="2" charset="0"/>
              </a:rPr>
              <a:t>ـ كذلك الإدمان على الإنترنت يؤدي الى إهمال الواجبات اليومية.</a:t>
            </a:r>
          </a:p>
          <a:p>
            <a:pPr>
              <a:lnSpc>
                <a:spcPct val="80000"/>
              </a:lnSpc>
            </a:pPr>
            <a:endParaRPr lang="ar-SA" sz="2800" dirty="0" smtClean="0">
              <a:cs typeface="Arabic Transparent" pitchFamily="2" charset="0"/>
            </a:endParaRPr>
          </a:p>
          <a:p>
            <a:pPr>
              <a:lnSpc>
                <a:spcPct val="80000"/>
              </a:lnSpc>
            </a:pPr>
            <a:r>
              <a:rPr lang="ar-SA" sz="2800" dirty="0" smtClean="0">
                <a:cs typeface="Arabic Transparent" pitchFamily="2" charset="0"/>
              </a:rPr>
              <a:t>ـ الإنترنت غطى على هوايات أخرى مفيدة مثل القراءة والرياضة ومزاولة الأنشطة الاجتماعية.</a:t>
            </a:r>
          </a:p>
          <a:p>
            <a:pPr>
              <a:lnSpc>
                <a:spcPct val="80000"/>
              </a:lnSpc>
            </a:pPr>
            <a:endParaRPr lang="ar-SA" sz="2800" dirty="0" smtClean="0">
              <a:cs typeface="Arabic Transparent" pitchFamily="2" charset="0"/>
            </a:endParaRPr>
          </a:p>
          <a:p>
            <a:pPr algn="just" rtl="1"/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73150" y="1600201"/>
            <a:ext cx="8337550" cy="4525963"/>
          </a:xfrm>
        </p:spPr>
        <p:txBody>
          <a:bodyPr>
            <a:normAutofit/>
          </a:bodyPr>
          <a:lstStyle/>
          <a:p>
            <a:pPr marL="1263650" lvl="2" indent="-323850" algn="just" rtl="1">
              <a:spcAft>
                <a:spcPts val="1138"/>
              </a:spcAft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ar-SA" dirty="0" smtClean="0">
                <a:solidFill>
                  <a:srgbClr val="000000"/>
                </a:solidFill>
                <a:latin typeface="Calibri" pitchFamily="34" charset="0"/>
                <a:cs typeface="Mangal" pitchFamily="18" charset="0"/>
              </a:rPr>
              <a:t>دراسة شبكة النبأ العالمية (</a:t>
            </a:r>
            <a:r>
              <a:rPr lang="ar-SA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2008) و</a:t>
            </a:r>
            <a:r>
              <a:rPr lang="ar-SA" dirty="0" smtClean="0">
                <a:solidFill>
                  <a:srgbClr val="000000"/>
                </a:solidFill>
                <a:latin typeface="Calibri" pitchFamily="34" charset="0"/>
                <a:cs typeface="Mangal" pitchFamily="18" charset="0"/>
              </a:rPr>
              <a:t>شملت </a:t>
            </a:r>
            <a:r>
              <a:rPr lang="ar-SA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131 دولة وتوصلت إلى أن:</a:t>
            </a:r>
          </a:p>
          <a:p>
            <a:pPr marL="1720850" lvl="3" indent="-323850" algn="just" rtl="1">
              <a:spcAft>
                <a:spcPts val="1138"/>
              </a:spcAft>
              <a:buSzPct val="45000"/>
              <a:buFont typeface="Wingdings" pitchFamily="2" charset="2"/>
              <a:buChar char="q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ar-SA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64% من الموظفين يستخدمون الإنترنت لأغراض شخصية</a:t>
            </a:r>
            <a:endParaRPr lang="en-US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1720850" lvl="3" indent="-323850" algn="just" rtl="1">
              <a:spcAft>
                <a:spcPts val="1138"/>
              </a:spcAft>
              <a:buSzPct val="45000"/>
              <a:buFont typeface="Wingdings" pitchFamily="2" charset="2"/>
              <a:buChar char="q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ar-SA" dirty="0" smtClean="0">
                <a:solidFill>
                  <a:srgbClr val="000000"/>
                </a:solidFill>
                <a:latin typeface="Calibri" pitchFamily="34" charset="0"/>
                <a:cs typeface="Mangal" pitchFamily="18" charset="0"/>
              </a:rPr>
              <a:t>يزور </a:t>
            </a:r>
            <a:r>
              <a:rPr lang="ar-SA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64% من الموظفين مستخدمي الإنترنت أشهر موقع للحجوزات خلال أوقات الدوام</a:t>
            </a:r>
          </a:p>
          <a:p>
            <a:pPr marL="1720850" lvl="3" indent="-323850" algn="just" rtl="1">
              <a:spcAft>
                <a:spcPts val="1138"/>
              </a:spcAft>
              <a:buSzPct val="45000"/>
              <a:buFont typeface="Wingdings" pitchFamily="2" charset="2"/>
              <a:buChar char="q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ar-SA" dirty="0" smtClean="0">
                <a:solidFill>
                  <a:srgbClr val="000000"/>
                </a:solidFill>
                <a:latin typeface="Calibri" pitchFamily="34" charset="0"/>
                <a:cs typeface="Mangal" pitchFamily="18" charset="0"/>
              </a:rPr>
              <a:t>ربع الشركات الأمريكية شهدت حالات طرد للموظفين بسبب سوء استخدام الإنترنت (القدس،</a:t>
            </a:r>
            <a:r>
              <a:rPr lang="ar-SA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2008)</a:t>
            </a:r>
            <a:endParaRPr lang="en-US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1263650" lvl="2" indent="-323850" algn="just" rtl="1">
              <a:spcAft>
                <a:spcPts val="1138"/>
              </a:spcAft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en-US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just" rtl="1"/>
            <a:endParaRPr lang="ar-SA" dirty="0" smtClean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1557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endParaRPr lang="en-US" sz="3200" dirty="0" smtClean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160912" y="548680"/>
            <a:ext cx="50405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ar-SA" sz="32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Mangal" pitchFamily="18" charset="0"/>
              </a:rPr>
              <a:t>سوء استخدام الموظفين للإنترنت</a:t>
            </a:r>
            <a:endParaRPr lang="en-US" sz="3200" b="1" dirty="0" smtClean="0">
              <a:solidFill>
                <a:schemeClr val="accent5">
                  <a:lumMod val="75000"/>
                </a:schemeClr>
              </a:solidFill>
              <a:latin typeface="Calibri" pitchFamily="34" charset="0"/>
              <a:cs typeface="Mangal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420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73150" y="1999381"/>
            <a:ext cx="8337550" cy="4525963"/>
          </a:xfrm>
        </p:spPr>
        <p:txBody>
          <a:bodyPr>
            <a:normAutofit/>
          </a:bodyPr>
          <a:lstStyle/>
          <a:p>
            <a:pPr marL="863600" lvl="1" indent="-323850" algn="r" rtl="1">
              <a:spcAft>
                <a:spcPts val="1138"/>
              </a:spcAft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ar-SA" sz="2400" dirty="0" smtClean="0">
                <a:solidFill>
                  <a:srgbClr val="000000"/>
                </a:solidFill>
                <a:latin typeface="Calibri" pitchFamily="34" charset="0"/>
                <a:cs typeface="Mangal" pitchFamily="18" charset="0"/>
              </a:rPr>
              <a:t>اتباع اللوائح المنظمة لاستخدام الإنترنت في المنظمة</a:t>
            </a:r>
            <a:endParaRPr lang="en-US" sz="2400" dirty="0" smtClean="0">
              <a:solidFill>
                <a:srgbClr val="000000"/>
              </a:solidFill>
              <a:latin typeface="Calibri" pitchFamily="34" charset="0"/>
              <a:cs typeface="Mangal" pitchFamily="18" charset="0"/>
            </a:endParaRPr>
          </a:p>
          <a:p>
            <a:pPr marL="863600" lvl="1" indent="-323850" algn="r" rtl="1">
              <a:spcAft>
                <a:spcPts val="1138"/>
              </a:spcAft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ar-SA" sz="2400" dirty="0" smtClean="0">
                <a:solidFill>
                  <a:srgbClr val="000000"/>
                </a:solidFill>
                <a:latin typeface="Calibri" pitchFamily="34" charset="0"/>
                <a:cs typeface="Mangal" pitchFamily="18" charset="0"/>
              </a:rPr>
              <a:t>استخدامها لأغراض العمل</a:t>
            </a:r>
            <a:endParaRPr lang="en-US" sz="2400" dirty="0" smtClean="0">
              <a:solidFill>
                <a:srgbClr val="000000"/>
              </a:solidFill>
              <a:latin typeface="Calibri" pitchFamily="34" charset="0"/>
              <a:cs typeface="Mangal" pitchFamily="18" charset="0"/>
            </a:endParaRPr>
          </a:p>
          <a:p>
            <a:pPr marL="863600" lvl="1" indent="-323850" algn="r" rtl="1">
              <a:spcAft>
                <a:spcPts val="1138"/>
              </a:spcAft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ar-SA" sz="2400" dirty="0" smtClean="0">
                <a:solidFill>
                  <a:srgbClr val="000000"/>
                </a:solidFill>
                <a:latin typeface="Calibri" pitchFamily="34" charset="0"/>
                <a:cs typeface="Mangal" pitchFamily="18" charset="0"/>
              </a:rPr>
              <a:t>الالتزام </a:t>
            </a:r>
            <a:r>
              <a:rPr lang="ar-SA" sz="2400" dirty="0" err="1" smtClean="0">
                <a:solidFill>
                  <a:srgbClr val="000000"/>
                </a:solidFill>
                <a:latin typeface="Calibri" pitchFamily="34" charset="0"/>
                <a:cs typeface="Mangal" pitchFamily="18" charset="0"/>
              </a:rPr>
              <a:t>باتباع</a:t>
            </a:r>
            <a:r>
              <a:rPr lang="ar-SA" sz="2400" dirty="0" smtClean="0">
                <a:solidFill>
                  <a:srgbClr val="000000"/>
                </a:solidFill>
                <a:latin typeface="Calibri" pitchFamily="34" charset="0"/>
                <a:cs typeface="Mangal" pitchFamily="18" charset="0"/>
              </a:rPr>
              <a:t> شروط حقوق الملكية الفكرية</a:t>
            </a:r>
            <a:endParaRPr lang="en-US" sz="2400" dirty="0" smtClean="0">
              <a:solidFill>
                <a:srgbClr val="000000"/>
              </a:solidFill>
              <a:latin typeface="Calibri" pitchFamily="34" charset="0"/>
              <a:cs typeface="Mangal" pitchFamily="18" charset="0"/>
            </a:endParaRPr>
          </a:p>
          <a:p>
            <a:pPr marL="863600" lvl="1" indent="-323850" algn="r" rtl="1">
              <a:spcAft>
                <a:spcPts val="1138"/>
              </a:spcAft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ar-SA" sz="2400" dirty="0" smtClean="0">
                <a:solidFill>
                  <a:srgbClr val="000000"/>
                </a:solidFill>
                <a:latin typeface="Calibri" pitchFamily="34" charset="0"/>
                <a:cs typeface="Mangal" pitchFamily="18" charset="0"/>
              </a:rPr>
              <a:t>استشارة وحدة تقنية المعلومات في حال حدوث أي مشكلة أو ملاحظة أمر غير طبيعي</a:t>
            </a:r>
            <a:endParaRPr lang="en-US" sz="2400" dirty="0" smtClean="0">
              <a:solidFill>
                <a:srgbClr val="000000"/>
              </a:solidFill>
              <a:latin typeface="Calibri" pitchFamily="34" charset="0"/>
              <a:cs typeface="Mangal" pitchFamily="18" charset="0"/>
            </a:endParaRPr>
          </a:p>
          <a:p>
            <a:pPr marL="863600" lvl="1" indent="-323850" algn="r" rtl="1">
              <a:spcAft>
                <a:spcPts val="1138"/>
              </a:spcAft>
              <a:buSzPct val="45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ar-SA" sz="2400" dirty="0" smtClean="0">
                <a:solidFill>
                  <a:srgbClr val="000000"/>
                </a:solidFill>
                <a:latin typeface="Calibri" pitchFamily="34" charset="0"/>
                <a:cs typeface="Mangal" pitchFamily="18" charset="0"/>
              </a:rPr>
              <a:t>عدم محاولة استخدامه لأغراض شخصية بأي طريقة كانت.</a:t>
            </a:r>
            <a:endParaRPr lang="en-US" sz="2400" dirty="0" smtClean="0">
              <a:solidFill>
                <a:srgbClr val="000000"/>
              </a:solidFill>
              <a:latin typeface="Calibri" pitchFamily="34" charset="0"/>
              <a:cs typeface="Mangal" pitchFamily="18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1557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31800" indent="-323850" algn="r" rtl="1">
              <a:spcAft>
                <a:spcPts val="1425"/>
              </a:spcAft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ar-SA" sz="3200" b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Mangal" pitchFamily="18" charset="0"/>
              </a:rPr>
              <a:t>القواعد المتعلقة باستخدام الموظف للإنترنت</a:t>
            </a:r>
            <a:endParaRPr lang="en-US" sz="3200" b="1" dirty="0" smtClean="0">
              <a:solidFill>
                <a:schemeClr val="accent5">
                  <a:lumMod val="75000"/>
                </a:schemeClr>
              </a:solidFill>
              <a:latin typeface="Calibri" pitchFamily="34" charset="0"/>
              <a:cs typeface="Manga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20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ادارة الاعمال</Template>
  <TotalTime>1989</TotalTime>
  <Words>483</Words>
  <Application>Microsoft Office PowerPoint</Application>
  <PresentationFormat>A4 Paper (210x297 mm)</PresentationFormat>
  <Paragraphs>84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Arabic Transparent</vt:lpstr>
      <vt:lpstr>Arial</vt:lpstr>
      <vt:lpstr>Arial Narrow</vt:lpstr>
      <vt:lpstr>AYM Wadiy S_U normal.</vt:lpstr>
      <vt:lpstr>Calibri</vt:lpstr>
      <vt:lpstr>Mangal</vt:lpstr>
      <vt:lpstr>Tahoma</vt:lpstr>
      <vt:lpstr>Times New Roman</vt:lpstr>
      <vt:lpstr>Wingdings</vt:lpstr>
      <vt:lpstr>Office Theme</vt:lpstr>
      <vt:lpstr>PowerPoint Presentation</vt:lpstr>
      <vt:lpstr>       المحاضرة الحادية عشر    الإنترنت وأخلاقيات الأعمال          </vt:lpstr>
      <vt:lpstr>PowerPoint Presentation</vt:lpstr>
      <vt:lpstr>من فوائد الانترنت</vt:lpstr>
      <vt:lpstr>PowerPoint Presentation</vt:lpstr>
      <vt:lpstr>من مضار الانترنت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studio 2</cp:lastModifiedBy>
  <cp:revision>17</cp:revision>
  <dcterms:created xsi:type="dcterms:W3CDTF">2015-09-03T07:07:53Z</dcterms:created>
  <dcterms:modified xsi:type="dcterms:W3CDTF">2015-10-06T07:17:51Z</dcterms:modified>
</cp:coreProperties>
</file>