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3" r:id="rId3"/>
    <p:sldId id="356" r:id="rId4"/>
    <p:sldId id="357" r:id="rId5"/>
    <p:sldId id="359" r:id="rId6"/>
    <p:sldId id="360" r:id="rId7"/>
    <p:sldId id="361" r:id="rId8"/>
    <p:sldId id="362" r:id="rId9"/>
    <p:sldId id="355" r:id="rId10"/>
    <p:sldId id="365" r:id="rId11"/>
    <p:sldId id="363" r:id="rId12"/>
    <p:sldId id="374" r:id="rId13"/>
    <p:sldId id="375" r:id="rId14"/>
    <p:sldId id="379" r:id="rId15"/>
    <p:sldId id="38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791B"/>
    <a:srgbClr val="AD9968"/>
    <a:srgbClr val="013E36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46" autoAdjust="0"/>
  </p:normalViewPr>
  <p:slideViewPr>
    <p:cSldViewPr>
      <p:cViewPr>
        <p:scale>
          <a:sx n="77" d="100"/>
          <a:sy n="77" d="100"/>
        </p:scale>
        <p:origin x="-78" y="-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 المحاضرة الثانية عشر </a:t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 مهارات الاتصال مع الآخرين 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12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476672"/>
            <a:ext cx="8915400" cy="940966"/>
          </a:xfrm>
        </p:spPr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مهارات الاتصال 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>
              <a:buFont typeface="Arial" pitchFamily="34" charset="0"/>
              <a:buChar char="•"/>
            </a:pPr>
            <a:r>
              <a:rPr lang="ar-SA" dirty="0" smtClean="0"/>
              <a:t>    </a:t>
            </a:r>
            <a:r>
              <a:rPr lang="ar-SA" dirty="0" err="1" smtClean="0"/>
              <a:t>الاتصال </a:t>
            </a:r>
            <a:r>
              <a:rPr lang="ar-SA" dirty="0" smtClean="0"/>
              <a:t>(غالبا ما يختصر باسم </a:t>
            </a:r>
            <a:r>
              <a:rPr lang="ar-SA" dirty="0" err="1" smtClean="0"/>
              <a:t>"كوم")</a:t>
            </a:r>
            <a:r>
              <a:rPr lang="ar-SA" dirty="0" smtClean="0"/>
              <a:t> 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   هو عمل أو فعل </a:t>
            </a:r>
            <a:r>
              <a:rPr lang="ar-SA" dirty="0" err="1" smtClean="0"/>
              <a:t>التواصل،</a:t>
            </a:r>
            <a:endParaRPr lang="ar-SA" dirty="0" smtClean="0"/>
          </a:p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   إقامة علاقة مع الآخرين، 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   أن ينقل الانسان شيئا لشخص ما عبر الوسائل والتقنيات لنشر  </a:t>
            </a:r>
          </a:p>
          <a:p>
            <a:pPr algn="r"/>
            <a:r>
              <a:rPr lang="ar-SA" dirty="0" smtClean="0"/>
              <a:t>      رسالة إلى جمهور كبير أو صغير وغير متجانس.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197768"/>
            <a:ext cx="8915400" cy="1143000"/>
          </a:xfrm>
        </p:spPr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أهداف الاتصال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8504" y="1484784"/>
            <a:ext cx="8915400" cy="482453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2800" dirty="0" smtClean="0"/>
              <a:t>الحصول على المعلومات والمعارف، الإحساس.</a:t>
            </a:r>
          </a:p>
          <a:p>
            <a:pPr>
              <a:buFont typeface="Arial" pitchFamily="34" charset="0"/>
              <a:buChar char="•"/>
            </a:pPr>
            <a:endParaRPr lang="ar-SA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وضع معيار مشترك للفهم.</a:t>
            </a:r>
          </a:p>
          <a:p>
            <a:pPr>
              <a:buFont typeface="Arial" pitchFamily="34" charset="0"/>
              <a:buChar char="•"/>
            </a:pPr>
            <a:endParaRPr lang="ar-SA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إنشاء علاقة للتفاعل بشكل متكرر، أو إعادة تشغيل الحوار.</a:t>
            </a:r>
          </a:p>
          <a:p>
            <a:pPr>
              <a:buFont typeface="Arial" pitchFamily="34" charset="0"/>
              <a:buChar char="•"/>
            </a:pPr>
            <a:endParaRPr lang="ar-SA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الحصول على نفوذ لتشجيع البعض على التصرف وفقا للإرادة.</a:t>
            </a:r>
          </a:p>
          <a:p>
            <a:pPr>
              <a:buFont typeface="Arial" pitchFamily="34" charset="0"/>
              <a:buChar char="•"/>
            </a:pPr>
            <a:endParaRPr lang="ar-SA" sz="2800" dirty="0" smtClean="0"/>
          </a:p>
          <a:p>
            <a:pPr>
              <a:buFont typeface="Arial" pitchFamily="34" charset="0"/>
              <a:buChar char="•"/>
            </a:pPr>
            <a:r>
              <a:rPr lang="ar-SA" sz="2800" dirty="0" smtClean="0"/>
              <a:t> إعطاء الهوية للتعرف.</a:t>
            </a:r>
            <a:endParaRPr lang="fr-FR" sz="2800" dirty="0" smtClean="0"/>
          </a:p>
          <a:p>
            <a:endParaRPr lang="ar-SA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أنواع الاتصال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0472" y="1600200"/>
            <a:ext cx="9210228" cy="4525963"/>
          </a:xfrm>
        </p:spPr>
        <p:txBody>
          <a:bodyPr/>
          <a:lstStyle/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r>
              <a:rPr lang="ar-SA" dirty="0" smtClean="0"/>
              <a:t>علم الاتصال يشمل مجموعة واسعة يمكننا تقسيمها إلى عدة </a:t>
            </a:r>
            <a:r>
              <a:rPr lang="ar-SA" dirty="0" err="1" smtClean="0"/>
              <a:t>مستويات </a:t>
            </a:r>
            <a:r>
              <a:rPr lang="ar-SA" dirty="0" smtClean="0"/>
              <a:t>: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r>
              <a:rPr lang="ar-SA" dirty="0" smtClean="0"/>
              <a:t>1) الاتصال الجماهيري </a:t>
            </a:r>
          </a:p>
          <a:p>
            <a:pPr algn="r">
              <a:buNone/>
            </a:pPr>
            <a:r>
              <a:rPr lang="ar-SA" dirty="0" smtClean="0"/>
              <a:t>2) التواصل داخل المجموعة</a:t>
            </a:r>
          </a:p>
          <a:p>
            <a:pPr algn="r">
              <a:buNone/>
            </a:pPr>
            <a:r>
              <a:rPr lang="ar-SA" dirty="0" smtClean="0"/>
              <a:t>3) التواصل بين الأشخاص </a:t>
            </a:r>
          </a:p>
          <a:p>
            <a:pPr algn="r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الاتصال الجماهيري 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Font typeface="Arial" pitchFamily="34" charset="0"/>
              <a:buChar char="•"/>
            </a:pPr>
            <a:r>
              <a:rPr lang="ar-SA" dirty="0" smtClean="0"/>
              <a:t>الاتصال الجماهيري هو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مرسل </a:t>
            </a: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واحد</a:t>
            </a:r>
            <a:r>
              <a:rPr lang="ar-SA" dirty="0" err="1" smtClean="0"/>
              <a:t> </a:t>
            </a:r>
            <a:r>
              <a:rPr lang="ar-SA" dirty="0" smtClean="0"/>
              <a:t>(أو مجموعة من مصدري الرسالة يجمعهم رابط) يتواصل مع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جميع المتلقين</a:t>
            </a:r>
            <a:r>
              <a:rPr lang="ar-SA" dirty="0" smtClean="0"/>
              <a:t>. 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هنا الفهم  هو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الأسوأ</a:t>
            </a:r>
            <a:r>
              <a:rPr lang="ar-SA" dirty="0" smtClean="0"/>
              <a:t> وذلك لوجود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الضوضاء</a:t>
            </a:r>
            <a:r>
              <a:rPr lang="ar-SA" dirty="0" smtClean="0"/>
              <a:t>، ردود الفعل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نادرة</a:t>
            </a:r>
            <a:r>
              <a:rPr lang="ar-SA" dirty="0" smtClean="0"/>
              <a:t> جدا، أو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بطيئة</a:t>
            </a:r>
            <a:r>
              <a:rPr lang="ar-SA" dirty="0" smtClean="0"/>
              <a:t> للغاية.</a:t>
            </a:r>
          </a:p>
          <a:p>
            <a:pPr algn="r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التواصل داخل المجموعة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Font typeface="Arial" pitchFamily="34" charset="0"/>
              <a:buChar char="•"/>
            </a:pPr>
            <a:r>
              <a:rPr lang="ar-SA" dirty="0" smtClean="0"/>
              <a:t>يتركز التواصل داخل المجموعة على انتقال محتوى الرسالة من مرسل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واحد</a:t>
            </a:r>
            <a:r>
              <a:rPr lang="ar-SA" dirty="0" smtClean="0"/>
              <a:t> أو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أكثر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لفئة ما</a:t>
            </a:r>
            <a:r>
              <a:rPr lang="ar-SA" dirty="0" smtClean="0"/>
              <a:t>.</a:t>
            </a:r>
          </a:p>
          <a:p>
            <a:pPr algn="r">
              <a:buFont typeface="Arial" pitchFamily="34" charset="0"/>
              <a:buChar char="•"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 حيث أنه يقع استهداف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ثقافة المجموعة </a:t>
            </a:r>
            <a:r>
              <a:rPr lang="ar-SA" dirty="0" smtClean="0"/>
              <a:t>و قيمهم و مبادئهم لمسهم في الصميم و من هنا استدراجهم لتحقيق المبتغى.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التواصل بين الأشخاص 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0512" y="1745862"/>
            <a:ext cx="9073008" cy="5643578"/>
          </a:xfrm>
        </p:spPr>
        <p:txBody>
          <a:bodyPr>
            <a:normAutofit/>
          </a:bodyPr>
          <a:lstStyle/>
          <a:p>
            <a:pPr algn="r">
              <a:buFont typeface="Arial" pitchFamily="34" charset="0"/>
              <a:buChar char="•"/>
            </a:pPr>
            <a:r>
              <a:rPr lang="ar-SA" sz="2800" dirty="0" smtClean="0"/>
              <a:t>يتركز التواصل بين الأشخاص على التبادل بين مرسل 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واحد</a:t>
            </a:r>
            <a:r>
              <a:rPr lang="ar-SA" sz="2800" dirty="0" smtClean="0"/>
              <a:t> متلقي 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واحد</a:t>
            </a:r>
            <a:r>
              <a:rPr lang="ar-SA" sz="2800" dirty="0" smtClean="0"/>
              <a:t>.</a:t>
            </a:r>
          </a:p>
          <a:p>
            <a:pPr algn="r">
              <a:buNone/>
            </a:pPr>
            <a:endParaRPr lang="ar-SA" sz="2800" dirty="0" smtClean="0"/>
          </a:p>
          <a:p>
            <a:pPr algn="r">
              <a:buFont typeface="Arial" pitchFamily="34" charset="0"/>
              <a:buChar char="•"/>
            </a:pPr>
            <a:r>
              <a:rPr lang="ar-SA" sz="2800" dirty="0" smtClean="0"/>
              <a:t>رد الفعل موجود </a:t>
            </a:r>
            <a:r>
              <a:rPr lang="ar-SA" sz="2800" dirty="0" err="1" smtClean="0"/>
              <a:t>و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سريع</a:t>
            </a:r>
          </a:p>
          <a:p>
            <a:pPr algn="r">
              <a:buNone/>
            </a:pPr>
            <a:endParaRPr lang="ar-SA" sz="2800" dirty="0" smtClean="0"/>
          </a:p>
          <a:p>
            <a:pPr algn="r">
              <a:buFont typeface="Arial" pitchFamily="34" charset="0"/>
              <a:buChar char="•"/>
            </a:pPr>
            <a:r>
              <a:rPr lang="ar-SA" sz="2800" dirty="0" smtClean="0"/>
              <a:t>عدم فهم 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قليل</a:t>
            </a:r>
            <a:r>
              <a:rPr lang="ar-SA" sz="2800" dirty="0" smtClean="0"/>
              <a:t> بالمقارنة مع التواصل </a:t>
            </a:r>
            <a:r>
              <a:rPr lang="ar-SA" sz="2800" u="sng" dirty="0" smtClean="0"/>
              <a:t>داخل المجموعة </a:t>
            </a:r>
            <a:r>
              <a:rPr lang="ar-SA" sz="2800" dirty="0" smtClean="0"/>
              <a:t>أو </a:t>
            </a:r>
            <a:r>
              <a:rPr lang="ar-SA" sz="2800" u="sng" dirty="0" smtClean="0"/>
              <a:t>الاتصال الجماهيري</a:t>
            </a:r>
            <a:r>
              <a:rPr lang="ar-SA" sz="2800" dirty="0" smtClean="0"/>
              <a:t> </a:t>
            </a:r>
          </a:p>
          <a:p>
            <a:pPr algn="r">
              <a:buNone/>
            </a:pPr>
            <a:endParaRPr lang="ar-SA" sz="2800" dirty="0" smtClean="0"/>
          </a:p>
          <a:p>
            <a:pPr algn="r">
              <a:buFont typeface="Arial" pitchFamily="34" charset="0"/>
              <a:buChar char="•"/>
            </a:pPr>
            <a:r>
              <a:rPr lang="ar-SA" sz="2800" dirty="0" smtClean="0"/>
              <a:t>التواصل ليس إلا عن طريق 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الفم </a:t>
            </a:r>
            <a:r>
              <a:rPr lang="ar-SA" sz="2800" dirty="0" smtClean="0"/>
              <a:t>بل يمكن أن يكون أيضا </a:t>
            </a:r>
            <a:r>
              <a:rPr lang="ar-SA" sz="2800" dirty="0" smtClean="0">
                <a:solidFill>
                  <a:schemeClr val="accent6">
                    <a:lumMod val="50000"/>
                  </a:schemeClr>
                </a:solidFill>
              </a:rPr>
              <a:t>غير </a:t>
            </a:r>
            <a:r>
              <a:rPr lang="ar-SA" sz="2800" dirty="0" err="1" smtClean="0">
                <a:solidFill>
                  <a:schemeClr val="accent6">
                    <a:lumMod val="50000"/>
                  </a:schemeClr>
                </a:solidFill>
              </a:rPr>
              <a:t>لفظي</a:t>
            </a:r>
            <a:r>
              <a:rPr lang="ar-SA" sz="2800" dirty="0" err="1" smtClean="0"/>
              <a:t>.</a:t>
            </a:r>
            <a:r>
              <a:rPr lang="ar-SA" dirty="0" smtClean="0"/>
              <a:t> </a:t>
            </a:r>
          </a:p>
          <a:p>
            <a:pPr algn="r">
              <a:buNone/>
            </a:pP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كيفية الاتصال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026" name="Picture 2" descr="C:\Users\user\Desktop\8184967_f5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2680" y="1484784"/>
            <a:ext cx="3600400" cy="460851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5529064" y="1700808"/>
            <a:ext cx="4320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err="1" smtClean="0">
                <a:solidFill>
                  <a:schemeClr val="accent2"/>
                </a:solidFill>
              </a:rPr>
              <a:t>البارت</a:t>
            </a:r>
            <a:r>
              <a:rPr lang="ar-SA" sz="2800" dirty="0" smtClean="0">
                <a:solidFill>
                  <a:schemeClr val="accent2"/>
                </a:solidFill>
              </a:rPr>
              <a:t> </a:t>
            </a:r>
            <a:r>
              <a:rPr lang="ar-SA" sz="2800" dirty="0" err="1" smtClean="0">
                <a:solidFill>
                  <a:schemeClr val="accent2"/>
                </a:solidFill>
              </a:rPr>
              <a:t>مهرابيان</a:t>
            </a:r>
            <a:endParaRPr lang="ar-SA" sz="2800" dirty="0" smtClean="0">
              <a:solidFill>
                <a:schemeClr val="accent2"/>
              </a:solidFill>
            </a:endParaRPr>
          </a:p>
          <a:p>
            <a:endParaRPr lang="ar-SA" dirty="0" smtClean="0"/>
          </a:p>
          <a:p>
            <a:r>
              <a:rPr lang="ar-SA" dirty="0" smtClean="0"/>
              <a:t>يتطلب التواصل أيضا استعمال </a:t>
            </a:r>
            <a:r>
              <a:rPr lang="ar-SA" dirty="0" err="1" smtClean="0"/>
              <a:t>الجسم.</a:t>
            </a:r>
            <a:r>
              <a:rPr lang="ar-SA" dirty="0" smtClean="0"/>
              <a:t> يسمى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بلغة الجسد</a:t>
            </a:r>
            <a:r>
              <a:rPr lang="ar-SA" dirty="0" smtClean="0"/>
              <a:t>، فهو تواصل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غير </a:t>
            </a: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لفظي</a:t>
            </a:r>
            <a:r>
              <a:rPr lang="ar-SA" dirty="0" err="1" smtClean="0"/>
              <a:t>.</a:t>
            </a:r>
            <a:r>
              <a:rPr lang="ar-SA" dirty="0" smtClean="0"/>
              <a:t> وهو يشغل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55% </a:t>
            </a:r>
            <a:r>
              <a:rPr lang="ar-SA" dirty="0" smtClean="0"/>
              <a:t>من عملية التواصل، في حين ان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نبرة الصوت </a:t>
            </a:r>
            <a:r>
              <a:rPr lang="ar-SA" dirty="0" smtClean="0"/>
              <a:t>تحتل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38% </a:t>
            </a:r>
            <a:r>
              <a:rPr lang="ar-SA" dirty="0" smtClean="0"/>
              <a:t>من النسبة </a:t>
            </a:r>
            <a:r>
              <a:rPr lang="ar-SA" dirty="0" err="1" smtClean="0"/>
              <a:t>المتبقية .</a:t>
            </a:r>
            <a:r>
              <a:rPr lang="ar-SA" dirty="0" smtClean="0"/>
              <a:t> و لا تشغل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الكلمات</a:t>
            </a:r>
            <a:r>
              <a:rPr lang="ar-SA" dirty="0" smtClean="0"/>
              <a:t> إلا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7% </a:t>
            </a:r>
            <a:r>
              <a:rPr lang="ar-SA" dirty="0" smtClean="0"/>
              <a:t>من عملية الاتصال.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أما بعد، بينت ابحاث اخرى في نفس </a:t>
            </a: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المجال :</a:t>
            </a:r>
            <a:endParaRPr lang="ar-SA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dirty="0" smtClean="0"/>
              <a:t>الاتصال الغير اللفظي يمكن أن يكون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شبه لفظي</a:t>
            </a:r>
            <a:r>
              <a:rPr lang="ar-SA" dirty="0" smtClean="0"/>
              <a:t>، وهي مجموعة الحركات الجسدية التي تصاحب النطق او </a:t>
            </a:r>
            <a:r>
              <a:rPr lang="ar-SA" dirty="0" err="1" smtClean="0"/>
              <a:t>الكلمات.</a:t>
            </a:r>
            <a:r>
              <a:rPr lang="ar-SA" dirty="0" smtClean="0"/>
              <a:t> لذلك عندما يقول المتحدث علينا أن نذهب من اليمين وينقل يده في هذا الاتجاه، فهي حالة من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التواصل الشبه اللفظي</a:t>
            </a:r>
            <a:r>
              <a:rPr lang="ar-SA" dirty="0" smtClean="0"/>
              <a:t>.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0" y="2564905"/>
            <a:ext cx="2144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/>
              <a:t>حتى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الصمت</a:t>
            </a:r>
            <a:r>
              <a:rPr lang="ar-SA" dirty="0" smtClean="0"/>
              <a:t> هو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تواصل</a:t>
            </a:r>
            <a:r>
              <a:rPr lang="ar-SA" dirty="0" smtClean="0"/>
              <a:t>.</a:t>
            </a:r>
          </a:p>
          <a:p>
            <a:endParaRPr lang="ar-SA" dirty="0" smtClean="0"/>
          </a:p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السكوت</a:t>
            </a:r>
            <a:r>
              <a:rPr lang="ar-SA" dirty="0" smtClean="0"/>
              <a:t> علامة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الرضاء</a:t>
            </a:r>
          </a:p>
          <a:p>
            <a:endParaRPr lang="ar-SA" dirty="0" smtClean="0"/>
          </a:p>
          <a:p>
            <a:r>
              <a:rPr lang="ar-SA" dirty="0" smtClean="0"/>
              <a:t>مثل الفرنسي </a:t>
            </a:r>
            <a:r>
              <a:rPr lang="ar-SA" dirty="0" err="1" smtClean="0"/>
              <a:t>يقول  </a:t>
            </a:r>
            <a:r>
              <a:rPr lang="ar-SA" dirty="0" smtClean="0"/>
              <a:t>| </a:t>
            </a:r>
            <a:r>
              <a:rPr lang="ar-SA" dirty="0" err="1" smtClean="0"/>
              <a:t>أريني</a:t>
            </a:r>
            <a:r>
              <a:rPr lang="ar-SA" dirty="0" smtClean="0"/>
              <a:t> قمامتك، أقول لك من </a:t>
            </a:r>
            <a:r>
              <a:rPr lang="ar-SA" dirty="0" err="1" smtClean="0"/>
              <a:t>أنت |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ygnification.com/wp-content/uploads/2012/05/04_1419-300x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463" y="620688"/>
            <a:ext cx="5972087" cy="36004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16462" y="4581129"/>
            <a:ext cx="8590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dirty="0" smtClean="0">
                <a:solidFill>
                  <a:schemeClr val="accent6">
                    <a:lumMod val="75000"/>
                  </a:schemeClr>
                </a:solidFill>
              </a:rPr>
              <a:t> علامة انغلاق </a:t>
            </a:r>
            <a:r>
              <a:rPr lang="ar-SA" sz="4400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sz="4400" dirty="0" smtClean="0">
                <a:solidFill>
                  <a:schemeClr val="accent6">
                    <a:lumMod val="75000"/>
                  </a:schemeClr>
                </a:solidFill>
              </a:rPr>
              <a:t> حماية </a:t>
            </a:r>
            <a:r>
              <a:rPr lang="ar-SA" sz="4400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sz="4400" dirty="0" smtClean="0">
                <a:solidFill>
                  <a:schemeClr val="accent6">
                    <a:lumMod val="75000"/>
                  </a:schemeClr>
                </a:solidFill>
              </a:rPr>
              <a:t> انطواء </a:t>
            </a:r>
            <a:r>
              <a:rPr lang="ar-SA" sz="4400" dirty="0" err="1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sz="4400" dirty="0" smtClean="0">
                <a:solidFill>
                  <a:schemeClr val="accent6">
                    <a:lumMod val="75000"/>
                  </a:schemeClr>
                </a:solidFill>
              </a:rPr>
              <a:t> عناد</a:t>
            </a:r>
            <a:endParaRPr lang="fr-FR" sz="4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79148" y="1522527"/>
            <a:ext cx="34708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هي علامة غير لفظية تعني الحماية. </a:t>
            </a:r>
          </a:p>
          <a:p>
            <a:pPr algn="ctr"/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ولكن هنا يقول: "أنا أختبئ وراء أفكاري أتركني </a:t>
            </a:r>
            <a:r>
              <a:rPr lang="ar-SA" sz="3200" dirty="0" err="1" smtClean="0">
                <a:solidFill>
                  <a:schemeClr val="bg2">
                    <a:lumMod val="50000"/>
                  </a:schemeClr>
                </a:solidFill>
              </a:rPr>
              <a:t>و</a:t>
            </a:r>
            <a:r>
              <a:rPr lang="ar-SA" sz="3200" dirty="0" smtClean="0">
                <a:solidFill>
                  <a:schemeClr val="bg2">
                    <a:lumMod val="50000"/>
                  </a:schemeClr>
                </a:solidFill>
              </a:rPr>
              <a:t> شأني.”</a:t>
            </a:r>
            <a:endParaRPr lang="fr-FR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خلاصة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303342"/>
            <a:ext cx="8915400" cy="5483245"/>
          </a:xfrm>
        </p:spPr>
        <p:txBody>
          <a:bodyPr/>
          <a:lstStyle/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r>
              <a:rPr lang="ar-SA" dirty="0" smtClean="0"/>
              <a:t>التواصل اللفظي: لغة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r>
              <a:rPr lang="ar-SA" dirty="0" smtClean="0"/>
              <a:t>التواصل الغير اللفظي: لغة الجسد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None/>
            </a:pPr>
            <a:r>
              <a:rPr lang="ar-SA" dirty="0" smtClean="0"/>
              <a:t>التواصل الشبه اللفظي : لغة  و  لغة الجسد </a:t>
            </a:r>
            <a:br>
              <a:rPr lang="ar-SA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نظريات الاتصال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النظريات التقليدية  </a:t>
            </a:r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بدأت نظريات المعلومات مع عمل </a:t>
            </a:r>
            <a:r>
              <a:rPr lang="ar-SA" dirty="0" err="1" smtClean="0">
                <a:solidFill>
                  <a:schemeClr val="accent6">
                    <a:lumMod val="75000"/>
                  </a:schemeClr>
                </a:solidFill>
              </a:rPr>
              <a:t>شانون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و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وينر</a:t>
            </a:r>
            <a:r>
              <a:rPr lang="ar-SA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dirty="0" smtClean="0"/>
              <a:t>بفضل النموذج الشهير الذي يتضمن  الوحدات الأتي ذكرها :   الاستقبال, الإرسال, محتوى الرسالة, الترميز, فك الترميز, الضوضاء, القناة و ردود الفعل.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و بأبحاث </a:t>
            </a:r>
            <a:r>
              <a:rPr lang="ar-SA" dirty="0" err="1" smtClean="0">
                <a:solidFill>
                  <a:schemeClr val="accent6">
                    <a:lumMod val="75000"/>
                  </a:schemeClr>
                </a:solidFill>
              </a:rPr>
              <a:t>سيمون</a:t>
            </a:r>
            <a:r>
              <a:rPr lang="ar-SA" dirty="0" smtClean="0"/>
              <a:t>، كانت هذه المناهج مطلع أجهزة الكمبيوتر الأولى.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</a:rPr>
              <a:t>النموذج التقليدي للاتصال</a:t>
            </a:r>
            <a:endParaRPr lang="fr-FR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2653" y="2204864"/>
            <a:ext cx="6170613" cy="304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50489" y="3500438"/>
            <a:ext cx="1404156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المرسل</a:t>
            </a:r>
            <a:endParaRPr lang="fr-FR" sz="2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51355" y="3639324"/>
            <a:ext cx="1404156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>
                    <a:lumMod val="85000"/>
                  </a:schemeClr>
                </a:solidFill>
              </a:rPr>
              <a:t>المتلقي</a:t>
            </a:r>
            <a:endParaRPr lang="fr-FR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28864" y="5229200"/>
            <a:ext cx="202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accent6">
                    <a:lumMod val="75000"/>
                  </a:schemeClr>
                </a:solidFill>
              </a:rPr>
              <a:t>الرسالة</a:t>
            </a:r>
            <a:endParaRPr lang="fr-FR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016896" y="1772816"/>
            <a:ext cx="1716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 </a:t>
            </a:r>
            <a:r>
              <a:rPr lang="ar-SA" sz="2800" b="1" dirty="0" smtClean="0"/>
              <a:t>رد الفعل</a:t>
            </a:r>
            <a:endParaRPr lang="fr-FR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869524" y="2348881"/>
            <a:ext cx="1794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القناة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626853" y="4581129"/>
            <a:ext cx="2340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</a:t>
            </a:r>
            <a:r>
              <a:rPr lang="ar-SA" sz="3200" dirty="0" smtClean="0">
                <a:solidFill>
                  <a:schemeClr val="bg1"/>
                </a:solidFill>
              </a:rPr>
              <a:t>الضوضاء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4" name="Double flèche horizontale 13"/>
          <p:cNvSpPr/>
          <p:nvPr/>
        </p:nvSpPr>
        <p:spPr>
          <a:xfrm>
            <a:off x="3080792" y="2492896"/>
            <a:ext cx="3354373" cy="2016224"/>
          </a:xfrm>
          <a:prstGeom prst="leftRightArrow">
            <a:avLst>
              <a:gd name="adj1" fmla="val 58037"/>
              <a:gd name="adj2" fmla="val 5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86921" y="4357694"/>
            <a:ext cx="1393041" cy="42862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الترميز</a:t>
            </a:r>
            <a:endParaRPr lang="fr-FR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203429" y="3000372"/>
            <a:ext cx="1393041" cy="42862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bg1">
                    <a:lumMod val="85000"/>
                  </a:schemeClr>
                </a:solidFill>
              </a:rPr>
              <a:t>فك</a:t>
            </a:r>
            <a:r>
              <a:rPr lang="ar-SA" sz="2400" b="1" dirty="0" smtClean="0"/>
              <a:t> </a:t>
            </a:r>
            <a:r>
              <a:rPr lang="ar-SA" sz="2400" b="1" dirty="0" smtClean="0">
                <a:solidFill>
                  <a:schemeClr val="bg1">
                    <a:lumMod val="85000"/>
                  </a:schemeClr>
                </a:solidFill>
              </a:rPr>
              <a:t>الترميز</a:t>
            </a:r>
            <a:endParaRPr lang="fr-FR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Flèche vers le haut 18"/>
          <p:cNvSpPr/>
          <p:nvPr/>
        </p:nvSpPr>
        <p:spPr>
          <a:xfrm>
            <a:off x="8590385" y="4143380"/>
            <a:ext cx="309565" cy="1643074"/>
          </a:xfrm>
          <a:prstGeom prst="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160833" y="5786454"/>
            <a:ext cx="7661726" cy="14287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vers le haut 22"/>
          <p:cNvSpPr/>
          <p:nvPr/>
        </p:nvSpPr>
        <p:spPr>
          <a:xfrm flipV="1">
            <a:off x="928659" y="1714488"/>
            <a:ext cx="309565" cy="1785950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1006050" y="1571612"/>
            <a:ext cx="7661726" cy="14287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 rot="5400000">
            <a:off x="516700" y="5275673"/>
            <a:ext cx="1133484" cy="15478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 rot="5400000">
            <a:off x="8030786" y="2208603"/>
            <a:ext cx="1428762" cy="15478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 rot="5400000">
            <a:off x="904847" y="4101708"/>
            <a:ext cx="357190" cy="15478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25760"/>
            <a:ext cx="9751252" cy="1143000"/>
          </a:xfrm>
        </p:spPr>
        <p:txBody>
          <a:bodyPr>
            <a:normAutofit fontScale="90000"/>
          </a:bodyPr>
          <a:lstStyle/>
          <a:p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</a:rPr>
              <a:t>مدرسة </a:t>
            </a:r>
            <a:r>
              <a:rPr lang="ar-SA" sz="4000" dirty="0" err="1" smtClean="0">
                <a:solidFill>
                  <a:schemeClr val="accent5">
                    <a:lumMod val="75000"/>
                  </a:schemeClr>
                </a:solidFill>
              </a:rPr>
              <a:t>بالو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</a:rPr>
              <a:t> ألتو والمبادئ الأربعة الأساسية للتواصل </a:t>
            </a:r>
            <a:r>
              <a:rPr lang="fr-FR" sz="4000" dirty="0" smtClean="0">
                <a:solidFill>
                  <a:schemeClr val="accent5">
                    <a:lumMod val="75000"/>
                  </a:schemeClr>
                </a:solidFill>
              </a:rPr>
              <a:t>Paul </a:t>
            </a:r>
            <a:r>
              <a:rPr lang="fr-FR" sz="4000" dirty="0" err="1" smtClean="0">
                <a:solidFill>
                  <a:schemeClr val="accent5">
                    <a:lumMod val="75000"/>
                  </a:schemeClr>
                </a:solidFill>
              </a:rPr>
              <a:t>Watzlawick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</a:rPr>
              <a:t> بول </a:t>
            </a:r>
            <a:r>
              <a:rPr lang="ar-SA" sz="4000" dirty="0" err="1" smtClean="0">
                <a:solidFill>
                  <a:schemeClr val="accent5">
                    <a:lumMod val="75000"/>
                  </a:schemeClr>
                </a:solidFill>
              </a:rPr>
              <a:t>فاتسلافيك</a:t>
            </a:r>
            <a:endParaRPr lang="fr-FR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2708920"/>
            <a:ext cx="8915400" cy="3406112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endParaRPr lang="ar-SA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لا</a:t>
            </a:r>
            <a:r>
              <a:rPr lang="ar-SA" sz="2400" dirty="0" smtClean="0"/>
              <a:t> يمكننا أن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لا</a:t>
            </a:r>
            <a:r>
              <a:rPr lang="ar-SA" sz="2400" dirty="0" smtClean="0"/>
              <a:t> نتواصل. </a:t>
            </a:r>
          </a:p>
          <a:p>
            <a:pPr algn="r">
              <a:buNone/>
            </a:pPr>
            <a:endParaRPr lang="ar-SA" sz="2400" dirty="0" smtClean="0"/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نتواصل</a:t>
            </a:r>
            <a:r>
              <a:rPr lang="ar-SA" sz="2400" dirty="0" smtClean="0"/>
              <a:t> على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مستويين</a:t>
            </a:r>
            <a:r>
              <a:rPr lang="ar-SA" sz="2400" dirty="0" smtClean="0"/>
              <a:t>: </a:t>
            </a:r>
            <a:r>
              <a:rPr lang="ar-SA" sz="2400" u="sng" dirty="0" smtClean="0"/>
              <a:t>المحتوى</a:t>
            </a:r>
            <a:r>
              <a:rPr lang="ar-SA" sz="2400" dirty="0" smtClean="0"/>
              <a:t> </a:t>
            </a:r>
            <a:r>
              <a:rPr lang="ar-SA" sz="2400" dirty="0" err="1" smtClean="0"/>
              <a:t>و</a:t>
            </a:r>
            <a:r>
              <a:rPr lang="ar-SA" sz="2400" dirty="0" smtClean="0"/>
              <a:t> </a:t>
            </a:r>
            <a:r>
              <a:rPr lang="ar-SA" sz="2400" u="sng" dirty="0" smtClean="0"/>
              <a:t>العلاقة</a:t>
            </a:r>
            <a:r>
              <a:rPr lang="ar-SA" sz="2400" dirty="0" smtClean="0"/>
              <a:t>، يعني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ما محتوى </a:t>
            </a:r>
            <a:r>
              <a:rPr lang="ar-SA" sz="2400" dirty="0" smtClean="0"/>
              <a:t>الرسالة و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كيف</a:t>
            </a:r>
            <a:r>
              <a:rPr lang="ar-SA" sz="2400" dirty="0" smtClean="0"/>
              <a:t> نتواصل.</a:t>
            </a:r>
          </a:p>
          <a:p>
            <a:pPr algn="r">
              <a:buNone/>
            </a:pPr>
            <a:endParaRPr lang="ar-SA" sz="2400" dirty="0" smtClean="0"/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التواصل</a:t>
            </a:r>
            <a:r>
              <a:rPr lang="ar-SA" sz="2400" dirty="0" smtClean="0"/>
              <a:t> هو عملية دون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بداية</a:t>
            </a:r>
            <a:r>
              <a:rPr lang="ar-SA" sz="2400" dirty="0" smtClean="0"/>
              <a:t> و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نهاية</a:t>
            </a:r>
            <a:r>
              <a:rPr lang="ar-SA" sz="2400" dirty="0" smtClean="0"/>
              <a:t> محددة.</a:t>
            </a:r>
          </a:p>
          <a:p>
            <a:pPr algn="r">
              <a:buNone/>
            </a:pPr>
            <a:endParaRPr lang="ar-SA" sz="2400" dirty="0" smtClean="0"/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الاتصالات</a:t>
            </a:r>
            <a:r>
              <a:rPr lang="ar-SA" sz="2400" dirty="0" smtClean="0"/>
              <a:t> هي إما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متناظرة</a:t>
            </a:r>
            <a:r>
              <a:rPr lang="ar-SA" sz="2400" dirty="0" smtClean="0"/>
              <a:t> (علاقة أفقية) أو </a:t>
            </a:r>
            <a:r>
              <a:rPr lang="ar-SA" sz="2400" dirty="0" smtClean="0">
                <a:solidFill>
                  <a:schemeClr val="accent6">
                    <a:lumMod val="75000"/>
                  </a:schemeClr>
                </a:solidFill>
              </a:rPr>
              <a:t>تكميلية</a:t>
            </a:r>
            <a:r>
              <a:rPr lang="ar-SA" sz="2400" dirty="0" smtClean="0"/>
              <a:t> (علاقة عمودية).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776536" y="1484784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400" dirty="0" err="1" smtClean="0">
                <a:solidFill>
                  <a:schemeClr val="accent6">
                    <a:lumMod val="75000"/>
                  </a:schemeClr>
                </a:solidFill>
              </a:rPr>
              <a:t>جريجوري</a:t>
            </a:r>
            <a:r>
              <a:rPr lang="ar-SA" sz="2400" dirty="0" smtClean="0"/>
              <a:t>  </a:t>
            </a:r>
            <a:r>
              <a:rPr lang="ar-SA" sz="2400" dirty="0" err="1" smtClean="0">
                <a:solidFill>
                  <a:schemeClr val="accent6">
                    <a:lumMod val="75000"/>
                  </a:schemeClr>
                </a:solidFill>
              </a:rPr>
              <a:t>باتيسون</a:t>
            </a:r>
            <a:r>
              <a:rPr lang="ar-SA" sz="2400" dirty="0" err="1" smtClean="0"/>
              <a:t>.</a:t>
            </a:r>
            <a:r>
              <a:rPr lang="ar-SA" sz="2400" dirty="0" smtClean="0"/>
              <a:t> المؤسس الرسمي </a:t>
            </a:r>
          </a:p>
          <a:p>
            <a:pPr>
              <a:buFont typeface="Arial" pitchFamily="34" charset="0"/>
              <a:buChar char="•"/>
            </a:pPr>
            <a:endParaRPr lang="ar-SA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مدرسة التواصل </a:t>
            </a:r>
            <a:r>
              <a:rPr lang="ar-SA" sz="2400" u="sng" dirty="0" smtClean="0">
                <a:solidFill>
                  <a:schemeClr val="accent6">
                    <a:lumMod val="75000"/>
                  </a:schemeClr>
                </a:solidFill>
              </a:rPr>
              <a:t>التعبيري</a:t>
            </a: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الاتصالات المتناقضة ومفهوم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double </a:t>
            </a:r>
            <a:r>
              <a:rPr lang="fr-FR" dirty="0" err="1" smtClean="0">
                <a:solidFill>
                  <a:schemeClr val="accent5">
                    <a:lumMod val="75000"/>
                  </a:schemeClr>
                </a:solidFill>
              </a:rPr>
              <a:t>bind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قد أعطت مدرسة </a:t>
            </a:r>
            <a:r>
              <a:rPr lang="ar-SA" dirty="0" err="1" smtClean="0"/>
              <a:t>بالو</a:t>
            </a:r>
            <a:r>
              <a:rPr lang="ar-SA" dirty="0" smtClean="0"/>
              <a:t> ألتو أهمية قصوى لمفارقات الاتصال </a:t>
            </a:r>
          </a:p>
          <a:p>
            <a:pPr algn="r">
              <a:buNone/>
            </a:pPr>
            <a:r>
              <a:rPr lang="ar-SA" dirty="0" smtClean="0"/>
              <a:t>   الإنساني.</a:t>
            </a:r>
          </a:p>
          <a:p>
            <a:pPr algn="r">
              <a:buNone/>
            </a:pPr>
            <a:endParaRPr lang="ar-SA" dirty="0" smtClean="0"/>
          </a:p>
          <a:p>
            <a:pPr algn="r">
              <a:buFont typeface="Arial" pitchFamily="34" charset="0"/>
              <a:buChar char="•"/>
            </a:pPr>
            <a:r>
              <a:rPr lang="ar-SA" dirty="0" smtClean="0"/>
              <a:t>وهو اتصال حيث الرسالة المرسلة في نفس الوقت تحتوي على نقيضها.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2130</TotalTime>
  <Words>597</Words>
  <Application>Microsoft Office PowerPoint</Application>
  <PresentationFormat>Format A4 (210 x 297 mm)</PresentationFormat>
  <Paragraphs>114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Office Theme</vt:lpstr>
      <vt:lpstr>Diapositive 1</vt:lpstr>
      <vt:lpstr>        المحاضرة الثانية عشر     مهارات الاتصال مع الآخرين          </vt:lpstr>
      <vt:lpstr>مهارات الاتصال  </vt:lpstr>
      <vt:lpstr>أهداف الاتصال</vt:lpstr>
      <vt:lpstr>أنواع الاتصال </vt:lpstr>
      <vt:lpstr> الاتصال الجماهيري  </vt:lpstr>
      <vt:lpstr> التواصل داخل المجموعة </vt:lpstr>
      <vt:lpstr> التواصل بين الأشخاص  </vt:lpstr>
      <vt:lpstr>كيفية الاتصال</vt:lpstr>
      <vt:lpstr>Diapositive 10</vt:lpstr>
      <vt:lpstr>خلاصة</vt:lpstr>
      <vt:lpstr>نظريات الاتصال</vt:lpstr>
      <vt:lpstr>النموذج التقليدي للاتصال</vt:lpstr>
      <vt:lpstr>مدرسة بالو ألتو والمبادئ الأربعة الأساسية للتواصل Paul Watzlawick بول فاتسلافيك</vt:lpstr>
      <vt:lpstr>الاتصالات المتناقضة ومفهوم double bind 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user</cp:lastModifiedBy>
  <cp:revision>21</cp:revision>
  <dcterms:created xsi:type="dcterms:W3CDTF">2015-09-03T07:07:53Z</dcterms:created>
  <dcterms:modified xsi:type="dcterms:W3CDTF">2015-10-09T21:45:47Z</dcterms:modified>
</cp:coreProperties>
</file>