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43" r:id="rId3"/>
    <p:sldId id="381" r:id="rId4"/>
    <p:sldId id="382" r:id="rId5"/>
    <p:sldId id="383" r:id="rId6"/>
    <p:sldId id="384" r:id="rId7"/>
    <p:sldId id="385" r:id="rId8"/>
    <p:sldId id="386" r:id="rId9"/>
    <p:sldId id="392" r:id="rId10"/>
    <p:sldId id="393" r:id="rId11"/>
    <p:sldId id="387" r:id="rId12"/>
    <p:sldId id="388" r:id="rId13"/>
    <p:sldId id="391" r:id="rId14"/>
    <p:sldId id="389" r:id="rId15"/>
    <p:sldId id="394" r:id="rId16"/>
    <p:sldId id="390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9791B"/>
    <a:srgbClr val="AD9968"/>
    <a:srgbClr val="013E36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46" autoAdjust="0"/>
  </p:normalViewPr>
  <p:slideViewPr>
    <p:cSldViewPr>
      <p:cViewPr>
        <p:scale>
          <a:sx n="77" d="100"/>
          <a:sy n="77" d="100"/>
        </p:scale>
        <p:origin x="-756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dirty="0" smtClean="0">
                <a:solidFill>
                  <a:srgbClr val="009900"/>
                </a:solidFill>
              </a:rPr>
              <a:t>مقرر أخلاقيات الأعمال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حسان الغربي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609600" y="2209800"/>
            <a:ext cx="1447800" cy="1143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14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المحاضرة الرابعة عشر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04528" y="4005064"/>
            <a:ext cx="84969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 smtClean="0">
                <a:solidFill>
                  <a:schemeClr val="accent5">
                    <a:lumMod val="50000"/>
                  </a:schemeClr>
                </a:solidFill>
              </a:rPr>
              <a:t>علاقة أخلاقيات الأعمال ببعض العلوم الأخرى</a:t>
            </a:r>
            <a:br>
              <a:rPr lang="ar-SA" sz="40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ar-SA" sz="4000" dirty="0" smtClean="0">
                <a:solidFill>
                  <a:schemeClr val="accent5">
                    <a:lumMod val="50000"/>
                  </a:schemeClr>
                </a:solidFill>
              </a:rPr>
              <a:t>أثر أخلاقيات الأعمال على وظائف الإدارة</a:t>
            </a:r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S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علاقة أخلاقيات الأعمال بالعلوم الأخرى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14800"/>
          </a:xfrm>
        </p:spPr>
        <p:txBody>
          <a:bodyPr/>
          <a:lstStyle/>
          <a:p>
            <a:pPr marL="596646" indent="-514350" algn="just" rtl="1">
              <a:buFont typeface="Arial" pitchFamily="34" charset="0"/>
              <a:buChar char="•"/>
            </a:pPr>
            <a:r>
              <a:rPr lang="ar-SA" sz="2800" dirty="0" smtClean="0"/>
              <a:t>الإدارة الحكومية و احترام الوقت و المواعيد و الميزانية و خدمة المواطن.</a:t>
            </a:r>
          </a:p>
          <a:p>
            <a:pPr marL="596646" indent="-514350" algn="just" rtl="1">
              <a:buFont typeface="Arial" pitchFamily="34" charset="0"/>
              <a:buChar char="•"/>
            </a:pPr>
            <a:r>
              <a:rPr lang="ar-SA" sz="2800" dirty="0" smtClean="0"/>
              <a:t> عمل </a:t>
            </a:r>
            <a:r>
              <a:rPr lang="ar-SA" sz="2800" dirty="0" err="1" smtClean="0"/>
              <a:t>ال</a:t>
            </a:r>
            <a:r>
              <a:rPr lang="ar-SA" sz="2800" dirty="0" err="1" smtClean="0"/>
              <a:t>عسكرية </a:t>
            </a:r>
            <a:r>
              <a:rPr lang="ar-SA" sz="2800" dirty="0" smtClean="0"/>
              <a:t>: وما ينطبق على الموظف المدني ، ينطبق أيضاً على الموظف العسكري ، </a:t>
            </a:r>
            <a:r>
              <a:rPr lang="ar-SA" sz="2800" dirty="0" smtClean="0"/>
              <a:t>فهو يجب ان يكون </a:t>
            </a:r>
            <a:r>
              <a:rPr lang="ar-SA" sz="2800" dirty="0" err="1" smtClean="0"/>
              <a:t>قدوة.</a:t>
            </a:r>
            <a:r>
              <a:rPr lang="ar-SA" sz="2800" dirty="0" smtClean="0"/>
              <a:t> لا </a:t>
            </a:r>
            <a:r>
              <a:rPr lang="ar-SA" sz="2800" dirty="0" smtClean="0"/>
              <a:t>سيما وهو حامي النظام ورجل الأمن الأول في </a:t>
            </a:r>
            <a:r>
              <a:rPr lang="ar-SA" sz="2800" dirty="0" err="1" smtClean="0"/>
              <a:t>المجتمع.</a:t>
            </a:r>
            <a:r>
              <a:rPr lang="ar-SA" sz="2800" dirty="0" smtClean="0"/>
              <a:t> </a:t>
            </a:r>
            <a:r>
              <a:rPr lang="ar-SA" sz="2800" dirty="0" smtClean="0"/>
              <a:t>ما يعزز الدور الإيجابي </a:t>
            </a:r>
            <a:r>
              <a:rPr lang="ar-SA" sz="2800" dirty="0" err="1" smtClean="0"/>
              <a:t>للعسكري.</a:t>
            </a:r>
            <a:r>
              <a:rPr lang="ar-SA" sz="2800" dirty="0" smtClean="0"/>
              <a:t> أخلاقيات </a:t>
            </a:r>
            <a:r>
              <a:rPr lang="ar-SA" sz="2800" dirty="0" smtClean="0"/>
              <a:t>العمل والأمن </a:t>
            </a:r>
            <a:r>
              <a:rPr lang="ar-SA" sz="2800" dirty="0" err="1" smtClean="0"/>
              <a:t>الشامل.</a:t>
            </a:r>
            <a:r>
              <a:rPr lang="ar-SA" sz="2800" dirty="0" smtClean="0"/>
              <a:t> </a:t>
            </a:r>
          </a:p>
          <a:p>
            <a:pPr marL="596646" indent="-514350" algn="just" rtl="1">
              <a:buFont typeface="Arial" pitchFamily="34" charset="0"/>
              <a:buChar char="•"/>
            </a:pPr>
            <a:r>
              <a:rPr lang="ar-SA" sz="2800" dirty="0" smtClean="0"/>
              <a:t>علاقة </a:t>
            </a:r>
            <a:r>
              <a:rPr lang="ar-SA" sz="2800" dirty="0" smtClean="0"/>
              <a:t>أخلاقيات العمل بالإدارة </a:t>
            </a:r>
            <a:r>
              <a:rPr lang="ar-SA" sz="2800" dirty="0" smtClean="0"/>
              <a:t>الخاصة.</a:t>
            </a:r>
            <a:endParaRPr lang="ar-SA" sz="2800" dirty="0" smtClean="0"/>
          </a:p>
          <a:p>
            <a:pPr marL="596646" indent="-514350" algn="just" rtl="1">
              <a:buFont typeface="Arial" pitchFamily="34" charset="0"/>
              <a:buChar char="•"/>
            </a:pPr>
            <a:r>
              <a:rPr lang="ar-SA" sz="2800" dirty="0" smtClean="0"/>
              <a:t>علاقة </a:t>
            </a:r>
            <a:r>
              <a:rPr lang="ar-SA" sz="2800" dirty="0" smtClean="0"/>
              <a:t>أخلاقيات العمل بالمصنع والمهن الفنية .</a:t>
            </a:r>
          </a:p>
          <a:p>
            <a:pPr algn="just" rtl="1"/>
            <a:endParaRPr lang="ar-S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800"/>
            <a:ext cx="8915400" cy="5821363"/>
          </a:xfrm>
        </p:spPr>
        <p:txBody>
          <a:bodyPr/>
          <a:lstStyle/>
          <a:p>
            <a:pPr algn="just" rtl="1"/>
            <a:endParaRPr lang="ar-SA" sz="2800" dirty="0" smtClean="0"/>
          </a:p>
          <a:p>
            <a:pPr algn="just" rtl="1"/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dirty="0" smtClean="0">
                <a:solidFill>
                  <a:schemeClr val="accent5">
                    <a:lumMod val="75000"/>
                  </a:schemeClr>
                </a:solidFill>
              </a:rPr>
              <a:t>علاقة أخلاقيات العمل بالخدمات الصحية </a:t>
            </a:r>
          </a:p>
          <a:p>
            <a:pPr lvl="2" algn="just" rtl="1">
              <a:buFont typeface="Wingdings" pitchFamily="2" charset="2"/>
              <a:buChar char="§"/>
            </a:pPr>
            <a:r>
              <a:rPr lang="ar-SA" dirty="0" smtClean="0"/>
              <a:t>فحص المريض وتشخيص حالته بدقة </a:t>
            </a:r>
            <a:r>
              <a:rPr lang="ar-SA" dirty="0" smtClean="0"/>
              <a:t>ومهنية و </a:t>
            </a:r>
            <a:r>
              <a:rPr lang="ar-SA" dirty="0" err="1" smtClean="0"/>
              <a:t>مسؤولية  </a:t>
            </a:r>
            <a:r>
              <a:rPr lang="ar-SA" dirty="0" smtClean="0"/>
              <a:t>.</a:t>
            </a:r>
          </a:p>
          <a:p>
            <a:pPr lvl="2" algn="just" rtl="1">
              <a:buFont typeface="Wingdings" pitchFamily="2" charset="2"/>
              <a:buChar char="§"/>
            </a:pPr>
            <a:r>
              <a:rPr lang="ar-SA" dirty="0" smtClean="0"/>
              <a:t>وجوب احتفاظ الطبيب/الطبيبة بأسرار المريض وعدم البوح </a:t>
            </a:r>
            <a:r>
              <a:rPr lang="ar-SA" dirty="0" err="1" smtClean="0"/>
              <a:t>بها.</a:t>
            </a:r>
            <a:endParaRPr lang="ar-SA" dirty="0" smtClean="0"/>
          </a:p>
          <a:p>
            <a:pPr lvl="2" algn="just">
              <a:buFont typeface="Wingdings" pitchFamily="2" charset="2"/>
              <a:buChar char="§"/>
            </a:pPr>
            <a:r>
              <a:rPr lang="ar-SA" dirty="0" smtClean="0"/>
              <a:t>توفير أساسيات الصحة و السلامة </a:t>
            </a:r>
            <a:r>
              <a:rPr lang="ar-SA" dirty="0" smtClean="0"/>
              <a:t>في المستشفى و </a:t>
            </a:r>
            <a:r>
              <a:rPr lang="ar-SA" dirty="0" smtClean="0"/>
              <a:t>ذلك عبر التوعية و توفير </a:t>
            </a:r>
            <a:r>
              <a:rPr lang="ar-SA" dirty="0" smtClean="0"/>
              <a:t>الحماية الكاملة للعاملين </a:t>
            </a:r>
            <a:r>
              <a:rPr lang="ar-SA" dirty="0" smtClean="0"/>
              <a:t>فيه من </a:t>
            </a:r>
            <a:r>
              <a:rPr lang="ar-SA" dirty="0" smtClean="0"/>
              <a:t>مخاطر كيميائية أو إشعاعية أو مغناطيسية متوقعة بارتداء الواقي الخاص بها .</a:t>
            </a:r>
          </a:p>
          <a:p>
            <a:pPr lvl="2" algn="just" rtl="1">
              <a:buFont typeface="Wingdings" pitchFamily="2" charset="2"/>
              <a:buChar char="§"/>
            </a:pPr>
            <a:r>
              <a:rPr lang="ar-SA" dirty="0" smtClean="0"/>
              <a:t>عدم </a:t>
            </a:r>
            <a:r>
              <a:rPr lang="ar-SA" dirty="0" smtClean="0"/>
              <a:t>صرف دواء لا يحتاجه المريض ، وذلك بدافع </a:t>
            </a:r>
            <a:r>
              <a:rPr lang="ar-SA" dirty="0" err="1" smtClean="0"/>
              <a:t>مادي </a:t>
            </a:r>
            <a:r>
              <a:rPr lang="ar-SA" dirty="0" err="1" smtClean="0"/>
              <a:t>.</a:t>
            </a:r>
            <a:endParaRPr lang="ar-SA" dirty="0" smtClean="0"/>
          </a:p>
          <a:p>
            <a:pPr lvl="2" algn="just" rtl="1"/>
            <a:endParaRPr lang="ar-SA" dirty="0" smtClean="0"/>
          </a:p>
          <a:p>
            <a:pPr lvl="2" algn="just" rtl="1"/>
            <a:r>
              <a:rPr lang="ar-SA" sz="2000" b="1" dirty="0" err="1" smtClean="0">
                <a:solidFill>
                  <a:schemeClr val="tx1"/>
                </a:solidFill>
              </a:rPr>
              <a:t>ملاحظة </a:t>
            </a:r>
            <a:r>
              <a:rPr lang="ar-SA" sz="2000" b="1" dirty="0" err="1" smtClean="0">
                <a:solidFill>
                  <a:schemeClr val="tx1"/>
                </a:solidFill>
              </a:rPr>
              <a:t>: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lvl="2" algn="just" rtl="1"/>
            <a:r>
              <a:rPr lang="ar-SA" sz="2000" dirty="0" smtClean="0">
                <a:solidFill>
                  <a:schemeClr val="accent5">
                    <a:lumMod val="75000"/>
                  </a:schemeClr>
                </a:solidFill>
              </a:rPr>
              <a:t>	وما ينطبق على الطبيب ، ينطبق أيضاً </a:t>
            </a:r>
            <a:r>
              <a:rPr lang="ar-SA" sz="2000" dirty="0" smtClean="0">
                <a:solidFill>
                  <a:schemeClr val="accent5">
                    <a:lumMod val="75000"/>
                  </a:schemeClr>
                </a:solidFill>
              </a:rPr>
              <a:t>على المحامي و الاستاذ و </a:t>
            </a:r>
            <a:r>
              <a:rPr lang="ar-SA" sz="2000" dirty="0" smtClean="0">
                <a:solidFill>
                  <a:schemeClr val="accent5">
                    <a:lumMod val="75000"/>
                  </a:schemeClr>
                </a:solidFill>
              </a:rPr>
              <a:t>المهندس والجيولوجي والكيميائي والفيزيائي والإداري والمحاسب وكل الأعمال الأخرى . ومن العجيب ألا يُطلب منهم القسم الغليظ قبل مباشرتهم لأعمالهم مثل الطبيب</a:t>
            </a:r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685801"/>
            <a:ext cx="8648700" cy="5181600"/>
          </a:xfrm>
        </p:spPr>
        <p:txBody>
          <a:bodyPr/>
          <a:lstStyle/>
          <a:p>
            <a:pPr algn="just" rtl="1"/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علاقة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أخلاقيات العمل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بالقانون</a:t>
            </a:r>
            <a:endParaRPr lang="ar-SA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 rtl="1"/>
            <a:r>
              <a:rPr lang="ar-SA" sz="1200" dirty="0" smtClean="0"/>
              <a:t>	</a:t>
            </a:r>
          </a:p>
          <a:p>
            <a:pPr algn="just" rtl="1"/>
            <a:r>
              <a:rPr lang="ar-SA" sz="2400" dirty="0" smtClean="0"/>
              <a:t>	لا بد أن يكون قائماً على معايير أخلاقية تبعده عن الاستبداد في الأحكام والكيل بمكيالين ، وإحقاق </a:t>
            </a:r>
            <a:r>
              <a:rPr lang="ar-SA" sz="2400" dirty="0" err="1" smtClean="0"/>
              <a:t>الحق </a:t>
            </a:r>
            <a:r>
              <a:rPr lang="ar-SA" sz="2400" dirty="0" err="1" smtClean="0"/>
              <a:t>.</a:t>
            </a:r>
            <a:r>
              <a:rPr lang="ar-SA" sz="2400" dirty="0" smtClean="0"/>
              <a:t> فالقانون يعلو ولا يعلى </a:t>
            </a:r>
            <a:r>
              <a:rPr lang="ar-SA" sz="2400" dirty="0" err="1" smtClean="0"/>
              <a:t>عليه.</a:t>
            </a:r>
            <a:r>
              <a:rPr lang="ar-SA" sz="2400" dirty="0" smtClean="0"/>
              <a:t> </a:t>
            </a:r>
            <a:endParaRPr lang="ar-SA" sz="2400" dirty="0" smtClean="0"/>
          </a:p>
          <a:p>
            <a:pPr algn="just" rtl="1"/>
            <a:endParaRPr lang="ar-SA" sz="800" dirty="0" smtClean="0"/>
          </a:p>
          <a:p>
            <a:pPr algn="just" rtl="1"/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علاقة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أخلاقيات العمل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بالاقتصاد</a:t>
            </a:r>
            <a:endParaRPr lang="ar-SA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 rtl="1"/>
            <a:r>
              <a:rPr lang="ar-SA" sz="2400" dirty="0" smtClean="0"/>
              <a:t>	الأخذ بعين الاعتبار بالتوازن في السلوك الاقتصادي ، فلا </a:t>
            </a:r>
            <a:r>
              <a:rPr lang="ar-SA" sz="2400" dirty="0" smtClean="0"/>
              <a:t>شح </a:t>
            </a:r>
            <a:r>
              <a:rPr lang="ar-SA" sz="2400" dirty="0" smtClean="0"/>
              <a:t>ولا إسراف ، إنفاقاً ، وإنتاجاً ، واستهلاكاً ، واستثماراً وادخاراً ، وهذا ما يظهر جلياً العلاقة القوية بين المعايير الأخلاقية والعمليات الاقتصادية . </a:t>
            </a:r>
          </a:p>
          <a:p>
            <a:pPr algn="just" rtl="1"/>
            <a:endParaRPr lang="ar-SA" sz="1000" dirty="0" smtClean="0"/>
          </a:p>
          <a:p>
            <a:pPr algn="just" rtl="1"/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علاقة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أخلاقيات العمل </a:t>
            </a:r>
            <a:r>
              <a:rPr lang="ar-SA" sz="2800" dirty="0" smtClean="0">
                <a:solidFill>
                  <a:schemeClr val="accent5">
                    <a:lumMod val="75000"/>
                  </a:schemeClr>
                </a:solidFill>
              </a:rPr>
              <a:t>بالرياضة</a:t>
            </a:r>
            <a:endParaRPr lang="ar-SA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 rtl="1"/>
            <a:r>
              <a:rPr lang="ar-SA" sz="2400" dirty="0" smtClean="0"/>
              <a:t>	</a:t>
            </a:r>
            <a:r>
              <a:rPr lang="ar-SA" sz="2400" dirty="0" smtClean="0"/>
              <a:t>عدم تناول المنشطات للمحافظة على منافسة نزيهة، تقبل الهزيمة بكل روح رياضية، عدم التلاعب بنتائج الدوري خاصة في الاسابيع الاخيرة من الدوري و ذلك بشراء حكماء </a:t>
            </a:r>
            <a:r>
              <a:rPr lang="ar-SA" sz="2400" dirty="0" err="1" smtClean="0"/>
              <a:t>المباريات.</a:t>
            </a:r>
            <a:r>
              <a:rPr lang="ar-SA" sz="2400" dirty="0" smtClean="0"/>
              <a:t> </a:t>
            </a:r>
            <a:endParaRPr lang="ar-SA" sz="2400" dirty="0" smtClean="0"/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32656"/>
            <a:ext cx="8801100" cy="5631903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sym typeface="Wingdings"/>
              </a:rPr>
              <a:t>أخلاقيات 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sym typeface="Wingdings"/>
              </a:rPr>
              <a:t>العمل الخاصة 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sym typeface="Wingdings"/>
              </a:rPr>
              <a:t>بالطلاب</a:t>
            </a:r>
            <a:endParaRPr lang="ar-SA" sz="3600" dirty="0" smtClean="0">
              <a:solidFill>
                <a:schemeClr val="accent5">
                  <a:lumMod val="75000"/>
                </a:schemeClr>
              </a:solidFill>
              <a:sym typeface="Wingdings"/>
            </a:endParaRPr>
          </a:p>
          <a:p>
            <a:pPr algn="just" rtl="1"/>
            <a:endParaRPr lang="ar-SA" sz="1000" dirty="0" smtClean="0">
              <a:solidFill>
                <a:srgbClr val="00B050"/>
              </a:solidFill>
              <a:sym typeface="Wingdings"/>
            </a:endParaRPr>
          </a:p>
          <a:p>
            <a:pPr algn="just" rtl="1"/>
            <a:endParaRPr lang="ar-SA" sz="1000" dirty="0" smtClean="0">
              <a:solidFill>
                <a:srgbClr val="00B050"/>
              </a:solidFill>
              <a:sym typeface="Wingdings"/>
            </a:endParaRPr>
          </a:p>
          <a:p>
            <a:pPr algn="just" rtl="1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ar-SA" sz="2400" dirty="0" smtClean="0"/>
              <a:t>أن يكون </a:t>
            </a:r>
            <a:r>
              <a:rPr lang="ar-SA" sz="2400" dirty="0" smtClean="0"/>
              <a:t>مستقيما ومحترما.</a:t>
            </a:r>
          </a:p>
          <a:p>
            <a:pPr algn="just" rtl="1">
              <a:buFont typeface="Wingdings" pitchFamily="2" charset="2"/>
              <a:buChar char="q"/>
            </a:pPr>
            <a:endParaRPr lang="ar-SA" sz="2400" dirty="0" smtClean="0"/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مهما و مهتما.</a:t>
            </a:r>
          </a:p>
          <a:p>
            <a:pPr algn="just" rtl="1">
              <a:buFont typeface="Wingdings" pitchFamily="2" charset="2"/>
              <a:buChar char="q"/>
            </a:pPr>
            <a:endParaRPr lang="ar-SA" sz="2400" dirty="0" smtClean="0"/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حضور المحاضرات </a:t>
            </a:r>
            <a:r>
              <a:rPr lang="ar-SA" sz="2400" dirty="0" smtClean="0"/>
              <a:t>و ليس جسديا فحسب.</a:t>
            </a:r>
          </a:p>
          <a:p>
            <a:pPr algn="just" rtl="1">
              <a:buFont typeface="Wingdings" pitchFamily="2" charset="2"/>
              <a:buChar char="q"/>
            </a:pPr>
            <a:endParaRPr lang="ar-SA" sz="2400" dirty="0" smtClean="0"/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الالتزام بالأوقات و </a:t>
            </a:r>
            <a:r>
              <a:rPr lang="ar-SA" sz="2400" dirty="0" err="1" smtClean="0"/>
              <a:t>المواعيد </a:t>
            </a:r>
            <a:r>
              <a:rPr lang="ar-SA" sz="2400" dirty="0" smtClean="0"/>
              <a:t>(الاختبارات</a:t>
            </a:r>
            <a:r>
              <a:rPr lang="ar-SA" sz="2400" dirty="0" err="1" smtClean="0"/>
              <a:t>)</a:t>
            </a:r>
            <a:r>
              <a:rPr lang="ar-SA" sz="2400" dirty="0" err="1" smtClean="0"/>
              <a:t> .</a:t>
            </a:r>
            <a:endParaRPr lang="ar-SA" sz="2400" dirty="0" smtClean="0"/>
          </a:p>
          <a:p>
            <a:pPr algn="just" rtl="1">
              <a:buFont typeface="Wingdings" pitchFamily="2" charset="2"/>
              <a:buChar char="q"/>
            </a:pPr>
            <a:endParaRPr lang="ar-SA" sz="2400" dirty="0" smtClean="0"/>
          </a:p>
          <a:p>
            <a:pPr algn="just" rtl="1">
              <a:buFont typeface="Wingdings" pitchFamily="2" charset="2"/>
              <a:buChar char="q"/>
            </a:pPr>
            <a:r>
              <a:rPr lang="ar-SA" sz="2400" dirty="0" smtClean="0"/>
              <a:t>من غشنا فليس </a:t>
            </a:r>
            <a:r>
              <a:rPr lang="ar-SA" sz="2400" dirty="0" err="1" smtClean="0"/>
              <a:t>منا.</a:t>
            </a:r>
            <a:r>
              <a:rPr lang="ar-SA" sz="2400" dirty="0" smtClean="0"/>
              <a:t> فيجب على الطالب الامتناع على الغش و سرقة </a:t>
            </a:r>
            <a:r>
              <a:rPr lang="ar-SA" sz="2400" dirty="0" smtClean="0"/>
              <a:t>بحوث غيره ، </a:t>
            </a:r>
            <a:r>
              <a:rPr lang="ar-SA" sz="2400" dirty="0" smtClean="0"/>
              <a:t>والكذب </a:t>
            </a:r>
            <a:r>
              <a:rPr lang="ar-SA" sz="2400" dirty="0" smtClean="0"/>
              <a:t>على الله ثم على أستاذه بأنه هو الذي أعد ما </a:t>
            </a:r>
            <a:r>
              <a:rPr lang="ar-SA" sz="2400" dirty="0" smtClean="0"/>
              <a:t>كلف </a:t>
            </a:r>
            <a:r>
              <a:rPr lang="ar-SA" sz="2400" dirty="0" smtClean="0"/>
              <a:t>به من </a:t>
            </a:r>
            <a:r>
              <a:rPr lang="ar-SA" sz="2400" dirty="0" smtClean="0"/>
              <a:t>أعمال منزلية.</a:t>
            </a:r>
            <a:endParaRPr lang="ar-SA" sz="2400" dirty="0" smtClean="0"/>
          </a:p>
          <a:p>
            <a:pPr algn="just" rtl="1"/>
            <a:endParaRPr lang="ar-S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76672"/>
            <a:ext cx="8915400" cy="5400600"/>
          </a:xfrm>
        </p:spPr>
        <p:txBody>
          <a:bodyPr/>
          <a:lstStyle/>
          <a:p>
            <a:pPr algn="just" rtl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</a:rPr>
              <a:t>أخلاقيات العمل الخاصة بالأستاذ</a:t>
            </a:r>
          </a:p>
          <a:p>
            <a:pPr algn="just" rtl="1"/>
            <a:endParaRPr lang="ar-SA" sz="11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400" dirty="0" smtClean="0"/>
              <a:t>السرقة في الوقت تسمى سرقة أيضا، لذا</a:t>
            </a:r>
            <a:r>
              <a:rPr lang="ar-SA" sz="2400" dirty="0" smtClean="0"/>
              <a:t> </a:t>
            </a:r>
            <a:r>
              <a:rPr lang="ar-SA" sz="2400" dirty="0" smtClean="0"/>
              <a:t>وجب على الأستاذ أن يحترم وقت المحاضرة </a:t>
            </a:r>
            <a:r>
              <a:rPr lang="ar-SA" sz="2400" dirty="0" smtClean="0"/>
              <a:t>حضوراً وانصرافاً </a:t>
            </a:r>
            <a:r>
              <a:rPr lang="ar-SA" sz="2400" dirty="0" smtClean="0"/>
              <a:t>و أن يعطي للطالب المثال الصحيح.</a:t>
            </a:r>
            <a:endParaRPr lang="ar-SA" sz="24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400" dirty="0" smtClean="0"/>
              <a:t>العمل على ايصال المعلومة لكل </a:t>
            </a:r>
            <a:r>
              <a:rPr lang="ar-SA" sz="2400" dirty="0" err="1" smtClean="0"/>
              <a:t>طالب .</a:t>
            </a:r>
            <a:endParaRPr lang="ar-SA" sz="24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400" dirty="0" smtClean="0"/>
              <a:t>أن يقبل الرأي و الرأي الاخر و مختلف أوجه النظر </a:t>
            </a:r>
            <a:r>
              <a:rPr lang="ar-SA" sz="2400" dirty="0" err="1" smtClean="0"/>
              <a:t>للطالب </a:t>
            </a:r>
            <a:r>
              <a:rPr lang="ar-SA" sz="2400" dirty="0" err="1" smtClean="0"/>
              <a:t>.</a:t>
            </a:r>
            <a:endParaRPr lang="ar-SA" sz="24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400" dirty="0" smtClean="0"/>
              <a:t>أن يجدد في معلوماته و أن يكون مواكبا للبحوث الجديدة لخلق القيمة المضافة لدى الطالب.</a:t>
            </a:r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احترام </a:t>
            </a:r>
            <a:r>
              <a:rPr lang="ar-SA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القواعد الأخلاقية </a:t>
            </a:r>
            <a:r>
              <a:rPr lang="ar-SA" sz="2400" dirty="0" smtClean="0"/>
              <a:t>يفترض </a:t>
            </a:r>
            <a:r>
              <a:rPr lang="ar-SA" sz="2400" dirty="0" smtClean="0"/>
              <a:t>احترام </a:t>
            </a:r>
            <a:r>
              <a:rPr lang="ar-SA" sz="2400" dirty="0" smtClean="0"/>
              <a:t>كرامة الطلاب والعمل على ترسيخ النزاهة </a:t>
            </a:r>
            <a:r>
              <a:rPr lang="ar-SA" sz="2400" dirty="0" smtClean="0"/>
              <a:t>الأخلاقية والجسدية </a:t>
            </a:r>
            <a:r>
              <a:rPr lang="ar-TN" sz="2400" dirty="0" err="1" smtClean="0"/>
              <a:t>لل</a:t>
            </a:r>
            <a:r>
              <a:rPr lang="ar-SA" sz="2400" dirty="0" smtClean="0"/>
              <a:t>طلاب </a:t>
            </a:r>
            <a:r>
              <a:rPr lang="ar-SA" sz="2400" dirty="0" smtClean="0"/>
              <a:t>دون </a:t>
            </a:r>
            <a:r>
              <a:rPr lang="ar-TN" sz="2400" dirty="0" smtClean="0"/>
              <a:t>خلفية بهدف </a:t>
            </a:r>
            <a:r>
              <a:rPr lang="ar-TN" sz="2400" dirty="0" smtClean="0"/>
              <a:t>التلاعب</a:t>
            </a:r>
            <a:r>
              <a:rPr lang="ar-SA" sz="2400" dirty="0" smtClean="0"/>
              <a:t> </a:t>
            </a:r>
            <a:r>
              <a:rPr lang="ar-SA" sz="2400" dirty="0" err="1" smtClean="0"/>
              <a:t>بهم.</a:t>
            </a:r>
            <a:r>
              <a:rPr lang="ar-SA" sz="2400" dirty="0" smtClean="0"/>
              <a:t> </a:t>
            </a:r>
            <a:endParaRPr lang="ar-SA" sz="24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TN" sz="2400" dirty="0" smtClean="0"/>
              <a:t>الصدق </a:t>
            </a:r>
            <a:r>
              <a:rPr lang="ar-TN" sz="2400" dirty="0" smtClean="0"/>
              <a:t>في القول والشفافية</a:t>
            </a:r>
            <a:r>
              <a:rPr lang="ar-SA" sz="2400" dirty="0" smtClean="0"/>
              <a:t> في نقل المعلومات وتجنب إعطاء الوعود وعدم </a:t>
            </a:r>
            <a:r>
              <a:rPr lang="ar-TN" sz="2400" dirty="0" smtClean="0"/>
              <a:t>الوفاء </a:t>
            </a:r>
            <a:r>
              <a:rPr lang="ar-TN" sz="2400" dirty="0" err="1" smtClean="0"/>
              <a:t>بها</a:t>
            </a:r>
            <a:r>
              <a:rPr lang="ar-TN" sz="2400" dirty="0" smtClean="0"/>
              <a:t> هي أهم ال</a:t>
            </a:r>
            <a:r>
              <a:rPr lang="ar-SA" sz="2400" dirty="0" smtClean="0"/>
              <a:t>قواعد الواجب </a:t>
            </a:r>
            <a:r>
              <a:rPr lang="ar-SA" sz="2400" dirty="0" smtClean="0"/>
              <a:t>إتباعها.</a:t>
            </a:r>
            <a:endParaRPr lang="ar-SA" sz="2400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/>
              <a:t>	</a:t>
            </a:r>
          </a:p>
          <a:p>
            <a:pPr algn="just" rtl="1"/>
            <a:endParaRPr lang="ar-SA" sz="1400" dirty="0" smtClean="0">
              <a:solidFill>
                <a:srgbClr val="00B050"/>
              </a:solidFill>
            </a:endParaRPr>
          </a:p>
          <a:p>
            <a:pPr marL="1739646" lvl="5" indent="-514350" algn="just" rtl="1">
              <a:buFont typeface="+mj-lt"/>
              <a:buAutoNum type="arabicPeriod"/>
            </a:pPr>
            <a:r>
              <a:rPr lang="ar-SA" sz="3200" dirty="0" smtClean="0"/>
              <a:t>ألا يتدخل في أمور زملائه وعلاقاتهم مع طلابهم .</a:t>
            </a:r>
          </a:p>
          <a:p>
            <a:pPr marL="1739646" lvl="5" indent="-514350" algn="just" rtl="1">
              <a:buFont typeface="+mj-lt"/>
              <a:buAutoNum type="arabicPeriod"/>
            </a:pPr>
            <a:r>
              <a:rPr lang="ar-SA" sz="3200" dirty="0" smtClean="0"/>
              <a:t>أن يقدم لهم يد العون ، وبخاصة الجدد منهم .</a:t>
            </a:r>
          </a:p>
          <a:p>
            <a:pPr marL="1739646" lvl="5" indent="-514350" algn="just" rtl="1">
              <a:buFont typeface="+mj-lt"/>
              <a:buAutoNum type="arabicPeriod"/>
            </a:pPr>
            <a:r>
              <a:rPr lang="ar-SA" sz="3200" dirty="0" smtClean="0"/>
              <a:t>أن يكون موضوعياً في تقييم زملائه .</a:t>
            </a:r>
          </a:p>
          <a:p>
            <a:pPr algn="just" rtl="1"/>
            <a:endParaRPr lang="ar-SA" dirty="0"/>
          </a:p>
        </p:txBody>
      </p:sp>
      <p:sp>
        <p:nvSpPr>
          <p:cNvPr id="4" name="ZoneTexte 3"/>
          <p:cNvSpPr txBox="1"/>
          <p:nvPr/>
        </p:nvSpPr>
        <p:spPr>
          <a:xfrm>
            <a:off x="920552" y="332656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أخلاقيات العمل الخاصة بعلاقة الأستاذ بزملائه في </a:t>
            </a:r>
            <a:r>
              <a:rPr lang="ar-SA" sz="3600" dirty="0" err="1" smtClean="0">
                <a:solidFill>
                  <a:schemeClr val="accent5">
                    <a:lumMod val="75000"/>
                  </a:schemeClr>
                </a:solidFill>
              </a:rPr>
              <a:t>المهنة :</a:t>
            </a:r>
            <a:endParaRPr lang="ar-SA" sz="36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اخلاقيات الاعمال و علم الاجتماع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توجد علاقة قوية </a:t>
            </a:r>
            <a:r>
              <a:rPr lang="ar-SA" dirty="0" smtClean="0">
                <a:solidFill>
                  <a:schemeClr val="tx1"/>
                </a:solidFill>
              </a:rPr>
              <a:t>بين</a:t>
            </a:r>
            <a:r>
              <a:rPr lang="ar-SA" dirty="0" smtClean="0"/>
              <a:t> اخلاقيات الاعمال</a:t>
            </a:r>
            <a:r>
              <a:rPr lang="ar-SA" dirty="0" smtClean="0">
                <a:solidFill>
                  <a:schemeClr val="tx1"/>
                </a:solidFill>
              </a:rPr>
              <a:t> وعلم </a:t>
            </a:r>
            <a:r>
              <a:rPr lang="ar-SA" dirty="0" smtClean="0">
                <a:solidFill>
                  <a:schemeClr val="tx1"/>
                </a:solidFill>
              </a:rPr>
              <a:t>الاجتماع، لان بعض القضايا المدروسة ضمن علم الاجتماع هي محور الدراسة ضمن السلوك التنظيمي </a:t>
            </a:r>
            <a:r>
              <a:rPr lang="ar-SA" dirty="0" err="1" smtClean="0">
                <a:solidFill>
                  <a:schemeClr val="tx1"/>
                </a:solidFill>
              </a:rPr>
              <a:t>مثل </a:t>
            </a:r>
            <a:r>
              <a:rPr lang="ar-SA" dirty="0" smtClean="0">
                <a:solidFill>
                  <a:schemeClr val="tx1"/>
                </a:solidFill>
              </a:rPr>
              <a:t>(الجماعات، الصراع، </a:t>
            </a:r>
            <a:r>
              <a:rPr lang="ar-SA" dirty="0" err="1" smtClean="0">
                <a:solidFill>
                  <a:schemeClr val="tx1"/>
                </a:solidFill>
              </a:rPr>
              <a:t>القوة</a:t>
            </a:r>
            <a:r>
              <a:rPr lang="ar-SA" dirty="0" err="1" smtClean="0">
                <a:solidFill>
                  <a:schemeClr val="tx1"/>
                </a:solidFill>
              </a:rPr>
              <a:t>...)</a:t>
            </a:r>
            <a:endParaRPr lang="ar-SA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ar-SA" dirty="0" smtClean="0">
                <a:solidFill>
                  <a:schemeClr val="tx1"/>
                </a:solidFill>
              </a:rPr>
              <a:t>فهم الجماعات و الصراعات الموجودة داخل </a:t>
            </a:r>
            <a:r>
              <a:rPr lang="ar-SA" dirty="0" err="1" smtClean="0">
                <a:solidFill>
                  <a:schemeClr val="tx1"/>
                </a:solidFill>
              </a:rPr>
              <a:t>المنشآت </a:t>
            </a:r>
            <a:r>
              <a:rPr lang="ar-SA" dirty="0" smtClean="0">
                <a:solidFill>
                  <a:schemeClr val="tx1"/>
                </a:solidFill>
              </a:rPr>
              <a:t>(</a:t>
            </a:r>
            <a:r>
              <a:rPr lang="ar-SA" dirty="0" smtClean="0"/>
              <a:t>التغلب على أي من أنواع الصراعات الطبقية أو الطائفية بينهم وإلغاء الحواجز التنظيمية المسببة للعزلة بين منسوبي </a:t>
            </a:r>
            <a:r>
              <a:rPr lang="ar-SA" dirty="0" err="1" smtClean="0"/>
              <a:t>المنظمة </a:t>
            </a:r>
            <a:r>
              <a:rPr lang="ar-SA" dirty="0" err="1" smtClean="0">
                <a:solidFill>
                  <a:schemeClr val="tx1"/>
                </a:solidFill>
              </a:rPr>
              <a:t>)</a:t>
            </a:r>
            <a:endParaRPr lang="ar-SA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اخلاقيات الاعمال 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و علم 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دراسة </a:t>
            </a:r>
            <a:r>
              <a:rPr lang="ar-SA" sz="3600" dirty="0" err="1" smtClean="0">
                <a:solidFill>
                  <a:schemeClr val="accent5">
                    <a:lumMod val="75000"/>
                  </a:schemeClr>
                </a:solidFill>
              </a:rPr>
              <a:t>الإنسان 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ar-SA" sz="3600" dirty="0" err="1" smtClean="0">
                <a:solidFill>
                  <a:schemeClr val="accent5">
                    <a:lumMod val="75000"/>
                  </a:schemeClr>
                </a:solidFill>
              </a:rPr>
              <a:t>الانثربولوجيا)</a:t>
            </a:r>
            <a:endParaRPr lang="fr-FR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indent="-341313" algn="just">
              <a:buFont typeface="Wingdings" pitchFamily="2" charset="2"/>
              <a:buChar char="v"/>
              <a:defRPr/>
            </a:pPr>
            <a:r>
              <a:rPr lang="ar-SA" dirty="0" smtClean="0">
                <a:solidFill>
                  <a:schemeClr val="tx1"/>
                </a:solidFill>
              </a:rPr>
              <a:t>هو علم دراسة الإنسان وسلوكياته التي يتعلمها  كاللغة، والقيم، </a:t>
            </a:r>
            <a:r>
              <a:rPr lang="ar-SA" dirty="0" smtClean="0">
                <a:solidFill>
                  <a:schemeClr val="tx1"/>
                </a:solidFill>
              </a:rPr>
              <a:t>و المبادئ، والمشاعر</a:t>
            </a:r>
            <a:r>
              <a:rPr lang="ar-SA" dirty="0" smtClean="0">
                <a:solidFill>
                  <a:schemeClr val="tx1"/>
                </a:solidFill>
              </a:rPr>
              <a:t>.</a:t>
            </a:r>
          </a:p>
          <a:p>
            <a:pPr marL="341313" indent="-341313" algn="just">
              <a:buFont typeface="Wingdings" pitchFamily="2" charset="2"/>
              <a:buChar char="v"/>
              <a:defRPr/>
            </a:pPr>
            <a:r>
              <a:rPr lang="ar-SA" dirty="0" smtClean="0">
                <a:solidFill>
                  <a:schemeClr val="tx1"/>
                </a:solidFill>
              </a:rPr>
              <a:t>توجد علاقة بين </a:t>
            </a:r>
            <a:r>
              <a:rPr lang="ar-SA" dirty="0" smtClean="0"/>
              <a:t>اخلاقيات الاعمال </a:t>
            </a:r>
            <a:r>
              <a:rPr lang="ar-SA" dirty="0" smtClean="0">
                <a:solidFill>
                  <a:schemeClr val="tx1"/>
                </a:solidFill>
              </a:rPr>
              <a:t>وعلم </a:t>
            </a:r>
            <a:r>
              <a:rPr lang="ar-SA" dirty="0" err="1" smtClean="0">
                <a:solidFill>
                  <a:schemeClr val="tx1"/>
                </a:solidFill>
              </a:rPr>
              <a:t>الانثربولوجيا</a:t>
            </a:r>
            <a:r>
              <a:rPr lang="ar-SA" dirty="0" smtClean="0">
                <a:solidFill>
                  <a:schemeClr val="tx1"/>
                </a:solidFill>
              </a:rPr>
              <a:t> بسبب تواجد مواضيع مشتركة </a:t>
            </a:r>
            <a:r>
              <a:rPr lang="ar-SA" dirty="0" err="1" smtClean="0">
                <a:solidFill>
                  <a:schemeClr val="tx1"/>
                </a:solidFill>
              </a:rPr>
              <a:t>مثل </a:t>
            </a:r>
            <a:r>
              <a:rPr lang="ar-SA" dirty="0" smtClean="0">
                <a:solidFill>
                  <a:schemeClr val="tx1"/>
                </a:solidFill>
              </a:rPr>
              <a:t>( الثقافة، </a:t>
            </a:r>
            <a:r>
              <a:rPr lang="ar-SA" dirty="0" smtClean="0">
                <a:solidFill>
                  <a:schemeClr val="tx1"/>
                </a:solidFill>
              </a:rPr>
              <a:t>والعادات، و التقاليد</a:t>
            </a:r>
            <a:r>
              <a:rPr lang="ar-SA" dirty="0" err="1" smtClean="0">
                <a:solidFill>
                  <a:schemeClr val="tx1"/>
                </a:solidFill>
              </a:rPr>
              <a:t>)</a:t>
            </a:r>
            <a:endParaRPr lang="ar-SA" dirty="0" smtClean="0">
              <a:solidFill>
                <a:schemeClr val="tx1"/>
              </a:solidFill>
            </a:endParaRPr>
          </a:p>
          <a:p>
            <a:pPr marL="741363" lvl="1" indent="-341313" algn="just">
              <a:buFont typeface="Wingdings" pitchFamily="2" charset="2"/>
              <a:buChar char="ü"/>
              <a:defRPr/>
            </a:pPr>
            <a:r>
              <a:rPr lang="ar-SA" dirty="0" smtClean="0"/>
              <a:t>لا </a:t>
            </a:r>
            <a:r>
              <a:rPr lang="ar-SA" dirty="0" smtClean="0"/>
              <a:t>تجاهل للحاجات </a:t>
            </a:r>
            <a:r>
              <a:rPr lang="ar-SA" dirty="0" smtClean="0"/>
              <a:t>الروحية </a:t>
            </a:r>
            <a:r>
              <a:rPr lang="ar-SA" dirty="0" smtClean="0"/>
              <a:t>والنفسية للموظف</a:t>
            </a:r>
            <a:endParaRPr lang="ar-SA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260648"/>
            <a:ext cx="8915400" cy="5976664"/>
          </a:xfrm>
        </p:spPr>
        <p:txBody>
          <a:bodyPr/>
          <a:lstStyle/>
          <a:p>
            <a:pPr marL="596646" indent="-514350" algn="just" rtl="1"/>
            <a:endParaRPr lang="ar-SA" sz="1000" dirty="0" smtClean="0"/>
          </a:p>
          <a:p>
            <a:pPr marL="596646" indent="-514350"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(1) التخطيط : </a:t>
            </a:r>
          </a:p>
          <a:p>
            <a:pPr marL="596646" indent="-514350" algn="just" rtl="1"/>
            <a:endParaRPr lang="ar-SA" sz="1200" dirty="0" smtClean="0"/>
          </a:p>
          <a:p>
            <a:pPr marL="596646" indent="-514350" algn="just" rtl="1">
              <a:buFont typeface="Arial" pitchFamily="34" charset="0"/>
              <a:buChar char="•"/>
            </a:pPr>
            <a:r>
              <a:rPr lang="ar-SA" dirty="0" smtClean="0"/>
              <a:t>التخطيط عملية ذهنية بطبيعتها تعتمد على التفكير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الخلاق</a:t>
            </a:r>
            <a:r>
              <a:rPr lang="ar-SA" dirty="0" smtClean="0"/>
              <a:t> للمخطط الذي بقوم من خلاله باستخدام خبراته و مهاراته و معرفته في بلورة الحقيقة و المعلومات المتاحة بالنسبة للموقف المحدد حتى يتمكن من وضع الخطة المناسبة للأنشطة المراد تحقيقها.</a:t>
            </a:r>
          </a:p>
          <a:p>
            <a:pPr marL="596646" indent="-514350" algn="just">
              <a:buFont typeface="Arial" pitchFamily="34" charset="0"/>
              <a:buChar char="•"/>
            </a:pP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لا</a:t>
            </a:r>
            <a:r>
              <a:rPr lang="ar-SA" dirty="0" smtClean="0"/>
              <a:t> يقام</a:t>
            </a:r>
            <a:r>
              <a:rPr lang="ar-SA" dirty="0" smtClean="0"/>
              <a:t> التخطيط على أساس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الخيال</a:t>
            </a:r>
            <a:r>
              <a:rPr lang="ar-SA" dirty="0" smtClean="0"/>
              <a:t> 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الرغبات</a:t>
            </a:r>
            <a:r>
              <a:rPr lang="ar-SA" dirty="0" smtClean="0"/>
              <a:t> بل انطلاقا من </a:t>
            </a:r>
            <a:r>
              <a:rPr lang="ar-SA" u="sng" dirty="0" smtClean="0"/>
              <a:t>الواقع الحي</a:t>
            </a:r>
            <a:r>
              <a:rPr lang="ar-SA" dirty="0" smtClean="0"/>
              <a:t> و ذلك فيه احتراما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للثقة</a:t>
            </a:r>
            <a:r>
              <a:rPr lang="ar-SA" dirty="0" smtClean="0"/>
              <a:t> التي وضعت في الانسان المخطط و سعيا على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احترام</a:t>
            </a:r>
            <a:r>
              <a:rPr lang="ar-SA" dirty="0" smtClean="0"/>
              <a:t> و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تقدير</a:t>
            </a:r>
            <a:r>
              <a:rPr lang="ar-SA" dirty="0" smtClean="0"/>
              <a:t> المرؤوسين المطالبين بتحقيق المخطط له</a:t>
            </a:r>
            <a:endParaRPr lang="ar-SA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marL="596646" indent="-514350"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(2) التنظيم :</a:t>
            </a:r>
          </a:p>
          <a:p>
            <a:pPr marL="596646" indent="-514350" algn="just" rtl="1"/>
            <a:endParaRPr lang="ar-SA" sz="10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96646" indent="-514350" algn="just" rtl="1"/>
            <a:endParaRPr lang="ar-SA" sz="2800" dirty="0" smtClean="0"/>
          </a:p>
          <a:p>
            <a:pPr marL="596646" indent="-514350" algn="just" rtl="1">
              <a:buFont typeface="Wingdings" pitchFamily="2" charset="2"/>
              <a:buChar char="v"/>
            </a:pPr>
            <a:r>
              <a:rPr lang="ar-SA" sz="2800" dirty="0" smtClean="0"/>
              <a:t>استنتاجات </a:t>
            </a:r>
            <a:r>
              <a:rPr lang="ar-SA" sz="2800" dirty="0" err="1" smtClean="0"/>
              <a:t>التون</a:t>
            </a:r>
            <a:r>
              <a:rPr lang="ar-SA" sz="2800" dirty="0" smtClean="0"/>
              <a:t> مايو</a:t>
            </a:r>
          </a:p>
          <a:p>
            <a:pPr marL="341313" indent="-341313" algn="just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ليس للعوامل </a:t>
            </a:r>
            <a:r>
              <a:rPr lang="ar-SA" sz="2800" dirty="0" err="1" smtClean="0">
                <a:solidFill>
                  <a:schemeClr val="tx1"/>
                </a:solidFill>
              </a:rPr>
              <a:t>المادية </a:t>
            </a:r>
            <a:r>
              <a:rPr lang="ar-SA" sz="2800" dirty="0" smtClean="0">
                <a:solidFill>
                  <a:schemeClr val="tx1"/>
                </a:solidFill>
              </a:rPr>
              <a:t>(الاضاءة، </a:t>
            </a:r>
            <a:r>
              <a:rPr lang="ar-SA" sz="2800" dirty="0" err="1" smtClean="0">
                <a:solidFill>
                  <a:schemeClr val="tx1"/>
                </a:solidFill>
              </a:rPr>
              <a:t>الحرارة..</a:t>
            </a:r>
            <a:r>
              <a:rPr lang="ar-SA" sz="2800" dirty="0" smtClean="0">
                <a:solidFill>
                  <a:schemeClr val="tx1"/>
                </a:solidFill>
              </a:rPr>
              <a:t>) الأثر الايجابي على إنتاجية العاملين.</a:t>
            </a:r>
          </a:p>
          <a:p>
            <a:pPr marL="341313" indent="-341313" algn="just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العوامل الاجتماعية والإنسانية لها تأثير اكبر على معنويات العاملين وإنتاجيتهم.</a:t>
            </a:r>
          </a:p>
          <a:p>
            <a:pPr marL="341313" indent="-341313" algn="just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تعد العوامل الاجتماعية عاملا مهما يؤثر على سلوك </a:t>
            </a:r>
            <a:r>
              <a:rPr lang="ar-SA" sz="2800" dirty="0" err="1" smtClean="0">
                <a:solidFill>
                  <a:schemeClr val="tx1"/>
                </a:solidFill>
              </a:rPr>
              <a:t>الفرد.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</a:p>
          <a:p>
            <a:pPr marL="341313" indent="-341313" algn="just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تؤثر العوامل الإنسانية بشكل كبير على الرضا الوظيفي للعاملين.</a:t>
            </a:r>
          </a:p>
          <a:p>
            <a:pPr marL="341313" indent="-341313" algn="just">
              <a:buFont typeface="Wingdings" pitchFamily="2" charset="2"/>
              <a:buChar char="ü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يتأثر سلوك الفرد بما يمنح له من حوافز معنوية.</a:t>
            </a:r>
          </a:p>
          <a:p>
            <a:pPr marL="596646" indent="-514350" algn="just" rtl="1">
              <a:buFont typeface="Wingdings" pitchFamily="2" charset="2"/>
              <a:buChar char="v"/>
            </a:pPr>
            <a:endParaRPr lang="ar-SA" sz="2800" dirty="0" smtClean="0"/>
          </a:p>
          <a:p>
            <a:pPr algn="just" rtl="1"/>
            <a:endParaRPr lang="ar-SA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600200"/>
            <a:ext cx="9410700" cy="4525963"/>
          </a:xfrm>
        </p:spPr>
        <p:txBody>
          <a:bodyPr/>
          <a:lstStyle/>
          <a:p>
            <a:pPr marL="231775">
              <a:buFont typeface="Wingdings" pitchFamily="2" charset="2"/>
              <a:buChar char="Ø"/>
              <a:defRPr/>
            </a:pPr>
            <a:r>
              <a:rPr lang="ar-SA" dirty="0" smtClean="0"/>
              <a:t>تقسيم </a:t>
            </a:r>
            <a:r>
              <a:rPr lang="ar-SA" dirty="0" smtClean="0"/>
              <a:t>العمل </a:t>
            </a:r>
            <a:r>
              <a:rPr lang="ar-SA" dirty="0" smtClean="0"/>
              <a:t>واحترام التسلسل </a:t>
            </a:r>
            <a:r>
              <a:rPr lang="ar-SA" dirty="0" err="1" smtClean="0"/>
              <a:t>الرئاسي؛</a:t>
            </a:r>
            <a:endParaRPr lang="ar-SA" dirty="0" smtClean="0"/>
          </a:p>
          <a:p>
            <a:pPr marL="231775">
              <a:buFont typeface="Wingdings" pitchFamily="2" charset="2"/>
              <a:buChar char="Ø"/>
              <a:defRPr/>
            </a:pPr>
            <a:r>
              <a:rPr lang="ar-SA" dirty="0" smtClean="0"/>
              <a:t>إلغاء الطابع الشخصي والتجرد من الذاتية والعقلانية في </a:t>
            </a:r>
            <a:r>
              <a:rPr lang="ar-SA" dirty="0" err="1" smtClean="0"/>
              <a:t>التصرفات؛</a:t>
            </a:r>
            <a:endParaRPr lang="ar-SA" dirty="0" smtClean="0"/>
          </a:p>
          <a:p>
            <a:pPr marL="231775">
              <a:buFont typeface="Wingdings" pitchFamily="2" charset="2"/>
              <a:buChar char="Ø"/>
              <a:defRPr/>
            </a:pPr>
            <a:r>
              <a:rPr lang="ar-SA" dirty="0" smtClean="0"/>
              <a:t>التعيين على أساس </a:t>
            </a:r>
            <a:r>
              <a:rPr lang="ar-SA" dirty="0" err="1" smtClean="0"/>
              <a:t>الجدارة</a:t>
            </a:r>
            <a:r>
              <a:rPr lang="ar-SA" dirty="0" err="1" smtClean="0"/>
              <a:t>؛</a:t>
            </a:r>
            <a:endParaRPr lang="ar-SA" dirty="0" smtClean="0"/>
          </a:p>
          <a:p>
            <a:pPr marL="231775">
              <a:buFont typeface="Wingdings" pitchFamily="2" charset="2"/>
              <a:buChar char="Ø"/>
              <a:defRPr/>
            </a:pPr>
            <a:r>
              <a:rPr lang="ar-SA" dirty="0" smtClean="0"/>
              <a:t>ترسيخ معايير أخلاقية مهمة </a:t>
            </a:r>
            <a:r>
              <a:rPr lang="ar-SA" dirty="0" smtClean="0"/>
              <a:t>كالعدالة </a:t>
            </a:r>
            <a:r>
              <a:rPr lang="ar-SA" dirty="0" smtClean="0"/>
              <a:t>والمساواة واحترام الواجبات والحقوق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0"/>
            <a:ext cx="8724900" cy="5745163"/>
          </a:xfrm>
        </p:spPr>
        <p:txBody>
          <a:bodyPr/>
          <a:lstStyle/>
          <a:p>
            <a:pPr marL="596646" indent="-514350"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(3) </a:t>
            </a:r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التوجيه </a:t>
            </a:r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و </a:t>
            </a:r>
            <a:r>
              <a:rPr lang="ar-SA" sz="4000" dirty="0" err="1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القيادة</a:t>
            </a:r>
            <a:r>
              <a:rPr lang="ar-SA" sz="4000" dirty="0" err="1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596646" indent="-514350" algn="just" rtl="1"/>
            <a:endParaRPr lang="ar-SA" sz="4000" dirty="0" smtClean="0">
              <a:solidFill>
                <a:srgbClr val="AD996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ar-SA" dirty="0" smtClean="0"/>
              <a:t>حالة</a:t>
            </a:r>
            <a:r>
              <a:rPr lang="ar-SA" dirty="0" smtClean="0"/>
              <a:t>، جودة لشخص ما  في مركز مهيمن في مجموعة أو  في منظمة يقوم بتأثيرات للأسباب </a:t>
            </a:r>
            <a:r>
              <a:rPr lang="ar-SA" dirty="0" err="1" smtClean="0"/>
              <a:t>التالية</a:t>
            </a:r>
            <a:r>
              <a:rPr lang="ar-SA" dirty="0" err="1" smtClean="0"/>
              <a:t>:</a:t>
            </a:r>
            <a:endParaRPr lang="ar-SA" dirty="0" smtClean="0"/>
          </a:p>
          <a:p>
            <a:pPr algn="ctr"/>
            <a:r>
              <a:rPr lang="ar-SA" dirty="0" smtClean="0"/>
              <a:t>الدور المهني </a:t>
            </a:r>
            <a:r>
              <a:rPr lang="ar-SA" dirty="0" err="1" smtClean="0"/>
              <a:t>له </a:t>
            </a:r>
            <a:r>
              <a:rPr lang="ar-SA" dirty="0" smtClean="0"/>
              <a:t>(المرجعية و الخلفية</a:t>
            </a:r>
            <a:r>
              <a:rPr lang="ar-SA" dirty="0" err="1" smtClean="0"/>
              <a:t>)</a:t>
            </a:r>
            <a:endParaRPr lang="ar-SA" dirty="0" smtClean="0"/>
          </a:p>
          <a:p>
            <a:pPr algn="ctr"/>
            <a:r>
              <a:rPr lang="ar-SA" dirty="0" smtClean="0"/>
              <a:t>من </a:t>
            </a:r>
            <a:r>
              <a:rPr lang="ar-SA" dirty="0" err="1" smtClean="0"/>
              <a:t>أفكاره </a:t>
            </a:r>
            <a:r>
              <a:rPr lang="ar-SA" dirty="0" smtClean="0"/>
              <a:t>(السلطة المستخرجة من كمية المعلومات</a:t>
            </a:r>
            <a:r>
              <a:rPr lang="ar-SA" dirty="0" err="1" smtClean="0"/>
              <a:t>)</a:t>
            </a:r>
            <a:endParaRPr lang="ar-SA" dirty="0" smtClean="0"/>
          </a:p>
          <a:p>
            <a:pPr algn="ctr"/>
            <a:r>
              <a:rPr lang="ar-SA" dirty="0" smtClean="0"/>
              <a:t>من </a:t>
            </a:r>
            <a:r>
              <a:rPr lang="ar-SA" dirty="0" err="1" smtClean="0"/>
              <a:t>سلوكه، </a:t>
            </a:r>
            <a:r>
              <a:rPr lang="ar-SA" dirty="0" smtClean="0"/>
              <a:t>(الوحدة وخصوصية</a:t>
            </a:r>
            <a:r>
              <a:rPr lang="ar-SA" dirty="0" err="1" smtClean="0"/>
              <a:t>)</a:t>
            </a:r>
            <a:endParaRPr lang="ar-SA" dirty="0" smtClean="0"/>
          </a:p>
          <a:p>
            <a:pPr algn="ctr"/>
            <a:r>
              <a:rPr lang="ar-SA" dirty="0" smtClean="0"/>
              <a:t>حشد الجهود لتحقيق </a:t>
            </a:r>
            <a:r>
              <a:rPr lang="ar-SA" dirty="0" err="1" smtClean="0"/>
              <a:t>الغاية </a:t>
            </a:r>
            <a:r>
              <a:rPr lang="ar-SA" dirty="0" smtClean="0"/>
              <a:t>(التحفيز</a:t>
            </a:r>
            <a:r>
              <a:rPr lang="ar-SA" dirty="0" err="1" smtClean="0"/>
              <a:t>)</a:t>
            </a:r>
            <a:endParaRPr lang="ar-SA" dirty="0" smtClean="0"/>
          </a:p>
          <a:p>
            <a:pPr algn="ctr"/>
            <a:r>
              <a:rPr lang="ar-SA" dirty="0" smtClean="0"/>
              <a:t>الكاريزما التي يتمتع </a:t>
            </a:r>
            <a:r>
              <a:rPr lang="ar-SA" dirty="0" err="1" smtClean="0"/>
              <a:t>بها</a:t>
            </a:r>
            <a:r>
              <a:rPr lang="ar-SA" dirty="0" smtClean="0"/>
              <a:t> (الصفات الجسدية</a:t>
            </a:r>
            <a:r>
              <a:rPr lang="ar-SA" dirty="0" err="1" smtClean="0"/>
              <a:t>).</a:t>
            </a:r>
            <a:endParaRPr lang="fr-FR" dirty="0" smtClean="0"/>
          </a:p>
          <a:p>
            <a:pPr algn="just">
              <a:buFont typeface="Wingdings" pitchFamily="2" charset="2"/>
              <a:buChar char="v"/>
            </a:pPr>
            <a:endParaRPr lang="fr-FR" dirty="0" smtClean="0"/>
          </a:p>
          <a:p>
            <a:pPr algn="just" rtl="1">
              <a:buFont typeface="Wingdings" pitchFamily="2" charset="2"/>
              <a:buChar char="v"/>
            </a:pPr>
            <a:endParaRPr lang="ar-SA" dirty="0" smtClean="0"/>
          </a:p>
          <a:p>
            <a:pPr algn="just" rtl="1">
              <a:buFont typeface="Wingdings" pitchFamily="2" charset="2"/>
              <a:buChar char="v"/>
            </a:pPr>
            <a:endParaRPr lang="ar-S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 algn="just">
              <a:buFont typeface="Wingdings" pitchFamily="2" charset="2"/>
              <a:buChar char="v"/>
            </a:pPr>
            <a:r>
              <a:rPr lang="ar-SA" dirty="0" smtClean="0"/>
              <a:t>أن يكون توجيهه مبنياً على معلومات </a:t>
            </a:r>
            <a:r>
              <a:rPr lang="ar-SA" dirty="0" err="1" smtClean="0"/>
              <a:t>صحيحة .</a:t>
            </a:r>
            <a:endParaRPr lang="ar-SA" dirty="0" smtClean="0"/>
          </a:p>
          <a:p>
            <a:pPr marL="596646" indent="-514350" algn="just">
              <a:buFont typeface="Wingdings" pitchFamily="2" charset="2"/>
              <a:buChar char="v"/>
            </a:pPr>
            <a:r>
              <a:rPr lang="ar-SA" dirty="0" smtClean="0"/>
              <a:t>أن يكون قدوة للآخرين في </a:t>
            </a:r>
            <a:r>
              <a:rPr lang="ar-SA" dirty="0" err="1" smtClean="0"/>
              <a:t>توجيهه .</a:t>
            </a:r>
            <a:endParaRPr lang="ar-SA" dirty="0" smtClean="0"/>
          </a:p>
          <a:p>
            <a:pPr marL="596646" indent="-514350" algn="just">
              <a:buFont typeface="Wingdings" pitchFamily="2" charset="2"/>
              <a:buChar char="v"/>
            </a:pPr>
            <a:r>
              <a:rPr lang="ar-SA" dirty="0" smtClean="0"/>
              <a:t>ألا </a:t>
            </a:r>
            <a:r>
              <a:rPr lang="ar-SA" dirty="0" smtClean="0"/>
              <a:t>يكون بخيلا في اعطاء المعلومات الكاملة و الصحيحة.</a:t>
            </a:r>
            <a:endParaRPr lang="ar-SA" dirty="0" smtClean="0"/>
          </a:p>
          <a:p>
            <a:pPr marL="596646" indent="-514350" algn="just">
              <a:buFont typeface="Wingdings" pitchFamily="2" charset="2"/>
              <a:buChar char="v"/>
            </a:pPr>
            <a:r>
              <a:rPr lang="ar-SA" dirty="0" smtClean="0"/>
              <a:t>أن </a:t>
            </a:r>
            <a:r>
              <a:rPr lang="ar-SA" dirty="0" smtClean="0"/>
              <a:t>يقصد من توجيهه تحقيق مصلحة عامة للعمل وليست خاصة </a:t>
            </a:r>
            <a:r>
              <a:rPr lang="ar-SA" dirty="0" err="1" smtClean="0"/>
              <a:t>به</a:t>
            </a:r>
            <a:r>
              <a:rPr lang="ar-SA" dirty="0" smtClean="0"/>
              <a:t> </a:t>
            </a:r>
            <a:r>
              <a:rPr lang="ar-SA" dirty="0" err="1" smtClean="0"/>
              <a:t>.</a:t>
            </a:r>
            <a:endParaRPr lang="ar-SA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04799"/>
            <a:ext cx="8915400" cy="6148537"/>
          </a:xfrm>
        </p:spPr>
        <p:txBody>
          <a:bodyPr/>
          <a:lstStyle/>
          <a:p>
            <a:pPr algn="just" rtl="1"/>
            <a:endParaRPr lang="ar-SA" sz="11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rtl="1"/>
            <a:r>
              <a:rPr lang="ar-SA" sz="4000" dirty="0" smtClean="0">
                <a:solidFill>
                  <a:srgbClr val="AD996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(4) الرقابة :</a:t>
            </a:r>
          </a:p>
          <a:p>
            <a:pPr algn="just" rtl="1"/>
            <a:endParaRPr lang="ar-SA" sz="1100" dirty="0" smtClean="0"/>
          </a:p>
          <a:p>
            <a:pPr algn="just" rtl="1"/>
            <a:endParaRPr lang="ar-SA" sz="800" dirty="0" smtClean="0"/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 </a:t>
            </a:r>
            <a:r>
              <a:rPr lang="ar-SA" dirty="0" smtClean="0"/>
              <a:t>عمليات مستمرة لقياس الأداء واتخاذ الإجراءات لضمان النتائج المرغوبة.</a:t>
            </a:r>
          </a:p>
          <a:p>
            <a:pPr>
              <a:buFont typeface="Arial" pitchFamily="34" charset="0"/>
              <a:buChar char="•"/>
            </a:pPr>
            <a:r>
              <a:rPr lang="ar-SA" dirty="0" smtClean="0"/>
              <a:t>العملية الرقابية تراقب الجميع للتأكد من أن الأمور الصحيحة هي التي تحدث وبالطريقة الصحيحة وفي الوقت المناسب.</a:t>
            </a:r>
          </a:p>
          <a:p>
            <a:pPr lvl="1" algn="just">
              <a:buFont typeface="Wingdings" pitchFamily="2" charset="2"/>
              <a:buChar char="v"/>
            </a:pPr>
            <a:r>
              <a:rPr lang="ar-SA" dirty="0" smtClean="0"/>
              <a:t>التأكد </a:t>
            </a:r>
            <a:r>
              <a:rPr lang="ar-SA" dirty="0" smtClean="0"/>
              <a:t>من نظامية مشروعية النشاط الذي تمارسه المنشأة وأنه يحقق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النفع للجميع</a:t>
            </a:r>
            <a:r>
              <a:rPr lang="ar-SA" dirty="0" smtClean="0"/>
              <a:t> .</a:t>
            </a:r>
          </a:p>
          <a:p>
            <a:pPr lvl="1" algn="just">
              <a:buFont typeface="Wingdings" pitchFamily="2" charset="2"/>
              <a:buChar char="v"/>
            </a:pPr>
            <a:r>
              <a:rPr lang="ar-SA" dirty="0" smtClean="0"/>
              <a:t> التأكد من سلامة الأداء </a:t>
            </a: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وخلوه من الأخطاء أو الانحرافات </a:t>
            </a:r>
            <a:r>
              <a:rPr lang="ar-SA" dirty="0" smtClean="0"/>
              <a:t>.</a:t>
            </a:r>
          </a:p>
          <a:p>
            <a:pPr lvl="1" algn="just">
              <a:buFont typeface="Wingdings" pitchFamily="2" charset="2"/>
              <a:buChar char="v"/>
            </a:pPr>
            <a:r>
              <a:rPr lang="ar-SA" dirty="0" smtClean="0">
                <a:solidFill>
                  <a:schemeClr val="accent6">
                    <a:lumMod val="50000"/>
                  </a:schemeClr>
                </a:solidFill>
              </a:rPr>
              <a:t>عدم </a:t>
            </a: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التبذير </a:t>
            </a:r>
            <a:r>
              <a:rPr lang="ar-SA" dirty="0" smtClean="0"/>
              <a:t>.</a:t>
            </a:r>
          </a:p>
          <a:p>
            <a:pPr lvl="1" algn="just">
              <a:buFont typeface="Wingdings" pitchFamily="2" charset="2"/>
              <a:buChar char="v"/>
            </a:pPr>
            <a:r>
              <a:rPr lang="ar-SA" dirty="0" err="1" smtClean="0">
                <a:solidFill>
                  <a:schemeClr val="accent6">
                    <a:lumMod val="50000"/>
                  </a:schemeClr>
                </a:solidFill>
              </a:rPr>
              <a:t>الموضوعية</a:t>
            </a:r>
            <a:r>
              <a:rPr lang="ar-SA" dirty="0" err="1" smtClean="0"/>
              <a:t>.</a:t>
            </a:r>
            <a:r>
              <a:rPr lang="ar-SA" dirty="0" smtClean="0"/>
              <a:t> </a:t>
            </a:r>
          </a:p>
          <a:p>
            <a:pPr algn="just" rtl="1">
              <a:buFont typeface="Wingdings" pitchFamily="2" charset="2"/>
              <a:buChar char="v"/>
            </a:pPr>
            <a:endParaRPr lang="ar-SA" dirty="0" smtClean="0"/>
          </a:p>
          <a:p>
            <a:pPr algn="just" rtl="1"/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2407</TotalTime>
  <Words>809</Words>
  <Application>Microsoft Office PowerPoint</Application>
  <PresentationFormat>Format A4 (210 x 297 mm)</PresentationFormat>
  <Paragraphs>118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Office Theme</vt:lpstr>
      <vt:lpstr>Diapositive 1</vt:lpstr>
      <vt:lpstr>المحاضرة الرابعة عشر</vt:lpstr>
      <vt:lpstr>علاقة أخلاقيات الأعمال بالعلوم الأخرى</vt:lpstr>
      <vt:lpstr>Diapositive 4</vt:lpstr>
      <vt:lpstr>Diapositive 5</vt:lpstr>
      <vt:lpstr>Diapositive 6</vt:lpstr>
      <vt:lpstr>Diapositive 7</vt:lpstr>
      <vt:lpstr>Diapositive 8</vt:lpstr>
      <vt:lpstr>اخلاقيات الاعمال و علم الاجتماع</vt:lpstr>
      <vt:lpstr>اخلاقيات الاعمال و علم دراسة الإنسان (الانثربولوجيا)</vt:lpstr>
      <vt:lpstr>Diapositive 11</vt:lpstr>
      <vt:lpstr>Diapositive 12</vt:lpstr>
      <vt:lpstr>تابع</vt:lpstr>
      <vt:lpstr>Diapositive 14</vt:lpstr>
      <vt:lpstr>تابع</vt:lpstr>
      <vt:lpstr>Diapositive 16</vt:lpstr>
      <vt:lpstr>Diapositive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user</cp:lastModifiedBy>
  <cp:revision>24</cp:revision>
  <dcterms:created xsi:type="dcterms:W3CDTF">2015-09-03T07:07:53Z</dcterms:created>
  <dcterms:modified xsi:type="dcterms:W3CDTF">2015-10-17T15:29:30Z</dcterms:modified>
</cp:coreProperties>
</file>