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310" r:id="rId3"/>
    <p:sldId id="311" r:id="rId4"/>
    <p:sldId id="312" r:id="rId5"/>
    <p:sldId id="347" r:id="rId6"/>
    <p:sldId id="334" r:id="rId7"/>
    <p:sldId id="316" r:id="rId8"/>
    <p:sldId id="317" r:id="rId9"/>
    <p:sldId id="346" r:id="rId10"/>
    <p:sldId id="318" r:id="rId11"/>
    <p:sldId id="319" r:id="rId12"/>
    <p:sldId id="320" r:id="rId13"/>
    <p:sldId id="321" r:id="rId14"/>
    <p:sldId id="333" r:id="rId15"/>
    <p:sldId id="332" r:id="rId16"/>
    <p:sldId id="331" r:id="rId17"/>
    <p:sldId id="330" r:id="rId18"/>
    <p:sldId id="329" r:id="rId19"/>
    <p:sldId id="328" r:id="rId20"/>
    <p:sldId id="327" r:id="rId21"/>
    <p:sldId id="326" r:id="rId22"/>
    <p:sldId id="325" r:id="rId23"/>
    <p:sldId id="324" r:id="rId24"/>
    <p:sldId id="345" r:id="rId25"/>
    <p:sldId id="344" r:id="rId26"/>
    <p:sldId id="343"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0" autoAdjust="0"/>
    <p:restoredTop sz="94664" autoAdjust="0"/>
  </p:normalViewPr>
  <p:slideViewPr>
    <p:cSldViewPr>
      <p:cViewPr varScale="1">
        <p:scale>
          <a:sx n="86" d="100"/>
          <a:sy n="86" d="100"/>
        </p:scale>
        <p:origin x="672" y="8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9/17/2014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المشاريع</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عبدالله حمود سراج</a:t>
            </a:r>
          </a:p>
          <a:p>
            <a:pPr algn="ctr"/>
            <a:r>
              <a:rPr lang="ar-SA" sz="2800" b="1" dirty="0" smtClean="0">
                <a:solidFill>
                  <a:srgbClr val="7F7F7F"/>
                </a:solidFill>
                <a:latin typeface="Calibri" pitchFamily="34" charset="0"/>
                <a:cs typeface="Times New Roman" pitchFamily="18" charset="0"/>
              </a:rPr>
              <a:t>أستاذ مشارك</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الاولى</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المشاريع في بيئة الاعمال المعاصرة</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7" name="عنصر نائب للمحتوى 4"/>
          <p:cNvSpPr>
            <a:spLocks noGrp="1"/>
          </p:cNvSpPr>
          <p:nvPr>
            <p:ph idx="1"/>
          </p:nvPr>
        </p:nvSpPr>
        <p:spPr>
          <a:xfrm>
            <a:off x="758056" y="1196752"/>
            <a:ext cx="8915400" cy="4525963"/>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just" rtl="1" eaLnBrk="1" hangingPunct="1">
              <a:defRPr/>
            </a:pPr>
            <a:endParaRPr lang="ar-SA" sz="2800" dirty="0"/>
          </a:p>
          <a:p>
            <a:pPr algn="just" rtl="1" eaLnBrk="1" hangingPunct="1">
              <a:defRPr/>
            </a:pPr>
            <a:r>
              <a:rPr lang="ar-SA" sz="2800" dirty="0"/>
              <a:t>الأهداف العامة:</a:t>
            </a:r>
          </a:p>
          <a:p>
            <a:pPr marL="457200" indent="-457200" algn="just" rtl="1" eaLnBrk="1" hangingPunct="1">
              <a:buFontTx/>
              <a:buChar char="-"/>
              <a:defRPr/>
            </a:pPr>
            <a:r>
              <a:rPr lang="ar-SA" sz="2400" dirty="0"/>
              <a:t>معرفة الظروف البيئية المعاصرة التي ساعدت في نمو المنظمات المدارة بالمشروع والفوائد المتحققة من ذلك.</a:t>
            </a:r>
          </a:p>
          <a:p>
            <a:pPr marL="457200" indent="-457200" algn="just" rtl="1" eaLnBrk="1" hangingPunct="1">
              <a:buFontTx/>
              <a:buChar char="-"/>
              <a:defRPr/>
            </a:pPr>
            <a:r>
              <a:rPr lang="ar-SA" sz="2400" dirty="0"/>
              <a:t>تعريف المشروع وتحديد أهدافه وفهم خصائصه.</a:t>
            </a:r>
          </a:p>
          <a:p>
            <a:pPr marL="457200" indent="-457200" algn="just" rtl="1" eaLnBrk="1" hangingPunct="1">
              <a:buFontTx/>
              <a:buChar char="-"/>
              <a:defRPr/>
            </a:pPr>
            <a:r>
              <a:rPr lang="ar-SA" sz="2400" dirty="0"/>
              <a:t>معرفة دورة حياة المشروع  وتحديد الأنشطة الرئيسة في كل مرحلة.</a:t>
            </a:r>
          </a:p>
          <a:p>
            <a:pPr marL="457200" indent="-457200" algn="just" rtl="1" eaLnBrk="1" hangingPunct="1">
              <a:buFontTx/>
              <a:buChar char="-"/>
              <a:defRPr/>
            </a:pPr>
            <a:r>
              <a:rPr lang="ar-SA" sz="2400" dirty="0"/>
              <a:t>تحديد اطراف المشروع وعلاقتها بالمشروع.</a:t>
            </a:r>
          </a:p>
          <a:p>
            <a:pPr marL="457200" indent="-457200" algn="just" rtl="1" eaLnBrk="1" hangingPunct="1">
              <a:buFontTx/>
              <a:buChar char="-"/>
              <a:defRPr/>
            </a:pPr>
            <a:r>
              <a:rPr lang="ar-SA" sz="2400" dirty="0"/>
              <a:t>اعداد مقترح المشروع.</a:t>
            </a:r>
          </a:p>
          <a:p>
            <a:pPr marL="457200" indent="-457200" algn="just" rtl="1" eaLnBrk="1" hangingPunct="1">
              <a:buFontTx/>
              <a:buChar char="-"/>
              <a:defRPr/>
            </a:pPr>
            <a:endParaRPr lang="ar-SA" sz="2800" dirty="0"/>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4</a:t>
            </a:fld>
            <a:endParaRPr lang="en-US" dirty="0"/>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7" name="مخطط انسيابي: شريط مثقب 6"/>
          <p:cNvSpPr/>
          <p:nvPr/>
        </p:nvSpPr>
        <p:spPr>
          <a:xfrm>
            <a:off x="571500" y="1066899"/>
            <a:ext cx="8763000" cy="1066800"/>
          </a:xfrm>
          <a:prstGeom prst="flowChartPunchedTape">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r>
              <a:rPr lang="ar-SA" sz="3200" dirty="0" smtClean="0">
                <a:solidFill>
                  <a:schemeClr val="tx1"/>
                </a:solidFill>
                <a:cs typeface="PT Bold Heading" pitchFamily="2" charset="-78"/>
              </a:rPr>
              <a:t>تمهيد</a:t>
            </a:r>
            <a:endParaRPr lang="ar-SA" sz="3200" dirty="0">
              <a:cs typeface="PT Bold Heading" pitchFamily="2" charset="-78"/>
            </a:endParaRPr>
          </a:p>
        </p:txBody>
      </p:sp>
      <p:sp>
        <p:nvSpPr>
          <p:cNvPr id="8" name="مستطيل مستدير الزوايا 7"/>
          <p:cNvSpPr/>
          <p:nvPr/>
        </p:nvSpPr>
        <p:spPr>
          <a:xfrm>
            <a:off x="571500" y="2743200"/>
            <a:ext cx="8763000" cy="304800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ar-SA" sz="2000" dirty="0" smtClean="0"/>
          </a:p>
          <a:p>
            <a:pPr marL="285750" indent="-285750" algn="ctr">
              <a:buFontTx/>
              <a:buChar char="-"/>
            </a:pPr>
            <a:r>
              <a:rPr lang="ar-SA" sz="2000" dirty="0" smtClean="0"/>
              <a:t>يرجع تطور أساليب وممارسات إدارة المشاريع للجيش، لكون الجيش قدم سلسلة من المهارات في إدارة المشاريع تعجز عن تقديمها المنظمات التقليدية .</a:t>
            </a:r>
          </a:p>
          <a:p>
            <a:pPr marL="285750" indent="-285750" algn="ctr">
              <a:buFontTx/>
              <a:buChar char="-"/>
            </a:pPr>
            <a:r>
              <a:rPr lang="ar-SA" sz="2000" dirty="0" smtClean="0"/>
              <a:t>مثل برنامج </a:t>
            </a:r>
            <a:r>
              <a:rPr lang="ar-SA" sz="2000" dirty="0" err="1" smtClean="0"/>
              <a:t>بولاريس</a:t>
            </a:r>
            <a:r>
              <a:rPr lang="ar-SA" sz="2000" dirty="0" smtClean="0"/>
              <a:t> للبحرية الامريكية – برنامج الفضاء ابولو لوكالة أبحاث الفضاء الامريكية ناسا- مبادرات الدفاع الاستراتيجية  وغيرها.</a:t>
            </a:r>
          </a:p>
          <a:p>
            <a:pPr marL="285750" indent="-285750" algn="ctr">
              <a:buFontTx/>
              <a:buChar char="-"/>
            </a:pPr>
            <a:r>
              <a:rPr lang="ar-SA" sz="2000" dirty="0" smtClean="0"/>
              <a:t>وقد برزت إدارة المشروع كضرورة في نهاية القرن العشرين </a:t>
            </a:r>
            <a:r>
              <a:rPr lang="ar-SA" sz="2000" dirty="0"/>
              <a:t>ل</a:t>
            </a:r>
            <a:r>
              <a:rPr lang="ar-SA" sz="2000" dirty="0" smtClean="0"/>
              <a:t>تطوير طرق جديدة للإدارة.</a:t>
            </a:r>
          </a:p>
          <a:p>
            <a:pPr marL="285750" indent="-285750" algn="ctr">
              <a:buFontTx/>
              <a:buChar char="-"/>
            </a:pPr>
            <a:r>
              <a:rPr lang="ar-SA" sz="2000" dirty="0" smtClean="0"/>
              <a:t>-فشهدت العقود المنصرمة والمعاصرة نمو في استخدام إدارة المشاريع كوسيلة لتحقيق اهداف المنظمات.</a:t>
            </a:r>
          </a:p>
          <a:p>
            <a:pPr marL="285750" indent="-285750" algn="ctr">
              <a:buFontTx/>
              <a:buChar char="-"/>
            </a:pPr>
            <a:endParaRPr lang="ar-SA" dirty="0" smtClean="0"/>
          </a:p>
          <a:p>
            <a:pPr marL="285750" indent="-285750" algn="ctr">
              <a:buFontTx/>
              <a:buChar char="-"/>
            </a:pPr>
            <a:endParaRPr lang="en-US" dirty="0"/>
          </a:p>
        </p:txBody>
      </p:sp>
    </p:spTree>
    <p:extLst>
      <p:ext uri="{BB962C8B-B14F-4D97-AF65-F5344CB8AC3E}">
        <p14:creationId xmlns:p14="http://schemas.microsoft.com/office/powerpoint/2010/main" val="37502183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6" name="Title 1"/>
          <p:cNvSpPr txBox="1">
            <a:spLocks noGrp="1"/>
          </p:cNvSpPr>
          <p:nvPr>
            <p:ph type="title"/>
          </p:nvPr>
        </p:nvSpPr>
        <p:spPr>
          <a:xfrm>
            <a:off x="495300" y="274638"/>
            <a:ext cx="8915400" cy="562074"/>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7" name="مستطيل ذو زوايا قطرية مستديرة 6"/>
          <p:cNvSpPr/>
          <p:nvPr/>
        </p:nvSpPr>
        <p:spPr>
          <a:xfrm>
            <a:off x="381000" y="1524000"/>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tabLst>
                <a:tab pos="1092200" algn="l"/>
                <a:tab pos="1882775" algn="l"/>
              </a:tabLst>
              <a:defRPr/>
            </a:pPr>
            <a:endParaRPr lang="ar-SA" sz="2800" dirty="0">
              <a:solidFill>
                <a:schemeClr val="tx1"/>
              </a:solidFill>
            </a:endParaRPr>
          </a:p>
          <a:p>
            <a:pPr algn="just">
              <a:tabLst>
                <a:tab pos="1092200" algn="l"/>
                <a:tab pos="1882775" algn="l"/>
              </a:tabLst>
              <a:defRPr/>
            </a:pPr>
            <a:r>
              <a:rPr lang="ar-SA" sz="2800" dirty="0" smtClean="0">
                <a:solidFill>
                  <a:schemeClr val="tx1"/>
                </a:solidFill>
              </a:rPr>
              <a:t>إن </a:t>
            </a:r>
            <a:r>
              <a:rPr lang="ar-SA" sz="2800" dirty="0">
                <a:solidFill>
                  <a:schemeClr val="tx1"/>
                </a:solidFill>
              </a:rPr>
              <a:t>المنافسة الحادة والتغيرات في بيئة الأعمال ، جعلت من المهم لكثير من المنظمات أن تتبنى مشاريع خاصة تمكنها من البقاء والمنافسة إلى المدى البعيد.</a:t>
            </a:r>
          </a:p>
          <a:p>
            <a:pPr algn="just">
              <a:buFont typeface="Arial" pitchFamily="34" charset="0"/>
              <a:buChar char="•"/>
              <a:tabLst>
                <a:tab pos="1092200" algn="l"/>
                <a:tab pos="1882775" algn="l"/>
              </a:tabLst>
              <a:defRPr/>
            </a:pPr>
            <a:endParaRPr lang="ar-SA" sz="2800" dirty="0">
              <a:solidFill>
                <a:schemeClr val="tx1"/>
              </a:solidFill>
            </a:endParaRPr>
          </a:p>
          <a:p>
            <a:pPr algn="just">
              <a:buFont typeface="Arial" pitchFamily="34" charset="0"/>
              <a:buChar char="•"/>
              <a:tabLst>
                <a:tab pos="1092200" algn="l"/>
                <a:tab pos="1882775" algn="l"/>
              </a:tabLst>
              <a:defRPr/>
            </a:pPr>
            <a:endParaRPr lang="ar-SA" sz="2800" dirty="0">
              <a:solidFill>
                <a:schemeClr val="tx1"/>
              </a:solidFill>
            </a:endParaRPr>
          </a:p>
          <a:p>
            <a:pPr algn="just">
              <a:buFont typeface="Arial" pitchFamily="34" charset="0"/>
              <a:buChar char="•"/>
              <a:tabLst>
                <a:tab pos="1092200" algn="l"/>
                <a:tab pos="1882775" algn="l"/>
              </a:tabLst>
              <a:defRPr/>
            </a:pPr>
            <a:endParaRPr lang="ar-SA" sz="2800" dirty="0">
              <a:solidFill>
                <a:schemeClr val="tx1"/>
              </a:solidFill>
            </a:endParaRPr>
          </a:p>
          <a:p>
            <a:pPr algn="just">
              <a:tabLst>
                <a:tab pos="1092200" algn="l"/>
                <a:tab pos="1882775" algn="l"/>
              </a:tabLst>
              <a:defRPr/>
            </a:pPr>
            <a:endParaRPr lang="ar-SA" sz="2800" dirty="0">
              <a:solidFill>
                <a:schemeClr val="tx1"/>
              </a:solidFill>
            </a:endParaRPr>
          </a:p>
        </p:txBody>
      </p:sp>
    </p:spTree>
    <p:extLst>
      <p:ext uri="{BB962C8B-B14F-4D97-AF65-F5344CB8AC3E}">
        <p14:creationId xmlns:p14="http://schemas.microsoft.com/office/powerpoint/2010/main" val="420980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8" name="Title 1"/>
          <p:cNvSpPr txBox="1">
            <a:spLocks noGrp="1"/>
          </p:cNvSpPr>
          <p:nvPr>
            <p:ph type="title"/>
          </p:nvPr>
        </p:nvSpPr>
        <p:spPr>
          <a:xfrm>
            <a:off x="495300" y="274638"/>
            <a:ext cx="8915400" cy="562074"/>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9" name="مستطيل 8"/>
          <p:cNvSpPr/>
          <p:nvPr/>
        </p:nvSpPr>
        <p:spPr>
          <a:xfrm>
            <a:off x="5867400" y="1143000"/>
            <a:ext cx="2819400" cy="6858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tx1"/>
                </a:solidFill>
              </a:rPr>
              <a:t>المنظمة المدارة بالمشروع</a:t>
            </a:r>
            <a:endParaRPr lang="en-US" dirty="0">
              <a:solidFill>
                <a:schemeClr val="tx1"/>
              </a:solidFill>
            </a:endParaRPr>
          </a:p>
        </p:txBody>
      </p:sp>
      <p:sp>
        <p:nvSpPr>
          <p:cNvPr id="10" name="مستطيل مستدير الزوايا 9"/>
          <p:cNvSpPr/>
          <p:nvPr/>
        </p:nvSpPr>
        <p:spPr>
          <a:xfrm>
            <a:off x="560512" y="2209800"/>
            <a:ext cx="9001000" cy="3581400"/>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tx1"/>
                </a:solidFill>
              </a:rPr>
              <a:t>هناك ثلاثة عوامل تؤثر في حالة عدم التأكد في البيئة التي تعمل بها المنظمات:</a:t>
            </a:r>
          </a:p>
          <a:p>
            <a:pPr marL="342900" indent="-342900" algn="ctr">
              <a:buAutoNum type="arabicPeriod"/>
            </a:pPr>
            <a:r>
              <a:rPr lang="ar-SA" dirty="0" smtClean="0">
                <a:solidFill>
                  <a:schemeClr val="tx1"/>
                </a:solidFill>
              </a:rPr>
              <a:t>درجة التعقيد البيئي: يتعلق هذا العامل بعدد وقوة وتداخل المدخلات والمخرجات الخاصة بالمنظمة وما يترتب علي ذلك من التزامات داخل المنظمة من مباني وتجهيزات وخبرات فنية وغير ذلك ، وما ينتج عنه من أنشطة وعمليات وخطط وبرامج وإجراءات إضافية تؤدي الى زيادة التعقيد البيئي.</a:t>
            </a:r>
          </a:p>
          <a:p>
            <a:pPr marL="342900" indent="-342900" algn="ctr">
              <a:buAutoNum type="arabicPeriod"/>
            </a:pPr>
            <a:r>
              <a:rPr lang="ar-SA" dirty="0" smtClean="0">
                <a:solidFill>
                  <a:schemeClr val="tx1"/>
                </a:solidFill>
              </a:rPr>
              <a:t>درجة الديناميكية( التغيير): ويتعلق بالسرعة التي تتغير فيها بيئة الاعمال نتيجة التغير السريع والدائم في حاجات ورغبات الزبائن، الامر الذي يفرض على المنظمات استمرار ابتكار وتطوير منتجات جديدة للمنافسة.</a:t>
            </a:r>
          </a:p>
          <a:p>
            <a:pPr marL="342900" indent="-342900" algn="ctr">
              <a:buAutoNum type="arabicPeriod"/>
            </a:pPr>
            <a:r>
              <a:rPr lang="ar-SA" dirty="0" smtClean="0">
                <a:solidFill>
                  <a:schemeClr val="tx1"/>
                </a:solidFill>
              </a:rPr>
              <a:t>درجة الغنى: ويتعلق بمدى توفر الموارد في بيئة الاعمال، والتي تعتبر نادرة، ويشتد التنافس بين المنظمات للحصول عليها.</a:t>
            </a:r>
            <a:endParaRPr lang="en-US" dirty="0">
              <a:solidFill>
                <a:schemeClr val="tx1"/>
              </a:solidFill>
            </a:endParaRPr>
          </a:p>
        </p:txBody>
      </p:sp>
    </p:spTree>
    <p:extLst>
      <p:ext uri="{BB962C8B-B14F-4D97-AF65-F5344CB8AC3E}">
        <p14:creationId xmlns:p14="http://schemas.microsoft.com/office/powerpoint/2010/main" val="4107088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7" name="Title 1"/>
          <p:cNvSpPr txBox="1">
            <a:spLocks noGrp="1"/>
          </p:cNvSpPr>
          <p:nvPr>
            <p:ph type="title"/>
          </p:nvPr>
        </p:nvSpPr>
        <p:spPr>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10" name="مستطيل مستدير الزوايا 9"/>
          <p:cNvSpPr/>
          <p:nvPr/>
        </p:nvSpPr>
        <p:spPr>
          <a:xfrm>
            <a:off x="5867400" y="1066800"/>
            <a:ext cx="2971800" cy="10668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الاتجاهات المعاصرة في الاعمال الدولية</a:t>
            </a:r>
            <a:endParaRPr lang="en-US" dirty="0"/>
          </a:p>
        </p:txBody>
      </p:sp>
      <p:sp>
        <p:nvSpPr>
          <p:cNvPr id="12" name="مستطيل مستدير الزوايا 11"/>
          <p:cNvSpPr/>
          <p:nvPr/>
        </p:nvSpPr>
        <p:spPr>
          <a:xfrm>
            <a:off x="800100" y="2276872"/>
            <a:ext cx="8305800" cy="15240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ar-SA" sz="2400" dirty="0" smtClean="0">
                <a:solidFill>
                  <a:schemeClr val="tx1"/>
                </a:solidFill>
              </a:rPr>
              <a:t>التوسع الهائل في المعرفة البشرية.</a:t>
            </a:r>
          </a:p>
          <a:p>
            <a:pPr marL="285750" indent="-285750">
              <a:buFontTx/>
              <a:buChar char="-"/>
            </a:pPr>
            <a:r>
              <a:rPr lang="ar-SA" sz="2400" dirty="0" smtClean="0">
                <a:solidFill>
                  <a:schemeClr val="tx1"/>
                </a:solidFill>
              </a:rPr>
              <a:t>التطور الهائل في الإمكانات التكنولوجية وتبادل المعلومات.</a:t>
            </a:r>
          </a:p>
          <a:p>
            <a:pPr marL="285750" indent="-285750">
              <a:buFontTx/>
              <a:buChar char="-"/>
            </a:pPr>
            <a:r>
              <a:rPr lang="ar-SA" sz="2400" dirty="0" smtClean="0">
                <a:solidFill>
                  <a:schemeClr val="tx1"/>
                </a:solidFill>
              </a:rPr>
              <a:t>نشوء الأسواق العالمية وازدياد الحاجة للاستجابة السريعة لمتطلبات السوق.</a:t>
            </a:r>
          </a:p>
          <a:p>
            <a:pPr marL="285750" indent="-285750">
              <a:buFontTx/>
              <a:buChar char="-"/>
            </a:pPr>
            <a:r>
              <a:rPr lang="ar-SA" sz="2400" dirty="0" smtClean="0">
                <a:solidFill>
                  <a:schemeClr val="tx1"/>
                </a:solidFill>
              </a:rPr>
              <a:t>الطلب المتنامي على السلع والخدمات لتلبية حاجات الزبائن المتغيرة</a:t>
            </a:r>
            <a:endParaRPr lang="en-US" sz="2400" dirty="0">
              <a:solidFill>
                <a:schemeClr val="tx1"/>
              </a:solidFill>
            </a:endParaRPr>
          </a:p>
        </p:txBody>
      </p:sp>
      <p:sp>
        <p:nvSpPr>
          <p:cNvPr id="13" name="مستطيل ذو زاوية واحدة مخدوشة ودائرية 12"/>
          <p:cNvSpPr/>
          <p:nvPr/>
        </p:nvSpPr>
        <p:spPr>
          <a:xfrm>
            <a:off x="344759" y="4077072"/>
            <a:ext cx="9067800" cy="1752600"/>
          </a:xfrm>
          <a:prstGeom prst="snip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tx1"/>
                </a:solidFill>
              </a:rPr>
              <a:t>في هذه البيئة المعقدة والمتغيرة والمتسمة بندرة الموارد، وللأسباب السابقة لم تعد الاشكال التقليدية في إدارة المنظمات قادرة على النجاح والاستمرار، وعليه فان منظمات الاعمال المعاصرة أصبحت اكثر حاجه لان تدار بالمشروع، بحيث تقوم بتوزيع طاقمها الوظيفي وكوادرها في مشاريع حتى تكون قادرة على الاستمرار في ابتكار وتطوير السلع والخدمات والأفكار، مما يمكنها من الوصول الى أهدافها وتحقيق رسالتها.</a:t>
            </a:r>
            <a:endParaRPr lang="en-US" dirty="0">
              <a:solidFill>
                <a:schemeClr val="tx1"/>
              </a:solidFill>
            </a:endParaRPr>
          </a:p>
        </p:txBody>
      </p:sp>
    </p:spTree>
    <p:extLst>
      <p:ext uri="{BB962C8B-B14F-4D97-AF65-F5344CB8AC3E}">
        <p14:creationId xmlns:p14="http://schemas.microsoft.com/office/powerpoint/2010/main" val="502933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7" name="Title 1"/>
          <p:cNvSpPr txBox="1">
            <a:spLocks noGrp="1"/>
          </p:cNvSpPr>
          <p:nvPr>
            <p:ph type="title"/>
          </p:nvPr>
        </p:nvSpPr>
        <p:spPr>
          <a:xfrm>
            <a:off x="495300" y="274638"/>
            <a:ext cx="8915400" cy="517533"/>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10" name="مخطط انسيابي: رابط خارج الصفحة 9"/>
          <p:cNvSpPr/>
          <p:nvPr/>
        </p:nvSpPr>
        <p:spPr>
          <a:xfrm>
            <a:off x="6019800" y="1219200"/>
            <a:ext cx="2819400" cy="1219200"/>
          </a:xfrm>
          <a:prstGeom prst="flowChartOffpageConnector">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tx1"/>
                </a:solidFill>
              </a:rPr>
              <a:t>فوائد إدارة المنظمة بالمشروع</a:t>
            </a:r>
            <a:endParaRPr lang="en-US" dirty="0">
              <a:solidFill>
                <a:schemeClr val="tx1"/>
              </a:solidFill>
            </a:endParaRPr>
          </a:p>
        </p:txBody>
      </p:sp>
      <p:sp>
        <p:nvSpPr>
          <p:cNvPr id="11" name="مستطيل ذو زاويتين مستديرتين في نفس الجانب 10"/>
          <p:cNvSpPr/>
          <p:nvPr/>
        </p:nvSpPr>
        <p:spPr>
          <a:xfrm>
            <a:off x="152400" y="2590800"/>
            <a:ext cx="9296400" cy="3505200"/>
          </a:xfrm>
          <a:prstGeom prst="round2Same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Tx/>
              <a:buChar char="-"/>
            </a:pPr>
            <a:r>
              <a:rPr lang="ar-SA" sz="2800" dirty="0" smtClean="0">
                <a:solidFill>
                  <a:schemeClr val="tx1"/>
                </a:solidFill>
              </a:rPr>
              <a:t>كل عضو في فريق المشروع يمكنه فهم عمل المشروع ككل، لأنه مخصص للمشروع ولا يتم تشتيته في اعمال أخرى.</a:t>
            </a:r>
          </a:p>
          <a:p>
            <a:pPr marL="285750" indent="-285750" algn="ctr">
              <a:buFontTx/>
              <a:buChar char="-"/>
            </a:pPr>
            <a:r>
              <a:rPr lang="ar-SA" sz="2800" dirty="0" smtClean="0">
                <a:solidFill>
                  <a:schemeClr val="tx1"/>
                </a:solidFill>
              </a:rPr>
              <a:t>بيئة عمل اكثر انفتاحا على نقاش أفكار جديدة.</a:t>
            </a:r>
          </a:p>
          <a:p>
            <a:pPr marL="285750" indent="-285750" algn="ctr">
              <a:buFontTx/>
              <a:buChar char="-"/>
            </a:pPr>
            <a:r>
              <a:rPr lang="ar-SA" sz="2800" dirty="0" smtClean="0">
                <a:solidFill>
                  <a:schemeClr val="tx1"/>
                </a:solidFill>
              </a:rPr>
              <a:t>توفر وضوح افضل للمهمات التي يؤديها الافراد.</a:t>
            </a:r>
          </a:p>
          <a:p>
            <a:pPr marL="285750" indent="-285750" algn="ctr">
              <a:buFontTx/>
              <a:buChar char="-"/>
            </a:pPr>
            <a:r>
              <a:rPr lang="ar-SA" sz="2800" dirty="0" smtClean="0">
                <a:solidFill>
                  <a:schemeClr val="tx1"/>
                </a:solidFill>
              </a:rPr>
              <a:t>امتلاك قدرة اكبر على التكيف مع متغيرات البيئة لتحقيق هذه الأهداف.</a:t>
            </a:r>
          </a:p>
          <a:p>
            <a:pPr marL="285750" indent="-285750" algn="ctr">
              <a:buFontTx/>
              <a:buChar char="-"/>
            </a:pPr>
            <a:r>
              <a:rPr lang="ar-SA" sz="2800" dirty="0" smtClean="0">
                <a:solidFill>
                  <a:schemeClr val="tx1"/>
                </a:solidFill>
              </a:rPr>
              <a:t>مراقبة افضل للتكاليف.</a:t>
            </a:r>
          </a:p>
          <a:p>
            <a:pPr marL="285750" indent="-285750" algn="ctr">
              <a:buFontTx/>
              <a:buChar char="-"/>
            </a:pPr>
            <a:r>
              <a:rPr lang="ar-SA" sz="2800" dirty="0" smtClean="0">
                <a:solidFill>
                  <a:schemeClr val="tx1"/>
                </a:solidFill>
              </a:rPr>
              <a:t>جودة اعلى.</a:t>
            </a:r>
          </a:p>
          <a:p>
            <a:pPr marL="285750" indent="-285750" algn="ctr">
              <a:buFontTx/>
              <a:buChar char="-"/>
            </a:pPr>
            <a:r>
              <a:rPr lang="ar-SA" sz="2800" dirty="0" smtClean="0">
                <a:solidFill>
                  <a:schemeClr val="tx1"/>
                </a:solidFill>
              </a:rPr>
              <a:t>علاقات افضل مع الزبائن</a:t>
            </a:r>
            <a:endParaRPr lang="en-US" sz="2800" dirty="0">
              <a:solidFill>
                <a:schemeClr val="tx1"/>
              </a:solidFill>
            </a:endParaRPr>
          </a:p>
        </p:txBody>
      </p:sp>
    </p:spTree>
    <p:extLst>
      <p:ext uri="{BB962C8B-B14F-4D97-AF65-F5344CB8AC3E}">
        <p14:creationId xmlns:p14="http://schemas.microsoft.com/office/powerpoint/2010/main" val="2952668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6" name="Title 1"/>
          <p:cNvSpPr txBox="1">
            <a:spLocks noGrp="1"/>
          </p:cNvSpPr>
          <p:nvPr>
            <p:ph type="title"/>
          </p:nvPr>
        </p:nvSpPr>
        <p:spPr>
          <a:xfrm>
            <a:off x="495300" y="274638"/>
            <a:ext cx="8915400" cy="562074"/>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7" name="مخطط انسيابي: رابط خارج الصفحة 6"/>
          <p:cNvSpPr/>
          <p:nvPr/>
        </p:nvSpPr>
        <p:spPr>
          <a:xfrm>
            <a:off x="6019800" y="1066800"/>
            <a:ext cx="3276600" cy="914400"/>
          </a:xfrm>
          <a:prstGeom prst="flowChartOffpage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tx1"/>
                </a:solidFill>
              </a:rPr>
              <a:t>تعريف المشروع</a:t>
            </a:r>
            <a:endParaRPr lang="en-US" dirty="0">
              <a:solidFill>
                <a:schemeClr val="tx1"/>
              </a:solidFill>
            </a:endParaRPr>
          </a:p>
        </p:txBody>
      </p:sp>
      <p:sp>
        <p:nvSpPr>
          <p:cNvPr id="8" name="مستطيل ذو زاويتين مستديرتين في نفس الجانب 7"/>
          <p:cNvSpPr/>
          <p:nvPr/>
        </p:nvSpPr>
        <p:spPr>
          <a:xfrm>
            <a:off x="838200" y="2211288"/>
            <a:ext cx="8572500" cy="3521968"/>
          </a:xfrm>
          <a:prstGeom prst="round2Same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sz="2000" dirty="0" smtClean="0">
                <a:solidFill>
                  <a:srgbClr val="FF0000"/>
                </a:solidFill>
              </a:rPr>
              <a:t>هناك العديد من التعريفات منها:</a:t>
            </a:r>
          </a:p>
          <a:p>
            <a:pPr marL="285750" indent="-285750">
              <a:buFontTx/>
              <a:buChar char="-"/>
            </a:pPr>
            <a:r>
              <a:rPr lang="ar-SA" sz="2000" dirty="0" smtClean="0">
                <a:solidFill>
                  <a:schemeClr val="tx1"/>
                </a:solidFill>
              </a:rPr>
              <a:t>سعي مؤقت لإيجاد منتج منفرد( المعهد الأمريكي لإدارة المشاريع)</a:t>
            </a:r>
          </a:p>
          <a:p>
            <a:pPr marL="285750" indent="-285750">
              <a:buFontTx/>
              <a:buChar char="-"/>
            </a:pPr>
            <a:r>
              <a:rPr lang="ar-SA" sz="2000" dirty="0" smtClean="0">
                <a:solidFill>
                  <a:schemeClr val="tx1"/>
                </a:solidFill>
              </a:rPr>
              <a:t>مجموعة من الأنشطة  المترابطة غير الروتينية لها بدايات ونهايات زمنية محددة يتم تنفيذها من قبل شخص او منظمة لتحقيق أداء وهدف محدد في اطار معايير التكلفة، الزمن والجودة( جمعية إدارة المشاريع البريطانية).</a:t>
            </a:r>
          </a:p>
          <a:p>
            <a:pPr marL="285750" indent="-285750">
              <a:buFontTx/>
              <a:buChar char="-"/>
            </a:pPr>
            <a:r>
              <a:rPr lang="ar-SA" sz="2000" dirty="0" smtClean="0">
                <a:solidFill>
                  <a:schemeClr val="tx1"/>
                </a:solidFill>
              </a:rPr>
              <a:t>مشكلة معروفة الحل يتم اكمالها باستخدام أنشطة فريدة وغير روتينية.</a:t>
            </a:r>
          </a:p>
          <a:p>
            <a:pPr marL="285750" indent="-285750">
              <a:buFontTx/>
              <a:buChar char="-"/>
            </a:pPr>
            <a:r>
              <a:rPr lang="ar-SA" sz="2000" dirty="0" smtClean="0">
                <a:solidFill>
                  <a:schemeClr val="tx1"/>
                </a:solidFill>
              </a:rPr>
              <a:t>منظمة مؤقتة لتنفيذ مجموعة من الأنشطة المنظمة لتحقيق هدف معين في فترة زمنية معينة وباستخدام موارد متنوعة.</a:t>
            </a:r>
            <a:endParaRPr lang="en-US" sz="2000" dirty="0">
              <a:solidFill>
                <a:schemeClr val="tx1"/>
              </a:solidFill>
            </a:endParaRPr>
          </a:p>
        </p:txBody>
      </p:sp>
    </p:spTree>
    <p:extLst>
      <p:ext uri="{BB962C8B-B14F-4D97-AF65-F5344CB8AC3E}">
        <p14:creationId xmlns:p14="http://schemas.microsoft.com/office/powerpoint/2010/main" val="4255932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8" name="Title 1"/>
          <p:cNvSpPr txBox="1">
            <a:spLocks noGrp="1"/>
          </p:cNvSpPr>
          <p:nvPr>
            <p:ph type="title"/>
          </p:nvPr>
        </p:nvSpPr>
        <p:spPr>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9" name="سهم إلى اليسار 8"/>
          <p:cNvSpPr/>
          <p:nvPr/>
        </p:nvSpPr>
        <p:spPr>
          <a:xfrm>
            <a:off x="1295400" y="1295400"/>
            <a:ext cx="7543800" cy="1219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dirty="0" smtClean="0"/>
              <a:t>فمن خلال التعريفات سابقا يمكن التوصل الى مجموعة من العناصر التي يجب توافرها في مفهوم المشروع هي:</a:t>
            </a:r>
            <a:endParaRPr lang="en-US" sz="2400" dirty="0"/>
          </a:p>
        </p:txBody>
      </p:sp>
      <p:sp>
        <p:nvSpPr>
          <p:cNvPr id="10" name="مستطيل ذو زاويتين مستديرتين في نفس الجانب 9"/>
          <p:cNvSpPr/>
          <p:nvPr/>
        </p:nvSpPr>
        <p:spPr>
          <a:xfrm>
            <a:off x="986656" y="2789741"/>
            <a:ext cx="8458200" cy="3276600"/>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AutoNum type="arabicPeriod"/>
            </a:pPr>
            <a:r>
              <a:rPr lang="ar-SA" dirty="0" smtClean="0"/>
              <a:t>المشروع له أنشطة مترابطة وغير روتينية.</a:t>
            </a:r>
          </a:p>
          <a:p>
            <a:pPr marL="342900" indent="-342900" algn="ctr">
              <a:buAutoNum type="arabicPeriod"/>
            </a:pPr>
            <a:r>
              <a:rPr lang="ar-SA" dirty="0" smtClean="0"/>
              <a:t>المشروع يتكون من أنشطة مترابطة لها بدايات ونهايات زمنية محددة.</a:t>
            </a:r>
          </a:p>
          <a:p>
            <a:pPr marL="342900" indent="-342900" algn="ctr">
              <a:buAutoNum type="arabicPeriod"/>
            </a:pPr>
            <a:r>
              <a:rPr lang="ar-SA" dirty="0" smtClean="0"/>
              <a:t>المشروع له فترة زمنية محددة.</a:t>
            </a:r>
          </a:p>
          <a:p>
            <a:pPr marL="342900" indent="-342900" algn="ctr">
              <a:buAutoNum type="arabicPeriod"/>
            </a:pPr>
            <a:r>
              <a:rPr lang="ar-SA" dirty="0" smtClean="0"/>
              <a:t>المشروع له موازنة تقديرية مخصصة بها الأموال اللازمة لهذا المشروع.</a:t>
            </a:r>
          </a:p>
          <a:p>
            <a:pPr marL="342900" indent="-342900" algn="ctr">
              <a:buAutoNum type="arabicPeriod"/>
            </a:pPr>
            <a:r>
              <a:rPr lang="ar-SA" dirty="0" smtClean="0"/>
              <a:t>المشروع له هدف يجب تحقيقه سواء كان الهدف سلعة او خدمة.</a:t>
            </a:r>
          </a:p>
          <a:p>
            <a:pPr marL="342900" indent="-342900" algn="ctr">
              <a:buAutoNum type="arabicPeriod"/>
            </a:pPr>
            <a:r>
              <a:rPr lang="ar-SA" dirty="0" smtClean="0"/>
              <a:t>ضرورة تحقيق معايير الكلفة- الزمن – الجودة المناسبة والمطلوبة من قبل العملاء.</a:t>
            </a:r>
          </a:p>
          <a:p>
            <a:pPr algn="ctr"/>
            <a:endParaRPr lang="en-US" dirty="0"/>
          </a:p>
        </p:txBody>
      </p:sp>
    </p:spTree>
    <p:extLst>
      <p:ext uri="{BB962C8B-B14F-4D97-AF65-F5344CB8AC3E}">
        <p14:creationId xmlns:p14="http://schemas.microsoft.com/office/powerpoint/2010/main" val="528061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8" name="Title 1"/>
          <p:cNvSpPr txBox="1">
            <a:spLocks noGrp="1"/>
          </p:cNvSpPr>
          <p:nvPr>
            <p:ph type="title"/>
          </p:nvPr>
        </p:nvSpPr>
        <p:spPr>
          <a:xfrm>
            <a:off x="495300" y="274638"/>
            <a:ext cx="8915400" cy="562074"/>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9" name="مخطط انسيابي: بيانات مخزّنة 8"/>
          <p:cNvSpPr/>
          <p:nvPr/>
        </p:nvSpPr>
        <p:spPr>
          <a:xfrm>
            <a:off x="6553200" y="1143000"/>
            <a:ext cx="2590800" cy="838200"/>
          </a:xfrm>
          <a:prstGeom prst="flowChartOnlineStora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أنواع المشروع</a:t>
            </a:r>
            <a:endParaRPr lang="en-US" dirty="0"/>
          </a:p>
        </p:txBody>
      </p:sp>
      <p:sp>
        <p:nvSpPr>
          <p:cNvPr id="10" name="مخطط انسيابي: معالجة 9"/>
          <p:cNvSpPr/>
          <p:nvPr/>
        </p:nvSpPr>
        <p:spPr>
          <a:xfrm>
            <a:off x="838200" y="2514600"/>
            <a:ext cx="8153400" cy="3048000"/>
          </a:xfrm>
          <a:prstGeom prst="flowChartProcess">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ar-SA" sz="2400" dirty="0" smtClean="0">
                <a:solidFill>
                  <a:schemeClr val="tx1"/>
                </a:solidFill>
              </a:rPr>
              <a:t>المشروعات الصناعية: مثل بناء </a:t>
            </a:r>
            <a:r>
              <a:rPr lang="ar-SA" sz="2400" dirty="0" smtClean="0">
                <a:solidFill>
                  <a:schemeClr val="tx1"/>
                </a:solidFill>
              </a:rPr>
              <a:t>المصانع-....</a:t>
            </a:r>
            <a:r>
              <a:rPr lang="ar-SA" sz="2400" dirty="0" smtClean="0">
                <a:solidFill>
                  <a:schemeClr val="tx1"/>
                </a:solidFill>
              </a:rPr>
              <a:t>الخ</a:t>
            </a:r>
          </a:p>
          <a:p>
            <a:pPr marL="285750" indent="-285750">
              <a:buFontTx/>
              <a:buChar char="-"/>
            </a:pPr>
            <a:r>
              <a:rPr lang="ar-SA" sz="2400" dirty="0" smtClean="0">
                <a:solidFill>
                  <a:schemeClr val="tx1"/>
                </a:solidFill>
              </a:rPr>
              <a:t>المشروعات الخدمية : مثل بناء المشاريع التعليمية......الخ</a:t>
            </a:r>
          </a:p>
          <a:p>
            <a:pPr marL="285750" indent="-285750">
              <a:buFontTx/>
              <a:buChar char="-"/>
            </a:pPr>
            <a:r>
              <a:rPr lang="ar-SA" sz="2400" dirty="0" smtClean="0">
                <a:solidFill>
                  <a:schemeClr val="tx1"/>
                </a:solidFill>
              </a:rPr>
              <a:t>المشروعات العلمية: مثل بحوث الفضاء..........الخ</a:t>
            </a:r>
          </a:p>
          <a:p>
            <a:pPr marL="285750" indent="-285750">
              <a:buFontTx/>
              <a:buChar char="-"/>
            </a:pPr>
            <a:r>
              <a:rPr lang="ar-SA" sz="2400" dirty="0" smtClean="0">
                <a:solidFill>
                  <a:schemeClr val="tx1"/>
                </a:solidFill>
              </a:rPr>
              <a:t>المشروعات الاجتماعية: مثل مشاريع ضد التدخين.....الخ</a:t>
            </a:r>
          </a:p>
          <a:p>
            <a:pPr marL="285750" indent="-285750">
              <a:buFontTx/>
              <a:buChar char="-"/>
            </a:pPr>
            <a:r>
              <a:rPr lang="ar-SA" sz="2400" dirty="0" smtClean="0">
                <a:solidFill>
                  <a:schemeClr val="tx1"/>
                </a:solidFill>
              </a:rPr>
              <a:t>المشروعات الاقتصادية: مثل مشاريع الخصخصة.......الخ</a:t>
            </a:r>
          </a:p>
          <a:p>
            <a:pPr marL="285750" indent="-285750">
              <a:buFontTx/>
              <a:buChar char="-"/>
            </a:pPr>
            <a:r>
              <a:rPr lang="ar-SA" sz="2400" dirty="0" smtClean="0">
                <a:solidFill>
                  <a:schemeClr val="tx1"/>
                </a:solidFill>
              </a:rPr>
              <a:t>المشروعات الانشائية : مثل بناء السدود.........الخ</a:t>
            </a:r>
            <a:endParaRPr lang="en-US" sz="2400" dirty="0">
              <a:solidFill>
                <a:schemeClr val="tx1"/>
              </a:solidFill>
            </a:endParaRPr>
          </a:p>
        </p:txBody>
      </p:sp>
    </p:spTree>
    <p:extLst>
      <p:ext uri="{BB962C8B-B14F-4D97-AF65-F5344CB8AC3E}">
        <p14:creationId xmlns:p14="http://schemas.microsoft.com/office/powerpoint/2010/main" val="3429801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8" name="Title 1"/>
          <p:cNvSpPr txBox="1">
            <a:spLocks noGrp="1"/>
          </p:cNvSpPr>
          <p:nvPr>
            <p:ph type="title"/>
          </p:nvPr>
        </p:nvSpPr>
        <p:spPr>
          <a:xfrm>
            <a:off x="495300" y="274638"/>
            <a:ext cx="8915400" cy="561975"/>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9" name="مستطيل مستدير الزوايا 8"/>
          <p:cNvSpPr/>
          <p:nvPr/>
        </p:nvSpPr>
        <p:spPr>
          <a:xfrm>
            <a:off x="4876800" y="1143000"/>
            <a:ext cx="3962400" cy="68580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dirty="0" smtClean="0">
                <a:solidFill>
                  <a:schemeClr val="tx1"/>
                </a:solidFill>
              </a:rPr>
              <a:t>اهداف المشروع</a:t>
            </a:r>
            <a:endParaRPr lang="en-US" sz="2800" dirty="0">
              <a:solidFill>
                <a:schemeClr val="tx1"/>
              </a:solidFill>
            </a:endParaRPr>
          </a:p>
        </p:txBody>
      </p:sp>
      <p:sp>
        <p:nvSpPr>
          <p:cNvPr id="10" name="مستطيل ذو زاويتين مستديرتين في نفس الجانب 9"/>
          <p:cNvSpPr/>
          <p:nvPr/>
        </p:nvSpPr>
        <p:spPr>
          <a:xfrm>
            <a:off x="152400" y="2286000"/>
            <a:ext cx="9525000" cy="3657600"/>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600" dirty="0" smtClean="0">
                <a:solidFill>
                  <a:schemeClr val="tx1"/>
                </a:solidFill>
              </a:rPr>
              <a:t>في الأساس اهداف المشروع هي نفس اهداف المنظمة وبسبب الخصائص التي تميزه عن المنظمة الوظيفية فان المشاريع مهما اختلفت طبيعتها او حجمها فإنها تشترك في تحقيق ثلاثة اهداف :</a:t>
            </a:r>
          </a:p>
          <a:p>
            <a:pPr algn="ctr"/>
            <a:r>
              <a:rPr lang="ar-SA" sz="3600" dirty="0" smtClean="0">
                <a:solidFill>
                  <a:schemeClr val="tx1"/>
                </a:solidFill>
              </a:rPr>
              <a:t>الوقت  -التكلفة- المواصفات</a:t>
            </a:r>
            <a:endParaRPr lang="en-US" sz="3600" dirty="0">
              <a:solidFill>
                <a:schemeClr val="tx1"/>
              </a:solidFill>
            </a:endParaRPr>
          </a:p>
        </p:txBody>
      </p:sp>
    </p:spTree>
    <p:extLst>
      <p:ext uri="{BB962C8B-B14F-4D97-AF65-F5344CB8AC3E}">
        <p14:creationId xmlns:p14="http://schemas.microsoft.com/office/powerpoint/2010/main" val="751031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9" name="Title 1"/>
          <p:cNvSpPr txBox="1">
            <a:spLocks noGrp="1"/>
          </p:cNvSpPr>
          <p:nvPr>
            <p:ph type="title"/>
          </p:nvPr>
        </p:nvSpPr>
        <p:spPr>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10" name="مستطيل 9"/>
          <p:cNvSpPr/>
          <p:nvPr/>
        </p:nvSpPr>
        <p:spPr>
          <a:xfrm>
            <a:off x="6592229" y="1143000"/>
            <a:ext cx="2590800" cy="1143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SA" dirty="0" smtClean="0"/>
              <a:t>الوقت</a:t>
            </a:r>
            <a:endParaRPr lang="en-US" dirty="0"/>
          </a:p>
        </p:txBody>
      </p:sp>
      <p:sp>
        <p:nvSpPr>
          <p:cNvPr id="12" name="مستطيل 11"/>
          <p:cNvSpPr/>
          <p:nvPr/>
        </p:nvSpPr>
        <p:spPr>
          <a:xfrm>
            <a:off x="6592229" y="2743200"/>
            <a:ext cx="2590800" cy="1143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t>التكلفة</a:t>
            </a:r>
            <a:endParaRPr lang="en-US" dirty="0"/>
          </a:p>
        </p:txBody>
      </p:sp>
      <p:sp>
        <p:nvSpPr>
          <p:cNvPr id="13" name="مستطيل 12"/>
          <p:cNvSpPr/>
          <p:nvPr/>
        </p:nvSpPr>
        <p:spPr>
          <a:xfrm>
            <a:off x="6592229" y="4648200"/>
            <a:ext cx="2590800" cy="1143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SA" dirty="0" smtClean="0"/>
              <a:t>المواصفات</a:t>
            </a:r>
            <a:endParaRPr lang="en-US" dirty="0"/>
          </a:p>
        </p:txBody>
      </p:sp>
      <p:sp>
        <p:nvSpPr>
          <p:cNvPr id="14" name="شكل بيضاوي 13"/>
          <p:cNvSpPr/>
          <p:nvPr/>
        </p:nvSpPr>
        <p:spPr>
          <a:xfrm>
            <a:off x="683944" y="2743200"/>
            <a:ext cx="2189356" cy="124336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tx1"/>
                </a:solidFill>
              </a:rPr>
              <a:t>إرضاء الزبون</a:t>
            </a:r>
            <a:endParaRPr lang="en-US" dirty="0">
              <a:solidFill>
                <a:schemeClr val="tx1"/>
              </a:solidFill>
            </a:endParaRPr>
          </a:p>
        </p:txBody>
      </p:sp>
      <p:cxnSp>
        <p:nvCxnSpPr>
          <p:cNvPr id="15" name="رابط مستقيم 14"/>
          <p:cNvCxnSpPr/>
          <p:nvPr/>
        </p:nvCxnSpPr>
        <p:spPr>
          <a:xfrm flipH="1">
            <a:off x="4648200" y="3292475"/>
            <a:ext cx="1828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رابط مستقيم 16"/>
          <p:cNvCxnSpPr>
            <a:stCxn id="10" idx="1"/>
          </p:cNvCxnSpPr>
          <p:nvPr/>
        </p:nvCxnSpPr>
        <p:spPr>
          <a:xfrm flipH="1" flipV="1">
            <a:off x="4736976" y="1700808"/>
            <a:ext cx="1855253" cy="13692"/>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رابط مستقيم 19"/>
          <p:cNvCxnSpPr/>
          <p:nvPr/>
        </p:nvCxnSpPr>
        <p:spPr>
          <a:xfrm flipH="1" flipV="1">
            <a:off x="4973444" y="5218771"/>
            <a:ext cx="1618786" cy="32183"/>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رابط مستقيم 21"/>
          <p:cNvCxnSpPr/>
          <p:nvPr/>
        </p:nvCxnSpPr>
        <p:spPr>
          <a:xfrm>
            <a:off x="4736976" y="1714500"/>
            <a:ext cx="72008" cy="344269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رابط كسهم مستقيم 23"/>
          <p:cNvCxnSpPr/>
          <p:nvPr/>
        </p:nvCxnSpPr>
        <p:spPr>
          <a:xfrm flipH="1">
            <a:off x="2873300" y="3292475"/>
            <a:ext cx="186367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مستطيل 25"/>
          <p:cNvSpPr/>
          <p:nvPr/>
        </p:nvSpPr>
        <p:spPr>
          <a:xfrm>
            <a:off x="2362200" y="5715000"/>
            <a:ext cx="2514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tx1"/>
                </a:solidFill>
              </a:rPr>
              <a:t>الشكل (1)اهداف المشروع</a:t>
            </a:r>
            <a:endParaRPr lang="en-US" dirty="0">
              <a:solidFill>
                <a:schemeClr val="tx1"/>
              </a:solidFill>
            </a:endParaRPr>
          </a:p>
        </p:txBody>
      </p:sp>
      <p:cxnSp>
        <p:nvCxnSpPr>
          <p:cNvPr id="28" name="رابط مستقيم 27"/>
          <p:cNvCxnSpPr/>
          <p:nvPr/>
        </p:nvCxnSpPr>
        <p:spPr>
          <a:xfrm flipH="1">
            <a:off x="4808984" y="5218771"/>
            <a:ext cx="164460" cy="1609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3754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8" name="Title 1"/>
          <p:cNvSpPr txBox="1">
            <a:spLocks noGrp="1"/>
          </p:cNvSpPr>
          <p:nvPr>
            <p:ph type="title"/>
          </p:nvPr>
        </p:nvSpPr>
        <p:spPr>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9" name="مخطط انسيابي: معالجة 8"/>
          <p:cNvSpPr/>
          <p:nvPr/>
        </p:nvSpPr>
        <p:spPr>
          <a:xfrm>
            <a:off x="416496" y="1143000"/>
            <a:ext cx="9145016" cy="4806280"/>
          </a:xfrm>
          <a:prstGeom prst="flowChart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ar-SA" sz="2800" dirty="0" smtClean="0">
                <a:solidFill>
                  <a:schemeClr val="tx1"/>
                </a:solidFill>
              </a:rPr>
              <a:t>يتم التعبير عن الاهتمام بالوقت وادارته من خلال جدولة المشروع.</a:t>
            </a:r>
          </a:p>
          <a:p>
            <a:pPr algn="just"/>
            <a:r>
              <a:rPr lang="ar-SA" sz="2800" dirty="0" smtClean="0">
                <a:solidFill>
                  <a:schemeClr val="tx1"/>
                </a:solidFill>
              </a:rPr>
              <a:t>كما يتم الاهتمام بالكلفة وادارتها عن طريق موازنة المشروع.</a:t>
            </a:r>
          </a:p>
          <a:p>
            <a:pPr algn="just"/>
            <a:r>
              <a:rPr lang="ar-SA" sz="2800" dirty="0" smtClean="0">
                <a:solidFill>
                  <a:schemeClr val="tx1"/>
                </a:solidFill>
              </a:rPr>
              <a:t>أيضا يتم اهتمام بالمواصفات عن طريق اختبار المواد المناسبة وتخصيصها لمراحل العمل في المشروع، وبما يتناسب مع شروط الحل الأمثل لمشكلة المشروع كما ورد في مقترح المشروع او المناقصة او في العطاء المطروح.</a:t>
            </a:r>
          </a:p>
        </p:txBody>
      </p:sp>
    </p:spTree>
    <p:extLst>
      <p:ext uri="{BB962C8B-B14F-4D97-AF65-F5344CB8AC3E}">
        <p14:creationId xmlns:p14="http://schemas.microsoft.com/office/powerpoint/2010/main" val="1532577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8" name="Title 1"/>
          <p:cNvSpPr txBox="1">
            <a:spLocks noGrp="1"/>
          </p:cNvSpPr>
          <p:nvPr>
            <p:ph type="title"/>
          </p:nvPr>
        </p:nvSpPr>
        <p:spPr>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9" name="مستطيل 8"/>
          <p:cNvSpPr/>
          <p:nvPr/>
        </p:nvSpPr>
        <p:spPr>
          <a:xfrm>
            <a:off x="6172200" y="990600"/>
            <a:ext cx="3276600" cy="609600"/>
          </a:xfrm>
          <a:prstGeom prst="rect">
            <a:avLst/>
          </a:prstGeom>
          <a:solidFill>
            <a:schemeClr val="accent6">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tx1"/>
                </a:solidFill>
              </a:rPr>
              <a:t>خصائص المشروع</a:t>
            </a:r>
            <a:endParaRPr lang="en-US" dirty="0">
              <a:solidFill>
                <a:schemeClr val="tx1"/>
              </a:solidFill>
            </a:endParaRPr>
          </a:p>
        </p:txBody>
      </p:sp>
      <p:sp>
        <p:nvSpPr>
          <p:cNvPr id="10" name="مستطيل 9"/>
          <p:cNvSpPr/>
          <p:nvPr/>
        </p:nvSpPr>
        <p:spPr>
          <a:xfrm>
            <a:off x="304800" y="1828800"/>
            <a:ext cx="9144000" cy="4038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dirty="0" smtClean="0">
                <a:solidFill>
                  <a:schemeClr val="tx1"/>
                </a:solidFill>
              </a:rPr>
              <a:t>تشترك المشاريع مهما تنوعت واختلفت طبيعتها في مجموعة من الخصائص:</a:t>
            </a:r>
          </a:p>
          <a:p>
            <a:pPr marL="285750" indent="-285750">
              <a:buFontTx/>
              <a:buChar char="-"/>
            </a:pPr>
            <a:r>
              <a:rPr lang="ar-SA" dirty="0" smtClean="0">
                <a:solidFill>
                  <a:schemeClr val="tx1"/>
                </a:solidFill>
              </a:rPr>
              <a:t>الغاية: تقام المشاريع في العادة لتنفيذ غرض معين، حل مشكلة معينة ، اهداف محددة، ولذا فان المشروع مرتبط بتحقيق هذه الغاية وصولا الى تحقيق الأهداف مثل إقامة جسر بهدف حل مشكلة الاختناق المروري- او تطوير دواء لعلاج السرطان بهدف الحفاظ على حياة الناس.</a:t>
            </a:r>
          </a:p>
          <a:p>
            <a:pPr marL="285750" indent="-285750">
              <a:buFontTx/>
              <a:buChar char="-"/>
            </a:pPr>
            <a:r>
              <a:rPr lang="ar-SA" dirty="0" smtClean="0">
                <a:solidFill>
                  <a:schemeClr val="tx1"/>
                </a:solidFill>
              </a:rPr>
              <a:t>دورة حياة محدودة: هو ان المشروعات </a:t>
            </a:r>
            <a:r>
              <a:rPr lang="ar-SA" smtClean="0">
                <a:solidFill>
                  <a:schemeClr val="tx1"/>
                </a:solidFill>
              </a:rPr>
              <a:t>ذات طبيعة </a:t>
            </a:r>
            <a:r>
              <a:rPr lang="ar-SA" dirty="0" smtClean="0">
                <a:solidFill>
                  <a:schemeClr val="tx1"/>
                </a:solidFill>
              </a:rPr>
              <a:t>مؤقتة بحيث انها تبدا وتنتهي في أوقات محددة ومعلومة قد تطول وقد تقصر.</a:t>
            </a:r>
          </a:p>
          <a:p>
            <a:pPr marL="285750" indent="-285750">
              <a:buFontTx/>
              <a:buChar char="-"/>
            </a:pPr>
            <a:r>
              <a:rPr lang="ar-SA" dirty="0" smtClean="0">
                <a:solidFill>
                  <a:schemeClr val="tx1"/>
                </a:solidFill>
              </a:rPr>
              <a:t>التفرد: أي مشروع في تنفيذه واكماله يحتاج الى أنشطة فريدة وغير روتينية وغير متكررة، حتى لو تشابه مشروعان في الطبيعة والحجم والشكل فان تنفيذ كل منهم يحتاج الى أنشطة مختلفة( طبيعة الإدارة- المخاطر- الموارد).</a:t>
            </a:r>
          </a:p>
          <a:p>
            <a:pPr marL="285750" indent="-285750">
              <a:buFontTx/>
              <a:buChar char="-"/>
            </a:pPr>
            <a:r>
              <a:rPr lang="ar-SA" dirty="0" smtClean="0">
                <a:solidFill>
                  <a:schemeClr val="tx1"/>
                </a:solidFill>
              </a:rPr>
              <a:t>الاعتمادية المتداخلة: أي مشروع يحتاج الى أنشطة متتابعة بالإضافة الى التتابع هناك تداخل . عاده تتداخل المشروعات في المنظمة مع بعضها البعض- أيضا تتداخل مع الأقسام الوظيفية الأخرى في المنظمة (انتاج – تسويق- افراد- مالية) –كذلك قد تتداخل مع اطراف أخرى مثل الموردين  ومقاولي الباطن والزبائن......الخ.</a:t>
            </a:r>
            <a:endParaRPr lang="en-US" dirty="0">
              <a:solidFill>
                <a:schemeClr val="tx1"/>
              </a:solidFill>
            </a:endParaRPr>
          </a:p>
        </p:txBody>
      </p:sp>
    </p:spTree>
    <p:extLst>
      <p:ext uri="{BB962C8B-B14F-4D97-AF65-F5344CB8AC3E}">
        <p14:creationId xmlns:p14="http://schemas.microsoft.com/office/powerpoint/2010/main" val="1901489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8" name="Title 1"/>
          <p:cNvSpPr txBox="1">
            <a:spLocks noGrp="1"/>
          </p:cNvSpPr>
          <p:nvPr>
            <p:ph type="title"/>
          </p:nvPr>
        </p:nvSpPr>
        <p:spPr>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9" name="سهم إلى الأعلى والأسفل 8"/>
          <p:cNvSpPr/>
          <p:nvPr/>
        </p:nvSpPr>
        <p:spPr>
          <a:xfrm>
            <a:off x="5562600" y="685800"/>
            <a:ext cx="2057400" cy="13716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tx1"/>
                </a:solidFill>
              </a:rPr>
              <a:t>تابع الخصائص</a:t>
            </a:r>
            <a:endParaRPr lang="en-US" dirty="0">
              <a:solidFill>
                <a:schemeClr val="tx1"/>
              </a:solidFill>
            </a:endParaRPr>
          </a:p>
        </p:txBody>
      </p:sp>
      <p:sp>
        <p:nvSpPr>
          <p:cNvPr id="10" name="مخطط انسيابي: معالجة 9"/>
          <p:cNvSpPr/>
          <p:nvPr/>
        </p:nvSpPr>
        <p:spPr>
          <a:xfrm>
            <a:off x="228600" y="2286000"/>
            <a:ext cx="9144000" cy="3505200"/>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dirty="0" smtClean="0">
                <a:solidFill>
                  <a:schemeClr val="tx1"/>
                </a:solidFill>
              </a:rPr>
              <a:t>الصراع: لكون المشروع نشاط اجتماعي وتضارب في المصالح، فقد يؤدي التداخل المشار اليه سابقا بين جهات مختلفة في أداء أنشطة المشروع الى حدوث الصراع، ولذا يجب إدارة هذا الصراع بالشكل الذي يحقق اهداف المشروع بفاعلية وكفاءة.</a:t>
            </a:r>
          </a:p>
          <a:p>
            <a:pPr algn="ctr"/>
            <a:r>
              <a:rPr lang="ar-SA" sz="2400" dirty="0" smtClean="0">
                <a:solidFill>
                  <a:schemeClr val="tx1"/>
                </a:solidFill>
              </a:rPr>
              <a:t>المخاطر: المنظمات عموما تتعرض للمخاطر بنسب مختلفة، الا ان المشروع بسبب خصائصه وأهدافه في الوقت والكلفة والمواصفات يزيد من هذه المخاطر لاسيما اذ انحرف عن تحقيق هذه الأهداف وهناك امثلة كثرة على مخاطر تعرضت له العديد من المشاريع منها ( انفجار مكوك الفضاء تشالنجر – مفاعل فوكو جيما النوي ).</a:t>
            </a:r>
            <a:endParaRPr lang="en-US" sz="2400" dirty="0">
              <a:solidFill>
                <a:schemeClr val="tx1"/>
              </a:solidFill>
            </a:endParaRPr>
          </a:p>
        </p:txBody>
      </p:sp>
    </p:spTree>
    <p:extLst>
      <p:ext uri="{BB962C8B-B14F-4D97-AF65-F5344CB8AC3E}">
        <p14:creationId xmlns:p14="http://schemas.microsoft.com/office/powerpoint/2010/main" val="3154013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8" name="Title 1"/>
          <p:cNvSpPr txBox="1">
            <a:spLocks noGrp="1"/>
          </p:cNvSpPr>
          <p:nvPr>
            <p:ph type="title"/>
          </p:nvPr>
        </p:nvSpPr>
        <p:spPr>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9" name="شكل بيضاوي 8"/>
          <p:cNvSpPr/>
          <p:nvPr/>
        </p:nvSpPr>
        <p:spPr>
          <a:xfrm>
            <a:off x="5745088" y="817074"/>
            <a:ext cx="3915544"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دورة حياة المشروع</a:t>
            </a:r>
            <a:endParaRPr lang="en-US" dirty="0"/>
          </a:p>
        </p:txBody>
      </p:sp>
      <p:pic>
        <p:nvPicPr>
          <p:cNvPr id="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16696" y="1655274"/>
            <a:ext cx="6172200" cy="4191000"/>
          </a:xfrm>
          <a:noFill/>
        </p:spPr>
      </p:pic>
    </p:spTree>
    <p:extLst>
      <p:ext uri="{BB962C8B-B14F-4D97-AF65-F5344CB8AC3E}">
        <p14:creationId xmlns:p14="http://schemas.microsoft.com/office/powerpoint/2010/main" val="28369922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8" name="Title 1"/>
          <p:cNvSpPr txBox="1">
            <a:spLocks noGrp="1"/>
          </p:cNvSpPr>
          <p:nvPr>
            <p:ph type="title"/>
          </p:nvPr>
        </p:nvSpPr>
        <p:spPr>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9" name="مخطط انسيابي: معالجة 8"/>
          <p:cNvSpPr/>
          <p:nvPr/>
        </p:nvSpPr>
        <p:spPr>
          <a:xfrm>
            <a:off x="762000" y="1066800"/>
            <a:ext cx="8458200" cy="4800600"/>
          </a:xfrm>
          <a:prstGeom prst="flowChartProcess">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marL="457200" indent="-457200" algn="just">
              <a:buAutoNum type="arabicPeriod"/>
            </a:pPr>
            <a:r>
              <a:rPr lang="ar-SA" sz="2800" dirty="0" smtClean="0"/>
              <a:t>مرحلة التأسيس: يتم تطوير فكرة المشروع، اختيار المشروع، اختيار مدير المشروع والبدء بالاجتماعات الأولية المباشرة بتنفيذ المشروع.</a:t>
            </a:r>
          </a:p>
          <a:p>
            <a:pPr marL="457200" indent="-457200" algn="just">
              <a:buAutoNum type="arabicPeriod"/>
            </a:pPr>
            <a:r>
              <a:rPr lang="ar-SA" sz="2800" dirty="0" smtClean="0"/>
              <a:t>مرحلة التنفيذ: يتم وضع خطة المشروع المتكاملة ،عمل جدولة لأنشطة المشروع، اعداد الموازنة، والقيام بالرقابة على المشروع .</a:t>
            </a:r>
          </a:p>
          <a:p>
            <a:pPr marL="457200" indent="-457200" algn="just">
              <a:buAutoNum type="arabicPeriod"/>
            </a:pPr>
            <a:r>
              <a:rPr lang="ar-SA" sz="2800" dirty="0" smtClean="0"/>
              <a:t>مرحلة الانهاء: يتم التدقيق على أنشطة المشروع للتأكد من ان المشروع قد تم اكماله حسب المواصفات المطلوبة، تدريب المستخدمين على استخدام مخرجات المشروع، اعداد التقارير النهائية وتسليم الوثائق المطلوبة.</a:t>
            </a:r>
            <a:endParaRPr lang="en-US" sz="2800" dirty="0"/>
          </a:p>
        </p:txBody>
      </p:sp>
    </p:spTree>
    <p:extLst>
      <p:ext uri="{BB962C8B-B14F-4D97-AF65-F5344CB8AC3E}">
        <p14:creationId xmlns:p14="http://schemas.microsoft.com/office/powerpoint/2010/main" val="3511444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8" name="Title 1"/>
          <p:cNvSpPr txBox="1">
            <a:spLocks noGrp="1"/>
          </p:cNvSpPr>
          <p:nvPr>
            <p:ph type="title"/>
          </p:nvPr>
        </p:nvSpPr>
        <p:spPr>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9" name="شكل بيضاوي 8"/>
          <p:cNvSpPr/>
          <p:nvPr/>
        </p:nvSpPr>
        <p:spPr>
          <a:xfrm>
            <a:off x="5215756" y="990600"/>
            <a:ext cx="3623444" cy="11430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tx1"/>
                </a:solidFill>
              </a:rPr>
              <a:t>اطراف المشروع</a:t>
            </a:r>
            <a:endParaRPr lang="en-US" dirty="0">
              <a:solidFill>
                <a:schemeClr val="tx1"/>
              </a:solidFill>
            </a:endParaRPr>
          </a:p>
        </p:txBody>
      </p:sp>
      <p:sp>
        <p:nvSpPr>
          <p:cNvPr id="10" name="مستطيل 9"/>
          <p:cNvSpPr/>
          <p:nvPr/>
        </p:nvSpPr>
        <p:spPr>
          <a:xfrm>
            <a:off x="533400" y="2438400"/>
            <a:ext cx="8458200" cy="3581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ar-SA" sz="2400" dirty="0" smtClean="0">
                <a:solidFill>
                  <a:schemeClr val="tx1"/>
                </a:solidFill>
              </a:rPr>
              <a:t>- أصحاب المصلحة بالمشروع(اطراف ذات العلاقة) والمحتمل تأثر مصالحهم كنتيجة لتنفيذ المشروع او استكماله ولهم دور في التأثير على اهداف المشروع او مخرجاته ويجب على فريق إدارة المشروع الاهتمام بأصحاب المصلحة والوقوف بقدر الإمكان من اجل ضمان نجاح المشروع.</a:t>
            </a:r>
          </a:p>
          <a:p>
            <a:pPr algn="just"/>
            <a:r>
              <a:rPr lang="ar-SA" sz="2400" dirty="0" smtClean="0">
                <a:solidFill>
                  <a:schemeClr val="tx1"/>
                </a:solidFill>
              </a:rPr>
              <a:t>- يتحمل أصحاب المصلحة درجات من المسئولية في انجاز المشروع وقد تتغير هذه المسئولية.</a:t>
            </a:r>
            <a:endParaRPr lang="en-US" sz="2400" dirty="0">
              <a:solidFill>
                <a:schemeClr val="tx1"/>
              </a:solidFill>
            </a:endParaRPr>
          </a:p>
        </p:txBody>
      </p:sp>
    </p:spTree>
    <p:extLst>
      <p:ext uri="{BB962C8B-B14F-4D97-AF65-F5344CB8AC3E}">
        <p14:creationId xmlns:p14="http://schemas.microsoft.com/office/powerpoint/2010/main" val="4133469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9" name="Title 1"/>
          <p:cNvSpPr txBox="1">
            <a:spLocks noGrp="1"/>
          </p:cNvSpPr>
          <p:nvPr>
            <p:ph type="title"/>
          </p:nvPr>
        </p:nvSpPr>
        <p:spPr>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10" name="شكل بيضاوي 9"/>
          <p:cNvSpPr/>
          <p:nvPr/>
        </p:nvSpPr>
        <p:spPr>
          <a:xfrm>
            <a:off x="6477000" y="1066800"/>
            <a:ext cx="26670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chemeClr val="tx1"/>
                </a:solidFill>
              </a:rPr>
              <a:t>تابع  اطراف المشروع</a:t>
            </a:r>
            <a:endParaRPr lang="en-US" dirty="0">
              <a:solidFill>
                <a:schemeClr val="tx1"/>
              </a:solidFill>
            </a:endParaRPr>
          </a:p>
        </p:txBody>
      </p:sp>
      <p:sp>
        <p:nvSpPr>
          <p:cNvPr id="11" name="مخطط انسيابي: معالجة 10"/>
          <p:cNvSpPr/>
          <p:nvPr/>
        </p:nvSpPr>
        <p:spPr>
          <a:xfrm>
            <a:off x="76200" y="1752600"/>
            <a:ext cx="9372600" cy="411480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r>
              <a:rPr lang="ar-SA" sz="2000" dirty="0" smtClean="0"/>
              <a:t>الجهات المشاركة في انجاز المشروع والمرتبطة به :</a:t>
            </a:r>
          </a:p>
          <a:p>
            <a:pPr marL="342900" indent="-342900">
              <a:buAutoNum type="arabicPeriod"/>
            </a:pPr>
            <a:r>
              <a:rPr lang="ar-SA" sz="2000" dirty="0" smtClean="0"/>
              <a:t>الزبون: الشخص او الجهة التي يتم تنفيذ المشروع لصالحها.</a:t>
            </a:r>
          </a:p>
          <a:p>
            <a:pPr marL="342900" indent="-342900">
              <a:buAutoNum type="arabicPeriod"/>
            </a:pPr>
            <a:r>
              <a:rPr lang="ar-SA" sz="2000" dirty="0" smtClean="0"/>
              <a:t>مدير المشروع: وهو الشخص الذي يقود المشروع وهو المسؤول الأول عن نجاحه وفشله لذا يجب ان يتمتع بمهارات عديده مثل مهارات فنية – مهارات ادارية- مهارة التفاوض – مهارة الاتصال والمتابعة.</a:t>
            </a:r>
          </a:p>
          <a:p>
            <a:pPr marL="342900" indent="-342900">
              <a:buAutoNum type="arabicPeriod"/>
            </a:pPr>
            <a:r>
              <a:rPr lang="ar-SA" sz="2000" dirty="0" smtClean="0"/>
              <a:t>الإدارة العليا: وهي الإدارة العليا للمنظمة الام التي يتبع لها المشروع وعليها توفير الدعم والموارد اللازمة لنجاح المشروع.</a:t>
            </a:r>
          </a:p>
          <a:p>
            <a:pPr marL="342900" indent="-342900">
              <a:buAutoNum type="arabicPeriod"/>
            </a:pPr>
            <a:r>
              <a:rPr lang="ar-SA" sz="2000" dirty="0" smtClean="0"/>
              <a:t>المدراء الوظيفيون: هم مدراء الوظائف في المنظمة </a:t>
            </a:r>
            <a:r>
              <a:rPr lang="ar-SA" sz="2000" dirty="0" smtClean="0"/>
              <a:t>الام </a:t>
            </a:r>
            <a:r>
              <a:rPr lang="ar-SA" sz="2000" dirty="0" smtClean="0"/>
              <a:t>التي يتبع لها المشروع.</a:t>
            </a:r>
          </a:p>
          <a:p>
            <a:pPr marL="342900" indent="-342900">
              <a:buAutoNum type="arabicPeriod"/>
            </a:pPr>
            <a:r>
              <a:rPr lang="ar-SA" sz="2000" dirty="0" smtClean="0"/>
              <a:t>فريق المشروع وهو الطاقم الوظيفي الذي يعمل في المشروع والمعني بتنفيذ الأنشطة والمهام والوظائف اللازمة لإكمال المشروع- عليه يجب ان يتم اختيار أعضاء الفريق المؤهلين فنيا واداريا مع ضرورة الاهتمام بهم.</a:t>
            </a:r>
          </a:p>
          <a:p>
            <a:pPr marL="342900" indent="-342900">
              <a:buAutoNum type="arabicPeriod"/>
            </a:pPr>
            <a:r>
              <a:rPr lang="ar-SA" sz="2000" dirty="0" smtClean="0"/>
              <a:t>الموردون: كافة الجهات التي تقوم بتزويد المشروع </a:t>
            </a:r>
            <a:r>
              <a:rPr lang="ar-SA" sz="2000" dirty="0" smtClean="0"/>
              <a:t>بالموارد </a:t>
            </a:r>
            <a:r>
              <a:rPr lang="ar-SA" sz="2000" dirty="0" smtClean="0"/>
              <a:t>اللازمة لإتمام المشروع.</a:t>
            </a:r>
            <a:endParaRPr lang="en-US" sz="2000" dirty="0"/>
          </a:p>
        </p:txBody>
      </p:sp>
    </p:spTree>
    <p:extLst>
      <p:ext uri="{BB962C8B-B14F-4D97-AF65-F5344CB8AC3E}">
        <p14:creationId xmlns:p14="http://schemas.microsoft.com/office/powerpoint/2010/main" val="169262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8" name="Title 1"/>
          <p:cNvSpPr txBox="1">
            <a:spLocks noGrp="1"/>
          </p:cNvSpPr>
          <p:nvPr>
            <p:ph type="title"/>
          </p:nvPr>
        </p:nvSpPr>
        <p:spPr>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بيئة 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9" name="مستطيل 8"/>
          <p:cNvSpPr/>
          <p:nvPr/>
        </p:nvSpPr>
        <p:spPr>
          <a:xfrm>
            <a:off x="5943600" y="1219200"/>
            <a:ext cx="3429000" cy="9144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smtClean="0">
                <a:solidFill>
                  <a:schemeClr val="tx1"/>
                </a:solidFill>
              </a:rPr>
              <a:t>وثائق المشروع</a:t>
            </a:r>
            <a:endParaRPr lang="en-US" sz="2000" dirty="0">
              <a:solidFill>
                <a:schemeClr val="tx1"/>
              </a:solidFill>
            </a:endParaRPr>
          </a:p>
        </p:txBody>
      </p:sp>
      <p:sp>
        <p:nvSpPr>
          <p:cNvPr id="10" name="مستطيل مستدير الزوايا 9"/>
          <p:cNvSpPr/>
          <p:nvPr/>
        </p:nvSpPr>
        <p:spPr>
          <a:xfrm>
            <a:off x="685800" y="2362200"/>
            <a:ext cx="8382000" cy="37338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sz="2000" dirty="0" smtClean="0"/>
              <a:t>المشروع ينفذ وفق خطة  مرسومة وبرامج محددة، لذا ضرورة وجود مجموعة من الوثائق تشكل مرجعية عند الحاجة من أهمها:</a:t>
            </a:r>
          </a:p>
          <a:p>
            <a:r>
              <a:rPr lang="ar-SA" sz="2000" dirty="0" smtClean="0"/>
              <a:t>1.مقترح المشروع: يسمى(جملة بيان العمل في المشروع) وهي الوثيقة الرئيسة الى يتم من خلالها نقل متطلبات العميل الى المشروع حتي يتم تلبية هذه المتطلبات وتنفيذ المشروع على أساسها . ويتكون من الأجزاء التالية:</a:t>
            </a:r>
          </a:p>
          <a:p>
            <a:r>
              <a:rPr lang="ar-SA" sz="2000" dirty="0" smtClean="0"/>
              <a:t>أ. المقدمة: ملخص لفكرة المشروع- الغايات الرئيسة- اهداف المشروع مع ربطها بالأهداف الاستراتيجية للمنظمة الام ورسالتها.</a:t>
            </a:r>
            <a:endParaRPr lang="en-US" sz="2000" dirty="0"/>
          </a:p>
        </p:txBody>
      </p:sp>
    </p:spTree>
    <p:extLst>
      <p:ext uri="{BB962C8B-B14F-4D97-AF65-F5344CB8AC3E}">
        <p14:creationId xmlns:p14="http://schemas.microsoft.com/office/powerpoint/2010/main" val="3704980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8" name="Title 1"/>
          <p:cNvSpPr txBox="1">
            <a:spLocks noGrp="1"/>
          </p:cNvSpPr>
          <p:nvPr>
            <p:ph type="title"/>
          </p:nvPr>
        </p:nvSpPr>
        <p:spPr>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a:t>
            </a:r>
            <a:r>
              <a:rPr lang="ar-SA" sz="2000" dirty="0" smtClean="0">
                <a:solidFill>
                  <a:schemeClr val="accent1"/>
                </a:solidFill>
              </a:rPr>
              <a:t>بيئة </a:t>
            </a:r>
            <a:r>
              <a:rPr lang="ar-SA" sz="2000" dirty="0">
                <a:solidFill>
                  <a:schemeClr val="accent1"/>
                </a:solidFill>
              </a:rPr>
              <a:t>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9" name="مستطيل 8"/>
          <p:cNvSpPr/>
          <p:nvPr/>
        </p:nvSpPr>
        <p:spPr>
          <a:xfrm>
            <a:off x="5943600" y="1219200"/>
            <a:ext cx="3429000" cy="9144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smtClean="0">
                <a:solidFill>
                  <a:schemeClr val="tx1"/>
                </a:solidFill>
              </a:rPr>
              <a:t>تابع وثائق المشروع</a:t>
            </a:r>
            <a:endParaRPr lang="en-US" sz="2000" dirty="0">
              <a:solidFill>
                <a:schemeClr val="tx1"/>
              </a:solidFill>
            </a:endParaRPr>
          </a:p>
        </p:txBody>
      </p:sp>
      <p:sp>
        <p:nvSpPr>
          <p:cNvPr id="10" name="مستطيل 9"/>
          <p:cNvSpPr/>
          <p:nvPr/>
        </p:nvSpPr>
        <p:spPr>
          <a:xfrm>
            <a:off x="76200" y="2286000"/>
            <a:ext cx="9601200" cy="38100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ar-SA" sz="2000" dirty="0" smtClean="0">
                <a:solidFill>
                  <a:schemeClr val="tx1"/>
                </a:solidFill>
              </a:rPr>
              <a:t>ب. الافتراضات الرئيسة: تتضمن بيان بالافتراضات المتوقع مواجهتها خلال العمل بالمشروع- القيود المتوقع تأثيرها على سير العمل – الخطط الاحتمالية لمواجهة هذه الافتراضات والتوقعات والمخاطر.</a:t>
            </a:r>
          </a:p>
          <a:p>
            <a:pPr algn="just"/>
            <a:r>
              <a:rPr lang="ar-SA" sz="2000" dirty="0" smtClean="0">
                <a:solidFill>
                  <a:schemeClr val="tx1"/>
                </a:solidFill>
              </a:rPr>
              <a:t>ج. مسؤوليات الموردين: تتضمن مسؤوليات الموردين حسب شروط عقد التوريد( الكميات المطلوبة- الأوقات – المواصفات – الأسعار).</a:t>
            </a:r>
          </a:p>
          <a:p>
            <a:pPr algn="just"/>
            <a:r>
              <a:rPr lang="ar-SA" sz="2000" dirty="0" smtClean="0">
                <a:solidFill>
                  <a:schemeClr val="tx1"/>
                </a:solidFill>
              </a:rPr>
              <a:t>د. مسؤوليات الزبون: تتضمن مسؤوليات الزبون (استلام المواصفات – الدفعات المالية – الاجتماعات).</a:t>
            </a:r>
          </a:p>
          <a:p>
            <a:pPr algn="just"/>
            <a:r>
              <a:rPr lang="ar-SA" sz="2000" dirty="0" smtClean="0">
                <a:solidFill>
                  <a:schemeClr val="tx1"/>
                </a:solidFill>
              </a:rPr>
              <a:t>هـ. الجدول المحسوب: المقصود به هو جدول الأنشطة اللازمة لإتمام المشروع حسب الأوقات المحسوبة والمتوقع انجازها مع الإمكانيات المطلوبة والكلف المتوقعة للموارد. </a:t>
            </a:r>
            <a:endParaRPr lang="en-US" sz="2000" dirty="0">
              <a:solidFill>
                <a:schemeClr val="tx1"/>
              </a:solidFill>
            </a:endParaRPr>
          </a:p>
        </p:txBody>
      </p:sp>
    </p:spTree>
    <p:extLst>
      <p:ext uri="{BB962C8B-B14F-4D97-AF65-F5344CB8AC3E}">
        <p14:creationId xmlns:p14="http://schemas.microsoft.com/office/powerpoint/2010/main" val="2319959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8" name="Title 1"/>
          <p:cNvSpPr txBox="1">
            <a:spLocks noGrp="1"/>
          </p:cNvSpPr>
          <p:nvPr>
            <p:ph type="title"/>
          </p:nvPr>
        </p:nvSpPr>
        <p:spPr>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a:t>
            </a:r>
            <a:r>
              <a:rPr lang="ar-SA" sz="2000" dirty="0" smtClean="0">
                <a:solidFill>
                  <a:schemeClr val="accent1"/>
                </a:solidFill>
              </a:rPr>
              <a:t>بيئة </a:t>
            </a:r>
            <a:r>
              <a:rPr lang="ar-SA" sz="2000" dirty="0">
                <a:solidFill>
                  <a:schemeClr val="accent1"/>
                </a:solidFill>
              </a:rPr>
              <a:t>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9" name="مستطيل 8"/>
          <p:cNvSpPr/>
          <p:nvPr/>
        </p:nvSpPr>
        <p:spPr>
          <a:xfrm>
            <a:off x="5943600" y="1219200"/>
            <a:ext cx="3429000" cy="9144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smtClean="0">
                <a:solidFill>
                  <a:schemeClr val="tx1"/>
                </a:solidFill>
              </a:rPr>
              <a:t>تابع وثائق المشروع</a:t>
            </a:r>
            <a:endParaRPr lang="en-US" sz="2000" dirty="0">
              <a:solidFill>
                <a:schemeClr val="tx1"/>
              </a:solidFill>
            </a:endParaRPr>
          </a:p>
        </p:txBody>
      </p:sp>
      <p:sp>
        <p:nvSpPr>
          <p:cNvPr id="10" name="مستطيل مستدير الزوايا 9"/>
          <p:cNvSpPr/>
          <p:nvPr/>
        </p:nvSpPr>
        <p:spPr>
          <a:xfrm>
            <a:off x="457200" y="2362200"/>
            <a:ext cx="9104312" cy="3733800"/>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smtClean="0">
                <a:solidFill>
                  <a:schemeClr val="tx1"/>
                </a:solidFill>
              </a:rPr>
              <a:t>و. معايير قبول المشروع: تتضمن المعايير التي تستخدم للحكم على مواصفات المشروع وشروط قبول هذه المواصفات.</a:t>
            </a:r>
          </a:p>
          <a:p>
            <a:pPr algn="ctr"/>
            <a:r>
              <a:rPr lang="ar-SA" sz="2000" dirty="0" smtClean="0">
                <a:solidFill>
                  <a:schemeClr val="tx1"/>
                </a:solidFill>
              </a:rPr>
              <a:t>ز. العقود وجدول الدفعات المالية: المقصود هنا عقود التوريد والتعاقدات الفرعية لإنجاز العمل وما يسمى بعقود الباطن... تتضمن نسخ من هذه التعاقدات وتواريخ تسديد الدفعات المالية عن هذه الاعمال.</a:t>
            </a:r>
          </a:p>
          <a:p>
            <a:pPr algn="ctr"/>
            <a:r>
              <a:rPr lang="ar-SA" sz="2000" dirty="0" smtClean="0">
                <a:solidFill>
                  <a:schemeClr val="tx1"/>
                </a:solidFill>
              </a:rPr>
              <a:t>ح. الشروط الإضافية : تشمل أي حدود وشروط إضافية للعمل لم تكن مذكورة في البنود السابقة وذلك للإشارة اليها بهدف الالتزام بها.</a:t>
            </a:r>
          </a:p>
          <a:p>
            <a:pPr algn="ctr"/>
            <a:r>
              <a:rPr lang="ar-SA" sz="2000" dirty="0" smtClean="0">
                <a:solidFill>
                  <a:schemeClr val="tx1"/>
                </a:solidFill>
              </a:rPr>
              <a:t>ط. أمور متنوعة وتشمل أمورا تتعلق بالاتصالات، أوامر التغيير، المخاطر المتوقعة للمشروع، محطات العمل........ الخ.</a:t>
            </a:r>
          </a:p>
          <a:p>
            <a:pPr algn="ctr"/>
            <a:endParaRPr lang="en-US" sz="2000" dirty="0">
              <a:solidFill>
                <a:schemeClr val="tx1"/>
              </a:solidFill>
            </a:endParaRPr>
          </a:p>
        </p:txBody>
      </p:sp>
    </p:spTree>
    <p:extLst>
      <p:ext uri="{BB962C8B-B14F-4D97-AF65-F5344CB8AC3E}">
        <p14:creationId xmlns:p14="http://schemas.microsoft.com/office/powerpoint/2010/main" val="15764736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sz="1000" dirty="0" smtClean="0"/>
              <a:t>   </a:t>
            </a:r>
            <a:endParaRPr lang="en-US" sz="1000"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6" name="Title 1"/>
          <p:cNvSpPr txBox="1">
            <a:spLocks noGrp="1"/>
          </p:cNvSpPr>
          <p:nvPr>
            <p:ph type="title" idx="4294967295"/>
          </p:nvPr>
        </p:nvSpPr>
        <p:spPr>
          <a:xfrm>
            <a:off x="0" y="274638"/>
            <a:ext cx="8915400" cy="114300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a:t>
            </a:r>
            <a:r>
              <a:rPr lang="ar-SA" sz="2000" dirty="0" smtClean="0">
                <a:solidFill>
                  <a:schemeClr val="accent1"/>
                </a:solidFill>
              </a:rPr>
              <a:t>بيئة </a:t>
            </a:r>
            <a:r>
              <a:rPr lang="ar-SA" sz="2000" dirty="0">
                <a:solidFill>
                  <a:schemeClr val="accent1"/>
                </a:solidFill>
              </a:rPr>
              <a:t>الاعمال </a:t>
            </a:r>
            <a:r>
              <a:rPr lang="ar-SA" sz="2000" dirty="0" smtClean="0">
                <a:solidFill>
                  <a:schemeClr val="accent1"/>
                </a:solidFill>
              </a:rPr>
              <a:t>المعاصرة                                              المحاضرة الاولى</a:t>
            </a:r>
            <a:endParaRPr lang="ar-SA" sz="2000" dirty="0">
              <a:solidFill>
                <a:schemeClr val="accent1"/>
              </a:solidFill>
            </a:endParaRPr>
          </a:p>
        </p:txBody>
      </p:sp>
      <p:graphicFrame>
        <p:nvGraphicFramePr>
          <p:cNvPr id="7" name="جدول 6"/>
          <p:cNvGraphicFramePr>
            <a:graphicFrameLocks noGrp="1"/>
          </p:cNvGraphicFramePr>
          <p:nvPr>
            <p:extLst>
              <p:ext uri="{D42A27DB-BD31-4B8C-83A1-F6EECF244321}">
                <p14:modId xmlns:p14="http://schemas.microsoft.com/office/powerpoint/2010/main" val="1617294074"/>
              </p:ext>
            </p:extLst>
          </p:nvPr>
        </p:nvGraphicFramePr>
        <p:xfrm>
          <a:off x="1905000" y="838200"/>
          <a:ext cx="6604000" cy="4781974"/>
        </p:xfrm>
        <a:graphic>
          <a:graphicData uri="http://schemas.openxmlformats.org/drawingml/2006/table">
            <a:tbl>
              <a:tblPr firstRow="1" bandRow="1">
                <a:tableStyleId>{5C22544A-7EE6-4342-B048-85BDC9FD1C3A}</a:tableStyleId>
              </a:tblPr>
              <a:tblGrid>
                <a:gridCol w="1651000"/>
                <a:gridCol w="1651000"/>
                <a:gridCol w="1651000"/>
                <a:gridCol w="1651000"/>
              </a:tblGrid>
              <a:tr h="829734">
                <a:tc>
                  <a:txBody>
                    <a:bodyPr/>
                    <a:lstStyle/>
                    <a:p>
                      <a:pPr algn="r"/>
                      <a:r>
                        <a:rPr lang="ar-SA" dirty="0" smtClean="0"/>
                        <a:t>مدير المشروع</a:t>
                      </a:r>
                      <a:endParaRPr lang="en-US" dirty="0"/>
                    </a:p>
                  </a:txBody>
                  <a:tcPr/>
                </a:tc>
                <a:tc>
                  <a:txBody>
                    <a:bodyPr/>
                    <a:lstStyle/>
                    <a:p>
                      <a:pPr algn="r"/>
                      <a:r>
                        <a:rPr lang="ar-SA" dirty="0" smtClean="0"/>
                        <a:t>رقم المشروع</a:t>
                      </a:r>
                      <a:endParaRPr lang="en-US" dirty="0"/>
                    </a:p>
                  </a:txBody>
                  <a:tcPr/>
                </a:tc>
                <a:tc>
                  <a:txBody>
                    <a:bodyPr/>
                    <a:lstStyle/>
                    <a:p>
                      <a:pPr algn="r"/>
                      <a:r>
                        <a:rPr lang="ar-SA" dirty="0" smtClean="0"/>
                        <a:t>اسم المشروع</a:t>
                      </a:r>
                      <a:endParaRPr lang="en-US" dirty="0"/>
                    </a:p>
                  </a:txBody>
                  <a:tcPr/>
                </a:tc>
                <a:tc>
                  <a:txBody>
                    <a:bodyPr/>
                    <a:lstStyle/>
                    <a:p>
                      <a:pPr algn="r"/>
                      <a:r>
                        <a:rPr lang="ar-SA" dirty="0" smtClean="0"/>
                        <a:t>بيان العمل</a:t>
                      </a:r>
                      <a:endParaRPr lang="en-US" dirty="0"/>
                    </a:p>
                  </a:txBody>
                  <a:tcPr/>
                </a:tc>
              </a:tr>
              <a:tr h="1143000">
                <a:tc gridSpan="4">
                  <a:txBody>
                    <a:bodyPr/>
                    <a:lstStyle/>
                    <a:p>
                      <a:pPr algn="r"/>
                      <a:r>
                        <a:rPr lang="ar-SA" dirty="0" smtClean="0"/>
                        <a:t>مشكلة المشروع</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762000">
                <a:tc gridSpan="4">
                  <a:txBody>
                    <a:bodyPr/>
                    <a:lstStyle/>
                    <a:p>
                      <a:pPr algn="r"/>
                      <a:r>
                        <a:rPr lang="ar-SA" dirty="0" smtClean="0"/>
                        <a:t>اهداف المشروع</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685800">
                <a:tc gridSpan="4">
                  <a:txBody>
                    <a:bodyPr/>
                    <a:lstStyle/>
                    <a:p>
                      <a:pPr algn="r"/>
                      <a:r>
                        <a:rPr lang="ar-SA" dirty="0" smtClean="0"/>
                        <a:t>معايير النجاح</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990600">
                <a:tc gridSpan="4">
                  <a:txBody>
                    <a:bodyPr/>
                    <a:lstStyle/>
                    <a:p>
                      <a:pPr algn="r"/>
                      <a:r>
                        <a:rPr lang="ar-SA" dirty="0" smtClean="0"/>
                        <a:t>الافتراضات،</a:t>
                      </a:r>
                      <a:r>
                        <a:rPr lang="ar-SA" baseline="0" dirty="0" smtClean="0"/>
                        <a:t> المخاطر، المعيقات</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370840">
                <a:tc>
                  <a:txBody>
                    <a:bodyPr/>
                    <a:lstStyle/>
                    <a:p>
                      <a:pPr algn="r"/>
                      <a:r>
                        <a:rPr lang="ar-SA" dirty="0" smtClean="0"/>
                        <a:t>التاريخ</a:t>
                      </a:r>
                      <a:endParaRPr lang="en-US" dirty="0"/>
                    </a:p>
                  </a:txBody>
                  <a:tcPr/>
                </a:tc>
                <a:tc>
                  <a:txBody>
                    <a:bodyPr/>
                    <a:lstStyle/>
                    <a:p>
                      <a:pPr algn="r"/>
                      <a:r>
                        <a:rPr lang="ar-SA" dirty="0" smtClean="0"/>
                        <a:t>الموافقة</a:t>
                      </a:r>
                      <a:endParaRPr lang="en-US" dirty="0"/>
                    </a:p>
                  </a:txBody>
                  <a:tcPr/>
                </a:tc>
                <a:tc>
                  <a:txBody>
                    <a:bodyPr/>
                    <a:lstStyle/>
                    <a:p>
                      <a:pPr algn="r"/>
                      <a:r>
                        <a:rPr lang="ar-SA" dirty="0" smtClean="0"/>
                        <a:t>التاريخ</a:t>
                      </a:r>
                      <a:endParaRPr lang="en-US" dirty="0"/>
                    </a:p>
                  </a:txBody>
                  <a:tcPr/>
                </a:tc>
                <a:tc>
                  <a:txBody>
                    <a:bodyPr/>
                    <a:lstStyle/>
                    <a:p>
                      <a:pPr algn="r"/>
                      <a:r>
                        <a:rPr lang="ar-SA" dirty="0" smtClean="0"/>
                        <a:t>اعداد</a:t>
                      </a:r>
                      <a:endParaRPr lang="en-US" dirty="0"/>
                    </a:p>
                  </a:txBody>
                  <a:tcPr/>
                </a:tc>
              </a:tr>
            </a:tbl>
          </a:graphicData>
        </a:graphic>
      </p:graphicFrame>
      <p:sp>
        <p:nvSpPr>
          <p:cNvPr id="4" name="مخطط انسيابي: معالجة متعاقبة 3"/>
          <p:cNvSpPr/>
          <p:nvPr/>
        </p:nvSpPr>
        <p:spPr>
          <a:xfrm>
            <a:off x="3800872" y="5949280"/>
            <a:ext cx="3096344"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t>الشكل (2) وثيقة بيان العمل</a:t>
            </a:r>
            <a:endParaRPr lang="en-US" dirty="0"/>
          </a:p>
        </p:txBody>
      </p:sp>
    </p:spTree>
    <p:extLst>
      <p:ext uri="{BB962C8B-B14F-4D97-AF65-F5344CB8AC3E}">
        <p14:creationId xmlns:p14="http://schemas.microsoft.com/office/powerpoint/2010/main" val="2629776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
        <p:nvSpPr>
          <p:cNvPr id="6" name="Title 1"/>
          <p:cNvSpPr txBox="1">
            <a:spLocks noGrp="1"/>
          </p:cNvSpPr>
          <p:nvPr>
            <p:ph type="title"/>
          </p:nvPr>
        </p:nvSpPr>
        <p:spPr>
          <a:xfrm>
            <a:off x="495300" y="274638"/>
            <a:ext cx="8915400" cy="70609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a:t>
            </a:r>
            <a:r>
              <a:rPr lang="ar-SA" sz="2000" dirty="0" smtClean="0">
                <a:solidFill>
                  <a:schemeClr val="accent1"/>
                </a:solidFill>
              </a:rPr>
              <a:t>بيئة </a:t>
            </a:r>
            <a:r>
              <a:rPr lang="ar-SA" sz="2000" dirty="0">
                <a:solidFill>
                  <a:schemeClr val="accent1"/>
                </a:solidFill>
              </a:rPr>
              <a:t>الاعمال </a:t>
            </a:r>
            <a:r>
              <a:rPr lang="ar-SA" sz="2000" dirty="0" smtClean="0">
                <a:solidFill>
                  <a:schemeClr val="accent1"/>
                </a:solidFill>
              </a:rPr>
              <a:t>المعاصرة                                              المحاضرة الاولى</a:t>
            </a:r>
            <a:endParaRPr lang="ar-SA" sz="2000" dirty="0">
              <a:solidFill>
                <a:schemeClr val="accent1"/>
              </a:solidFill>
            </a:endParaRPr>
          </a:p>
        </p:txBody>
      </p:sp>
      <p:sp>
        <p:nvSpPr>
          <p:cNvPr id="7" name="مستطيل مستدير الزوايا 6"/>
          <p:cNvSpPr/>
          <p:nvPr/>
        </p:nvSpPr>
        <p:spPr>
          <a:xfrm>
            <a:off x="838200" y="1219200"/>
            <a:ext cx="8229600" cy="47244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sz="2800" dirty="0" smtClean="0">
                <a:solidFill>
                  <a:schemeClr val="tx1"/>
                </a:solidFill>
              </a:rPr>
              <a:t>2. خطة المشروع: وتسمى أيضا عقد الالتزام – سيتم الشرح لاحقا.</a:t>
            </a:r>
          </a:p>
          <a:p>
            <a:r>
              <a:rPr lang="ar-SA" sz="2800" dirty="0" smtClean="0">
                <a:solidFill>
                  <a:schemeClr val="tx1"/>
                </a:solidFill>
              </a:rPr>
              <a:t>3.جدولة المشروع: سيتم الشرح لاحقا.</a:t>
            </a:r>
          </a:p>
          <a:p>
            <a:r>
              <a:rPr lang="ar-SA" sz="2800" dirty="0" smtClean="0">
                <a:solidFill>
                  <a:schemeClr val="tx1"/>
                </a:solidFill>
              </a:rPr>
              <a:t>4. موازنة المشروع: سيتم الشرح لاحقا.</a:t>
            </a:r>
            <a:endParaRPr lang="en-US" sz="2800" dirty="0">
              <a:solidFill>
                <a:schemeClr val="tx1"/>
              </a:solidFill>
            </a:endParaRPr>
          </a:p>
        </p:txBody>
      </p:sp>
    </p:spTree>
    <p:extLst>
      <p:ext uri="{BB962C8B-B14F-4D97-AF65-F5344CB8AC3E}">
        <p14:creationId xmlns:p14="http://schemas.microsoft.com/office/powerpoint/2010/main" val="39913643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r>
              <a:rPr lang="ar-SA" dirty="0" smtClean="0"/>
              <a:t>مثال: </a:t>
            </a:r>
          </a:p>
          <a:p>
            <a:r>
              <a:rPr lang="ar-SA" sz="2400" dirty="0" smtClean="0"/>
              <a:t>برج ايفل هو برج حديدي يوجد  </a:t>
            </a:r>
            <a:r>
              <a:rPr lang="ar-SA" sz="2400" dirty="0" smtClean="0"/>
              <a:t>في </a:t>
            </a:r>
            <a:r>
              <a:rPr lang="ar-SA" sz="2400" dirty="0" smtClean="0"/>
              <a:t>باريس</a:t>
            </a:r>
          </a:p>
          <a:p>
            <a:r>
              <a:rPr lang="ar-SA" sz="2400" dirty="0" smtClean="0"/>
              <a:t>حمل اسم مصممه غوستاف ايفل، ويعتبر من اكثر المزارات شهرة في أوروبا</a:t>
            </a:r>
          </a:p>
          <a:p>
            <a:r>
              <a:rPr lang="ar-SA" sz="2400" dirty="0" smtClean="0"/>
              <a:t>التكلفة : وقت الانشاء: 7800000 فرنك ذهبي فرنسي.</a:t>
            </a:r>
          </a:p>
          <a:p>
            <a:r>
              <a:rPr lang="ar-SA" sz="2400" dirty="0" smtClean="0"/>
              <a:t>بداية الانشاء: 26 يناير 1887.</a:t>
            </a:r>
          </a:p>
          <a:p>
            <a:r>
              <a:rPr lang="ar-SA" sz="2400" dirty="0" smtClean="0"/>
              <a:t>نهاية الاعمال:31 مارس 1889. </a:t>
            </a:r>
          </a:p>
          <a:p>
            <a:r>
              <a:rPr lang="ar-SA" sz="2400" dirty="0" smtClean="0"/>
              <a:t>تم الافتتاح الرسمي:6 مايو </a:t>
            </a:r>
            <a:r>
              <a:rPr lang="ar-SA" sz="2400" dirty="0" smtClean="0"/>
              <a:t>1889.</a:t>
            </a:r>
            <a:endParaRPr lang="en-US" sz="2400" dirty="0" smtClean="0"/>
          </a:p>
          <a:p>
            <a:r>
              <a:rPr lang="ar-SA" sz="2400" dirty="0" smtClean="0"/>
              <a:t> عدد </a:t>
            </a:r>
            <a:r>
              <a:rPr lang="ar-SA" sz="2400" dirty="0" smtClean="0"/>
              <a:t>العمال:50 مهندسا،300 عامل </a:t>
            </a:r>
          </a:p>
          <a:p>
            <a:r>
              <a:rPr lang="ar-SA" sz="2400" dirty="0" smtClean="0"/>
              <a:t> </a:t>
            </a:r>
            <a:endParaRPr lang="en-US" sz="2400"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
        <p:nvSpPr>
          <p:cNvPr id="6" name="Title 1"/>
          <p:cNvSpPr txBox="1">
            <a:spLocks noGrp="1"/>
          </p:cNvSpPr>
          <p:nvPr>
            <p:ph type="title" idx="4294967295"/>
          </p:nvPr>
        </p:nvSpPr>
        <p:spPr>
          <a:xfrm>
            <a:off x="0" y="274638"/>
            <a:ext cx="8915400" cy="114300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المشاريع </a:t>
            </a:r>
            <a:r>
              <a:rPr lang="ar-SA" sz="2000" dirty="0">
                <a:solidFill>
                  <a:schemeClr val="accent1"/>
                </a:solidFill>
              </a:rPr>
              <a:t>في </a:t>
            </a:r>
            <a:r>
              <a:rPr lang="ar-SA" sz="2000" dirty="0" smtClean="0">
                <a:solidFill>
                  <a:schemeClr val="accent1"/>
                </a:solidFill>
              </a:rPr>
              <a:t>بيئة </a:t>
            </a:r>
            <a:r>
              <a:rPr lang="ar-SA" sz="2000" dirty="0">
                <a:solidFill>
                  <a:schemeClr val="accent1"/>
                </a:solidFill>
              </a:rPr>
              <a:t>الاعمال </a:t>
            </a:r>
            <a:r>
              <a:rPr lang="ar-SA" sz="2000" dirty="0" smtClean="0">
                <a:solidFill>
                  <a:schemeClr val="accent1"/>
                </a:solidFill>
              </a:rPr>
              <a:t>المعاصرة                                              المحاضرة الاولى</a:t>
            </a:r>
            <a:endParaRPr lang="ar-SA" sz="2000" dirty="0">
              <a:solidFill>
                <a:schemeClr val="accent1"/>
              </a:solidFill>
            </a:endParaRP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520" y="3501008"/>
            <a:ext cx="2857500" cy="1600200"/>
          </a:xfrm>
          <a:prstGeom prst="rect">
            <a:avLst/>
          </a:prstGeom>
        </p:spPr>
      </p:pic>
    </p:spTree>
    <p:extLst>
      <p:ext uri="{BB962C8B-B14F-4D97-AF65-F5344CB8AC3E}">
        <p14:creationId xmlns:p14="http://schemas.microsoft.com/office/powerpoint/2010/main" val="1015610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181</TotalTime>
  <Words>1936</Words>
  <Application>Microsoft Office PowerPoint</Application>
  <PresentationFormat>A4 Paper (210x297 mm)</PresentationFormat>
  <Paragraphs>201</Paragraphs>
  <Slides>27</Slides>
  <Notes>1</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27</vt:i4>
      </vt:variant>
    </vt:vector>
  </HeadingPairs>
  <TitlesOfParts>
    <vt:vector size="34" baseType="lpstr">
      <vt:lpstr>ae_AlMateen</vt:lpstr>
      <vt:lpstr>Arial</vt:lpstr>
      <vt:lpstr>AYM Wadiy S_U normal.</vt:lpstr>
      <vt:lpstr>Calibri</vt:lpstr>
      <vt:lpstr>PT Bold Heading</vt:lpstr>
      <vt:lpstr>Times New Roman</vt:lpstr>
      <vt:lpstr>Office Theme</vt:lpstr>
      <vt:lpstr>عرض تقديمي في PowerPoint</vt:lpstr>
      <vt:lpstr>المحاضرة الاولى</vt:lpstr>
      <vt:lpstr>عرض تقديمي في PowerPoint</vt:lpstr>
      <vt:lpstr>عرض تقديمي في PowerPoint</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المشاريع في بيئة الاعمال المعاصرة                                              المحاضرة الاولى</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Aliserag</cp:lastModifiedBy>
  <cp:revision>45</cp:revision>
  <dcterms:created xsi:type="dcterms:W3CDTF">2014-09-11T06:47:01Z</dcterms:created>
  <dcterms:modified xsi:type="dcterms:W3CDTF">2014-09-17T19:28:00Z</dcterms:modified>
</cp:coreProperties>
</file>