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10" r:id="rId3"/>
    <p:sldId id="311" r:id="rId4"/>
    <p:sldId id="312" r:id="rId5"/>
    <p:sldId id="353" r:id="rId6"/>
    <p:sldId id="347" r:id="rId7"/>
    <p:sldId id="334" r:id="rId8"/>
    <p:sldId id="354" r:id="rId9"/>
    <p:sldId id="316" r:id="rId10"/>
    <p:sldId id="346" r:id="rId11"/>
    <p:sldId id="349" r:id="rId12"/>
    <p:sldId id="318" r:id="rId13"/>
    <p:sldId id="355" r:id="rId14"/>
    <p:sldId id="348" r:id="rId15"/>
    <p:sldId id="319" r:id="rId16"/>
    <p:sldId id="320" r:id="rId17"/>
    <p:sldId id="356" r:id="rId18"/>
    <p:sldId id="357" r:id="rId19"/>
    <p:sldId id="321" r:id="rId20"/>
    <p:sldId id="358" r:id="rId21"/>
    <p:sldId id="351" r:id="rId22"/>
    <p:sldId id="333" r:id="rId23"/>
    <p:sldId id="332" r:id="rId24"/>
    <p:sldId id="331" r:id="rId25"/>
    <p:sldId id="352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5" d="100"/>
          <a:sy n="75" d="100"/>
        </p:scale>
        <p:origin x="99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المشاريع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عبدالله حمود سراج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أستاذ مشارك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إدارة المشروع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إدارة المشروع                                             </a:t>
            </a:r>
            <a:r>
              <a:rPr lang="ar-SA" sz="2000" dirty="0">
                <a:solidFill>
                  <a:schemeClr val="accent1"/>
                </a:solidFill>
              </a:rPr>
              <a:t> </a:t>
            </a:r>
            <a:r>
              <a:rPr lang="ar-SA" sz="2000" dirty="0" smtClean="0">
                <a:solidFill>
                  <a:schemeClr val="accent1"/>
                </a:solidFill>
              </a:rPr>
              <a:t>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7" name="عنصر نائب للمحتوى 4"/>
          <p:cNvSpPr>
            <a:spLocks noGrp="1"/>
          </p:cNvSpPr>
          <p:nvPr>
            <p:ph idx="1"/>
          </p:nvPr>
        </p:nvSpPr>
        <p:spPr>
          <a:xfrm>
            <a:off x="758056" y="1196752"/>
            <a:ext cx="8915400" cy="45259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ar-SA" altLang="en-US" sz="2800"/>
              <a:t>الأهداف العامة:</a:t>
            </a:r>
          </a:p>
          <a:p>
            <a:r>
              <a:rPr lang="ar-SA" altLang="en-US" sz="2800"/>
              <a:t>تعريف إدارة المشاريع ووظائفها ومراحل إدارة المشروع</a:t>
            </a:r>
          </a:p>
          <a:p>
            <a:r>
              <a:rPr lang="ar-SA" altLang="en-US" sz="2800"/>
              <a:t>تحديد اطراف إدارة المشروع.</a:t>
            </a:r>
          </a:p>
          <a:p>
            <a:r>
              <a:rPr lang="ar-SA" altLang="en-US" sz="2800"/>
              <a:t>المقارنة بين مدير المشروع والمدير الوظيفي.</a:t>
            </a:r>
          </a:p>
          <a:p>
            <a:r>
              <a:rPr lang="ar-SA" altLang="en-US" sz="2800"/>
              <a:t>تحديد المسار الوظيفي لمدير المشروع.</a:t>
            </a:r>
          </a:p>
          <a:p>
            <a:r>
              <a:rPr lang="ar-SA" altLang="en-US" sz="2800"/>
              <a:t>تحديد البوصلة الأخلاقية لتوجيه مدير المشروع</a:t>
            </a:r>
            <a:endParaRPr lang="ar-SA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مخطط انسيابي: شريط مثقب 6"/>
          <p:cNvSpPr/>
          <p:nvPr/>
        </p:nvSpPr>
        <p:spPr>
          <a:xfrm>
            <a:off x="571500" y="1066899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أولا: مفهوم إدارة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71500" y="2743200"/>
            <a:ext cx="8763000" cy="3048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SA" sz="4400" dirty="0" smtClean="0"/>
              <a:t>بعد ان يتم اختيار وتحديد المشروع المزمع تنفيذه، تأتي خطوة اختيار إدارة المشروع.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3" name="شكل بيضاوي 2"/>
          <p:cNvSpPr/>
          <p:nvPr/>
        </p:nvSpPr>
        <p:spPr>
          <a:xfrm>
            <a:off x="6249144" y="2492896"/>
            <a:ext cx="2376264" cy="93610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تمهيد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18058"/>
          </a:xfrm>
        </p:spPr>
        <p:txBody>
          <a:bodyPr/>
          <a:lstStyle/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br>
              <a:rPr lang="ar-SA" sz="2000" dirty="0">
                <a:solidFill>
                  <a:schemeClr val="accent1"/>
                </a:solidFill>
              </a:rPr>
            </a:br>
            <a:endParaRPr lang="en-US" sz="20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809474" y="1196752"/>
            <a:ext cx="88125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ar-SA" sz="4000" dirty="0"/>
              <a:t>إدارة المشاريع احد الفروع الحديثة في علم الإدارة، والذي اعتمد الى حد كبير على بحوث العمليات والأساليب الكمية في الإدارة، وشكل نقطة الانطلاق لإدارة المشاريع في كافة المجالات (طب – صناعة – اتصالات،........)</a:t>
            </a:r>
            <a:r>
              <a:rPr lang="en-US" sz="4000" dirty="0" smtClean="0"/>
              <a:t>.</a:t>
            </a:r>
            <a:endParaRPr lang="ar-SA" sz="4000" dirty="0" smtClean="0"/>
          </a:p>
          <a:p>
            <a:pPr marL="285750" indent="-285750" algn="just">
              <a:buFontTx/>
              <a:buChar char="-"/>
            </a:pPr>
            <a:r>
              <a:rPr lang="ar-SA" sz="4000" dirty="0" smtClean="0"/>
              <a:t>تم انشاء معهد إدارة المشروع عام 1969م لتشجيع النمو والمهنية لإدارة المشروع.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1892972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561975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3" name="مستطيل ذو زوايا قطرية مخدوشة 2"/>
          <p:cNvSpPr/>
          <p:nvPr/>
        </p:nvSpPr>
        <p:spPr>
          <a:xfrm>
            <a:off x="4448944" y="1196752"/>
            <a:ext cx="4464496" cy="1152128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تعريف إدارة المشاريع</a:t>
            </a:r>
            <a:endParaRPr lang="en-US" sz="3200" dirty="0"/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495300" y="2709019"/>
            <a:ext cx="9144000" cy="324036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r>
              <a:rPr lang="ar-SA" sz="2400" b="1" dirty="0">
                <a:solidFill>
                  <a:schemeClr val="tx1"/>
                </a:solidFill>
              </a:rPr>
              <a:t>ھي علم وفن حل المشكلات ضمن الوقت المحدد مسبقا وبإستخدام الموارد المتاحة.</a:t>
            </a:r>
          </a:p>
          <a:p>
            <a:pPr algn="just">
              <a:tabLst>
                <a:tab pos="1092200" algn="l"/>
                <a:tab pos="1882775" algn="l"/>
              </a:tabLst>
              <a:defRPr/>
            </a:pPr>
            <a:r>
              <a:rPr lang="ar-SA" sz="2400" b="1" dirty="0">
                <a:solidFill>
                  <a:schemeClr val="tx1"/>
                </a:solidFill>
              </a:rPr>
              <a:t>تجيب إدارة المشروع على التساؤلات الأتية:-</a:t>
            </a:r>
          </a:p>
          <a:p>
            <a:pPr algn="just">
              <a:buFont typeface="Arial" pitchFamily="34" charset="0"/>
              <a:buChar char="•"/>
              <a:tabLst>
                <a:tab pos="1092200" algn="l"/>
                <a:tab pos="1882775" algn="l"/>
              </a:tabLst>
              <a:defRPr/>
            </a:pPr>
            <a:r>
              <a:rPr lang="ar-SA" sz="2400" b="1" dirty="0">
                <a:solidFill>
                  <a:schemeClr val="tx1"/>
                </a:solidFill>
              </a:rPr>
              <a:t>ماهو المطلوب عمله؟</a:t>
            </a:r>
          </a:p>
          <a:p>
            <a:pPr algn="just">
              <a:buFont typeface="Arial" pitchFamily="34" charset="0"/>
              <a:buChar char="•"/>
              <a:tabLst>
                <a:tab pos="1092200" algn="l"/>
                <a:tab pos="1882775" algn="l"/>
              </a:tabLst>
              <a:defRPr/>
            </a:pPr>
            <a:r>
              <a:rPr lang="ar-SA" sz="2400" b="1" dirty="0">
                <a:solidFill>
                  <a:schemeClr val="tx1"/>
                </a:solidFill>
              </a:rPr>
              <a:t>متى يجب عمله؟</a:t>
            </a:r>
          </a:p>
          <a:p>
            <a:pPr algn="just">
              <a:buFont typeface="Arial" pitchFamily="34" charset="0"/>
              <a:buChar char="•"/>
              <a:tabLst>
                <a:tab pos="1092200" algn="l"/>
                <a:tab pos="1882775" algn="l"/>
              </a:tabLst>
              <a:defRPr/>
            </a:pPr>
            <a:r>
              <a:rPr lang="ar-SA" sz="2400" b="1" dirty="0">
                <a:solidFill>
                  <a:schemeClr val="tx1"/>
                </a:solidFill>
              </a:rPr>
              <a:t>ماهي الموارد اللأزمة لذلك؟</a:t>
            </a:r>
          </a:p>
          <a:p>
            <a:pPr algn="just">
              <a:buFont typeface="Arial" pitchFamily="34" charset="0"/>
              <a:buChar char="•"/>
              <a:tabLst>
                <a:tab pos="1092200" algn="l"/>
                <a:tab pos="1882775" algn="l"/>
              </a:tabLst>
              <a:defRPr/>
            </a:pPr>
            <a:r>
              <a:rPr lang="ar-SA" sz="2400" b="1" dirty="0">
                <a:solidFill>
                  <a:schemeClr val="tx1"/>
                </a:solidFill>
              </a:rPr>
              <a:t>كيف سنحصل عليها؟</a:t>
            </a:r>
          </a:p>
          <a:p>
            <a:pPr algn="just">
              <a:buFont typeface="Arial" pitchFamily="34" charset="0"/>
              <a:buChar char="•"/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b="1" dirty="0">
              <a:solidFill>
                <a:schemeClr val="tx1"/>
              </a:solidFill>
            </a:endParaRPr>
          </a:p>
          <a:p>
            <a:pPr algn="just">
              <a:tabLst>
                <a:tab pos="1092200" algn="l"/>
                <a:tab pos="1882775" algn="l"/>
              </a:tabLst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80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مستطيل 8"/>
          <p:cNvSpPr/>
          <p:nvPr/>
        </p:nvSpPr>
        <p:spPr>
          <a:xfrm>
            <a:off x="5867400" y="1143000"/>
            <a:ext cx="28194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وظائف إدارة المشروع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2" name="مستطيل ذو زوايا قطرية مستديرة 11"/>
          <p:cNvSpPr/>
          <p:nvPr/>
        </p:nvSpPr>
        <p:spPr>
          <a:xfrm>
            <a:off x="381000" y="2060848"/>
            <a:ext cx="9144000" cy="396044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تتطلب إدارة المشروع ممارسة الوظائف التالیة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١- التخطیط للمشروع : </a:t>
            </a:r>
            <a:r>
              <a:rPr lang="ar-SA" sz="2800" dirty="0" smtClean="0">
                <a:solidFill>
                  <a:schemeClr val="tx1"/>
                </a:solidFill>
              </a:rPr>
              <a:t>وضع خطط تتابع وجدولة الأنشطة اللازمة للمشروع، تحديد الأهداف والطرق المناسبة للوصول للأهداف، ووضع شبكة انجاز المشروع.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٢- تنظیم المشروع : </a:t>
            </a:r>
            <a:r>
              <a:rPr lang="ar-SA" sz="2800" dirty="0" smtClean="0">
                <a:solidFill>
                  <a:schemeClr val="tx1"/>
                </a:solidFill>
              </a:rPr>
              <a:t> وضع الخريطة التنظيمية للمشروع، توزيع </a:t>
            </a:r>
            <a:r>
              <a:rPr lang="ar-SA" sz="2800" dirty="0">
                <a:solidFill>
                  <a:schemeClr val="tx1"/>
                </a:solidFill>
              </a:rPr>
              <a:t>المسؤولیات والصلاحیات ، تحدید العلاقة مع الھیكل التنظیمي للمنظمة </a:t>
            </a:r>
            <a:r>
              <a:rPr lang="ar-SA" sz="2800" dirty="0" smtClean="0">
                <a:solidFill>
                  <a:schemeClr val="tx1"/>
                </a:solidFill>
              </a:rPr>
              <a:t>الأم، واطراف المشروع، اختيار فريق العمل للمشروع.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088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</p:spPr>
        <p:txBody>
          <a:bodyPr/>
          <a:lstStyle/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495300" y="1124744"/>
            <a:ext cx="92102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dirty="0"/>
              <a:t>٣</a:t>
            </a:r>
            <a:r>
              <a:rPr lang="ar-SA" sz="4000" dirty="0"/>
              <a:t>- طاقم المشروع : </a:t>
            </a:r>
            <a:r>
              <a:rPr lang="ar-SA" sz="4000" dirty="0" smtClean="0"/>
              <a:t>اختيار </a:t>
            </a:r>
            <a:r>
              <a:rPr lang="ar-SA" sz="4000" dirty="0"/>
              <a:t>أعضاء </a:t>
            </a:r>
            <a:r>
              <a:rPr lang="ar-SA" sz="4000" dirty="0" err="1"/>
              <a:t>فریق</a:t>
            </a:r>
            <a:r>
              <a:rPr lang="ar-SA" sz="4000" dirty="0"/>
              <a:t> </a:t>
            </a:r>
            <a:r>
              <a:rPr lang="ar-SA" sz="4000" dirty="0" smtClean="0"/>
              <a:t>المشروع، حفز فريق العمل باستمرار، بناء روح التعاون والتنافس بين أعضاء الفريق.</a:t>
            </a:r>
            <a:endParaRPr lang="ar-SA" sz="4000" dirty="0"/>
          </a:p>
          <a:p>
            <a:pPr>
              <a:defRPr/>
            </a:pPr>
            <a:r>
              <a:rPr lang="ar-SA" sz="4000" dirty="0"/>
              <a:t>٤- موازنة المشروع : إعداد الموازنة التقديرية لتنفيذ </a:t>
            </a:r>
            <a:r>
              <a:rPr lang="ar-SA" sz="4000" dirty="0" smtClean="0"/>
              <a:t>المشروع، ويتضمن اعداد الكلف والموارد والعائدات المتوقعة والتدفقات النقدية والارباح.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4211412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5159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5867400" y="1066800"/>
            <a:ext cx="2971800" cy="10668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381000" y="2348880"/>
            <a:ext cx="9144000" cy="321372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٥- توجیه المشروع : وھو توجیه فریق العمل عن </a:t>
            </a:r>
            <a:r>
              <a:rPr lang="ar-SA" sz="2800" dirty="0" smtClean="0">
                <a:solidFill>
                  <a:schemeClr val="tx1"/>
                </a:solidFill>
              </a:rPr>
              <a:t>طريق القيادة والتحفيز والاتصال </a:t>
            </a:r>
            <a:r>
              <a:rPr lang="ar-SA" sz="2800" dirty="0">
                <a:solidFill>
                  <a:schemeClr val="tx1"/>
                </a:solidFill>
              </a:rPr>
              <a:t>، من أجل </a:t>
            </a:r>
            <a:r>
              <a:rPr lang="ar-SA" sz="2800" dirty="0" smtClean="0">
                <a:solidFill>
                  <a:schemeClr val="tx1"/>
                </a:solidFill>
              </a:rPr>
              <a:t>تحقيق الأهداف.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٦- الرقابة على المشروع : تحدید المعاییر التي تستخدم لتقییم الأداء ، ثم القیاس والحصول على </a:t>
            </a:r>
            <a:r>
              <a:rPr lang="ar-SA" sz="2800" dirty="0" smtClean="0">
                <a:solidFill>
                  <a:schemeClr val="tx1"/>
                </a:solidFill>
              </a:rPr>
              <a:t>التغذية العكسية كذلك تحديد الأدوات الرقابية  التي تساهم في تقييم المشروع والتدقيق وصولا لمرحلة التسليم.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93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805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9" name="مخطط انسيابي: شريط مثقب 8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sz="3200" b="1"/>
              <a:t>مراحل إدارة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10" name="مستطيل ذو زوايا قطرية مستديرة 9"/>
          <p:cNvSpPr/>
          <p:nvPr/>
        </p:nvSpPr>
        <p:spPr>
          <a:xfrm>
            <a:off x="381000" y="2276872"/>
            <a:ext cx="9144000" cy="36004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١- </a:t>
            </a:r>
            <a:r>
              <a:rPr lang="ar-SA" sz="2800" b="1" dirty="0">
                <a:solidFill>
                  <a:schemeClr val="tx1"/>
                </a:solidFill>
              </a:rPr>
              <a:t>مرحلة الفكره أو المفھوم </a:t>
            </a:r>
            <a:r>
              <a:rPr lang="ar-SA" sz="2800" dirty="0">
                <a:solidFill>
                  <a:schemeClr val="tx1"/>
                </a:solidFill>
              </a:rPr>
              <a:t>: (</a:t>
            </a:r>
            <a:r>
              <a:rPr lang="ar-SA" sz="2800" dirty="0" smtClean="0">
                <a:solidFill>
                  <a:schemeClr val="tx1"/>
                </a:solidFill>
              </a:rPr>
              <a:t>مرحلة التأسيس)(مرحلة التعريف): تتضمن </a:t>
            </a:r>
            <a:r>
              <a:rPr lang="ar-SA" sz="2800" dirty="0">
                <a:solidFill>
                  <a:schemeClr val="tx1"/>
                </a:solidFill>
              </a:rPr>
              <a:t>ولادة فكره المشروع والقیام بدراسة </a:t>
            </a:r>
            <a:r>
              <a:rPr lang="ar-SA" sz="2800" dirty="0" smtClean="0">
                <a:solidFill>
                  <a:schemeClr val="tx1"/>
                </a:solidFill>
              </a:rPr>
              <a:t>الجدوى، اختيار المشروع وقد يتم اختيار مديره.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٢- </a:t>
            </a:r>
            <a:r>
              <a:rPr lang="ar-SA" sz="2800" b="1" dirty="0">
                <a:solidFill>
                  <a:schemeClr val="tx1"/>
                </a:solidFill>
              </a:rPr>
              <a:t>مرحلة التنفیذ </a:t>
            </a:r>
            <a:r>
              <a:rPr lang="ar-SA" sz="2800" dirty="0">
                <a:solidFill>
                  <a:schemeClr val="tx1"/>
                </a:solidFill>
              </a:rPr>
              <a:t>: وتتضمن إعداد خطة المشروع وجدولة المشروع وموازنة المشروع النھائیة ، وتعیین فریق العمل بالمشروع والمباشره بتنفیذ خطوات </a:t>
            </a:r>
            <a:r>
              <a:rPr lang="ar-SA" sz="2800" dirty="0" smtClean="0">
                <a:solidFill>
                  <a:schemeClr val="tx1"/>
                </a:solidFill>
              </a:rPr>
              <a:t>المشروع والقيام بعمليات الرقابة وتقييم الأداء.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93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805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7" name="شكل بيضاوي 6"/>
          <p:cNvSpPr/>
          <p:nvPr/>
        </p:nvSpPr>
        <p:spPr>
          <a:xfrm>
            <a:off x="6969224" y="1124744"/>
            <a:ext cx="1872208" cy="5040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784648" y="2060848"/>
            <a:ext cx="6840760" cy="33843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٣- </a:t>
            </a:r>
            <a:r>
              <a:rPr lang="ar-SA" sz="2800" b="1" dirty="0">
                <a:solidFill>
                  <a:schemeClr val="tx1"/>
                </a:solidFill>
              </a:rPr>
              <a:t>مرحلة </a:t>
            </a:r>
            <a:r>
              <a:rPr lang="ar-SA" sz="2800" b="1" dirty="0" smtClean="0">
                <a:solidFill>
                  <a:schemeClr val="tx1"/>
                </a:solidFill>
              </a:rPr>
              <a:t>التسليم </a:t>
            </a:r>
            <a:r>
              <a:rPr lang="ar-SA" sz="2800" dirty="0">
                <a:solidFill>
                  <a:schemeClr val="tx1"/>
                </a:solidFill>
              </a:rPr>
              <a:t>: (الاغلاق) وتتضمن </a:t>
            </a:r>
            <a:r>
              <a:rPr lang="ar-SA" sz="2800" dirty="0" smtClean="0">
                <a:solidFill>
                  <a:schemeClr val="tx1"/>
                </a:solidFill>
              </a:rPr>
              <a:t>التدقيق </a:t>
            </a:r>
            <a:r>
              <a:rPr lang="ar-SA" sz="2800" dirty="0">
                <a:solidFill>
                  <a:schemeClr val="tx1"/>
                </a:solidFill>
              </a:rPr>
              <a:t>على المشروع للتأكد من أن المواصفات المشروع مطابقة للشروط المتفق </a:t>
            </a:r>
            <a:r>
              <a:rPr lang="ar-SA" sz="2800" dirty="0" err="1">
                <a:solidFill>
                  <a:schemeClr val="tx1"/>
                </a:solidFill>
              </a:rPr>
              <a:t>علیھا</a:t>
            </a:r>
            <a:r>
              <a:rPr lang="ar-SA" sz="2800" dirty="0">
                <a:solidFill>
                  <a:schemeClr val="tx1"/>
                </a:solidFill>
              </a:rPr>
              <a:t> ، ثم </a:t>
            </a:r>
            <a:r>
              <a:rPr lang="ar-SA" sz="2800" dirty="0" smtClean="0">
                <a:solidFill>
                  <a:schemeClr val="tx1"/>
                </a:solidFill>
              </a:rPr>
              <a:t>تسليم </a:t>
            </a:r>
            <a:r>
              <a:rPr lang="ar-SA" sz="2800" dirty="0">
                <a:solidFill>
                  <a:schemeClr val="tx1"/>
                </a:solidFill>
              </a:rPr>
              <a:t>المشروع </a:t>
            </a:r>
            <a:r>
              <a:rPr lang="ar-SA" sz="2800" dirty="0" smtClean="0">
                <a:solidFill>
                  <a:schemeClr val="tx1"/>
                </a:solidFill>
              </a:rPr>
              <a:t>للزبون- تدريب المستخدمين على المشروع – تسليم الوثائق المطلوبة- اعداد التقرير النهائي للمشروع.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03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اطراف إدارة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2263552"/>
            <a:ext cx="9144000" cy="361372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١- </a:t>
            </a:r>
            <a:r>
              <a:rPr lang="ar-SA" sz="2800" b="1" dirty="0">
                <a:solidFill>
                  <a:schemeClr val="tx1"/>
                </a:solidFill>
              </a:rPr>
              <a:t>الإدارة العلیا للمنظمة الأم </a:t>
            </a:r>
            <a:r>
              <a:rPr lang="ar-SA" sz="2800" dirty="0">
                <a:solidFill>
                  <a:schemeClr val="tx1"/>
                </a:solidFill>
              </a:rPr>
              <a:t>: </a:t>
            </a:r>
            <a:r>
              <a:rPr lang="ar-SA" sz="2800" dirty="0" smtClean="0">
                <a:solidFill>
                  <a:schemeClr val="tx1"/>
                </a:solidFill>
              </a:rPr>
              <a:t>اختيار مدير المشروع – طبيعة عمل المشروع – أولوية المشروع بالنسبة للمشروعات الأخرى، تقدم الدعم </a:t>
            </a:r>
            <a:r>
              <a:rPr lang="ar-SA" sz="2800" dirty="0">
                <a:solidFill>
                  <a:schemeClr val="tx1"/>
                </a:solidFill>
              </a:rPr>
              <a:t>للمشروع ، حیث تقوم بتبني خطة المشروع وتوقیع عقد </a:t>
            </a:r>
            <a:r>
              <a:rPr lang="ar-SA" sz="2800" dirty="0" smtClean="0">
                <a:solidFill>
                  <a:schemeClr val="tx1"/>
                </a:solidFill>
              </a:rPr>
              <a:t>الالتزام.</a:t>
            </a:r>
          </a:p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وتقع على مدير المشروع مسؤوليات تجاه الإدارة العليا اهمهما:</a:t>
            </a:r>
          </a:p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 تقديم تقارير دورية باستمرار عن تطورات العمل لاسيما في ما يتعلق بالوقت والكلفة والموارد، واشعار المنظمة باي مخاطر او مشاكل تواجه 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52806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</p:spPr>
        <p:txBody>
          <a:bodyPr/>
          <a:lstStyle/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416496" y="929037"/>
            <a:ext cx="92170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4800" dirty="0"/>
              <a:t>٢- </a:t>
            </a:r>
            <a:r>
              <a:rPr lang="ar-SA" sz="4800" b="1" dirty="0" smtClean="0"/>
              <a:t>مد </a:t>
            </a:r>
            <a:r>
              <a:rPr lang="ar-SA" sz="4800" b="1" dirty="0" err="1" smtClean="0"/>
              <a:t>یر</a:t>
            </a:r>
            <a:r>
              <a:rPr lang="ar-SA" sz="4800" b="1" dirty="0" smtClean="0"/>
              <a:t> </a:t>
            </a:r>
            <a:r>
              <a:rPr lang="ar-SA" sz="4800" b="1" dirty="0"/>
              <a:t>المشروع </a:t>
            </a:r>
            <a:r>
              <a:rPr lang="ar-SA" sz="4800" dirty="0"/>
              <a:t>: </a:t>
            </a:r>
            <a:r>
              <a:rPr lang="ar-SA" sz="4800" dirty="0" smtClean="0"/>
              <a:t>و </a:t>
            </a:r>
            <a:r>
              <a:rPr lang="ar-SA" sz="4800" dirty="0" err="1" smtClean="0"/>
              <a:t>ھو</a:t>
            </a:r>
            <a:r>
              <a:rPr lang="ar-SA" sz="4800" dirty="0" smtClean="0"/>
              <a:t> </a:t>
            </a:r>
            <a:r>
              <a:rPr lang="ar-SA" sz="4800" dirty="0"/>
              <a:t>الشخص الذي </a:t>
            </a:r>
            <a:r>
              <a:rPr lang="ar-SA" sz="4800" dirty="0" err="1" smtClean="0"/>
              <a:t>یتولى</a:t>
            </a:r>
            <a:r>
              <a:rPr lang="ar-SA" sz="4800" dirty="0" smtClean="0"/>
              <a:t> </a:t>
            </a:r>
            <a:r>
              <a:rPr lang="ar-SA" sz="4800" dirty="0"/>
              <a:t>إدارة المشروع في </a:t>
            </a:r>
            <a:r>
              <a:rPr lang="ar-SA" sz="4800" dirty="0" smtClean="0"/>
              <a:t>جميع </a:t>
            </a:r>
            <a:r>
              <a:rPr lang="ar-SA" sz="4800" dirty="0"/>
              <a:t>مراحله ، </a:t>
            </a:r>
            <a:r>
              <a:rPr lang="ar-SA" sz="4800" dirty="0" smtClean="0"/>
              <a:t>و </a:t>
            </a:r>
            <a:r>
              <a:rPr lang="ar-SA" sz="4800" dirty="0" err="1" smtClean="0"/>
              <a:t>یكون</a:t>
            </a:r>
            <a:r>
              <a:rPr lang="ar-SA" sz="4800" dirty="0" smtClean="0"/>
              <a:t> </a:t>
            </a:r>
            <a:r>
              <a:rPr lang="ar-SA" sz="4800" dirty="0"/>
              <a:t>مسؤولا بشكل كامل أمام </a:t>
            </a:r>
            <a:r>
              <a:rPr lang="ar-SA" sz="4800" dirty="0" smtClean="0"/>
              <a:t>الإدارة العليا </a:t>
            </a:r>
            <a:r>
              <a:rPr lang="ar-SA" sz="4800" dirty="0"/>
              <a:t>عن نجاح ( أو فشل ) 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3505112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805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7" name="شكل بيضاوي 6"/>
          <p:cNvSpPr/>
          <p:nvPr/>
        </p:nvSpPr>
        <p:spPr>
          <a:xfrm>
            <a:off x="6969224" y="1124744"/>
            <a:ext cx="1872208" cy="5040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784648" y="2060848"/>
            <a:ext cx="6840760" cy="33843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ar-SA" dirty="0"/>
              <a:t>٣</a:t>
            </a:r>
            <a:r>
              <a:rPr lang="ar-SA" sz="3600" dirty="0"/>
              <a:t>- </a:t>
            </a:r>
            <a:r>
              <a:rPr lang="ar-SA" sz="3600" b="1" dirty="0" err="1"/>
              <a:t>فریق</a:t>
            </a:r>
            <a:r>
              <a:rPr lang="ar-SA" sz="3600" b="1" dirty="0"/>
              <a:t> المشروع </a:t>
            </a:r>
            <a:r>
              <a:rPr lang="ar-SA" sz="3600" dirty="0"/>
              <a:t>: </a:t>
            </a:r>
            <a:r>
              <a:rPr lang="ar-SA" sz="3600" dirty="0" smtClean="0"/>
              <a:t>و </a:t>
            </a:r>
            <a:r>
              <a:rPr lang="ar-SA" sz="3600" dirty="0" err="1" smtClean="0"/>
              <a:t>ھم</a:t>
            </a:r>
            <a:r>
              <a:rPr lang="ar-SA" sz="3600" dirty="0" smtClean="0"/>
              <a:t> </a:t>
            </a:r>
            <a:r>
              <a:rPr lang="ar-SA" sz="3600" dirty="0"/>
              <a:t>الأفراد </a:t>
            </a:r>
            <a:r>
              <a:rPr lang="ar-SA" sz="3600" dirty="0" smtClean="0"/>
              <a:t>الذين </a:t>
            </a:r>
            <a:r>
              <a:rPr lang="ar-SA" sz="3600" dirty="0"/>
              <a:t>سوف </a:t>
            </a:r>
            <a:r>
              <a:rPr lang="ar-SA" sz="3600" dirty="0" smtClean="0"/>
              <a:t>يقومون بتنفيذ </a:t>
            </a:r>
            <a:r>
              <a:rPr lang="ar-SA" sz="3600" dirty="0"/>
              <a:t>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1399840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مقارنة بين مدير المشروع والمدير الوظيفي</a:t>
            </a:r>
            <a:endParaRPr lang="ar-SA" sz="3200" dirty="0">
              <a:cs typeface="PT Bold Heading" pitchFamily="2" charset="-78"/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522537"/>
              </p:ext>
            </p:extLst>
          </p:nvPr>
        </p:nvGraphicFramePr>
        <p:xfrm>
          <a:off x="495300" y="2047528"/>
          <a:ext cx="8755050" cy="3314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7620"/>
                <a:gridCol w="3277052"/>
                <a:gridCol w="1740378"/>
              </a:tblGrid>
              <a:tr h="662474">
                <a:tc>
                  <a:txBody>
                    <a:bodyPr/>
                    <a:lstStyle/>
                    <a:p>
                      <a:r>
                        <a:rPr lang="ar-SA" dirty="0" smtClean="0"/>
                        <a:t>مدير المشروع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المدير الوظيفي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وجه المقارنة</a:t>
                      </a:r>
                      <a:endParaRPr lang="en-US" dirty="0"/>
                    </a:p>
                  </a:txBody>
                  <a:tcPr/>
                </a:tc>
              </a:tr>
              <a:tr h="264989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نظرة عامة، ولديه خلفية واسعة في المعرفة والخبرة، ومعرفته متوسطة ولكن في أكثر من تخصص ، </a:t>
                      </a:r>
                      <a:r>
                        <a:rPr lang="ar-SA" sz="2800" dirty="0" err="1" smtClean="0">
                          <a:solidFill>
                            <a:schemeClr val="tx1"/>
                          </a:solidFill>
                        </a:rPr>
                        <a:t>المالیة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 ، المحاسبية ، الإنتاجية ....</a:t>
                      </a:r>
                    </a:p>
                    <a:p>
                      <a:pPr algn="just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متخصص </a:t>
                      </a:r>
                      <a:r>
                        <a:rPr lang="ar-SA" sz="2800" dirty="0" err="1" smtClean="0">
                          <a:solidFill>
                            <a:schemeClr val="tx1"/>
                          </a:solidFill>
                        </a:rPr>
                        <a:t>ویمتلك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 معرفة عميقه بالوظيفة التي </a:t>
                      </a:r>
                      <a:r>
                        <a:rPr lang="ar-SA" sz="2800" dirty="0" err="1" smtClean="0">
                          <a:solidFill>
                            <a:schemeClr val="tx1"/>
                          </a:solidFill>
                        </a:rPr>
                        <a:t>یتولاھا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ar-SA" sz="2800" dirty="0" err="1" smtClean="0">
                          <a:solidFill>
                            <a:schemeClr val="tx1"/>
                          </a:solidFill>
                        </a:rPr>
                        <a:t>مدیر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 تسوبق ، </a:t>
                      </a:r>
                      <a:r>
                        <a:rPr lang="ar-SA" sz="2800" dirty="0" err="1" smtClean="0">
                          <a:solidFill>
                            <a:schemeClr val="tx1"/>
                          </a:solidFill>
                        </a:rPr>
                        <a:t>مدیر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 محاسبة ... ). </a:t>
                      </a:r>
                    </a:p>
                    <a:p>
                      <a:pPr algn="just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التخصص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801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561975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876800" y="1143000"/>
            <a:ext cx="3962400" cy="685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</a:rPr>
              <a:t>تابع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915074"/>
              </p:ext>
            </p:extLst>
          </p:nvPr>
        </p:nvGraphicFramePr>
        <p:xfrm>
          <a:off x="920552" y="2132856"/>
          <a:ext cx="8414567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856"/>
                <a:gridCol w="3937017"/>
                <a:gridCol w="1672694"/>
              </a:tblGrid>
              <a:tr h="1872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یستخدم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الاسلوب النظامي( لديه</a:t>
                      </a:r>
                      <a:r>
                        <a:rPr lang="ar-SA" sz="2400" baseline="0" dirty="0" smtClean="0">
                          <a:solidFill>
                            <a:schemeClr val="tx1"/>
                          </a:solidFill>
                        </a:rPr>
                        <a:t> مهارة التركيب) مقارنة بمهارة التحليل،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بمعنى أن مهمته تجميع الأجزاء المتخصصة في العمل لتشكيل منظومة متكاملة تعمل بنظام مشترك.</a:t>
                      </a:r>
                    </a:p>
                    <a:p>
                      <a:pPr algn="just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یستخدم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الأسلوب </a:t>
                      </a: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التحلیلي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: بمعنى  ان لديه قدرة تحليلية</a:t>
                      </a:r>
                      <a:r>
                        <a:rPr lang="ar-SA" sz="2400" baseline="0" dirty="0" smtClean="0">
                          <a:solidFill>
                            <a:schemeClr val="tx1"/>
                          </a:solidFill>
                        </a:rPr>
                        <a:t> على حل المشاكل التقنية الخاصة بنفس الوظيفة، 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وذلك بسبب التخصص الأمر الذي </a:t>
                      </a: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یجعله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متعمقا في متابعة الجوانب المتعلقة بالوظيفة التي </a:t>
                      </a: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یدیرھا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just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الأسلوب      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031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</p:spPr>
        <p:txBody>
          <a:bodyPr/>
          <a:lstStyle/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en-US" sz="20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876800" y="1143000"/>
            <a:ext cx="3962400" cy="685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</a:rPr>
              <a:t>تابع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070301"/>
              </p:ext>
            </p:extLst>
          </p:nvPr>
        </p:nvGraphicFramePr>
        <p:xfrm>
          <a:off x="1136576" y="2060848"/>
          <a:ext cx="8414567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2709425"/>
                <a:gridCol w="1672694"/>
              </a:tblGrid>
              <a:tr h="1872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یسھل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التعاون بين المتخصصين في المجالات التي تحتاج الى تخصص معين،</a:t>
                      </a:r>
                      <a:r>
                        <a:rPr lang="ar-S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من أجل أداء </a:t>
                      </a: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المھام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 بطريقة تساعد في إنجاز المشروع حسب المواصفات المطلوبة.</a:t>
                      </a:r>
                    </a:p>
                    <a:p>
                      <a:pPr algn="just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err="1" smtClean="0">
                          <a:solidFill>
                            <a:schemeClr val="tx1"/>
                          </a:solidFill>
                        </a:rPr>
                        <a:t>لدیه</a:t>
                      </a:r>
                      <a:r>
                        <a:rPr lang="ar-S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معرفة فنية عالية</a:t>
                      </a:r>
                      <a:r>
                        <a:rPr lang="ar-S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بعمله.</a:t>
                      </a:r>
                    </a:p>
                    <a:p>
                      <a:pPr algn="just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المعرفة الفنية    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051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</p:spPr>
        <p:txBody>
          <a:bodyPr/>
          <a:lstStyle/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en-US" sz="20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876800" y="1143000"/>
            <a:ext cx="3962400" cy="685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</a:rPr>
              <a:t>تابع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95300" y="2060848"/>
            <a:ext cx="9210228" cy="40324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بالإضافة الى :</a:t>
            </a:r>
          </a:p>
          <a:p>
            <a:pPr marL="285750" indent="-285750" algn="ctr">
              <a:buFontTx/>
              <a:buChar char="-"/>
            </a:pPr>
            <a:r>
              <a:rPr lang="ar-SA" sz="2800" dirty="0" smtClean="0"/>
              <a:t>ان مدير المشروع يركز على الأهداف النهائية للمشروع بينما المدير الوظيفي يركز على اهداف قصيرة ومتوسطة خاصة بقسمه الوظيفي.</a:t>
            </a:r>
          </a:p>
          <a:p>
            <a:pPr marL="285750" indent="-285750" algn="ctr">
              <a:buFontTx/>
              <a:buChar char="-"/>
            </a:pPr>
            <a:r>
              <a:rPr lang="ar-SA" sz="2800" dirty="0" smtClean="0"/>
              <a:t>مدير المشروع صلاحياته وخطوط السلطة غير محددة بشكل واضح ومرتبط مسؤوليته بإدارة المشروع، بينما المدير الوظيفي محددة حسب الهيكل التنظيمي.</a:t>
            </a:r>
          </a:p>
          <a:p>
            <a:pPr marL="285750" indent="-285750" algn="ctr">
              <a:buFontTx/>
              <a:buChar char="-"/>
            </a:pPr>
            <a:r>
              <a:rPr lang="ar-SA" sz="2800" dirty="0" smtClean="0"/>
              <a:t>مدير المشروع تعاملاته مع المتغيرات البيئية الخارجية عالية بينما المدير الوظيفي محدودة في الغالب.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84020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9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11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16" name="مخطط انسيابي: شريط مثقب 1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sz="3200" b="1"/>
              <a:t>المسار الوظيفي لمدير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848544" y="2276872"/>
            <a:ext cx="8712968" cy="345638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في العادة يبدا مدير المشروع في مساره الوظيفي بالتدرج كمهندس – ثم مدير تشغيل في مشروع كبير- .......وهكذا الى ان يصبح مديرا لمشروع كبير.</a:t>
            </a:r>
          </a:p>
          <a:p>
            <a:pPr marL="285750" indent="-28575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حيث يكتسب خبرة إدارة وفنية  من خلال المرور بعدة مسارات 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754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346050"/>
          </a:xfrm>
        </p:spPr>
        <p:txBody>
          <a:bodyPr/>
          <a:lstStyle/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876800" y="1143000"/>
            <a:ext cx="3962400" cy="685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</a:rPr>
              <a:t>تابع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2132856"/>
            <a:ext cx="9144000" cy="381642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وحتى یكون مدیر المشروع قادرا على القیام بمسؤولیاته فھو بحاجة إلى ما یلي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الحصول على شھاده دراسیة في إدارة المشروعات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الحصول على دورات </a:t>
            </a:r>
            <a:r>
              <a:rPr lang="ar-SA" sz="2800" dirty="0" smtClean="0">
                <a:solidFill>
                  <a:schemeClr val="tx1"/>
                </a:solidFill>
              </a:rPr>
              <a:t>متخصصة- ورش عمل- ندوات،....الخ </a:t>
            </a:r>
            <a:r>
              <a:rPr lang="ar-SA" sz="2800" dirty="0">
                <a:solidFill>
                  <a:schemeClr val="tx1"/>
                </a:solidFill>
              </a:rPr>
              <a:t>في إدارة </a:t>
            </a:r>
            <a:r>
              <a:rPr lang="ar-SA" sz="2800" dirty="0" smtClean="0">
                <a:solidFill>
                  <a:schemeClr val="tx1"/>
                </a:solidFill>
              </a:rPr>
              <a:t>المشاريع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02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9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11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16" name="مخطط انسيابي: شريط مثقب 1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sz="3200" b="1" dirty="0" smtClean="0"/>
              <a:t>تابع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18" name="مستطيل ذو زوايا قطرية مستديرة 17"/>
          <p:cNvSpPr/>
          <p:nvPr/>
        </p:nvSpPr>
        <p:spPr>
          <a:xfrm>
            <a:off x="381000" y="2132856"/>
            <a:ext cx="9144000" cy="381642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شهادة </a:t>
            </a:r>
            <a:r>
              <a:rPr lang="ar-SA" sz="2800" dirty="0">
                <a:solidFill>
                  <a:schemeClr val="tx1"/>
                </a:solidFill>
              </a:rPr>
              <a:t>خبره </a:t>
            </a:r>
            <a:r>
              <a:rPr lang="ar-SA" sz="2800" dirty="0" err="1">
                <a:solidFill>
                  <a:schemeClr val="tx1"/>
                </a:solidFill>
              </a:rPr>
              <a:t>تفید</a:t>
            </a:r>
            <a:r>
              <a:rPr lang="ar-SA" sz="2800" dirty="0">
                <a:solidFill>
                  <a:schemeClr val="tx1"/>
                </a:solidFill>
              </a:rPr>
              <a:t> أنه تدرب على </a:t>
            </a:r>
            <a:r>
              <a:rPr lang="ar-SA" sz="2800" dirty="0" err="1">
                <a:solidFill>
                  <a:schemeClr val="tx1"/>
                </a:solidFill>
              </a:rPr>
              <a:t>مھارات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معینة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من </a:t>
            </a:r>
            <a:r>
              <a:rPr lang="ar-SA" sz="2800" dirty="0" err="1">
                <a:solidFill>
                  <a:schemeClr val="tx1"/>
                </a:solidFill>
              </a:rPr>
              <a:t>أھمھا</a:t>
            </a:r>
            <a:r>
              <a:rPr lang="ar-SA" sz="2800" dirty="0">
                <a:solidFill>
                  <a:schemeClr val="tx1"/>
                </a:solidFill>
              </a:rPr>
              <a:t> 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خطة المنظمة للوصول إلى </a:t>
            </a:r>
            <a:r>
              <a:rPr lang="ar-SA" sz="2800" dirty="0" smtClean="0">
                <a:solidFill>
                  <a:schemeClr val="tx1"/>
                </a:solidFill>
              </a:rPr>
              <a:t>الأهداف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التفاوض مع الزملاء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المتابعة </a:t>
            </a:r>
            <a:r>
              <a:rPr lang="ar-SA" sz="2800" dirty="0" err="1" smtClean="0">
                <a:solidFill>
                  <a:schemeClr val="tx1"/>
                </a:solidFill>
              </a:rPr>
              <a:t>الجیده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للمھام</a:t>
            </a:r>
            <a:endParaRPr lang="ar-SA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المتابعة الجيدة للمهمات 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امتلاك الحساسية نحو شؤون المنظمة وامور المشاريع.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ان يكون مساره الوظيفي قد بدا بمشاريع صغيرة ثم انتقل للعمل في مشاريع كبيرة.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741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sz="3200" b="1" dirty="0"/>
              <a:t>الخصائص الواجب توافرها </a:t>
            </a:r>
            <a:r>
              <a:rPr lang="ar-SA" sz="3200" b="1" dirty="0" smtClean="0"/>
              <a:t>في </a:t>
            </a:r>
            <a:r>
              <a:rPr lang="ar-SA" sz="3200" b="1" dirty="0"/>
              <a:t>مدير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2191544"/>
            <a:ext cx="9144000" cy="3752056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المھاره في الحصول على الموارد اللازمة للمشروع ، في الوقت المطلوب ، وبالأسعار </a:t>
            </a:r>
            <a:r>
              <a:rPr lang="ar-SA" sz="2800" dirty="0" smtClean="0">
                <a:solidFill>
                  <a:schemeClr val="tx1"/>
                </a:solidFill>
              </a:rPr>
              <a:t>المناسبة والمحددة </a:t>
            </a:r>
            <a:r>
              <a:rPr lang="ar-SA" sz="2800" dirty="0">
                <a:solidFill>
                  <a:schemeClr val="tx1"/>
                </a:solidFill>
              </a:rPr>
              <a:t>في الموازنة التقدیریة.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القدره على إختیار فریق المشروع وتوجیھه عن </a:t>
            </a:r>
            <a:r>
              <a:rPr lang="ar-SA" sz="2800" dirty="0" smtClean="0">
                <a:solidFill>
                  <a:schemeClr val="tx1"/>
                </a:solidFill>
              </a:rPr>
              <a:t>طريق </a:t>
            </a:r>
            <a:r>
              <a:rPr lang="ar-SA" sz="2800" dirty="0" smtClean="0">
                <a:solidFill>
                  <a:schemeClr val="tx1"/>
                </a:solidFill>
              </a:rPr>
              <a:t>اختيار </a:t>
            </a:r>
            <a:r>
              <a:rPr lang="ar-SA" sz="2800" dirty="0" smtClean="0">
                <a:solidFill>
                  <a:schemeClr val="tx1"/>
                </a:solidFill>
              </a:rPr>
              <a:t>قيادته </a:t>
            </a:r>
            <a:r>
              <a:rPr lang="ar-SA" sz="2800" dirty="0" smtClean="0">
                <a:solidFill>
                  <a:schemeClr val="tx1"/>
                </a:solidFill>
              </a:rPr>
              <a:t>وحثها </a:t>
            </a:r>
            <a:r>
              <a:rPr lang="ar-SA" sz="2800" dirty="0">
                <a:solidFill>
                  <a:schemeClr val="tx1"/>
                </a:solidFill>
              </a:rPr>
              <a:t>على </a:t>
            </a:r>
            <a:r>
              <a:rPr lang="ar-SA" sz="2800" dirty="0" smtClean="0">
                <a:solidFill>
                  <a:schemeClr val="tx1"/>
                </a:solidFill>
              </a:rPr>
              <a:t>تحقيق الأهداف </a:t>
            </a:r>
            <a:r>
              <a:rPr lang="ar-SA" sz="2800" dirty="0" smtClean="0">
                <a:solidFill>
                  <a:schemeClr val="tx1"/>
                </a:solidFill>
              </a:rPr>
              <a:t>والقدرة على التحفيز.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577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873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776536" y="2132856"/>
            <a:ext cx="8928992" cy="37444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التعامل مع </a:t>
            </a:r>
            <a:r>
              <a:rPr lang="ar-SA" sz="2800" dirty="0" smtClean="0">
                <a:solidFill>
                  <a:schemeClr val="tx1"/>
                </a:solidFill>
              </a:rPr>
              <a:t>المعيقات </a:t>
            </a:r>
            <a:r>
              <a:rPr lang="ar-SA" sz="2800" dirty="0">
                <a:solidFill>
                  <a:schemeClr val="tx1"/>
                </a:solidFill>
              </a:rPr>
              <a:t>التي ستواجه المشروع سواء كانت </a:t>
            </a:r>
            <a:r>
              <a:rPr lang="ar-SA" sz="2800" dirty="0" err="1">
                <a:solidFill>
                  <a:schemeClr val="tx1"/>
                </a:solidFill>
              </a:rPr>
              <a:t>فنیة</a:t>
            </a:r>
            <a:r>
              <a:rPr lang="ar-SA" sz="2800" dirty="0">
                <a:solidFill>
                  <a:schemeClr val="tx1"/>
                </a:solidFill>
              </a:rPr>
              <a:t> أو مشاكل تتعلق بالموارد أو الأفراد.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القدرة </a:t>
            </a:r>
            <a:r>
              <a:rPr lang="ar-SA" sz="2800" dirty="0">
                <a:solidFill>
                  <a:schemeClr val="tx1"/>
                </a:solidFill>
              </a:rPr>
              <a:t>على التعامل مع المخاطر في كافة مراحل المشروع ووضع الخطط </a:t>
            </a:r>
            <a:r>
              <a:rPr lang="ar-SA" sz="2800" dirty="0" smtClean="0">
                <a:solidFill>
                  <a:schemeClr val="tx1"/>
                </a:solidFill>
              </a:rPr>
              <a:t>لمعالجتها.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تطوير </a:t>
            </a:r>
            <a:r>
              <a:rPr lang="ar-SA" sz="2800" dirty="0">
                <a:solidFill>
                  <a:schemeClr val="tx1"/>
                </a:solidFill>
              </a:rPr>
              <a:t>قنوات </a:t>
            </a:r>
            <a:r>
              <a:rPr lang="ar-SA" sz="2800" dirty="0" smtClean="0">
                <a:solidFill>
                  <a:schemeClr val="tx1"/>
                </a:solidFill>
              </a:rPr>
              <a:t>الاتصال </a:t>
            </a:r>
            <a:r>
              <a:rPr lang="ar-SA" sz="2800" dirty="0">
                <a:solidFill>
                  <a:schemeClr val="tx1"/>
                </a:solidFill>
              </a:rPr>
              <a:t>مع أطراف المصالح </a:t>
            </a:r>
            <a:r>
              <a:rPr lang="ar-SA" sz="2800" dirty="0" smtClean="0">
                <a:solidFill>
                  <a:schemeClr val="tx1"/>
                </a:solidFill>
              </a:rPr>
              <a:t>المتعددة </a:t>
            </a:r>
            <a:r>
              <a:rPr lang="ar-SA" sz="2800" dirty="0">
                <a:solidFill>
                  <a:schemeClr val="tx1"/>
                </a:solidFill>
              </a:rPr>
              <a:t>والمرتبطة بالمشروع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امتلاك </a:t>
            </a:r>
            <a:r>
              <a:rPr lang="ar-SA" sz="2800" dirty="0" err="1">
                <a:solidFill>
                  <a:schemeClr val="tx1"/>
                </a:solidFill>
              </a:rPr>
              <a:t>مھارة</a:t>
            </a:r>
            <a:r>
              <a:rPr lang="ar-SA" sz="2800" dirty="0">
                <a:solidFill>
                  <a:schemeClr val="tx1"/>
                </a:solidFill>
              </a:rPr>
              <a:t> التفاوض وإدارة الصراعات.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5097016" y="1124744"/>
            <a:ext cx="3312368" cy="57606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تابع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89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11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sz="3200" b="1"/>
              <a:t>المحددات الأخلاقية لمدير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2047528"/>
            <a:ext cx="9144000" cy="389607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الإبتعاد عن التلاعب بالمناقصات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عدم تعاطي الرشوه للحصول على المناقصات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الإبتعاد عن تحویل فریق العمل إلى مجموعة غیر منضبطة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عدم الإعتداء عن الموارد واللعب بھا حتى تصبح ضمن الموازنة التقدیریة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عدم استخدام موارد بدیلة تفي بالغرض ولكنھا لا تحقق المواصفات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أن لا یساوم على سلامة العاملین في المشروع</a:t>
            </a:r>
          </a:p>
        </p:txBody>
      </p:sp>
    </p:spTree>
    <p:extLst>
      <p:ext uri="{BB962C8B-B14F-4D97-AF65-F5344CB8AC3E}">
        <p14:creationId xmlns:p14="http://schemas.microsoft.com/office/powerpoint/2010/main" val="3154013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41116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>
                <a:solidFill>
                  <a:schemeClr val="accent1"/>
                </a:solidFill>
              </a:rPr>
              <a:t>إدارة المشروع                                                                              المحاضرة الثانية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92560" y="98072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sz="3200" b="1" dirty="0" smtClean="0"/>
              <a:t>فريق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402456" y="2132856"/>
            <a:ext cx="9144000" cy="381074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یمتلكون مھارات فنیة عالیة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لدیھم توجه قوي لمشكلة المشروع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-الرغبة </a:t>
            </a:r>
            <a:r>
              <a:rPr lang="ar-SA" sz="2800" dirty="0">
                <a:solidFill>
                  <a:schemeClr val="tx1"/>
                </a:solidFill>
              </a:rPr>
              <a:t>في </a:t>
            </a:r>
            <a:r>
              <a:rPr lang="ar-SA" sz="2800" dirty="0" smtClean="0">
                <a:solidFill>
                  <a:schemeClr val="tx1"/>
                </a:solidFill>
              </a:rPr>
              <a:t>تحقيق أهداف المشروع</a:t>
            </a:r>
          </a:p>
          <a:p>
            <a:pPr>
              <a:defRPr/>
            </a:pPr>
            <a:r>
              <a:rPr lang="ar-SA" sz="2800" smtClean="0">
                <a:solidFill>
                  <a:schemeClr val="tx1"/>
                </a:solidFill>
              </a:rPr>
              <a:t>-ان </a:t>
            </a:r>
            <a:r>
              <a:rPr lang="ar-SA" sz="2800" dirty="0" smtClean="0">
                <a:solidFill>
                  <a:schemeClr val="tx1"/>
                </a:solidFill>
              </a:rPr>
              <a:t>يكون لديهم حساسية للسياسة التنظيمية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احترام </a:t>
            </a:r>
            <a:r>
              <a:rPr lang="ar-SA" sz="2800" dirty="0" smtClean="0">
                <a:solidFill>
                  <a:schemeClr val="tx1"/>
                </a:solidFill>
              </a:rPr>
              <a:t>الذات.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311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388</TotalTime>
  <Words>1216</Words>
  <Application>Microsoft Office PowerPoint</Application>
  <PresentationFormat>A4 Paper (210x297 mm)</PresentationFormat>
  <Paragraphs>175</Paragraphs>
  <Slides>26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33" baseType="lpstr">
      <vt:lpstr>ae_AlMateen</vt:lpstr>
      <vt:lpstr>Arial</vt:lpstr>
      <vt:lpstr>AYM Wadiy S_U normal.</vt:lpstr>
      <vt:lpstr>Calibri</vt:lpstr>
      <vt:lpstr>PT Bold Heading</vt:lpstr>
      <vt:lpstr>Times New Roman</vt:lpstr>
      <vt:lpstr>Office Theme</vt:lpstr>
      <vt:lpstr>عرض تقديمي في PowerPoint</vt:lpstr>
      <vt:lpstr>المحاضرة الثانية </vt:lpstr>
      <vt:lpstr>عرض تقديمي في PowerPoint</vt:lpstr>
      <vt:lpstr>عرض تقديمي في PowerPoint</vt:lpstr>
      <vt:lpstr>إدارة المشروع                                                                              المحاضرة الثانية 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إدارة المشروع                                                                              المحاضرة الثانية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Aliserag</cp:lastModifiedBy>
  <cp:revision>112</cp:revision>
  <dcterms:created xsi:type="dcterms:W3CDTF">2014-09-11T06:47:01Z</dcterms:created>
  <dcterms:modified xsi:type="dcterms:W3CDTF">2014-09-25T04:42:14Z</dcterms:modified>
</cp:coreProperties>
</file>