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310" r:id="rId3"/>
    <p:sldId id="375" r:id="rId4"/>
    <p:sldId id="376" r:id="rId5"/>
    <p:sldId id="380" r:id="rId6"/>
    <p:sldId id="381" r:id="rId7"/>
    <p:sldId id="373" r:id="rId8"/>
    <p:sldId id="372" r:id="rId9"/>
    <p:sldId id="371" r:id="rId10"/>
    <p:sldId id="370" r:id="rId11"/>
    <p:sldId id="369" r:id="rId12"/>
    <p:sldId id="368" r:id="rId13"/>
    <p:sldId id="367" r:id="rId14"/>
    <p:sldId id="366" r:id="rId15"/>
    <p:sldId id="365" r:id="rId16"/>
    <p:sldId id="377" r:id="rId17"/>
    <p:sldId id="364" r:id="rId18"/>
    <p:sldId id="378" r:id="rId19"/>
    <p:sldId id="363" r:id="rId20"/>
    <p:sldId id="362" r:id="rId21"/>
    <p:sldId id="361" r:id="rId22"/>
    <p:sldId id="360" r:id="rId23"/>
    <p:sldId id="359" r:id="rId24"/>
    <p:sldId id="358" r:id="rId25"/>
    <p:sldId id="357" r:id="rId26"/>
    <p:sldId id="379" r:id="rId27"/>
    <p:sldId id="266" r:id="rId2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3E36"/>
    <a:srgbClr val="009900"/>
    <a:srgbClr val="AD9968"/>
    <a:srgbClr val="D9791B"/>
    <a:srgbClr val="AB1A25"/>
    <a:srgbClr val="00263A"/>
    <a:srgbClr val="FF3300"/>
    <a:srgbClr val="709256"/>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0" autoAdjust="0"/>
    <p:restoredTop sz="94664" autoAdjust="0"/>
  </p:normalViewPr>
  <p:slideViewPr>
    <p:cSldViewPr>
      <p:cViewPr varScale="1">
        <p:scale>
          <a:sx n="75" d="100"/>
          <a:sy n="75" d="100"/>
        </p:scale>
        <p:origin x="996" y="54"/>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9/24/2014</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dirty="0"/>
          </a:p>
        </p:txBody>
      </p:sp>
    </p:spTree>
    <p:extLst>
      <p:ext uri="{BB962C8B-B14F-4D97-AF65-F5344CB8AC3E}">
        <p14:creationId xmlns:p14="http://schemas.microsoft.com/office/powerpoint/2010/main" val="16417518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a:t>
            </a:fld>
            <a:endParaRPr lang="en-US" dirty="0"/>
          </a:p>
        </p:txBody>
      </p:sp>
    </p:spTree>
    <p:extLst>
      <p:ext uri="{BB962C8B-B14F-4D97-AF65-F5344CB8AC3E}">
        <p14:creationId xmlns:p14="http://schemas.microsoft.com/office/powerpoint/2010/main" val="6009151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5</a:t>
            </a:fld>
            <a:endParaRPr lang="en-US" dirty="0"/>
          </a:p>
        </p:txBody>
      </p:sp>
    </p:spTree>
    <p:extLst>
      <p:ext uri="{BB962C8B-B14F-4D97-AF65-F5344CB8AC3E}">
        <p14:creationId xmlns:p14="http://schemas.microsoft.com/office/powerpoint/2010/main" val="1288794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6</a:t>
            </a:fld>
            <a:endParaRPr lang="en-US" dirty="0"/>
          </a:p>
        </p:txBody>
      </p:sp>
    </p:spTree>
    <p:extLst>
      <p:ext uri="{BB962C8B-B14F-4D97-AF65-F5344CB8AC3E}">
        <p14:creationId xmlns:p14="http://schemas.microsoft.com/office/powerpoint/2010/main" val="22963779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7</a:t>
            </a:fld>
            <a:endParaRPr lang="en-US" dirty="0"/>
          </a:p>
        </p:txBody>
      </p:sp>
    </p:spTree>
    <p:extLst>
      <p:ext uri="{BB962C8B-B14F-4D97-AF65-F5344CB8AC3E}">
        <p14:creationId xmlns:p14="http://schemas.microsoft.com/office/powerpoint/2010/main" val="32994717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8</a:t>
            </a:fld>
            <a:endParaRPr lang="en-US" dirty="0"/>
          </a:p>
        </p:txBody>
      </p:sp>
    </p:spTree>
    <p:extLst>
      <p:ext uri="{BB962C8B-B14F-4D97-AF65-F5344CB8AC3E}">
        <p14:creationId xmlns:p14="http://schemas.microsoft.com/office/powerpoint/2010/main" val="41856752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9</a:t>
            </a:fld>
            <a:endParaRPr lang="en-US" dirty="0"/>
          </a:p>
        </p:txBody>
      </p:sp>
    </p:spTree>
    <p:extLst>
      <p:ext uri="{BB962C8B-B14F-4D97-AF65-F5344CB8AC3E}">
        <p14:creationId xmlns:p14="http://schemas.microsoft.com/office/powerpoint/2010/main" val="18133738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10</a:t>
            </a:fld>
            <a:endParaRPr lang="en-US" dirty="0"/>
          </a:p>
        </p:txBody>
      </p:sp>
    </p:spTree>
    <p:extLst>
      <p:ext uri="{BB962C8B-B14F-4D97-AF65-F5344CB8AC3E}">
        <p14:creationId xmlns:p14="http://schemas.microsoft.com/office/powerpoint/2010/main" val="31123622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11</a:t>
            </a:fld>
            <a:endParaRPr lang="en-US" dirty="0"/>
          </a:p>
        </p:txBody>
      </p:sp>
    </p:spTree>
    <p:extLst>
      <p:ext uri="{BB962C8B-B14F-4D97-AF65-F5344CB8AC3E}">
        <p14:creationId xmlns:p14="http://schemas.microsoft.com/office/powerpoint/2010/main" val="31435143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12</a:t>
            </a:fld>
            <a:endParaRPr lang="en-US" dirty="0"/>
          </a:p>
        </p:txBody>
      </p:sp>
    </p:spTree>
    <p:extLst>
      <p:ext uri="{BB962C8B-B14F-4D97-AF65-F5344CB8AC3E}">
        <p14:creationId xmlns:p14="http://schemas.microsoft.com/office/powerpoint/2010/main" val="26943083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13</a:t>
            </a:fld>
            <a:endParaRPr lang="en-US" dirty="0"/>
          </a:p>
        </p:txBody>
      </p:sp>
    </p:spTree>
    <p:extLst>
      <p:ext uri="{BB962C8B-B14F-4D97-AF65-F5344CB8AC3E}">
        <p14:creationId xmlns:p14="http://schemas.microsoft.com/office/powerpoint/2010/main" val="30139394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14</a:t>
            </a:fld>
            <a:endParaRPr lang="en-US" dirty="0"/>
          </a:p>
        </p:txBody>
      </p:sp>
    </p:spTree>
    <p:extLst>
      <p:ext uri="{BB962C8B-B14F-4D97-AF65-F5344CB8AC3E}">
        <p14:creationId xmlns:p14="http://schemas.microsoft.com/office/powerpoint/2010/main" val="8363250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15</a:t>
            </a:fld>
            <a:endParaRPr lang="en-US" dirty="0"/>
          </a:p>
        </p:txBody>
      </p:sp>
    </p:spTree>
    <p:extLst>
      <p:ext uri="{BB962C8B-B14F-4D97-AF65-F5344CB8AC3E}">
        <p14:creationId xmlns:p14="http://schemas.microsoft.com/office/powerpoint/2010/main" val="29763323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16</a:t>
            </a:fld>
            <a:endParaRPr lang="en-US" dirty="0"/>
          </a:p>
        </p:txBody>
      </p:sp>
    </p:spTree>
    <p:extLst>
      <p:ext uri="{BB962C8B-B14F-4D97-AF65-F5344CB8AC3E}">
        <p14:creationId xmlns:p14="http://schemas.microsoft.com/office/powerpoint/2010/main" val="23575220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17</a:t>
            </a:fld>
            <a:endParaRPr lang="en-US" dirty="0"/>
          </a:p>
        </p:txBody>
      </p:sp>
    </p:spTree>
    <p:extLst>
      <p:ext uri="{BB962C8B-B14F-4D97-AF65-F5344CB8AC3E}">
        <p14:creationId xmlns:p14="http://schemas.microsoft.com/office/powerpoint/2010/main" val="1964425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18</a:t>
            </a:fld>
            <a:endParaRPr lang="en-US" dirty="0"/>
          </a:p>
        </p:txBody>
      </p:sp>
    </p:spTree>
    <p:extLst>
      <p:ext uri="{BB962C8B-B14F-4D97-AF65-F5344CB8AC3E}">
        <p14:creationId xmlns:p14="http://schemas.microsoft.com/office/powerpoint/2010/main" val="21614574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19</a:t>
            </a:fld>
            <a:endParaRPr lang="en-US" dirty="0"/>
          </a:p>
        </p:txBody>
      </p:sp>
    </p:spTree>
    <p:extLst>
      <p:ext uri="{BB962C8B-B14F-4D97-AF65-F5344CB8AC3E}">
        <p14:creationId xmlns:p14="http://schemas.microsoft.com/office/powerpoint/2010/main" val="25362372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20</a:t>
            </a:fld>
            <a:endParaRPr lang="en-US" dirty="0"/>
          </a:p>
        </p:txBody>
      </p:sp>
    </p:spTree>
    <p:extLst>
      <p:ext uri="{BB962C8B-B14F-4D97-AF65-F5344CB8AC3E}">
        <p14:creationId xmlns:p14="http://schemas.microsoft.com/office/powerpoint/2010/main" val="21199028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21</a:t>
            </a:fld>
            <a:endParaRPr lang="en-US" dirty="0"/>
          </a:p>
        </p:txBody>
      </p:sp>
    </p:spTree>
    <p:extLst>
      <p:ext uri="{BB962C8B-B14F-4D97-AF65-F5344CB8AC3E}">
        <p14:creationId xmlns:p14="http://schemas.microsoft.com/office/powerpoint/2010/main" val="29845293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22</a:t>
            </a:fld>
            <a:endParaRPr lang="en-US" dirty="0"/>
          </a:p>
        </p:txBody>
      </p:sp>
    </p:spTree>
    <p:extLst>
      <p:ext uri="{BB962C8B-B14F-4D97-AF65-F5344CB8AC3E}">
        <p14:creationId xmlns:p14="http://schemas.microsoft.com/office/powerpoint/2010/main" val="20006643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23</a:t>
            </a:fld>
            <a:endParaRPr lang="en-US" dirty="0"/>
          </a:p>
        </p:txBody>
      </p:sp>
    </p:spTree>
    <p:extLst>
      <p:ext uri="{BB962C8B-B14F-4D97-AF65-F5344CB8AC3E}">
        <p14:creationId xmlns:p14="http://schemas.microsoft.com/office/powerpoint/2010/main" val="8333344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24</a:t>
            </a:fld>
            <a:endParaRPr lang="en-US" dirty="0"/>
          </a:p>
        </p:txBody>
      </p:sp>
    </p:spTree>
    <p:extLst>
      <p:ext uri="{BB962C8B-B14F-4D97-AF65-F5344CB8AC3E}">
        <p14:creationId xmlns:p14="http://schemas.microsoft.com/office/powerpoint/2010/main" val="23057422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25</a:t>
            </a:fld>
            <a:endParaRPr lang="en-US" dirty="0"/>
          </a:p>
        </p:txBody>
      </p:sp>
    </p:spTree>
    <p:extLst>
      <p:ext uri="{BB962C8B-B14F-4D97-AF65-F5344CB8AC3E}">
        <p14:creationId xmlns:p14="http://schemas.microsoft.com/office/powerpoint/2010/main" val="31830669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26</a:t>
            </a:fld>
            <a:endParaRPr lang="en-US" dirty="0"/>
          </a:p>
        </p:txBody>
      </p:sp>
    </p:spTree>
    <p:extLst>
      <p:ext uri="{BB962C8B-B14F-4D97-AF65-F5344CB8AC3E}">
        <p14:creationId xmlns:p14="http://schemas.microsoft.com/office/powerpoint/2010/main" val="34209175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cxnSp>
        <p:nvCxnSpPr>
          <p:cNvPr id="7"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7"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8"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3"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4"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3"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pic>
        <p:nvPicPr>
          <p:cNvPr id="18" name="Picture 1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Rectangle 20"/>
          <p:cNvSpPr/>
          <p:nvPr userDrawn="1"/>
        </p:nvSpPr>
        <p:spPr>
          <a:xfrm>
            <a:off x="5760062" y="6365557"/>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latin typeface="Arial" pitchFamily="34" charset="0"/>
                <a:ea typeface="+mn-ea"/>
                <a:cs typeface="Arial" pitchFamily="34" charset="0"/>
              </a:rPr>
              <a:t>All Rights Reserved for KFU ©</a:t>
            </a:r>
            <a:endParaRPr lang="en-US" sz="1100" b="0"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D9968"/>
                </a:solidFill>
                <a:latin typeface="AYM Wadiy S_U normal."/>
                <a:cs typeface="Times New Roman" pitchFamily="18" charset="0"/>
              </a:rPr>
              <a:t>اسم </a:t>
            </a:r>
            <a:r>
              <a:rPr lang="ar-EG" sz="3700" b="1" dirty="0" smtClean="0">
                <a:solidFill>
                  <a:srgbClr val="AD9968"/>
                </a:solidFill>
                <a:latin typeface="AYM Wadiy S_U normal."/>
                <a:cs typeface="Times New Roman" pitchFamily="18" charset="0"/>
              </a:rPr>
              <a:t>المقرر</a:t>
            </a:r>
            <a:endParaRPr lang="ar-SA" sz="3700" b="1" dirty="0" smtClean="0">
              <a:solidFill>
                <a:srgbClr val="AD9968"/>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إدارة المشاريع</a:t>
            </a:r>
          </a:p>
          <a:p>
            <a:pPr algn="ctr"/>
            <a:r>
              <a:rPr lang="ar-SA" sz="3700" b="1" dirty="0" smtClean="0">
                <a:solidFill>
                  <a:srgbClr val="AD9968"/>
                </a:solidFill>
                <a:latin typeface="AYM Wadiy S_U normal."/>
                <a:cs typeface="Times New Roman" pitchFamily="18" charset="0"/>
              </a:rPr>
              <a:t>استاذ </a:t>
            </a:r>
            <a:r>
              <a:rPr lang="ar-SA" sz="3700" b="1" dirty="0">
                <a:solidFill>
                  <a:srgbClr val="AD9968"/>
                </a:solidFill>
                <a:latin typeface="AYM Wadiy S_U normal."/>
                <a:cs typeface="Times New Roman" pitchFamily="18" charset="0"/>
              </a:rPr>
              <a:t>المقرر</a:t>
            </a:r>
          </a:p>
          <a:p>
            <a:pPr algn="ctr"/>
            <a:r>
              <a:rPr lang="ar-SA" sz="2800" b="1" dirty="0" smtClean="0">
                <a:solidFill>
                  <a:srgbClr val="7F7F7F"/>
                </a:solidFill>
                <a:latin typeface="Calibri" pitchFamily="34" charset="0"/>
                <a:cs typeface="Times New Roman" pitchFamily="18" charset="0"/>
              </a:rPr>
              <a:t>د/ عبدالله حمود سراج</a:t>
            </a:r>
          </a:p>
          <a:p>
            <a:pPr algn="ctr"/>
            <a:r>
              <a:rPr lang="ar-SA" sz="2800" b="1" dirty="0" smtClean="0">
                <a:solidFill>
                  <a:srgbClr val="7F7F7F"/>
                </a:solidFill>
                <a:latin typeface="Calibri" pitchFamily="34" charset="0"/>
                <a:cs typeface="Times New Roman" pitchFamily="18" charset="0"/>
              </a:rPr>
              <a:t>أستاذ مشارك</a:t>
            </a:r>
            <a:endParaRPr lang="en-US" sz="28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Rectangle 13"/>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
        <p:nvSpPr>
          <p:cNvPr id="15"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013E36"/>
                </a:solidFill>
                <a:effectLst>
                  <a:outerShdw blurRad="38100" dist="38100" dir="2700000" algn="tl">
                    <a:srgbClr val="000000">
                      <a:alpha val="43137"/>
                    </a:srgbClr>
                  </a:outerShdw>
                </a:effectLst>
                <a:latin typeface="Calibri" pitchFamily="34" charset="0"/>
              </a:rPr>
              <a:t>كلية </a:t>
            </a:r>
            <a:r>
              <a:rPr lang="ar-SA" sz="2400" b="1" u="sng" dirty="0" smtClean="0">
                <a:solidFill>
                  <a:srgbClr val="013E36"/>
                </a:solidFill>
                <a:effectLst>
                  <a:outerShdw blurRad="38100" dist="38100" dir="2700000" algn="tl">
                    <a:srgbClr val="000000">
                      <a:alpha val="43137"/>
                    </a:srgbClr>
                  </a:outerShdw>
                </a:effectLst>
                <a:latin typeface="Calibri" pitchFamily="34" charset="0"/>
              </a:rPr>
              <a:t>إدارة الأعمال</a:t>
            </a:r>
            <a:endParaRPr lang="en-US" sz="2400" b="1" u="sng" dirty="0">
              <a:solidFill>
                <a:srgbClr val="013E36"/>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EG" b="1" dirty="0" smtClean="0">
                <a:solidFill>
                  <a:srgbClr val="AD9968"/>
                </a:solidFill>
                <a:effectLst>
                  <a:outerShdw blurRad="38100" dist="38100" dir="2700000" algn="tl">
                    <a:srgbClr val="000000">
                      <a:alpha val="43137"/>
                    </a:srgbClr>
                  </a:outerShdw>
                </a:effectLst>
                <a:cs typeface="Arial" pitchFamily="34" charset="0"/>
              </a:rPr>
              <a:t>المحاضرة</a:t>
            </a:r>
            <a:r>
              <a:rPr lang="ar-SA" b="1" dirty="0" smtClean="0">
                <a:solidFill>
                  <a:srgbClr val="AD9968"/>
                </a:solidFill>
                <a:effectLst>
                  <a:outerShdw blurRad="38100" dist="38100" dir="2700000" algn="tl">
                    <a:srgbClr val="000000">
                      <a:alpha val="43137"/>
                    </a:srgbClr>
                  </a:outerShdw>
                </a:effectLst>
                <a:cs typeface="Arial" pitchFamily="34" charset="0"/>
              </a:rPr>
              <a:t> الثالثة </a:t>
            </a:r>
            <a:endParaRPr lang="en-US" spc="-150" dirty="0" smtClean="0">
              <a:solidFill>
                <a:srgbClr val="AD9968"/>
              </a:solidFill>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تنظيم المشروع</a:t>
            </a:r>
            <a:endParaRPr lang="en-US"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
        <p:nvSpPr>
          <p:cNvPr id="5"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تنظيم المشروع                                                                                 المحاضرة الثالثة</a:t>
            </a:r>
            <a:endParaRPr lang="ar-SA" sz="2000" dirty="0">
              <a:solidFill>
                <a:schemeClr val="accent1"/>
              </a:solidFill>
            </a:endParaRPr>
          </a:p>
        </p:txBody>
      </p:sp>
    </p:spTree>
    <p:extLst>
      <p:ext uri="{BB962C8B-B14F-4D97-AF65-F5344CB8AC3E}">
        <p14:creationId xmlns:p14="http://schemas.microsoft.com/office/powerpoint/2010/main" val="3272375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3</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تنظيم المشروع                                                                              المحاضرة الثالثة</a:t>
            </a:r>
            <a:endParaRPr lang="ar-SA" sz="2000" dirty="0">
              <a:solidFill>
                <a:schemeClr val="accent1"/>
              </a:solidFill>
            </a:endParaRPr>
          </a:p>
        </p:txBody>
      </p:sp>
      <p:sp>
        <p:nvSpPr>
          <p:cNvPr id="5" name="عنصر نائب للمحتوى 4"/>
          <p:cNvSpPr>
            <a:spLocks noGrp="1"/>
          </p:cNvSpPr>
          <p:nvPr>
            <p:ph idx="1"/>
          </p:nvPr>
        </p:nvSpPr>
        <p:spPr>
          <a:xfrm>
            <a:off x="495300" y="1600201"/>
            <a:ext cx="8915400" cy="676672"/>
          </a:xfrm>
          <a:prstGeom prst="flowChartPunchedTape">
            <a:avLst/>
          </a:prstGeom>
        </p:spPr>
        <p:style>
          <a:lnRef idx="1">
            <a:schemeClr val="accent6"/>
          </a:lnRef>
          <a:fillRef idx="2">
            <a:schemeClr val="accent6"/>
          </a:fillRef>
          <a:effectRef idx="1">
            <a:schemeClr val="accent6"/>
          </a:effectRef>
          <a:fontRef idx="minor">
            <a:schemeClr val="dk1"/>
          </a:fontRef>
        </p:style>
        <p:txBody>
          <a:bodyPr rtlCol="1" anchor="ctr"/>
          <a:lstStyle>
            <a:defPPr>
              <a:defRPr lang="en-US"/>
            </a:defPPr>
            <a:lvl1pPr algn="r" rtl="1" fontAlgn="base">
              <a:spcBef>
                <a:spcPct val="0"/>
              </a:spcBef>
              <a:spcAft>
                <a:spcPct val="0"/>
              </a:spcAft>
              <a:defRPr kern="1200">
                <a:solidFill>
                  <a:schemeClr val="dk1"/>
                </a:solidFill>
                <a:latin typeface="+mn-lt"/>
                <a:ea typeface="+mn-ea"/>
                <a:cs typeface="+mn-cs"/>
              </a:defRPr>
            </a:lvl1pPr>
            <a:lvl2pPr marL="457200" algn="r" rtl="1" fontAlgn="base">
              <a:spcBef>
                <a:spcPct val="0"/>
              </a:spcBef>
              <a:spcAft>
                <a:spcPct val="0"/>
              </a:spcAft>
              <a:defRPr kern="1200">
                <a:solidFill>
                  <a:schemeClr val="dk1"/>
                </a:solidFill>
                <a:latin typeface="+mn-lt"/>
                <a:ea typeface="+mn-ea"/>
                <a:cs typeface="+mn-cs"/>
              </a:defRPr>
            </a:lvl2pPr>
            <a:lvl3pPr marL="914400" algn="r" rtl="1" fontAlgn="base">
              <a:spcBef>
                <a:spcPct val="0"/>
              </a:spcBef>
              <a:spcAft>
                <a:spcPct val="0"/>
              </a:spcAft>
              <a:defRPr kern="1200">
                <a:solidFill>
                  <a:schemeClr val="dk1"/>
                </a:solidFill>
                <a:latin typeface="+mn-lt"/>
                <a:ea typeface="+mn-ea"/>
                <a:cs typeface="+mn-cs"/>
              </a:defRPr>
            </a:lvl3pPr>
            <a:lvl4pPr marL="1371600" algn="r" rtl="1" fontAlgn="base">
              <a:spcBef>
                <a:spcPct val="0"/>
              </a:spcBef>
              <a:spcAft>
                <a:spcPct val="0"/>
              </a:spcAft>
              <a:defRPr kern="1200">
                <a:solidFill>
                  <a:schemeClr val="dk1"/>
                </a:solidFill>
                <a:latin typeface="+mn-lt"/>
                <a:ea typeface="+mn-ea"/>
                <a:cs typeface="+mn-cs"/>
              </a:defRPr>
            </a:lvl4pPr>
            <a:lvl5pPr marL="1828800" algn="r" rtl="1" fontAlgn="base">
              <a:spcBef>
                <a:spcPct val="0"/>
              </a:spcBef>
              <a:spcAft>
                <a:spcPct val="0"/>
              </a:spcAft>
              <a:defRPr kern="1200">
                <a:solidFill>
                  <a:schemeClr val="dk1"/>
                </a:solidFill>
                <a:latin typeface="+mn-lt"/>
                <a:ea typeface="+mn-ea"/>
                <a:cs typeface="+mn-cs"/>
              </a:defRPr>
            </a:lvl5pPr>
            <a:lvl6pPr marL="2286000" algn="r" defTabSz="914400" rtl="1" eaLnBrk="1" latinLnBrk="0" hangingPunct="1">
              <a:defRPr kern="1200">
                <a:solidFill>
                  <a:schemeClr val="dk1"/>
                </a:solidFill>
                <a:latin typeface="+mn-lt"/>
                <a:ea typeface="+mn-ea"/>
                <a:cs typeface="+mn-cs"/>
              </a:defRPr>
            </a:lvl6pPr>
            <a:lvl7pPr marL="2743200" algn="r" defTabSz="914400" rtl="1" eaLnBrk="1" latinLnBrk="0" hangingPunct="1">
              <a:defRPr kern="1200">
                <a:solidFill>
                  <a:schemeClr val="dk1"/>
                </a:solidFill>
                <a:latin typeface="+mn-lt"/>
                <a:ea typeface="+mn-ea"/>
                <a:cs typeface="+mn-cs"/>
              </a:defRPr>
            </a:lvl7pPr>
            <a:lvl8pPr marL="3200400" algn="r" defTabSz="914400" rtl="1" eaLnBrk="1" latinLnBrk="0" hangingPunct="1">
              <a:defRPr kern="1200">
                <a:solidFill>
                  <a:schemeClr val="dk1"/>
                </a:solidFill>
                <a:latin typeface="+mn-lt"/>
                <a:ea typeface="+mn-ea"/>
                <a:cs typeface="+mn-cs"/>
              </a:defRPr>
            </a:lvl8pPr>
            <a:lvl9pPr marL="3657600" algn="r" defTabSz="914400" rtl="1" eaLnBrk="1" latinLnBrk="0" hangingPunct="1">
              <a:defRPr kern="1200">
                <a:solidFill>
                  <a:schemeClr val="dk1"/>
                </a:solidFill>
                <a:latin typeface="+mn-lt"/>
                <a:ea typeface="+mn-ea"/>
                <a:cs typeface="+mn-cs"/>
              </a:defRPr>
            </a:lvl9pPr>
          </a:lstStyle>
          <a:p>
            <a:pPr algn="r" rtl="1" eaLnBrk="1" hangingPunct="1">
              <a:defRPr/>
            </a:pPr>
            <a:r>
              <a:rPr lang="ar-SA" sz="3200" dirty="0" smtClean="0">
                <a:solidFill>
                  <a:schemeClr val="tx1"/>
                </a:solidFill>
                <a:cs typeface="PT Bold Heading" pitchFamily="2" charset="-78"/>
              </a:rPr>
              <a:t>الأهداف الدراسية للفصل</a:t>
            </a:r>
            <a:endParaRPr lang="ar-SA" sz="3200" dirty="0">
              <a:cs typeface="PT Bold Heading" pitchFamily="2" charset="-78"/>
            </a:endParaRPr>
          </a:p>
        </p:txBody>
      </p:sp>
      <p:sp>
        <p:nvSpPr>
          <p:cNvPr id="7" name="مستطيل 6"/>
          <p:cNvSpPr/>
          <p:nvPr/>
        </p:nvSpPr>
        <p:spPr>
          <a:xfrm>
            <a:off x="776536" y="2551837"/>
            <a:ext cx="8483352" cy="3046988"/>
          </a:xfrm>
          <a:prstGeom prst="rect">
            <a:avLst/>
          </a:prstGeom>
          <a:solidFill>
            <a:schemeClr val="accent1">
              <a:lumMod val="40000"/>
              <a:lumOff val="60000"/>
            </a:schemeClr>
          </a:solidFill>
        </p:spPr>
        <p:txBody>
          <a:bodyPr wrap="square">
            <a:spAutoFit/>
          </a:bodyPr>
          <a:lstStyle/>
          <a:p>
            <a:r>
              <a:rPr lang="ar-SA" altLang="en-US" sz="2400" dirty="0"/>
              <a:t>فهم المرتكزات الأساسية التي تعتمد عليها عملية تنظيم المشروع كيف تختلف عن المنظمة الوظيفية.</a:t>
            </a:r>
          </a:p>
          <a:p>
            <a:r>
              <a:rPr lang="ar-SA" altLang="en-US" sz="2400" dirty="0"/>
              <a:t>معرفة الاشكال التنظيمية السائدة في المشاريع </a:t>
            </a:r>
            <a:r>
              <a:rPr lang="ar-SA" altLang="en-US" sz="2400" dirty="0" smtClean="0"/>
              <a:t>واهمها:</a:t>
            </a:r>
          </a:p>
          <a:p>
            <a:pPr marL="342900" indent="-342900">
              <a:buFont typeface="Arial" panose="020B0604020202020204" pitchFamily="34" charset="0"/>
              <a:buChar char="•"/>
            </a:pPr>
            <a:r>
              <a:rPr lang="ar-SA" altLang="en-US" sz="2400" dirty="0" smtClean="0"/>
              <a:t>المشروع كجزء من التنظيم الوظيفي.</a:t>
            </a:r>
          </a:p>
          <a:p>
            <a:pPr marL="342900" indent="-342900">
              <a:buFont typeface="Arial" panose="020B0604020202020204" pitchFamily="34" charset="0"/>
              <a:buChar char="•"/>
            </a:pPr>
            <a:r>
              <a:rPr lang="ar-SA" altLang="en-US" sz="2400" dirty="0" smtClean="0"/>
              <a:t>المشروع المستقل.</a:t>
            </a:r>
          </a:p>
          <a:p>
            <a:pPr marL="342900" indent="-342900">
              <a:buFont typeface="Arial" panose="020B0604020202020204" pitchFamily="34" charset="0"/>
              <a:buChar char="•"/>
            </a:pPr>
            <a:r>
              <a:rPr lang="ar-SA" altLang="en-US" sz="2400" dirty="0" smtClean="0"/>
              <a:t>مشروع المصفوفة</a:t>
            </a:r>
            <a:endParaRPr lang="ar-SA" altLang="en-US" sz="2400" dirty="0"/>
          </a:p>
          <a:p>
            <a:r>
              <a:rPr lang="ar-SA" altLang="en-US" sz="2400" dirty="0"/>
              <a:t>تحديد إيجابيات وسلبيات كل شكل من هذه الاشكال التنظيمية.</a:t>
            </a:r>
          </a:p>
          <a:p>
            <a:r>
              <a:rPr lang="ar-SA" altLang="en-US" sz="2400" dirty="0"/>
              <a:t>معرفة الخطوات الواجب اتباعها عند تحديد الشكل التنظيمي المناسب للمشروع.</a:t>
            </a:r>
          </a:p>
        </p:txBody>
      </p:sp>
    </p:spTree>
    <p:extLst>
      <p:ext uri="{BB962C8B-B14F-4D97-AF65-F5344CB8AC3E}">
        <p14:creationId xmlns:p14="http://schemas.microsoft.com/office/powerpoint/2010/main" val="89623835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4</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تنظيم المشروع                                                                              المحاضرة الثالثة</a:t>
            </a:r>
            <a:endParaRPr lang="ar-SA" sz="2000" dirty="0">
              <a:solidFill>
                <a:schemeClr val="accent1"/>
              </a:solidFill>
            </a:endParaRPr>
          </a:p>
        </p:txBody>
      </p:sp>
      <p:sp>
        <p:nvSpPr>
          <p:cNvPr id="5" name="عنصر نائب للمحتوى 4"/>
          <p:cNvSpPr txBox="1">
            <a:spLocks/>
          </p:cNvSpPr>
          <p:nvPr/>
        </p:nvSpPr>
        <p:spPr bwMode="auto">
          <a:xfrm>
            <a:off x="479710" y="1091649"/>
            <a:ext cx="8915400" cy="676672"/>
          </a:xfrm>
          <a:prstGeom prst="flowChartPunchedTape">
            <a:avLst/>
          </a:prstGeom>
          <a:ln w="9525" cap="flat" cmpd="sng" algn="ctr">
            <a:solidFill>
              <a:schemeClr val="accent6">
                <a:shade val="95000"/>
                <a:satMod val="105000"/>
              </a:schemeClr>
            </a:solidFill>
            <a:prstDash val="solid"/>
            <a:miter lim="800000"/>
            <a:headEnd/>
            <a:tailEn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1" anchor="ctr" anchorCtr="0" compatLnSpc="1">
            <a:prstTxWarp prst="textNoShape">
              <a:avLst/>
            </a:prstTxWarp>
          </a:bodyPr>
          <a:lstStyle>
            <a:defPPr>
              <a:defRPr lang="en-US"/>
            </a:defPPr>
            <a:lvl1pPr marL="342900" indent="-342900" algn="r" rtl="1" eaLnBrk="1" fontAlgn="base" hangingPunct="1">
              <a:spcBef>
                <a:spcPct val="0"/>
              </a:spcBef>
              <a:spcAft>
                <a:spcPct val="0"/>
              </a:spcAft>
              <a:buFont typeface="Arial" pitchFamily="34" charset="0"/>
              <a:buNone/>
              <a:defRPr sz="3200" kern="1200">
                <a:solidFill>
                  <a:schemeClr val="dk1"/>
                </a:solidFill>
                <a:latin typeface="+mn-lt"/>
                <a:ea typeface="+mn-ea"/>
                <a:cs typeface="+mn-cs"/>
              </a:defRPr>
            </a:lvl1pPr>
            <a:lvl2pPr marL="457200" indent="-285750" algn="r" rtl="1" eaLnBrk="1" fontAlgn="base" hangingPunct="1">
              <a:spcBef>
                <a:spcPct val="0"/>
              </a:spcBef>
              <a:spcAft>
                <a:spcPct val="0"/>
              </a:spcAft>
              <a:buFont typeface="Arial" pitchFamily="34" charset="0"/>
              <a:buNone/>
              <a:defRPr sz="2800" kern="1200">
                <a:solidFill>
                  <a:schemeClr val="dk1"/>
                </a:solidFill>
                <a:latin typeface="+mn-lt"/>
                <a:ea typeface="+mn-ea"/>
                <a:cs typeface="+mn-cs"/>
              </a:defRPr>
            </a:lvl2pPr>
            <a:lvl3pPr marL="914400" indent="-228600" algn="r" rtl="1" eaLnBrk="1" fontAlgn="base" hangingPunct="1">
              <a:spcBef>
                <a:spcPct val="0"/>
              </a:spcBef>
              <a:spcAft>
                <a:spcPct val="0"/>
              </a:spcAft>
              <a:buFont typeface="Arial" pitchFamily="34" charset="0"/>
              <a:buNone/>
              <a:defRPr sz="2400" kern="1200">
                <a:solidFill>
                  <a:schemeClr val="dk1"/>
                </a:solidFill>
                <a:latin typeface="+mn-lt"/>
                <a:ea typeface="+mn-ea"/>
                <a:cs typeface="+mn-cs"/>
              </a:defRPr>
            </a:lvl3pPr>
            <a:lvl4pPr marL="1371600" indent="-228600" algn="r" rtl="1" eaLnBrk="1" fontAlgn="base" hangingPunct="1">
              <a:spcBef>
                <a:spcPct val="0"/>
              </a:spcBef>
              <a:spcAft>
                <a:spcPct val="0"/>
              </a:spcAft>
              <a:buFont typeface="Arial" pitchFamily="34" charset="0"/>
              <a:buNone/>
              <a:defRPr sz="2000" kern="1200">
                <a:solidFill>
                  <a:schemeClr val="dk1"/>
                </a:solidFill>
                <a:latin typeface="+mn-lt"/>
                <a:ea typeface="+mn-ea"/>
                <a:cs typeface="+mn-cs"/>
              </a:defRPr>
            </a:lvl4pPr>
            <a:lvl5pPr marL="1828800" indent="-228600" algn="r" rtl="1" eaLnBrk="1" fontAlgn="base" hangingPunct="1">
              <a:spcBef>
                <a:spcPct val="0"/>
              </a:spcBef>
              <a:spcAft>
                <a:spcPct val="0"/>
              </a:spcAft>
              <a:buFont typeface="Arial" pitchFamily="34" charset="0"/>
              <a:buNone/>
              <a:defRPr sz="2000" kern="1200">
                <a:solidFill>
                  <a:schemeClr val="dk1"/>
                </a:solidFill>
                <a:latin typeface="+mn-lt"/>
                <a:ea typeface="+mn-ea"/>
                <a:cs typeface="+mn-cs"/>
              </a:defRPr>
            </a:lvl5pPr>
            <a:lvl6pPr marL="22860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6pPr>
            <a:lvl7pPr marL="27432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7pPr>
            <a:lvl8pPr marL="32004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8pPr>
            <a:lvl9pPr marL="36576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a:defRPr/>
            </a:pPr>
            <a:r>
              <a:rPr lang="ar-SA" dirty="0" smtClean="0">
                <a:solidFill>
                  <a:schemeClr val="tx1"/>
                </a:solidFill>
                <a:cs typeface="PT Bold Heading" pitchFamily="2" charset="-78"/>
              </a:rPr>
              <a:t>تمهيد</a:t>
            </a:r>
            <a:endParaRPr lang="ar-SA" dirty="0">
              <a:cs typeface="PT Bold Heading" pitchFamily="2" charset="-78"/>
            </a:endParaRPr>
          </a:p>
        </p:txBody>
      </p:sp>
      <p:sp>
        <p:nvSpPr>
          <p:cNvPr id="3" name="عنصر نائب للمحتوى 2"/>
          <p:cNvSpPr>
            <a:spLocks noGrp="1"/>
          </p:cNvSpPr>
          <p:nvPr>
            <p:ph idx="1"/>
          </p:nvPr>
        </p:nvSpPr>
        <p:spPr>
          <a:xfrm>
            <a:off x="495300" y="1916832"/>
            <a:ext cx="8915400" cy="4209331"/>
          </a:xfrm>
          <a:solidFill>
            <a:srgbClr val="FFFF00"/>
          </a:solidFill>
        </p:spPr>
        <p:txBody>
          <a:bodyPr/>
          <a:lstStyle/>
          <a:p>
            <a:pPr marL="457200" indent="-457200" algn="just" rtl="1">
              <a:buFont typeface="Wingdings" panose="05000000000000000000" pitchFamily="2" charset="2"/>
              <a:buChar char="ü"/>
            </a:pPr>
            <a:r>
              <a:rPr lang="ar-SA" sz="2800" dirty="0" smtClean="0">
                <a:solidFill>
                  <a:schemeClr val="tx1"/>
                </a:solidFill>
              </a:rPr>
              <a:t>التنظيم أداة تستخدمها المنظمات في الوصول الى أهدافها.</a:t>
            </a:r>
          </a:p>
          <a:p>
            <a:pPr marL="457200" indent="-457200" algn="just" rtl="1">
              <a:buFont typeface="Wingdings" panose="05000000000000000000" pitchFamily="2" charset="2"/>
              <a:buChar char="ü"/>
            </a:pPr>
            <a:r>
              <a:rPr lang="ar-SA" sz="2800" dirty="0" smtClean="0">
                <a:solidFill>
                  <a:schemeClr val="tx1"/>
                </a:solidFill>
              </a:rPr>
              <a:t>وهو الوظيفة الثانية للمدير ويقصد بها تجميع الاعمال اللازمة لتحقيق الأهداف  وتقسيمها الى نشاطات فرعية وتجميعها في شكل وحدات إدارية  والتنسيق بينها مع تحديد العلاقات الإدارية بينهم من حيث السلطة والمسؤولية وخطوط الاتصال ووضع كل ذلك في شكل تنظيمي محدد المعالم .</a:t>
            </a:r>
            <a:endParaRPr lang="ar-SA" dirty="0" smtClean="0">
              <a:solidFill>
                <a:schemeClr val="tx1"/>
              </a:solidFill>
            </a:endParaRPr>
          </a:p>
          <a:p>
            <a:pPr marL="457200" indent="-457200" rtl="1">
              <a:buFontTx/>
              <a:buChar char="-"/>
            </a:pPr>
            <a:endParaRPr lang="ar-SA" dirty="0">
              <a:solidFill>
                <a:schemeClr val="tx1"/>
              </a:solidFill>
            </a:endParaRPr>
          </a:p>
          <a:p>
            <a:pPr marL="0" indent="0" rtl="1"/>
            <a:endParaRPr lang="ar-SA" dirty="0">
              <a:solidFill>
                <a:schemeClr val="tx1"/>
              </a:solidFill>
            </a:endParaRPr>
          </a:p>
          <a:p>
            <a:pPr rtl="1"/>
            <a:endParaRPr lang="en-US" dirty="0"/>
          </a:p>
        </p:txBody>
      </p:sp>
    </p:spTree>
    <p:extLst>
      <p:ext uri="{BB962C8B-B14F-4D97-AF65-F5344CB8AC3E}">
        <p14:creationId xmlns:p14="http://schemas.microsoft.com/office/powerpoint/2010/main" val="280307465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5</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تنظيم المشروع                                                                              المحاضرة الثالثة</a:t>
            </a:r>
            <a:endParaRPr lang="ar-SA" sz="2000" dirty="0">
              <a:solidFill>
                <a:schemeClr val="accent1"/>
              </a:solidFill>
            </a:endParaRPr>
          </a:p>
        </p:txBody>
      </p:sp>
      <p:sp>
        <p:nvSpPr>
          <p:cNvPr id="5" name="عنصر نائب للمحتوى 4"/>
          <p:cNvSpPr txBox="1">
            <a:spLocks/>
          </p:cNvSpPr>
          <p:nvPr/>
        </p:nvSpPr>
        <p:spPr bwMode="auto">
          <a:xfrm>
            <a:off x="479710" y="1091649"/>
            <a:ext cx="8915400" cy="676672"/>
          </a:xfrm>
          <a:prstGeom prst="flowChartPunchedTape">
            <a:avLst/>
          </a:prstGeom>
          <a:ln w="9525" cap="flat" cmpd="sng" algn="ctr">
            <a:solidFill>
              <a:schemeClr val="accent6">
                <a:shade val="95000"/>
                <a:satMod val="105000"/>
              </a:schemeClr>
            </a:solidFill>
            <a:prstDash val="solid"/>
            <a:miter lim="800000"/>
            <a:headEnd/>
            <a:tailEn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1" anchor="ctr" anchorCtr="0" compatLnSpc="1">
            <a:prstTxWarp prst="textNoShape">
              <a:avLst/>
            </a:prstTxWarp>
          </a:bodyPr>
          <a:lstStyle>
            <a:defPPr>
              <a:defRPr lang="en-US"/>
            </a:defPPr>
            <a:lvl1pPr marL="342900" indent="-342900" algn="r" rtl="1" eaLnBrk="1" fontAlgn="base" hangingPunct="1">
              <a:spcBef>
                <a:spcPct val="0"/>
              </a:spcBef>
              <a:spcAft>
                <a:spcPct val="0"/>
              </a:spcAft>
              <a:buFont typeface="Arial" pitchFamily="34" charset="0"/>
              <a:buNone/>
              <a:defRPr sz="3200" kern="1200">
                <a:solidFill>
                  <a:schemeClr val="dk1"/>
                </a:solidFill>
                <a:latin typeface="+mn-lt"/>
                <a:ea typeface="+mn-ea"/>
                <a:cs typeface="+mn-cs"/>
              </a:defRPr>
            </a:lvl1pPr>
            <a:lvl2pPr marL="457200" indent="-285750" algn="r" rtl="1" eaLnBrk="1" fontAlgn="base" hangingPunct="1">
              <a:spcBef>
                <a:spcPct val="0"/>
              </a:spcBef>
              <a:spcAft>
                <a:spcPct val="0"/>
              </a:spcAft>
              <a:buFont typeface="Arial" pitchFamily="34" charset="0"/>
              <a:buNone/>
              <a:defRPr sz="2800" kern="1200">
                <a:solidFill>
                  <a:schemeClr val="dk1"/>
                </a:solidFill>
                <a:latin typeface="+mn-lt"/>
                <a:ea typeface="+mn-ea"/>
                <a:cs typeface="+mn-cs"/>
              </a:defRPr>
            </a:lvl2pPr>
            <a:lvl3pPr marL="914400" indent="-228600" algn="r" rtl="1" eaLnBrk="1" fontAlgn="base" hangingPunct="1">
              <a:spcBef>
                <a:spcPct val="0"/>
              </a:spcBef>
              <a:spcAft>
                <a:spcPct val="0"/>
              </a:spcAft>
              <a:buFont typeface="Arial" pitchFamily="34" charset="0"/>
              <a:buNone/>
              <a:defRPr sz="2400" kern="1200">
                <a:solidFill>
                  <a:schemeClr val="dk1"/>
                </a:solidFill>
                <a:latin typeface="+mn-lt"/>
                <a:ea typeface="+mn-ea"/>
                <a:cs typeface="+mn-cs"/>
              </a:defRPr>
            </a:lvl3pPr>
            <a:lvl4pPr marL="1371600" indent="-228600" algn="r" rtl="1" eaLnBrk="1" fontAlgn="base" hangingPunct="1">
              <a:spcBef>
                <a:spcPct val="0"/>
              </a:spcBef>
              <a:spcAft>
                <a:spcPct val="0"/>
              </a:spcAft>
              <a:buFont typeface="Arial" pitchFamily="34" charset="0"/>
              <a:buNone/>
              <a:defRPr sz="2000" kern="1200">
                <a:solidFill>
                  <a:schemeClr val="dk1"/>
                </a:solidFill>
                <a:latin typeface="+mn-lt"/>
                <a:ea typeface="+mn-ea"/>
                <a:cs typeface="+mn-cs"/>
              </a:defRPr>
            </a:lvl4pPr>
            <a:lvl5pPr marL="1828800" indent="-228600" algn="r" rtl="1" eaLnBrk="1" fontAlgn="base" hangingPunct="1">
              <a:spcBef>
                <a:spcPct val="0"/>
              </a:spcBef>
              <a:spcAft>
                <a:spcPct val="0"/>
              </a:spcAft>
              <a:buFont typeface="Arial" pitchFamily="34" charset="0"/>
              <a:buNone/>
              <a:defRPr sz="2000" kern="1200">
                <a:solidFill>
                  <a:schemeClr val="dk1"/>
                </a:solidFill>
                <a:latin typeface="+mn-lt"/>
                <a:ea typeface="+mn-ea"/>
                <a:cs typeface="+mn-cs"/>
              </a:defRPr>
            </a:lvl5pPr>
            <a:lvl6pPr marL="22860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6pPr>
            <a:lvl7pPr marL="27432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7pPr>
            <a:lvl8pPr marL="32004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8pPr>
            <a:lvl9pPr marL="36576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a:defRPr/>
            </a:pPr>
            <a:r>
              <a:rPr lang="ar-SA" dirty="0" smtClean="0">
                <a:solidFill>
                  <a:schemeClr val="tx1"/>
                </a:solidFill>
                <a:cs typeface="PT Bold Heading" pitchFamily="2" charset="-78"/>
              </a:rPr>
              <a:t>تابع</a:t>
            </a:r>
            <a:endParaRPr lang="ar-SA" dirty="0">
              <a:cs typeface="PT Bold Heading" pitchFamily="2" charset="-78"/>
            </a:endParaRPr>
          </a:p>
        </p:txBody>
      </p:sp>
      <p:sp>
        <p:nvSpPr>
          <p:cNvPr id="3" name="عنصر نائب للمحتوى 2"/>
          <p:cNvSpPr>
            <a:spLocks noGrp="1"/>
          </p:cNvSpPr>
          <p:nvPr>
            <p:ph idx="1"/>
          </p:nvPr>
        </p:nvSpPr>
        <p:spPr>
          <a:xfrm>
            <a:off x="495300" y="1916832"/>
            <a:ext cx="8915400" cy="4209331"/>
          </a:xfrm>
          <a:solidFill>
            <a:srgbClr val="FFFF00"/>
          </a:solidFill>
        </p:spPr>
        <p:txBody>
          <a:bodyPr/>
          <a:lstStyle/>
          <a:p>
            <a:pPr marL="457200" indent="-457200" algn="just" rtl="1">
              <a:buFont typeface="Wingdings" panose="05000000000000000000" pitchFamily="2" charset="2"/>
              <a:buChar char="ü"/>
            </a:pPr>
            <a:r>
              <a:rPr lang="ar-SA" sz="2800" dirty="0" smtClean="0">
                <a:solidFill>
                  <a:schemeClr val="tx1"/>
                </a:solidFill>
              </a:rPr>
              <a:t>لم تعد </a:t>
            </a:r>
            <a:r>
              <a:rPr lang="ar-SA" sz="2800" dirty="0">
                <a:solidFill>
                  <a:schemeClr val="tx1"/>
                </a:solidFill>
              </a:rPr>
              <a:t>الأشكال </a:t>
            </a:r>
            <a:r>
              <a:rPr lang="ar-SA" sz="2800" dirty="0" smtClean="0">
                <a:solidFill>
                  <a:schemeClr val="tx1"/>
                </a:solidFill>
              </a:rPr>
              <a:t>التنظيمية </a:t>
            </a:r>
            <a:r>
              <a:rPr lang="ar-SA" sz="2800" dirty="0" smtClean="0">
                <a:solidFill>
                  <a:schemeClr val="tx1"/>
                </a:solidFill>
              </a:rPr>
              <a:t>التقليدية </a:t>
            </a:r>
            <a:r>
              <a:rPr lang="ar-SA" sz="2800" dirty="0">
                <a:solidFill>
                  <a:schemeClr val="tx1"/>
                </a:solidFill>
              </a:rPr>
              <a:t>المستخدمة في المنظمات </a:t>
            </a:r>
            <a:r>
              <a:rPr lang="ar-SA" sz="2800" dirty="0" smtClean="0">
                <a:solidFill>
                  <a:schemeClr val="tx1"/>
                </a:solidFill>
              </a:rPr>
              <a:t>الوظيفية ملائمه لاستخدامها </a:t>
            </a:r>
            <a:r>
              <a:rPr lang="ar-SA" sz="2800" dirty="0">
                <a:solidFill>
                  <a:schemeClr val="tx1"/>
                </a:solidFill>
              </a:rPr>
              <a:t>في </a:t>
            </a:r>
            <a:r>
              <a:rPr lang="ar-SA" sz="2800" dirty="0" smtClean="0">
                <a:solidFill>
                  <a:schemeClr val="tx1"/>
                </a:solidFill>
              </a:rPr>
              <a:t>المشاريع </a:t>
            </a:r>
            <a:r>
              <a:rPr lang="ar-SA" sz="2800" dirty="0">
                <a:solidFill>
                  <a:schemeClr val="tx1"/>
                </a:solidFill>
              </a:rPr>
              <a:t>في </a:t>
            </a:r>
            <a:r>
              <a:rPr lang="ar-SA" sz="2800" dirty="0" smtClean="0">
                <a:solidFill>
                  <a:schemeClr val="tx1"/>
                </a:solidFill>
              </a:rPr>
              <a:t>ببيئة تتميز :</a:t>
            </a:r>
          </a:p>
          <a:p>
            <a:pPr marL="457200" indent="-457200" algn="just" rtl="1">
              <a:buFontTx/>
              <a:buChar char="-"/>
            </a:pPr>
            <a:r>
              <a:rPr lang="ar-SA" sz="2800" dirty="0" smtClean="0">
                <a:solidFill>
                  <a:schemeClr val="tx1"/>
                </a:solidFill>
              </a:rPr>
              <a:t>بالتعقيد </a:t>
            </a:r>
          </a:p>
          <a:p>
            <a:pPr marL="457200" indent="-457200" algn="just" rtl="1">
              <a:buFontTx/>
              <a:buChar char="-"/>
            </a:pPr>
            <a:r>
              <a:rPr lang="ar-SA" sz="2800" dirty="0" err="1" smtClean="0">
                <a:solidFill>
                  <a:schemeClr val="tx1"/>
                </a:solidFill>
              </a:rPr>
              <a:t>والدینامیكیة</a:t>
            </a:r>
            <a:r>
              <a:rPr lang="ar-SA" sz="2800" dirty="0" smtClean="0">
                <a:solidFill>
                  <a:schemeClr val="tx1"/>
                </a:solidFill>
              </a:rPr>
              <a:t> العالية.</a:t>
            </a:r>
          </a:p>
          <a:p>
            <a:pPr marL="457200" indent="-457200" rtl="1">
              <a:buFontTx/>
              <a:buChar char="-"/>
            </a:pPr>
            <a:r>
              <a:rPr lang="ar-SA" dirty="0" smtClean="0">
                <a:solidFill>
                  <a:schemeClr val="tx1"/>
                </a:solidFill>
              </a:rPr>
              <a:t>تطور هائل في الجوانب التكنولوجية.</a:t>
            </a:r>
          </a:p>
          <a:p>
            <a:pPr marL="457200" indent="-457200" rtl="1">
              <a:buFontTx/>
              <a:buChar char="-"/>
            </a:pPr>
            <a:r>
              <a:rPr lang="ar-SA" dirty="0" smtClean="0">
                <a:solidFill>
                  <a:schemeClr val="tx1"/>
                </a:solidFill>
              </a:rPr>
              <a:t>تغير دائم في رغبات الزبائن.</a:t>
            </a:r>
          </a:p>
          <a:p>
            <a:pPr marL="0" indent="0" rtl="1"/>
            <a:r>
              <a:rPr lang="ar-SA" dirty="0" smtClean="0">
                <a:solidFill>
                  <a:schemeClr val="tx1"/>
                </a:solidFill>
              </a:rPr>
              <a:t>لذا وجدت الحاجة الى وجود اشكال تنظيمية مبتكرة من المشاريع من النجاح في الوصول الى أهدافها في بيئة الاعمال المعاصرة.</a:t>
            </a:r>
          </a:p>
          <a:p>
            <a:pPr marL="457200" indent="-457200" rtl="1">
              <a:buFontTx/>
              <a:buChar char="-"/>
            </a:pPr>
            <a:endParaRPr lang="ar-SA" dirty="0">
              <a:solidFill>
                <a:schemeClr val="tx1"/>
              </a:solidFill>
            </a:endParaRPr>
          </a:p>
          <a:p>
            <a:pPr marL="0" indent="0" rtl="1"/>
            <a:endParaRPr lang="ar-SA" dirty="0">
              <a:solidFill>
                <a:schemeClr val="tx1"/>
              </a:solidFill>
            </a:endParaRPr>
          </a:p>
          <a:p>
            <a:pPr rtl="1"/>
            <a:endParaRPr lang="en-US" dirty="0"/>
          </a:p>
        </p:txBody>
      </p:sp>
    </p:spTree>
    <p:extLst>
      <p:ext uri="{BB962C8B-B14F-4D97-AF65-F5344CB8AC3E}">
        <p14:creationId xmlns:p14="http://schemas.microsoft.com/office/powerpoint/2010/main" val="108692946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6</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تنظيم المشروع                                                                              المحاضرة الثالثة</a:t>
            </a:r>
            <a:endParaRPr lang="ar-SA" sz="2000" dirty="0">
              <a:solidFill>
                <a:schemeClr val="accent1"/>
              </a:solidFill>
            </a:endParaRPr>
          </a:p>
        </p:txBody>
      </p:sp>
      <p:sp>
        <p:nvSpPr>
          <p:cNvPr id="5" name="عنصر نائب للمحتوى 4"/>
          <p:cNvSpPr txBox="1">
            <a:spLocks/>
          </p:cNvSpPr>
          <p:nvPr/>
        </p:nvSpPr>
        <p:spPr bwMode="auto">
          <a:xfrm>
            <a:off x="479710" y="1091649"/>
            <a:ext cx="8915400" cy="676672"/>
          </a:xfrm>
          <a:prstGeom prst="flowChartPunchedTape">
            <a:avLst/>
          </a:prstGeom>
          <a:ln w="9525" cap="flat" cmpd="sng" algn="ctr">
            <a:solidFill>
              <a:schemeClr val="accent6">
                <a:shade val="95000"/>
                <a:satMod val="105000"/>
              </a:schemeClr>
            </a:solidFill>
            <a:prstDash val="solid"/>
            <a:miter lim="800000"/>
            <a:headEnd/>
            <a:tailEn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1" anchor="ctr" anchorCtr="0" compatLnSpc="1">
            <a:prstTxWarp prst="textNoShape">
              <a:avLst/>
            </a:prstTxWarp>
          </a:bodyPr>
          <a:lstStyle>
            <a:defPPr>
              <a:defRPr lang="en-US"/>
            </a:defPPr>
            <a:lvl1pPr marL="342900" indent="-342900" algn="r" rtl="1" eaLnBrk="1" fontAlgn="base" hangingPunct="1">
              <a:spcBef>
                <a:spcPct val="0"/>
              </a:spcBef>
              <a:spcAft>
                <a:spcPct val="0"/>
              </a:spcAft>
              <a:buFont typeface="Arial" pitchFamily="34" charset="0"/>
              <a:buNone/>
              <a:defRPr sz="3200" kern="1200">
                <a:solidFill>
                  <a:schemeClr val="dk1"/>
                </a:solidFill>
                <a:latin typeface="+mn-lt"/>
                <a:ea typeface="+mn-ea"/>
                <a:cs typeface="+mn-cs"/>
              </a:defRPr>
            </a:lvl1pPr>
            <a:lvl2pPr marL="457200" indent="-285750" algn="r" rtl="1" eaLnBrk="1" fontAlgn="base" hangingPunct="1">
              <a:spcBef>
                <a:spcPct val="0"/>
              </a:spcBef>
              <a:spcAft>
                <a:spcPct val="0"/>
              </a:spcAft>
              <a:buFont typeface="Arial" pitchFamily="34" charset="0"/>
              <a:buNone/>
              <a:defRPr sz="2800" kern="1200">
                <a:solidFill>
                  <a:schemeClr val="dk1"/>
                </a:solidFill>
                <a:latin typeface="+mn-lt"/>
                <a:ea typeface="+mn-ea"/>
                <a:cs typeface="+mn-cs"/>
              </a:defRPr>
            </a:lvl2pPr>
            <a:lvl3pPr marL="914400" indent="-228600" algn="r" rtl="1" eaLnBrk="1" fontAlgn="base" hangingPunct="1">
              <a:spcBef>
                <a:spcPct val="0"/>
              </a:spcBef>
              <a:spcAft>
                <a:spcPct val="0"/>
              </a:spcAft>
              <a:buFont typeface="Arial" pitchFamily="34" charset="0"/>
              <a:buNone/>
              <a:defRPr sz="2400" kern="1200">
                <a:solidFill>
                  <a:schemeClr val="dk1"/>
                </a:solidFill>
                <a:latin typeface="+mn-lt"/>
                <a:ea typeface="+mn-ea"/>
                <a:cs typeface="+mn-cs"/>
              </a:defRPr>
            </a:lvl3pPr>
            <a:lvl4pPr marL="1371600" indent="-228600" algn="r" rtl="1" eaLnBrk="1" fontAlgn="base" hangingPunct="1">
              <a:spcBef>
                <a:spcPct val="0"/>
              </a:spcBef>
              <a:spcAft>
                <a:spcPct val="0"/>
              </a:spcAft>
              <a:buFont typeface="Arial" pitchFamily="34" charset="0"/>
              <a:buNone/>
              <a:defRPr sz="2000" kern="1200">
                <a:solidFill>
                  <a:schemeClr val="dk1"/>
                </a:solidFill>
                <a:latin typeface="+mn-lt"/>
                <a:ea typeface="+mn-ea"/>
                <a:cs typeface="+mn-cs"/>
              </a:defRPr>
            </a:lvl4pPr>
            <a:lvl5pPr marL="1828800" indent="-228600" algn="r" rtl="1" eaLnBrk="1" fontAlgn="base" hangingPunct="1">
              <a:spcBef>
                <a:spcPct val="0"/>
              </a:spcBef>
              <a:spcAft>
                <a:spcPct val="0"/>
              </a:spcAft>
              <a:buFont typeface="Arial" pitchFamily="34" charset="0"/>
              <a:buNone/>
              <a:defRPr sz="2000" kern="1200">
                <a:solidFill>
                  <a:schemeClr val="dk1"/>
                </a:solidFill>
                <a:latin typeface="+mn-lt"/>
                <a:ea typeface="+mn-ea"/>
                <a:cs typeface="+mn-cs"/>
              </a:defRPr>
            </a:lvl5pPr>
            <a:lvl6pPr marL="22860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6pPr>
            <a:lvl7pPr marL="27432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7pPr>
            <a:lvl8pPr marL="32004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8pPr>
            <a:lvl9pPr marL="36576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a:defRPr/>
            </a:pPr>
            <a:r>
              <a:rPr lang="ar-SA" dirty="0" smtClean="0">
                <a:solidFill>
                  <a:schemeClr val="tx1"/>
                </a:solidFill>
                <a:cs typeface="PT Bold Heading" pitchFamily="2" charset="-78"/>
              </a:rPr>
              <a:t>تابع</a:t>
            </a:r>
            <a:endParaRPr lang="ar-SA" dirty="0">
              <a:cs typeface="PT Bold Heading" pitchFamily="2" charset="-78"/>
            </a:endParaRPr>
          </a:p>
        </p:txBody>
      </p:sp>
      <p:sp>
        <p:nvSpPr>
          <p:cNvPr id="3" name="عنصر نائب للمحتوى 2"/>
          <p:cNvSpPr>
            <a:spLocks noGrp="1"/>
          </p:cNvSpPr>
          <p:nvPr>
            <p:ph idx="1"/>
          </p:nvPr>
        </p:nvSpPr>
        <p:spPr>
          <a:xfrm>
            <a:off x="495300" y="1916832"/>
            <a:ext cx="8915400" cy="4209331"/>
          </a:xfrm>
          <a:solidFill>
            <a:srgbClr val="FFFF00"/>
          </a:solidFill>
        </p:spPr>
        <p:txBody>
          <a:bodyPr/>
          <a:lstStyle/>
          <a:p>
            <a:pPr marL="457200" indent="-457200" rtl="1">
              <a:buFontTx/>
              <a:buChar char="-"/>
            </a:pPr>
            <a:r>
              <a:rPr lang="ar-SA" dirty="0" smtClean="0">
                <a:solidFill>
                  <a:schemeClr val="tx1"/>
                </a:solidFill>
              </a:rPr>
              <a:t>عندما تبدا المشروعات  تعتمد موضوعا</a:t>
            </a:r>
            <a:r>
              <a:rPr lang="ar-SA" dirty="0">
                <a:solidFill>
                  <a:schemeClr val="tx1"/>
                </a:solidFill>
              </a:rPr>
              <a:t>ن</a:t>
            </a:r>
            <a:r>
              <a:rPr lang="ar-SA" dirty="0" smtClean="0">
                <a:solidFill>
                  <a:schemeClr val="tx1"/>
                </a:solidFill>
              </a:rPr>
              <a:t> على الفور :</a:t>
            </a:r>
          </a:p>
          <a:p>
            <a:pPr marL="457200" indent="-457200" rtl="1">
              <a:buFontTx/>
              <a:buChar char="-"/>
            </a:pPr>
            <a:r>
              <a:rPr lang="ar-SA" dirty="0" smtClean="0">
                <a:solidFill>
                  <a:schemeClr val="tx1"/>
                </a:solidFill>
              </a:rPr>
              <a:t>الأول: اخذ قرار خاص بكيفية ربط المشروع بالمنظمة الام.</a:t>
            </a:r>
          </a:p>
          <a:p>
            <a:pPr marL="457200" indent="-457200" rtl="1">
              <a:buFontTx/>
              <a:buChar char="-"/>
            </a:pPr>
            <a:r>
              <a:rPr lang="ar-SA" dirty="0" smtClean="0">
                <a:solidFill>
                  <a:schemeClr val="tx1"/>
                </a:solidFill>
              </a:rPr>
              <a:t>الثاني: اخذ قرار خاص بكيفية تنظيم المشروع نفسه.</a:t>
            </a:r>
            <a:endParaRPr lang="ar-SA" dirty="0">
              <a:solidFill>
                <a:schemeClr val="tx1"/>
              </a:solidFill>
            </a:endParaRPr>
          </a:p>
          <a:p>
            <a:pPr marL="0" indent="0" rtl="1"/>
            <a:endParaRPr lang="ar-SA" dirty="0">
              <a:solidFill>
                <a:schemeClr val="tx1"/>
              </a:solidFill>
            </a:endParaRPr>
          </a:p>
          <a:p>
            <a:pPr rtl="1"/>
            <a:endParaRPr lang="en-US" dirty="0"/>
          </a:p>
        </p:txBody>
      </p:sp>
    </p:spTree>
    <p:extLst>
      <p:ext uri="{BB962C8B-B14F-4D97-AF65-F5344CB8AC3E}">
        <p14:creationId xmlns:p14="http://schemas.microsoft.com/office/powerpoint/2010/main" val="316919143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7</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تنظيم المشروع                                                                              المحاضرة الثالثة</a:t>
            </a:r>
            <a:endParaRPr lang="ar-SA" sz="2000" dirty="0">
              <a:solidFill>
                <a:schemeClr val="accent1"/>
              </a:solidFill>
            </a:endParaRPr>
          </a:p>
        </p:txBody>
      </p:sp>
      <p:sp>
        <p:nvSpPr>
          <p:cNvPr id="5" name="عنصر نائب للمحتوى 4"/>
          <p:cNvSpPr txBox="1">
            <a:spLocks noGrp="1"/>
          </p:cNvSpPr>
          <p:nvPr>
            <p:ph idx="1"/>
          </p:nvPr>
        </p:nvSpPr>
        <p:spPr bwMode="auto">
          <a:xfrm>
            <a:off x="632520" y="980728"/>
            <a:ext cx="8915400" cy="604664"/>
          </a:xfrm>
          <a:prstGeom prst="flowChartPunchedTape">
            <a:avLst/>
          </a:prstGeom>
          <a:ln w="9525" cap="flat" cmpd="sng" algn="ctr">
            <a:solidFill>
              <a:schemeClr val="accent6">
                <a:shade val="95000"/>
                <a:satMod val="105000"/>
              </a:schemeClr>
            </a:solidFill>
            <a:prstDash val="solid"/>
            <a:miter lim="800000"/>
            <a:headEnd/>
            <a:tailEn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1" anchor="ctr" anchorCtr="0" compatLnSpc="1">
            <a:prstTxWarp prst="textNoShape">
              <a:avLst/>
            </a:prstTxWarp>
          </a:bodyPr>
          <a:lstStyle>
            <a:defPPr>
              <a:defRPr lang="en-US"/>
            </a:defPPr>
            <a:lvl1pPr marL="342900" indent="-342900" algn="r" rtl="1" eaLnBrk="1" fontAlgn="base" hangingPunct="1">
              <a:spcBef>
                <a:spcPct val="0"/>
              </a:spcBef>
              <a:spcAft>
                <a:spcPct val="0"/>
              </a:spcAft>
              <a:buFont typeface="Arial" pitchFamily="34" charset="0"/>
              <a:buNone/>
              <a:defRPr sz="3200" kern="1200">
                <a:solidFill>
                  <a:schemeClr val="dk1"/>
                </a:solidFill>
                <a:latin typeface="+mn-lt"/>
                <a:ea typeface="+mn-ea"/>
                <a:cs typeface="+mn-cs"/>
              </a:defRPr>
            </a:lvl1pPr>
            <a:lvl2pPr marL="457200" indent="-285750" algn="r" rtl="1" eaLnBrk="1" fontAlgn="base" hangingPunct="1">
              <a:spcBef>
                <a:spcPct val="0"/>
              </a:spcBef>
              <a:spcAft>
                <a:spcPct val="0"/>
              </a:spcAft>
              <a:buFont typeface="Arial" pitchFamily="34" charset="0"/>
              <a:buNone/>
              <a:defRPr sz="2800" kern="1200">
                <a:solidFill>
                  <a:schemeClr val="dk1"/>
                </a:solidFill>
                <a:latin typeface="+mn-lt"/>
                <a:ea typeface="+mn-ea"/>
                <a:cs typeface="+mn-cs"/>
              </a:defRPr>
            </a:lvl2pPr>
            <a:lvl3pPr marL="914400" indent="-228600" algn="r" rtl="1" eaLnBrk="1" fontAlgn="base" hangingPunct="1">
              <a:spcBef>
                <a:spcPct val="0"/>
              </a:spcBef>
              <a:spcAft>
                <a:spcPct val="0"/>
              </a:spcAft>
              <a:buFont typeface="Arial" pitchFamily="34" charset="0"/>
              <a:buNone/>
              <a:defRPr sz="2400" kern="1200">
                <a:solidFill>
                  <a:schemeClr val="dk1"/>
                </a:solidFill>
                <a:latin typeface="+mn-lt"/>
                <a:ea typeface="+mn-ea"/>
                <a:cs typeface="+mn-cs"/>
              </a:defRPr>
            </a:lvl3pPr>
            <a:lvl4pPr marL="1371600" indent="-228600" algn="r" rtl="1" eaLnBrk="1" fontAlgn="base" hangingPunct="1">
              <a:spcBef>
                <a:spcPct val="0"/>
              </a:spcBef>
              <a:spcAft>
                <a:spcPct val="0"/>
              </a:spcAft>
              <a:buFont typeface="Arial" pitchFamily="34" charset="0"/>
              <a:buNone/>
              <a:defRPr sz="2000" kern="1200">
                <a:solidFill>
                  <a:schemeClr val="dk1"/>
                </a:solidFill>
                <a:latin typeface="+mn-lt"/>
                <a:ea typeface="+mn-ea"/>
                <a:cs typeface="+mn-cs"/>
              </a:defRPr>
            </a:lvl4pPr>
            <a:lvl5pPr marL="1828800" indent="-228600" algn="r" rtl="1" eaLnBrk="1" fontAlgn="base" hangingPunct="1">
              <a:spcBef>
                <a:spcPct val="0"/>
              </a:spcBef>
              <a:spcAft>
                <a:spcPct val="0"/>
              </a:spcAft>
              <a:buFont typeface="Arial" pitchFamily="34" charset="0"/>
              <a:buNone/>
              <a:defRPr sz="2000" kern="1200">
                <a:solidFill>
                  <a:schemeClr val="dk1"/>
                </a:solidFill>
                <a:latin typeface="+mn-lt"/>
                <a:ea typeface="+mn-ea"/>
                <a:cs typeface="+mn-cs"/>
              </a:defRPr>
            </a:lvl5pPr>
            <a:lvl6pPr marL="22860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6pPr>
            <a:lvl7pPr marL="27432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7pPr>
            <a:lvl8pPr marL="32004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8pPr>
            <a:lvl9pPr marL="36576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a:defRPr/>
            </a:pPr>
            <a:r>
              <a:rPr lang="ar-SA" dirty="0" smtClean="0">
                <a:solidFill>
                  <a:schemeClr val="tx1"/>
                </a:solidFill>
                <a:cs typeface="PT Bold Heading" pitchFamily="2" charset="-78"/>
              </a:rPr>
              <a:t>تعريف تنظيم المشروع</a:t>
            </a:r>
            <a:endParaRPr lang="ar-SA" dirty="0">
              <a:cs typeface="PT Bold Heading" pitchFamily="2" charset="-78"/>
            </a:endParaRPr>
          </a:p>
        </p:txBody>
      </p:sp>
      <p:sp>
        <p:nvSpPr>
          <p:cNvPr id="7" name="مستطيل ذو زوايا قطرية مستديرة 6"/>
          <p:cNvSpPr/>
          <p:nvPr/>
        </p:nvSpPr>
        <p:spPr>
          <a:xfrm>
            <a:off x="381000" y="1916832"/>
            <a:ext cx="9144000" cy="3645768"/>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defRPr/>
            </a:pPr>
            <a:r>
              <a:rPr lang="ar-SA" sz="2800" dirty="0">
                <a:solidFill>
                  <a:schemeClr val="tx1"/>
                </a:solidFill>
              </a:rPr>
              <a:t>ھناك العدید من التعاریف لمصطلح تنظیم المشروع </a:t>
            </a:r>
            <a:r>
              <a:rPr lang="ar-SA" sz="2800" dirty="0" smtClean="0">
                <a:solidFill>
                  <a:schemeClr val="tx1"/>
                </a:solidFill>
              </a:rPr>
              <a:t>منها:</a:t>
            </a:r>
            <a:endParaRPr lang="ar-SA" sz="2800" dirty="0">
              <a:solidFill>
                <a:schemeClr val="tx1"/>
              </a:solidFill>
            </a:endParaRPr>
          </a:p>
          <a:p>
            <a:pPr algn="just">
              <a:defRPr/>
            </a:pPr>
            <a:r>
              <a:rPr lang="ar-SA" sz="2800" b="1" dirty="0">
                <a:solidFill>
                  <a:schemeClr val="tx1"/>
                </a:solidFill>
              </a:rPr>
              <a:t>تنظیم المشروع یقصد به </a:t>
            </a:r>
            <a:r>
              <a:rPr lang="ar-SA" sz="2800" b="1" u="sng" dirty="0">
                <a:solidFill>
                  <a:schemeClr val="tx1"/>
                </a:solidFill>
              </a:rPr>
              <a:t>تصمیم البناء التنظیمي الداخلي </a:t>
            </a:r>
            <a:r>
              <a:rPr lang="ar-SA" sz="2800" b="1" dirty="0">
                <a:solidFill>
                  <a:schemeClr val="tx1"/>
                </a:solidFill>
              </a:rPr>
              <a:t>للمشروع عن طریق توزیع </a:t>
            </a:r>
            <a:r>
              <a:rPr lang="ar-SA" sz="2800" b="1" u="sng" dirty="0">
                <a:solidFill>
                  <a:schemeClr val="tx1"/>
                </a:solidFill>
              </a:rPr>
              <a:t>الواجبات</a:t>
            </a:r>
            <a:r>
              <a:rPr lang="ar-SA" sz="2800" b="1" dirty="0">
                <a:solidFill>
                  <a:schemeClr val="tx1"/>
                </a:solidFill>
              </a:rPr>
              <a:t> </a:t>
            </a:r>
            <a:r>
              <a:rPr lang="ar-SA" sz="2800" b="1" u="sng" dirty="0">
                <a:solidFill>
                  <a:schemeClr val="tx1"/>
                </a:solidFill>
              </a:rPr>
              <a:t>والمسؤولیات</a:t>
            </a:r>
            <a:r>
              <a:rPr lang="ar-SA" sz="2800" b="1" dirty="0">
                <a:solidFill>
                  <a:schemeClr val="tx1"/>
                </a:solidFill>
              </a:rPr>
              <a:t> </a:t>
            </a:r>
            <a:r>
              <a:rPr lang="ar-SA" sz="2800" b="1" u="sng" dirty="0">
                <a:solidFill>
                  <a:schemeClr val="tx1"/>
                </a:solidFill>
              </a:rPr>
              <a:t>والسلطات</a:t>
            </a:r>
            <a:r>
              <a:rPr lang="ar-SA" sz="2800" b="1" dirty="0">
                <a:solidFill>
                  <a:schemeClr val="tx1"/>
                </a:solidFill>
              </a:rPr>
              <a:t> على العاملین في المشروع ، وتحدید القواعد والأصول واجراءات العمل الرسمیة المتبعة في تنفیذ الواجبات </a:t>
            </a:r>
            <a:r>
              <a:rPr lang="ar-SA" sz="2800" b="1" dirty="0" smtClean="0">
                <a:solidFill>
                  <a:schemeClr val="tx1"/>
                </a:solidFill>
              </a:rPr>
              <a:t>والأدوار، وتطوير نظام الاتصال والرقابة وكتابة التقارير بين المستويات الإدارية المختلفة، بما </a:t>
            </a:r>
            <a:r>
              <a:rPr lang="ar-SA" sz="2800" b="1" dirty="0">
                <a:solidFill>
                  <a:schemeClr val="tx1"/>
                </a:solidFill>
              </a:rPr>
              <a:t>یحقق أفضل </a:t>
            </a:r>
            <a:r>
              <a:rPr lang="ar-SA" sz="2800" b="1" dirty="0" smtClean="0">
                <a:solidFill>
                  <a:schemeClr val="tx1"/>
                </a:solidFill>
              </a:rPr>
              <a:t>صيغة تساعد المشروع في الاستجابة للمتغيرات البيئية </a:t>
            </a:r>
            <a:r>
              <a:rPr lang="ar-SA" sz="2800" b="1" dirty="0" smtClean="0">
                <a:solidFill>
                  <a:schemeClr val="tx1"/>
                </a:solidFill>
              </a:rPr>
              <a:t>بطريقة </a:t>
            </a:r>
            <a:r>
              <a:rPr lang="ar-SA" sz="2800" b="1" u="sng" dirty="0">
                <a:solidFill>
                  <a:schemeClr val="tx1"/>
                </a:solidFill>
              </a:rPr>
              <a:t>كفؤه </a:t>
            </a:r>
            <a:r>
              <a:rPr lang="ar-SA" sz="2800" b="1" u="sng" dirty="0" smtClean="0">
                <a:solidFill>
                  <a:schemeClr val="tx1"/>
                </a:solidFill>
              </a:rPr>
              <a:t>وفعاله</a:t>
            </a:r>
            <a:r>
              <a:rPr lang="ar-SA" sz="2800" b="1" dirty="0">
                <a:solidFill>
                  <a:schemeClr val="tx1"/>
                </a:solidFill>
              </a:rPr>
              <a:t> </a:t>
            </a:r>
            <a:r>
              <a:rPr lang="ar-SA" sz="2800" b="1" dirty="0" smtClean="0">
                <a:solidFill>
                  <a:schemeClr val="tx1"/>
                </a:solidFill>
              </a:rPr>
              <a:t>تمكن المنظمة الام من الوصول الى أهدافها.</a:t>
            </a:r>
            <a:endParaRPr lang="ar-SA" sz="2800" dirty="0">
              <a:solidFill>
                <a:schemeClr val="tx1"/>
              </a:solidFill>
            </a:endParaRPr>
          </a:p>
        </p:txBody>
      </p:sp>
    </p:spTree>
    <p:extLst>
      <p:ext uri="{BB962C8B-B14F-4D97-AF65-F5344CB8AC3E}">
        <p14:creationId xmlns:p14="http://schemas.microsoft.com/office/powerpoint/2010/main" val="1508562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8</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تنظيم المشروع                                                                              المحاضرة الثالثة</a:t>
            </a:r>
            <a:endParaRPr lang="ar-SA" sz="2000" dirty="0">
              <a:solidFill>
                <a:schemeClr val="accent1"/>
              </a:solidFill>
            </a:endParaRPr>
          </a:p>
        </p:txBody>
      </p:sp>
      <p:sp>
        <p:nvSpPr>
          <p:cNvPr id="5" name="عنصر نائب للمحتوى 4"/>
          <p:cNvSpPr>
            <a:spLocks noGrp="1"/>
          </p:cNvSpPr>
          <p:nvPr>
            <p:ph idx="1"/>
          </p:nvPr>
        </p:nvSpPr>
        <p:spPr>
          <a:xfrm>
            <a:off x="704528" y="980728"/>
            <a:ext cx="8915400" cy="604664"/>
          </a:xfrm>
          <a:prstGeom prst="flowChartPunchedTape">
            <a:avLst/>
          </a:prstGeom>
        </p:spPr>
        <p:style>
          <a:lnRef idx="1">
            <a:schemeClr val="accent6"/>
          </a:lnRef>
          <a:fillRef idx="2">
            <a:schemeClr val="accent6"/>
          </a:fillRef>
          <a:effectRef idx="1">
            <a:schemeClr val="accent6"/>
          </a:effectRef>
          <a:fontRef idx="minor">
            <a:schemeClr val="dk1"/>
          </a:fontRef>
        </p:style>
        <p:txBody>
          <a:bodyPr rtlCol="1" anchor="ctr"/>
          <a:lstStyle>
            <a:defPPr>
              <a:defRPr lang="en-US"/>
            </a:defPPr>
            <a:lvl1pPr algn="r" rtl="1" fontAlgn="base">
              <a:spcBef>
                <a:spcPct val="0"/>
              </a:spcBef>
              <a:spcAft>
                <a:spcPct val="0"/>
              </a:spcAft>
              <a:defRPr kern="1200">
                <a:solidFill>
                  <a:schemeClr val="dk1"/>
                </a:solidFill>
                <a:latin typeface="+mn-lt"/>
                <a:ea typeface="+mn-ea"/>
                <a:cs typeface="+mn-cs"/>
              </a:defRPr>
            </a:lvl1pPr>
            <a:lvl2pPr marL="457200" algn="r" rtl="1" fontAlgn="base">
              <a:spcBef>
                <a:spcPct val="0"/>
              </a:spcBef>
              <a:spcAft>
                <a:spcPct val="0"/>
              </a:spcAft>
              <a:defRPr kern="1200">
                <a:solidFill>
                  <a:schemeClr val="dk1"/>
                </a:solidFill>
                <a:latin typeface="+mn-lt"/>
                <a:ea typeface="+mn-ea"/>
                <a:cs typeface="+mn-cs"/>
              </a:defRPr>
            </a:lvl2pPr>
            <a:lvl3pPr marL="914400" algn="r" rtl="1" fontAlgn="base">
              <a:spcBef>
                <a:spcPct val="0"/>
              </a:spcBef>
              <a:spcAft>
                <a:spcPct val="0"/>
              </a:spcAft>
              <a:defRPr kern="1200">
                <a:solidFill>
                  <a:schemeClr val="dk1"/>
                </a:solidFill>
                <a:latin typeface="+mn-lt"/>
                <a:ea typeface="+mn-ea"/>
                <a:cs typeface="+mn-cs"/>
              </a:defRPr>
            </a:lvl3pPr>
            <a:lvl4pPr marL="1371600" algn="r" rtl="1" fontAlgn="base">
              <a:spcBef>
                <a:spcPct val="0"/>
              </a:spcBef>
              <a:spcAft>
                <a:spcPct val="0"/>
              </a:spcAft>
              <a:defRPr kern="1200">
                <a:solidFill>
                  <a:schemeClr val="dk1"/>
                </a:solidFill>
                <a:latin typeface="+mn-lt"/>
                <a:ea typeface="+mn-ea"/>
                <a:cs typeface="+mn-cs"/>
              </a:defRPr>
            </a:lvl4pPr>
            <a:lvl5pPr marL="1828800" algn="r" rtl="1" fontAlgn="base">
              <a:spcBef>
                <a:spcPct val="0"/>
              </a:spcBef>
              <a:spcAft>
                <a:spcPct val="0"/>
              </a:spcAft>
              <a:defRPr kern="1200">
                <a:solidFill>
                  <a:schemeClr val="dk1"/>
                </a:solidFill>
                <a:latin typeface="+mn-lt"/>
                <a:ea typeface="+mn-ea"/>
                <a:cs typeface="+mn-cs"/>
              </a:defRPr>
            </a:lvl5pPr>
            <a:lvl6pPr marL="2286000" algn="r" defTabSz="914400" rtl="1" eaLnBrk="1" latinLnBrk="0" hangingPunct="1">
              <a:defRPr kern="1200">
                <a:solidFill>
                  <a:schemeClr val="dk1"/>
                </a:solidFill>
                <a:latin typeface="+mn-lt"/>
                <a:ea typeface="+mn-ea"/>
                <a:cs typeface="+mn-cs"/>
              </a:defRPr>
            </a:lvl6pPr>
            <a:lvl7pPr marL="2743200" algn="r" defTabSz="914400" rtl="1" eaLnBrk="1" latinLnBrk="0" hangingPunct="1">
              <a:defRPr kern="1200">
                <a:solidFill>
                  <a:schemeClr val="dk1"/>
                </a:solidFill>
                <a:latin typeface="+mn-lt"/>
                <a:ea typeface="+mn-ea"/>
                <a:cs typeface="+mn-cs"/>
              </a:defRPr>
            </a:lvl7pPr>
            <a:lvl8pPr marL="3200400" algn="r" defTabSz="914400" rtl="1" eaLnBrk="1" latinLnBrk="0" hangingPunct="1">
              <a:defRPr kern="1200">
                <a:solidFill>
                  <a:schemeClr val="dk1"/>
                </a:solidFill>
                <a:latin typeface="+mn-lt"/>
                <a:ea typeface="+mn-ea"/>
                <a:cs typeface="+mn-cs"/>
              </a:defRPr>
            </a:lvl8pPr>
            <a:lvl9pPr marL="3657600" algn="r" defTabSz="914400" rtl="1" eaLnBrk="1" latinLnBrk="0" hangingPunct="1">
              <a:defRPr kern="1200">
                <a:solidFill>
                  <a:schemeClr val="dk1"/>
                </a:solidFill>
                <a:latin typeface="+mn-lt"/>
                <a:ea typeface="+mn-ea"/>
                <a:cs typeface="+mn-cs"/>
              </a:defRPr>
            </a:lvl9pPr>
          </a:lstStyle>
          <a:p>
            <a:pPr>
              <a:defRPr/>
            </a:pPr>
            <a:r>
              <a:rPr lang="ar-SA" b="1" dirty="0"/>
              <a:t>الأشكال التنظيمية </a:t>
            </a:r>
            <a:r>
              <a:rPr lang="ar-SA" b="1" dirty="0" smtClean="0"/>
              <a:t>في </a:t>
            </a:r>
            <a:r>
              <a:rPr lang="ar-SA" b="1" dirty="0"/>
              <a:t>المشروع</a:t>
            </a:r>
            <a:endParaRPr lang="ar-SA" sz="3200" dirty="0">
              <a:cs typeface="PT Bold Heading" pitchFamily="2" charset="-78"/>
            </a:endParaRPr>
          </a:p>
        </p:txBody>
      </p:sp>
      <p:sp>
        <p:nvSpPr>
          <p:cNvPr id="7" name="مستطيل ذو زوايا قطرية مستديرة 6"/>
          <p:cNvSpPr/>
          <p:nvPr/>
        </p:nvSpPr>
        <p:spPr>
          <a:xfrm>
            <a:off x="381000" y="1524000"/>
            <a:ext cx="9144000" cy="4038600"/>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defRPr/>
            </a:pPr>
            <a:r>
              <a:rPr lang="ar-SA" sz="2800" dirty="0">
                <a:solidFill>
                  <a:schemeClr val="tx1"/>
                </a:solidFill>
              </a:rPr>
              <a:t>الأشكال التنظیمیة للمشاریع یمكن حصرھا في ثلاثة أشكال :</a:t>
            </a:r>
          </a:p>
          <a:p>
            <a:pPr>
              <a:defRPr/>
            </a:pPr>
            <a:r>
              <a:rPr lang="ar-SA" sz="2800" dirty="0">
                <a:solidFill>
                  <a:schemeClr val="tx1"/>
                </a:solidFill>
              </a:rPr>
              <a:t>- المشروع كجزء من التنظیم الوظیفي</a:t>
            </a:r>
          </a:p>
          <a:p>
            <a:pPr>
              <a:defRPr/>
            </a:pPr>
            <a:r>
              <a:rPr lang="ar-SA" sz="2800" dirty="0">
                <a:solidFill>
                  <a:schemeClr val="tx1"/>
                </a:solidFill>
              </a:rPr>
              <a:t>- تنظیم المشروع المستقل</a:t>
            </a:r>
          </a:p>
          <a:p>
            <a:pPr>
              <a:buFontTx/>
              <a:buChar char="-"/>
              <a:defRPr/>
            </a:pPr>
            <a:r>
              <a:rPr lang="ar-SA" sz="2800" dirty="0">
                <a:solidFill>
                  <a:schemeClr val="tx1"/>
                </a:solidFill>
              </a:rPr>
              <a:t>تنظیم المصفوفة</a:t>
            </a:r>
          </a:p>
          <a:p>
            <a:pPr>
              <a:buFontTx/>
              <a:buChar char="-"/>
              <a:defRPr/>
            </a:pPr>
            <a:endParaRPr lang="ar-SA" sz="2800" dirty="0">
              <a:solidFill>
                <a:schemeClr val="tx1"/>
              </a:solidFill>
            </a:endParaRPr>
          </a:p>
          <a:p>
            <a:pPr>
              <a:defRPr/>
            </a:pPr>
            <a:endParaRPr lang="ar-SA" sz="2800" dirty="0">
              <a:solidFill>
                <a:schemeClr val="tx1"/>
              </a:solidFill>
            </a:endParaRPr>
          </a:p>
        </p:txBody>
      </p:sp>
    </p:spTree>
    <p:extLst>
      <p:ext uri="{BB962C8B-B14F-4D97-AF65-F5344CB8AC3E}">
        <p14:creationId xmlns:p14="http://schemas.microsoft.com/office/powerpoint/2010/main" val="10264344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9</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تنظيم المشروع                                                                              المحاضرة الثالثة</a:t>
            </a:r>
            <a:endParaRPr lang="ar-SA" sz="2000" dirty="0">
              <a:solidFill>
                <a:schemeClr val="accent1"/>
              </a:solidFill>
            </a:endParaRPr>
          </a:p>
        </p:txBody>
      </p:sp>
      <p:sp>
        <p:nvSpPr>
          <p:cNvPr id="5" name="عنصر نائب للمحتوى 4"/>
          <p:cNvSpPr txBox="1">
            <a:spLocks/>
          </p:cNvSpPr>
          <p:nvPr/>
        </p:nvSpPr>
        <p:spPr bwMode="auto">
          <a:xfrm>
            <a:off x="704528" y="980728"/>
            <a:ext cx="8915400" cy="604664"/>
          </a:xfrm>
          <a:prstGeom prst="flowChartPunchedTape">
            <a:avLst/>
          </a:prstGeom>
          <a:ln w="9525" cap="flat" cmpd="sng" algn="ctr">
            <a:solidFill>
              <a:schemeClr val="accent6">
                <a:shade val="95000"/>
                <a:satMod val="105000"/>
              </a:schemeClr>
            </a:solidFill>
            <a:prstDash val="solid"/>
            <a:miter lim="800000"/>
            <a:headEnd/>
            <a:tailEn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1" anchor="ctr" anchorCtr="0" compatLnSpc="1">
            <a:prstTxWarp prst="textNoShape">
              <a:avLst/>
            </a:prstTxWarp>
          </a:bodyPr>
          <a:lstStyle>
            <a:defPPr>
              <a:defRPr lang="en-US"/>
            </a:defPPr>
            <a:lvl1pPr marL="342900" indent="-342900" algn="r" rtl="1" eaLnBrk="1" fontAlgn="base" hangingPunct="1">
              <a:spcBef>
                <a:spcPct val="0"/>
              </a:spcBef>
              <a:spcAft>
                <a:spcPct val="0"/>
              </a:spcAft>
              <a:buFont typeface="Arial" pitchFamily="34" charset="0"/>
              <a:buNone/>
              <a:defRPr sz="3200" kern="1200">
                <a:solidFill>
                  <a:schemeClr val="dk1"/>
                </a:solidFill>
                <a:latin typeface="+mn-lt"/>
                <a:ea typeface="+mn-ea"/>
                <a:cs typeface="+mn-cs"/>
              </a:defRPr>
            </a:lvl1pPr>
            <a:lvl2pPr marL="457200" indent="-285750" algn="r" rtl="1" eaLnBrk="1" fontAlgn="base" hangingPunct="1">
              <a:spcBef>
                <a:spcPct val="0"/>
              </a:spcBef>
              <a:spcAft>
                <a:spcPct val="0"/>
              </a:spcAft>
              <a:buFont typeface="Arial" pitchFamily="34" charset="0"/>
              <a:buNone/>
              <a:defRPr sz="2800" kern="1200">
                <a:solidFill>
                  <a:schemeClr val="dk1"/>
                </a:solidFill>
                <a:latin typeface="+mn-lt"/>
                <a:ea typeface="+mn-ea"/>
                <a:cs typeface="+mn-cs"/>
              </a:defRPr>
            </a:lvl2pPr>
            <a:lvl3pPr marL="914400" indent="-228600" algn="r" rtl="1" eaLnBrk="1" fontAlgn="base" hangingPunct="1">
              <a:spcBef>
                <a:spcPct val="0"/>
              </a:spcBef>
              <a:spcAft>
                <a:spcPct val="0"/>
              </a:spcAft>
              <a:buFont typeface="Arial" pitchFamily="34" charset="0"/>
              <a:buNone/>
              <a:defRPr sz="2400" kern="1200">
                <a:solidFill>
                  <a:schemeClr val="dk1"/>
                </a:solidFill>
                <a:latin typeface="+mn-lt"/>
                <a:ea typeface="+mn-ea"/>
                <a:cs typeface="+mn-cs"/>
              </a:defRPr>
            </a:lvl3pPr>
            <a:lvl4pPr marL="1371600" indent="-228600" algn="r" rtl="1" eaLnBrk="1" fontAlgn="base" hangingPunct="1">
              <a:spcBef>
                <a:spcPct val="0"/>
              </a:spcBef>
              <a:spcAft>
                <a:spcPct val="0"/>
              </a:spcAft>
              <a:buFont typeface="Arial" pitchFamily="34" charset="0"/>
              <a:buNone/>
              <a:defRPr sz="2000" kern="1200">
                <a:solidFill>
                  <a:schemeClr val="dk1"/>
                </a:solidFill>
                <a:latin typeface="+mn-lt"/>
                <a:ea typeface="+mn-ea"/>
                <a:cs typeface="+mn-cs"/>
              </a:defRPr>
            </a:lvl4pPr>
            <a:lvl5pPr marL="1828800" indent="-228600" algn="r" rtl="1" eaLnBrk="1" fontAlgn="base" hangingPunct="1">
              <a:spcBef>
                <a:spcPct val="0"/>
              </a:spcBef>
              <a:spcAft>
                <a:spcPct val="0"/>
              </a:spcAft>
              <a:buFont typeface="Arial" pitchFamily="34" charset="0"/>
              <a:buNone/>
              <a:defRPr sz="2000" kern="1200">
                <a:solidFill>
                  <a:schemeClr val="dk1"/>
                </a:solidFill>
                <a:latin typeface="+mn-lt"/>
                <a:ea typeface="+mn-ea"/>
                <a:cs typeface="+mn-cs"/>
              </a:defRPr>
            </a:lvl5pPr>
            <a:lvl6pPr marL="22860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6pPr>
            <a:lvl7pPr marL="27432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7pPr>
            <a:lvl8pPr marL="32004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8pPr>
            <a:lvl9pPr marL="36576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a:defRPr/>
            </a:pPr>
            <a:r>
              <a:rPr lang="ar-SA">
                <a:solidFill>
                  <a:schemeClr val="tx1"/>
                </a:solidFill>
              </a:rPr>
              <a:t>المشروع كجزء من التنظیم الوظیفي</a:t>
            </a:r>
            <a:endParaRPr lang="ar-SA" dirty="0">
              <a:solidFill>
                <a:schemeClr val="tx1"/>
              </a:solidFill>
            </a:endParaRPr>
          </a:p>
        </p:txBody>
      </p:sp>
      <p:sp>
        <p:nvSpPr>
          <p:cNvPr id="7" name="عنصر نائب للمحتوى 6"/>
          <p:cNvSpPr>
            <a:spLocks noGrp="1"/>
          </p:cNvSpPr>
          <p:nvPr>
            <p:ph idx="1"/>
          </p:nvPr>
        </p:nvSpPr>
        <p:spPr>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rtl="1">
              <a:defRPr/>
            </a:pPr>
            <a:r>
              <a:rPr lang="ar-SA" sz="2800" dirty="0">
                <a:solidFill>
                  <a:schemeClr val="tx1"/>
                </a:solidFill>
              </a:rPr>
              <a:t>- </a:t>
            </a:r>
            <a:r>
              <a:rPr lang="ar-SA" sz="2800" dirty="0" smtClean="0">
                <a:solidFill>
                  <a:schemeClr val="tx1"/>
                </a:solidFill>
              </a:rPr>
              <a:t>التنظيم وفقا لهذا الشكل </a:t>
            </a:r>
            <a:r>
              <a:rPr lang="ar-SA" sz="2800" dirty="0">
                <a:solidFill>
                  <a:schemeClr val="tx1"/>
                </a:solidFill>
              </a:rPr>
              <a:t>یكون المشروع تابعا لأحد الأقسام الوظیفیة الأساسیة في الشركة.</a:t>
            </a:r>
          </a:p>
          <a:p>
            <a:pPr algn="just" rtl="1">
              <a:defRPr/>
            </a:pPr>
            <a:r>
              <a:rPr lang="ar-SA" sz="2800" dirty="0">
                <a:solidFill>
                  <a:schemeClr val="tx1"/>
                </a:solidFill>
              </a:rPr>
              <a:t>- </a:t>
            </a:r>
            <a:r>
              <a:rPr lang="ar-SA" sz="2800" dirty="0" err="1">
                <a:solidFill>
                  <a:schemeClr val="tx1"/>
                </a:solidFill>
              </a:rPr>
              <a:t>یُحال</a:t>
            </a:r>
            <a:r>
              <a:rPr lang="ar-SA" sz="2800" dirty="0">
                <a:solidFill>
                  <a:schemeClr val="tx1"/>
                </a:solidFill>
              </a:rPr>
              <a:t> </a:t>
            </a:r>
            <a:r>
              <a:rPr lang="ar-SA" sz="2800" dirty="0" smtClean="0">
                <a:solidFill>
                  <a:schemeClr val="tx1"/>
                </a:solidFill>
              </a:rPr>
              <a:t>تنفيذ </a:t>
            </a:r>
            <a:r>
              <a:rPr lang="ar-SA" sz="2800" dirty="0" smtClean="0">
                <a:solidFill>
                  <a:schemeClr val="tx1"/>
                </a:solidFill>
              </a:rPr>
              <a:t>المشروع </a:t>
            </a:r>
            <a:r>
              <a:rPr lang="ar-SA" sz="2800" dirty="0">
                <a:solidFill>
                  <a:schemeClr val="tx1"/>
                </a:solidFill>
              </a:rPr>
              <a:t>على </a:t>
            </a:r>
            <a:r>
              <a:rPr lang="ar-SA" sz="2800" dirty="0" smtClean="0">
                <a:solidFill>
                  <a:schemeClr val="tx1"/>
                </a:solidFill>
              </a:rPr>
              <a:t>القسم الوظيفي </a:t>
            </a:r>
            <a:r>
              <a:rPr lang="ar-SA" sz="2800" dirty="0">
                <a:solidFill>
                  <a:schemeClr val="tx1"/>
                </a:solidFill>
              </a:rPr>
              <a:t>الذي یكون أكثر تخصصا في طبیعة المشروع المطروح </a:t>
            </a:r>
            <a:r>
              <a:rPr lang="ar-SA" sz="2800" dirty="0" smtClean="0">
                <a:solidFill>
                  <a:schemeClr val="tx1"/>
                </a:solidFill>
              </a:rPr>
              <a:t>للتنفيذ </a:t>
            </a:r>
            <a:r>
              <a:rPr lang="ar-SA" sz="2800" dirty="0" smtClean="0">
                <a:solidFill>
                  <a:schemeClr val="tx1"/>
                </a:solidFill>
              </a:rPr>
              <a:t>لضمان نجاحه ودعمه.</a:t>
            </a:r>
            <a:endParaRPr lang="ar-SA" sz="2800" dirty="0">
              <a:solidFill>
                <a:schemeClr val="tx1"/>
              </a:solidFill>
            </a:endParaRPr>
          </a:p>
          <a:p>
            <a:pPr algn="just" rtl="1">
              <a:defRPr/>
            </a:pPr>
            <a:r>
              <a:rPr lang="ar-SA" sz="2800" b="1" i="1" dirty="0" smtClean="0">
                <a:solidFill>
                  <a:schemeClr val="tx1"/>
                </a:solidFill>
              </a:rPr>
              <a:t>مثال1 </a:t>
            </a:r>
            <a:r>
              <a:rPr lang="ar-SA" sz="2800" b="1" i="1" dirty="0">
                <a:solidFill>
                  <a:schemeClr val="tx1"/>
                </a:solidFill>
              </a:rPr>
              <a:t>: إذا أرادت كلیة إدارة الأعمال </a:t>
            </a:r>
            <a:r>
              <a:rPr lang="ar-SA" sz="2800" b="1" i="1" dirty="0" smtClean="0">
                <a:solidFill>
                  <a:schemeClr val="tx1"/>
                </a:solidFill>
              </a:rPr>
              <a:t>إنشاء </a:t>
            </a:r>
            <a:r>
              <a:rPr lang="ar-SA" sz="2800" b="1" i="1" dirty="0">
                <a:solidFill>
                  <a:schemeClr val="tx1"/>
                </a:solidFill>
              </a:rPr>
              <a:t>ماجستیر في تخصص إدارة الأعمال فإن القسم </a:t>
            </a:r>
            <a:r>
              <a:rPr lang="ar-SA" sz="2800" b="1" dirty="0">
                <a:solidFill>
                  <a:schemeClr val="tx1"/>
                </a:solidFill>
              </a:rPr>
              <a:t>المناسب لتولي مھمة ھذا المشروع ھو قسم الإدارة بالكلیة ، أما اذا كان الأمر یتعلق بإنشاء ماجستیر في المحاسبة فإن القسم المناسب لتولي مھمة ھذا المشروع ھو قسم المحاسبة بالكلیة.</a:t>
            </a:r>
          </a:p>
        </p:txBody>
      </p:sp>
    </p:spTree>
    <p:extLst>
      <p:ext uri="{BB962C8B-B14F-4D97-AF65-F5344CB8AC3E}">
        <p14:creationId xmlns:p14="http://schemas.microsoft.com/office/powerpoint/2010/main" val="307359828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10</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تنظيم المشروع                                                                              المحاضرة الثالثة</a:t>
            </a:r>
            <a:endParaRPr lang="ar-SA" sz="2000" dirty="0">
              <a:solidFill>
                <a:schemeClr val="accent1"/>
              </a:solidFill>
            </a:endParaRPr>
          </a:p>
        </p:txBody>
      </p:sp>
      <p:sp>
        <p:nvSpPr>
          <p:cNvPr id="5" name="عنصر نائب للمحتوى 4"/>
          <p:cNvSpPr txBox="1">
            <a:spLocks noGrp="1"/>
          </p:cNvSpPr>
          <p:nvPr>
            <p:ph idx="1"/>
          </p:nvPr>
        </p:nvSpPr>
        <p:spPr bwMode="auto">
          <a:xfrm>
            <a:off x="656681" y="868380"/>
            <a:ext cx="8915400" cy="460648"/>
          </a:xfrm>
          <a:prstGeom prst="flowChartPunchedTape">
            <a:avLst/>
          </a:prstGeom>
          <a:ln w="9525" cap="flat" cmpd="sng" algn="ctr">
            <a:solidFill>
              <a:schemeClr val="accent6">
                <a:shade val="95000"/>
                <a:satMod val="105000"/>
              </a:schemeClr>
            </a:solidFill>
            <a:prstDash val="solid"/>
            <a:miter lim="800000"/>
            <a:headEnd/>
            <a:tailEn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1" anchor="ctr" anchorCtr="0" compatLnSpc="1">
            <a:prstTxWarp prst="textNoShape">
              <a:avLst/>
            </a:prstTxWarp>
          </a:bodyPr>
          <a:lstStyle>
            <a:defPPr>
              <a:defRPr lang="en-US"/>
            </a:defPPr>
            <a:lvl1pPr marL="342900" indent="-342900" algn="r" rtl="1" eaLnBrk="1" fontAlgn="base" hangingPunct="1">
              <a:spcBef>
                <a:spcPct val="0"/>
              </a:spcBef>
              <a:spcAft>
                <a:spcPct val="0"/>
              </a:spcAft>
              <a:buFont typeface="Arial" pitchFamily="34" charset="0"/>
              <a:buNone/>
              <a:defRPr sz="3200" kern="1200">
                <a:solidFill>
                  <a:schemeClr val="dk1"/>
                </a:solidFill>
                <a:latin typeface="+mn-lt"/>
                <a:ea typeface="+mn-ea"/>
                <a:cs typeface="+mn-cs"/>
              </a:defRPr>
            </a:lvl1pPr>
            <a:lvl2pPr marL="457200" indent="-285750" algn="r" rtl="1" eaLnBrk="1" fontAlgn="base" hangingPunct="1">
              <a:spcBef>
                <a:spcPct val="0"/>
              </a:spcBef>
              <a:spcAft>
                <a:spcPct val="0"/>
              </a:spcAft>
              <a:buFont typeface="Arial" pitchFamily="34" charset="0"/>
              <a:buNone/>
              <a:defRPr sz="2800" kern="1200">
                <a:solidFill>
                  <a:schemeClr val="dk1"/>
                </a:solidFill>
                <a:latin typeface="+mn-lt"/>
                <a:ea typeface="+mn-ea"/>
                <a:cs typeface="+mn-cs"/>
              </a:defRPr>
            </a:lvl2pPr>
            <a:lvl3pPr marL="914400" indent="-228600" algn="r" rtl="1" eaLnBrk="1" fontAlgn="base" hangingPunct="1">
              <a:spcBef>
                <a:spcPct val="0"/>
              </a:spcBef>
              <a:spcAft>
                <a:spcPct val="0"/>
              </a:spcAft>
              <a:buFont typeface="Arial" pitchFamily="34" charset="0"/>
              <a:buNone/>
              <a:defRPr sz="2400" kern="1200">
                <a:solidFill>
                  <a:schemeClr val="dk1"/>
                </a:solidFill>
                <a:latin typeface="+mn-lt"/>
                <a:ea typeface="+mn-ea"/>
                <a:cs typeface="+mn-cs"/>
              </a:defRPr>
            </a:lvl3pPr>
            <a:lvl4pPr marL="1371600" indent="-228600" algn="r" rtl="1" eaLnBrk="1" fontAlgn="base" hangingPunct="1">
              <a:spcBef>
                <a:spcPct val="0"/>
              </a:spcBef>
              <a:spcAft>
                <a:spcPct val="0"/>
              </a:spcAft>
              <a:buFont typeface="Arial" pitchFamily="34" charset="0"/>
              <a:buNone/>
              <a:defRPr sz="2000" kern="1200">
                <a:solidFill>
                  <a:schemeClr val="dk1"/>
                </a:solidFill>
                <a:latin typeface="+mn-lt"/>
                <a:ea typeface="+mn-ea"/>
                <a:cs typeface="+mn-cs"/>
              </a:defRPr>
            </a:lvl4pPr>
            <a:lvl5pPr marL="1828800" indent="-228600" algn="r" rtl="1" eaLnBrk="1" fontAlgn="base" hangingPunct="1">
              <a:spcBef>
                <a:spcPct val="0"/>
              </a:spcBef>
              <a:spcAft>
                <a:spcPct val="0"/>
              </a:spcAft>
              <a:buFont typeface="Arial" pitchFamily="34" charset="0"/>
              <a:buNone/>
              <a:defRPr sz="2000" kern="1200">
                <a:solidFill>
                  <a:schemeClr val="dk1"/>
                </a:solidFill>
                <a:latin typeface="+mn-lt"/>
                <a:ea typeface="+mn-ea"/>
                <a:cs typeface="+mn-cs"/>
              </a:defRPr>
            </a:lvl5pPr>
            <a:lvl6pPr marL="22860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6pPr>
            <a:lvl7pPr marL="27432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7pPr>
            <a:lvl8pPr marL="32004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8pPr>
            <a:lvl9pPr marL="36576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a:defRPr/>
            </a:pPr>
            <a:r>
              <a:rPr lang="ar-SA" b="1" dirty="0"/>
              <a:t>شكل المشروع كجزء من التنظيم الرئيسي</a:t>
            </a:r>
            <a:endParaRPr lang="ar-SA" dirty="0">
              <a:cs typeface="PT Bold Heading" pitchFamily="2" charset="-78"/>
            </a:endParaRPr>
          </a:p>
        </p:txBody>
      </p:sp>
      <p:sp>
        <p:nvSpPr>
          <p:cNvPr id="7" name="مستطيل ذو زوايا قطرية مستديرة 6"/>
          <p:cNvSpPr/>
          <p:nvPr/>
        </p:nvSpPr>
        <p:spPr>
          <a:xfrm>
            <a:off x="381000" y="1438274"/>
            <a:ext cx="9144000" cy="4294981"/>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defRPr/>
            </a:pPr>
            <a:r>
              <a:rPr lang="ar-SA" sz="2800" dirty="0">
                <a:solidFill>
                  <a:schemeClr val="tx1"/>
                </a:solidFill>
              </a:rPr>
              <a:t>-</a:t>
            </a:r>
            <a:endParaRPr lang="ar-SA" sz="2800" b="1" dirty="0">
              <a:solidFill>
                <a:schemeClr val="tx1"/>
              </a:solidFill>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438275"/>
            <a:ext cx="7924800" cy="420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573645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11</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تنظيم المشروع                                                                              المحاضرة الثالثة</a:t>
            </a:r>
            <a:endParaRPr lang="ar-SA" sz="2000" dirty="0">
              <a:solidFill>
                <a:schemeClr val="accent1"/>
              </a:solidFill>
            </a:endParaRPr>
          </a:p>
        </p:txBody>
      </p:sp>
      <p:sp>
        <p:nvSpPr>
          <p:cNvPr id="5" name="عنوان 1"/>
          <p:cNvSpPr>
            <a:spLocks noGrp="1"/>
          </p:cNvSpPr>
          <p:nvPr>
            <p:ph idx="1"/>
          </p:nvPr>
        </p:nvSpPr>
        <p:spPr>
          <a:xfrm>
            <a:off x="632520" y="1052736"/>
            <a:ext cx="8915400" cy="532656"/>
          </a:xfrm>
          <a:solidFill>
            <a:schemeClr val="tx2">
              <a:lumMod val="20000"/>
              <a:lumOff val="80000"/>
            </a:schemeClr>
          </a:solidFill>
        </p:spPr>
        <p:txBody>
          <a:bodyPr/>
          <a:lstStyle/>
          <a:p>
            <a:pPr rtl="1">
              <a:defRPr/>
            </a:pPr>
            <a:r>
              <a:rPr lang="ar-SA" b="1" dirty="0"/>
              <a:t>تابع....</a:t>
            </a:r>
            <a:br>
              <a:rPr lang="ar-SA" b="1" dirty="0"/>
            </a:br>
            <a:endParaRPr lang="ar-SA" dirty="0"/>
          </a:p>
          <a:p>
            <a:pPr rtl="1">
              <a:defRPr/>
            </a:pPr>
            <a:r>
              <a:rPr lang="ar-SA" b="1" dirty="0" smtClean="0"/>
              <a:t/>
            </a:r>
            <a:br>
              <a:rPr lang="ar-SA" b="1" dirty="0" smtClean="0"/>
            </a:br>
            <a:endParaRPr lang="ar-SA" dirty="0"/>
          </a:p>
        </p:txBody>
      </p:sp>
      <p:sp>
        <p:nvSpPr>
          <p:cNvPr id="7" name="مستطيل ذو زوايا قطرية مستديرة 6"/>
          <p:cNvSpPr/>
          <p:nvPr/>
        </p:nvSpPr>
        <p:spPr>
          <a:xfrm>
            <a:off x="381000" y="1916832"/>
            <a:ext cx="9144000" cy="3888432"/>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defRPr/>
            </a:pPr>
            <a:r>
              <a:rPr lang="ar-SA" sz="2800" u="sng" dirty="0">
                <a:solidFill>
                  <a:schemeClr val="tx1"/>
                </a:solidFill>
              </a:rPr>
              <a:t>ایجابیات أن یكون المشروع جزء من التنظیم الوظیفي:-</a:t>
            </a:r>
          </a:p>
          <a:p>
            <a:pPr algn="just">
              <a:defRPr/>
            </a:pPr>
            <a:r>
              <a:rPr lang="ar-SA" sz="2800" dirty="0">
                <a:solidFill>
                  <a:schemeClr val="tx1"/>
                </a:solidFill>
              </a:rPr>
              <a:t>- مرونة عالیة في استخدام العاملین ، فبما أن المدیر الوظیفي ھو المسؤول الأول عن المشروع فإنه سیسخر كل الكفاءات في القسم لإنجاح المشروع.</a:t>
            </a:r>
          </a:p>
          <a:p>
            <a:pPr marL="457200" indent="-457200" algn="just">
              <a:buFontTx/>
              <a:buChar char="-"/>
              <a:defRPr/>
            </a:pPr>
            <a:r>
              <a:rPr lang="ar-SA" sz="2800" dirty="0" smtClean="0">
                <a:solidFill>
                  <a:schemeClr val="tx1"/>
                </a:solidFill>
              </a:rPr>
              <a:t>الانتفاع </a:t>
            </a:r>
            <a:r>
              <a:rPr lang="ar-SA" sz="2800" dirty="0">
                <a:solidFill>
                  <a:schemeClr val="tx1"/>
                </a:solidFill>
              </a:rPr>
              <a:t>من الخبرات الضروریة في أكثر من مشروع ، عندما یُحال أكثر من مشروع للقسم. </a:t>
            </a:r>
            <a:endParaRPr lang="ar-SA" sz="2800" dirty="0" smtClean="0">
              <a:solidFill>
                <a:schemeClr val="tx1"/>
              </a:solidFill>
            </a:endParaRPr>
          </a:p>
          <a:p>
            <a:pPr algn="just">
              <a:defRPr/>
            </a:pPr>
            <a:r>
              <a:rPr lang="ar-SA" sz="2800" dirty="0" smtClean="0">
                <a:solidFill>
                  <a:schemeClr val="tx1"/>
                </a:solidFill>
              </a:rPr>
              <a:t>- </a:t>
            </a:r>
            <a:r>
              <a:rPr lang="ar-SA" sz="2800" dirty="0">
                <a:solidFill>
                  <a:schemeClr val="tx1"/>
                </a:solidFill>
              </a:rPr>
              <a:t>سھولة تبادل الخبرات والمعرفة بین الخبراء لأنھم یعملون في نفس القسم</a:t>
            </a:r>
          </a:p>
          <a:p>
            <a:pPr algn="just">
              <a:defRPr/>
            </a:pPr>
            <a:r>
              <a:rPr lang="ar-SA" sz="2800" dirty="0">
                <a:solidFill>
                  <a:schemeClr val="tx1"/>
                </a:solidFill>
              </a:rPr>
              <a:t>- </a:t>
            </a:r>
            <a:r>
              <a:rPr lang="ar-SA" sz="2800" dirty="0" smtClean="0">
                <a:solidFill>
                  <a:schemeClr val="tx1"/>
                </a:solidFill>
              </a:rPr>
              <a:t>جعل الأقسام الوظيفية هي قاعدة التطور وتطوير </a:t>
            </a:r>
            <a:r>
              <a:rPr lang="ar-SA" sz="2800" dirty="0">
                <a:solidFill>
                  <a:schemeClr val="tx1"/>
                </a:solidFill>
              </a:rPr>
              <a:t>المسار الوظیفي للأفراد من خلال </a:t>
            </a:r>
            <a:r>
              <a:rPr lang="ar-SA" sz="2800" dirty="0" smtClean="0">
                <a:solidFill>
                  <a:schemeClr val="tx1"/>
                </a:solidFill>
              </a:rPr>
              <a:t>وظائفهم ومن داخل اقسامهم الرئيسة.</a:t>
            </a:r>
            <a:endParaRPr lang="ar-SA" sz="2800" dirty="0">
              <a:solidFill>
                <a:schemeClr val="tx1"/>
              </a:solidFill>
            </a:endParaRPr>
          </a:p>
        </p:txBody>
      </p:sp>
    </p:spTree>
    <p:extLst>
      <p:ext uri="{BB962C8B-B14F-4D97-AF65-F5344CB8AC3E}">
        <p14:creationId xmlns:p14="http://schemas.microsoft.com/office/powerpoint/2010/main" val="394090516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12</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تنظيم المشروع                                                                              المحاضرة الثالثة</a:t>
            </a:r>
            <a:endParaRPr lang="ar-SA" sz="2000" dirty="0">
              <a:solidFill>
                <a:schemeClr val="accent1"/>
              </a:solidFill>
            </a:endParaRPr>
          </a:p>
        </p:txBody>
      </p:sp>
      <p:sp>
        <p:nvSpPr>
          <p:cNvPr id="5" name="عنوان 1"/>
          <p:cNvSpPr txBox="1">
            <a:spLocks/>
          </p:cNvSpPr>
          <p:nvPr/>
        </p:nvSpPr>
        <p:spPr bwMode="auto">
          <a:xfrm>
            <a:off x="632520" y="1052736"/>
            <a:ext cx="8915400" cy="532656"/>
          </a:xfrm>
          <a:prstGeom prst="rect">
            <a:avLst/>
          </a:prstGeom>
          <a:solidFill>
            <a:schemeClr val="tx2">
              <a:lumMod val="20000"/>
              <a:lumOff val="80000"/>
            </a:schemeClr>
          </a:solid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r" rtl="0" eaLnBrk="1" fontAlgn="base" hangingPunct="1">
              <a:spcBef>
                <a:spcPct val="20000"/>
              </a:spcBef>
              <a:spcAft>
                <a:spcPct val="0"/>
              </a:spcAft>
              <a:buFont typeface="Arial" pitchFamily="34" charset="0"/>
              <a:buNone/>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None/>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None/>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None/>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None/>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rtl="1">
              <a:defRPr/>
            </a:pPr>
            <a:r>
              <a:rPr lang="ar-SA" b="1" smtClean="0"/>
              <a:t>تابع....</a:t>
            </a:r>
            <a:br>
              <a:rPr lang="ar-SA" b="1" smtClean="0"/>
            </a:br>
            <a:endParaRPr lang="ar-SA" smtClean="0"/>
          </a:p>
          <a:p>
            <a:pPr rtl="1">
              <a:defRPr/>
            </a:pPr>
            <a:r>
              <a:rPr lang="ar-SA" b="1" smtClean="0"/>
              <a:t/>
            </a:r>
            <a:br>
              <a:rPr lang="ar-SA" b="1" smtClean="0"/>
            </a:br>
            <a:endParaRPr lang="ar-SA" dirty="0"/>
          </a:p>
        </p:txBody>
      </p:sp>
      <p:sp>
        <p:nvSpPr>
          <p:cNvPr id="7" name="عنصر نائب للمحتوى 6"/>
          <p:cNvSpPr>
            <a:spLocks noGrp="1"/>
          </p:cNvSpPr>
          <p:nvPr>
            <p:ph idx="1"/>
          </p:nvPr>
        </p:nvSpPr>
        <p:spPr>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rtl="1">
              <a:defRPr/>
            </a:pPr>
            <a:r>
              <a:rPr lang="ar-SA" sz="2400" u="sng" dirty="0">
                <a:solidFill>
                  <a:schemeClr val="tx1"/>
                </a:solidFill>
              </a:rPr>
              <a:t>سلبیات أن یكون المشروع جزء من التنظیم الوظیفي:-</a:t>
            </a:r>
          </a:p>
          <a:p>
            <a:pPr algn="just" rtl="1">
              <a:defRPr/>
            </a:pPr>
            <a:r>
              <a:rPr lang="ar-SA" sz="2400" dirty="0">
                <a:solidFill>
                  <a:schemeClr val="tx1"/>
                </a:solidFill>
              </a:rPr>
              <a:t>- </a:t>
            </a:r>
            <a:r>
              <a:rPr lang="ar-SA" sz="2400" dirty="0" smtClean="0">
                <a:solidFill>
                  <a:schemeClr val="tx1"/>
                </a:solidFill>
              </a:rPr>
              <a:t>العميل لا </a:t>
            </a:r>
            <a:r>
              <a:rPr lang="ar-SA" sz="2400" dirty="0">
                <a:solidFill>
                  <a:schemeClr val="tx1"/>
                </a:solidFill>
              </a:rPr>
              <a:t>یكون محور الإھتمام وبؤرة التركیز لأن العاملین في القسم لدیھم مسؤولیات أخرى</a:t>
            </a:r>
          </a:p>
          <a:p>
            <a:pPr algn="just" rtl="1">
              <a:defRPr/>
            </a:pPr>
            <a:r>
              <a:rPr lang="ar-SA" sz="2400" dirty="0">
                <a:solidFill>
                  <a:schemeClr val="tx1"/>
                </a:solidFill>
              </a:rPr>
              <a:t>- حصول تشویش في الأدوار وفي تحمیل المسؤولیات عن أداء المشروع بسبب عدم وجود شخص واحد مسؤول بشكل كامل عن المشروع</a:t>
            </a:r>
          </a:p>
          <a:p>
            <a:pPr algn="just" rtl="1">
              <a:defRPr/>
            </a:pPr>
            <a:r>
              <a:rPr lang="ar-SA" sz="2400" dirty="0">
                <a:solidFill>
                  <a:schemeClr val="tx1"/>
                </a:solidFill>
              </a:rPr>
              <a:t>- </a:t>
            </a:r>
            <a:r>
              <a:rPr lang="ar-SA" sz="2400" dirty="0" smtClean="0">
                <a:solidFill>
                  <a:schemeClr val="tx1"/>
                </a:solidFill>
              </a:rPr>
              <a:t>بط الاستجابة </a:t>
            </a:r>
            <a:r>
              <a:rPr lang="ar-SA" sz="2400" dirty="0">
                <a:solidFill>
                  <a:schemeClr val="tx1"/>
                </a:solidFill>
              </a:rPr>
              <a:t>لمتطلبات العمیل بسبب وجود مستویات اداریة متعدده في الأقسام الوظیفیة تؤدي إلى </a:t>
            </a:r>
            <a:r>
              <a:rPr lang="ar-SA" sz="2400" dirty="0" smtClean="0">
                <a:solidFill>
                  <a:schemeClr val="tx1"/>
                </a:solidFill>
              </a:rPr>
              <a:t>تأخير القرارات وبطء الإجراءات.</a:t>
            </a:r>
            <a:endParaRPr lang="ar-SA" sz="2400" dirty="0">
              <a:solidFill>
                <a:schemeClr val="tx1"/>
              </a:solidFill>
            </a:endParaRPr>
          </a:p>
          <a:p>
            <a:pPr algn="just" rtl="1">
              <a:defRPr/>
            </a:pPr>
            <a:r>
              <a:rPr lang="ar-SA" sz="2400" dirty="0">
                <a:solidFill>
                  <a:schemeClr val="tx1"/>
                </a:solidFill>
              </a:rPr>
              <a:t>- ضعف التحفیز لأسباب </a:t>
            </a:r>
            <a:r>
              <a:rPr lang="ar-SA" sz="2400" dirty="0" smtClean="0">
                <a:solidFill>
                  <a:schemeClr val="tx1"/>
                </a:solidFill>
              </a:rPr>
              <a:t>تنظيمية: فالقسم </a:t>
            </a:r>
            <a:r>
              <a:rPr lang="ar-SA" sz="2400" dirty="0">
                <a:solidFill>
                  <a:schemeClr val="tx1"/>
                </a:solidFill>
              </a:rPr>
              <a:t>الوظيفي </a:t>
            </a:r>
            <a:r>
              <a:rPr lang="ar-SA" sz="2400" dirty="0" smtClean="0">
                <a:solidFill>
                  <a:schemeClr val="tx1"/>
                </a:solidFill>
              </a:rPr>
              <a:t>يميل الى </a:t>
            </a:r>
            <a:r>
              <a:rPr lang="ar-SA" sz="2400" dirty="0">
                <a:solidFill>
                  <a:schemeClr val="tx1"/>
                </a:solidFill>
              </a:rPr>
              <a:t>الاهتمام بوظيفته وليس موجها للمشروع </a:t>
            </a:r>
            <a:r>
              <a:rPr lang="ar-SA" sz="2400" dirty="0" smtClean="0">
                <a:solidFill>
                  <a:schemeClr val="tx1"/>
                </a:solidFill>
              </a:rPr>
              <a:t>.ضف الى ذلك عدم جود شخص مسئول بشكل كامل عن المشروع.</a:t>
            </a:r>
            <a:endParaRPr lang="ar-SA" sz="2400" dirty="0">
              <a:solidFill>
                <a:schemeClr val="tx1"/>
              </a:solidFill>
            </a:endParaRPr>
          </a:p>
          <a:p>
            <a:pPr algn="just" rtl="1">
              <a:buFontTx/>
              <a:buChar char="-"/>
              <a:defRPr/>
            </a:pPr>
            <a:r>
              <a:rPr lang="ar-SA" sz="2400" dirty="0" smtClean="0">
                <a:solidFill>
                  <a:schemeClr val="tx1"/>
                </a:solidFill>
              </a:rPr>
              <a:t>عدم </a:t>
            </a:r>
            <a:r>
              <a:rPr lang="ar-SA" sz="2400" dirty="0">
                <a:solidFill>
                  <a:schemeClr val="tx1"/>
                </a:solidFill>
              </a:rPr>
              <a:t>صلاحیة ھذا الشكل </a:t>
            </a:r>
            <a:r>
              <a:rPr lang="ar-SA" sz="2400" dirty="0" smtClean="0">
                <a:solidFill>
                  <a:schemeClr val="tx1"/>
                </a:solidFill>
              </a:rPr>
              <a:t>للمشاريع الكبيرة والضخمة والمعقدة.</a:t>
            </a:r>
          </a:p>
        </p:txBody>
      </p:sp>
    </p:spTree>
    <p:extLst>
      <p:ext uri="{BB962C8B-B14F-4D97-AF65-F5344CB8AC3E}">
        <p14:creationId xmlns:p14="http://schemas.microsoft.com/office/powerpoint/2010/main" val="175512180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13</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تنظيم المشروع                                                                              المحاضرة الثالثة</a:t>
            </a:r>
            <a:endParaRPr lang="ar-SA" sz="2000" dirty="0">
              <a:solidFill>
                <a:schemeClr val="accent1"/>
              </a:solidFill>
            </a:endParaRPr>
          </a:p>
        </p:txBody>
      </p:sp>
      <p:sp>
        <p:nvSpPr>
          <p:cNvPr id="5" name="عنوان 1"/>
          <p:cNvSpPr>
            <a:spLocks noGrp="1"/>
          </p:cNvSpPr>
          <p:nvPr>
            <p:ph idx="1"/>
          </p:nvPr>
        </p:nvSpPr>
        <p:spPr>
          <a:xfrm>
            <a:off x="495300" y="1196753"/>
            <a:ext cx="9066212" cy="576063"/>
          </a:xfrm>
          <a:solidFill>
            <a:schemeClr val="tx2">
              <a:lumMod val="20000"/>
              <a:lumOff val="80000"/>
            </a:schemeClr>
          </a:solidFill>
        </p:spPr>
        <p:txBody>
          <a:bodyPr/>
          <a:lstStyle/>
          <a:p>
            <a:pPr rtl="1">
              <a:defRPr/>
            </a:pPr>
            <a:r>
              <a:rPr lang="ar-SA" b="1" dirty="0"/>
              <a:t>تنظيم المشروع </a:t>
            </a:r>
            <a:r>
              <a:rPr lang="ar-SA" b="1" dirty="0" smtClean="0"/>
              <a:t>المستقل( الصرف)</a:t>
            </a:r>
            <a:br>
              <a:rPr lang="ar-SA" b="1" dirty="0" smtClean="0"/>
            </a:br>
            <a:r>
              <a:rPr lang="ar-SA" b="1" dirty="0" smtClean="0"/>
              <a:t/>
            </a:r>
            <a:br>
              <a:rPr lang="ar-SA" b="1" dirty="0" smtClean="0"/>
            </a:br>
            <a:endParaRPr lang="ar-SA" dirty="0"/>
          </a:p>
        </p:txBody>
      </p:sp>
      <p:sp>
        <p:nvSpPr>
          <p:cNvPr id="7" name="مستطيل ذو زوايا قطرية مستديرة 6"/>
          <p:cNvSpPr/>
          <p:nvPr/>
        </p:nvSpPr>
        <p:spPr>
          <a:xfrm>
            <a:off x="381000" y="2132856"/>
            <a:ext cx="9144000" cy="3886943"/>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defRPr/>
            </a:pPr>
            <a:r>
              <a:rPr lang="ar-SA" sz="2800" dirty="0">
                <a:solidFill>
                  <a:schemeClr val="tx1"/>
                </a:solidFill>
              </a:rPr>
              <a:t>- في ھذا الشكل یكون المشروع منفصلا عن بقیة أقسام المنظمة الأم ویقوم على شكل وحده مستقلة بطاقم فني مستقل وإدارة مستقلة </a:t>
            </a:r>
            <a:r>
              <a:rPr lang="ar-SA" sz="2800" dirty="0" smtClean="0">
                <a:solidFill>
                  <a:schemeClr val="tx1"/>
                </a:solidFill>
              </a:rPr>
              <a:t>ماليا واداريا مرتبطة </a:t>
            </a:r>
            <a:r>
              <a:rPr lang="ar-SA" sz="2800" dirty="0">
                <a:solidFill>
                  <a:schemeClr val="tx1"/>
                </a:solidFill>
              </a:rPr>
              <a:t>بالمنظمة الأم فقط عبر التقاریر الدوریة وعن طریق مدیر المشروع.</a:t>
            </a:r>
          </a:p>
          <a:p>
            <a:pPr algn="just">
              <a:defRPr/>
            </a:pPr>
            <a:r>
              <a:rPr lang="ar-SA" sz="2800" dirty="0">
                <a:solidFill>
                  <a:schemeClr val="tx1"/>
                </a:solidFill>
              </a:rPr>
              <a:t>- تتفاوت درجة الإستقلالیة من مشروع لآخر من الجانب الإداري والمالي والمحاسبي.</a:t>
            </a:r>
          </a:p>
        </p:txBody>
      </p:sp>
    </p:spTree>
    <p:extLst>
      <p:ext uri="{BB962C8B-B14F-4D97-AF65-F5344CB8AC3E}">
        <p14:creationId xmlns:p14="http://schemas.microsoft.com/office/powerpoint/2010/main" val="99347286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14</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تنظيم المشروع                                                                              المحاضرة الثالثة</a:t>
            </a:r>
            <a:endParaRPr lang="ar-SA" sz="2000" dirty="0">
              <a:solidFill>
                <a:schemeClr val="accent1"/>
              </a:solidFill>
            </a:endParaRPr>
          </a:p>
        </p:txBody>
      </p:sp>
      <p:sp>
        <p:nvSpPr>
          <p:cNvPr id="5" name="عنوان 1"/>
          <p:cNvSpPr>
            <a:spLocks noGrp="1"/>
          </p:cNvSpPr>
          <p:nvPr>
            <p:ph idx="1"/>
          </p:nvPr>
        </p:nvSpPr>
        <p:spPr>
          <a:xfrm>
            <a:off x="632520" y="980728"/>
            <a:ext cx="8915400" cy="648072"/>
          </a:xfrm>
          <a:solidFill>
            <a:schemeClr val="tx2">
              <a:lumMod val="20000"/>
              <a:lumOff val="80000"/>
            </a:schemeClr>
          </a:solidFill>
        </p:spPr>
        <p:txBody>
          <a:bodyPr/>
          <a:lstStyle/>
          <a:p>
            <a:pPr rtl="1">
              <a:defRPr/>
            </a:pPr>
            <a:r>
              <a:rPr lang="ar-SA" b="1" dirty="0"/>
              <a:t>شكل المشروع المستقل</a:t>
            </a:r>
            <a:r>
              <a:rPr lang="ar-SA" b="1" dirty="0" smtClean="0"/>
              <a:t/>
            </a:r>
            <a:br>
              <a:rPr lang="ar-SA" b="1" dirty="0" smtClean="0"/>
            </a:br>
            <a:r>
              <a:rPr lang="ar-SA" b="1" dirty="0" smtClean="0"/>
              <a:t/>
            </a:r>
            <a:br>
              <a:rPr lang="ar-SA" b="1" dirty="0" smtClean="0"/>
            </a:br>
            <a:endParaRPr lang="ar-SA" dirty="0"/>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4856" y="1795264"/>
            <a:ext cx="883920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551968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15</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تنظيم المشروع                                                                              المحاضرة الثالثة</a:t>
            </a:r>
            <a:endParaRPr lang="ar-SA" sz="2000" dirty="0">
              <a:solidFill>
                <a:schemeClr val="accent1"/>
              </a:solidFill>
            </a:endParaRPr>
          </a:p>
        </p:txBody>
      </p:sp>
      <p:sp>
        <p:nvSpPr>
          <p:cNvPr id="5" name="عنوان 1"/>
          <p:cNvSpPr>
            <a:spLocks noGrp="1"/>
          </p:cNvSpPr>
          <p:nvPr>
            <p:ph idx="1"/>
          </p:nvPr>
        </p:nvSpPr>
        <p:spPr>
          <a:xfrm>
            <a:off x="632520" y="980728"/>
            <a:ext cx="8915400" cy="720081"/>
          </a:xfrm>
          <a:solidFill>
            <a:schemeClr val="tx2">
              <a:lumMod val="20000"/>
              <a:lumOff val="80000"/>
            </a:schemeClr>
          </a:solidFill>
        </p:spPr>
        <p:txBody>
          <a:bodyPr/>
          <a:lstStyle/>
          <a:p>
            <a:pPr rtl="1">
              <a:defRPr/>
            </a:pPr>
            <a:r>
              <a:rPr lang="ar-SA" b="1" dirty="0"/>
              <a:t>إيجابيات المشروع المستقل</a:t>
            </a:r>
            <a:r>
              <a:rPr lang="ar-SA" b="1" dirty="0" smtClean="0"/>
              <a:t/>
            </a:r>
            <a:br>
              <a:rPr lang="ar-SA" b="1" dirty="0" smtClean="0"/>
            </a:br>
            <a:r>
              <a:rPr lang="ar-SA" b="1" dirty="0" smtClean="0"/>
              <a:t/>
            </a:r>
            <a:br>
              <a:rPr lang="ar-SA" b="1" dirty="0" smtClean="0"/>
            </a:br>
            <a:endParaRPr lang="ar-SA" dirty="0"/>
          </a:p>
        </p:txBody>
      </p:sp>
      <p:sp>
        <p:nvSpPr>
          <p:cNvPr id="7" name="مستطيل ذو زوايا قطرية مستديرة 6"/>
          <p:cNvSpPr/>
          <p:nvPr/>
        </p:nvSpPr>
        <p:spPr>
          <a:xfrm>
            <a:off x="381000" y="2204864"/>
            <a:ext cx="9144000" cy="3672408"/>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defRPr/>
            </a:pPr>
            <a:r>
              <a:rPr lang="ar-SA" sz="2800" dirty="0">
                <a:solidFill>
                  <a:schemeClr val="tx1"/>
                </a:solidFill>
              </a:rPr>
              <a:t>- لمدیر المشروع السلطة الكاملة على المشروع</a:t>
            </a:r>
          </a:p>
          <a:p>
            <a:pPr algn="just">
              <a:defRPr/>
            </a:pPr>
            <a:r>
              <a:rPr lang="ar-SA" sz="2800" dirty="0">
                <a:solidFill>
                  <a:schemeClr val="tx1"/>
                </a:solidFill>
              </a:rPr>
              <a:t>- جمیع أفراد المشروع مسؤولون مسؤولیة مباشره أمام مدیر المشروع</a:t>
            </a:r>
          </a:p>
          <a:p>
            <a:pPr algn="just">
              <a:defRPr/>
            </a:pPr>
            <a:r>
              <a:rPr lang="ar-SA" sz="2800" dirty="0">
                <a:solidFill>
                  <a:schemeClr val="tx1"/>
                </a:solidFill>
              </a:rPr>
              <a:t>- عملیة اتصال أسرع</a:t>
            </a:r>
          </a:p>
          <a:p>
            <a:pPr algn="just">
              <a:defRPr/>
            </a:pPr>
            <a:r>
              <a:rPr lang="ar-SA" sz="2800" dirty="0">
                <a:solidFill>
                  <a:schemeClr val="tx1"/>
                </a:solidFill>
              </a:rPr>
              <a:t>- خبره </a:t>
            </a:r>
            <a:r>
              <a:rPr lang="ar-SA" sz="2800" dirty="0" smtClean="0">
                <a:solidFill>
                  <a:schemeClr val="tx1"/>
                </a:solidFill>
              </a:rPr>
              <a:t>تراكمية </a:t>
            </a:r>
            <a:r>
              <a:rPr lang="ar-SA" sz="2800" dirty="0">
                <a:solidFill>
                  <a:schemeClr val="tx1"/>
                </a:solidFill>
              </a:rPr>
              <a:t>للعاملین في نفس النوع من المشاریع</a:t>
            </a:r>
          </a:p>
          <a:p>
            <a:pPr algn="just">
              <a:defRPr/>
            </a:pPr>
            <a:r>
              <a:rPr lang="ar-SA" sz="2800" dirty="0">
                <a:solidFill>
                  <a:schemeClr val="tx1"/>
                </a:solidFill>
              </a:rPr>
              <a:t>- تكوین ھویة قویة لدى </a:t>
            </a:r>
            <a:r>
              <a:rPr lang="ar-SA" sz="2800" dirty="0" err="1">
                <a:solidFill>
                  <a:schemeClr val="tx1"/>
                </a:solidFill>
              </a:rPr>
              <a:t>فریق</a:t>
            </a:r>
            <a:r>
              <a:rPr lang="ar-SA" sz="2800" dirty="0">
                <a:solidFill>
                  <a:schemeClr val="tx1"/>
                </a:solidFill>
              </a:rPr>
              <a:t> </a:t>
            </a:r>
            <a:r>
              <a:rPr lang="ar-SA" sz="2800" dirty="0" smtClean="0">
                <a:solidFill>
                  <a:schemeClr val="tx1"/>
                </a:solidFill>
              </a:rPr>
              <a:t>المشروع تساهم في رفع الأداء وتحقيق الاهداف</a:t>
            </a:r>
            <a:endParaRPr lang="ar-SA" sz="2800" dirty="0">
              <a:solidFill>
                <a:schemeClr val="tx1"/>
              </a:solidFill>
            </a:endParaRPr>
          </a:p>
        </p:txBody>
      </p:sp>
    </p:spTree>
    <p:extLst>
      <p:ext uri="{BB962C8B-B14F-4D97-AF65-F5344CB8AC3E}">
        <p14:creationId xmlns:p14="http://schemas.microsoft.com/office/powerpoint/2010/main" val="369624543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16</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تنظيم المشروع                                                                              المحاضرة الثالثة</a:t>
            </a:r>
            <a:endParaRPr lang="ar-SA" sz="2000" dirty="0">
              <a:solidFill>
                <a:schemeClr val="accent1"/>
              </a:solidFill>
            </a:endParaRPr>
          </a:p>
        </p:txBody>
      </p:sp>
      <p:sp>
        <p:nvSpPr>
          <p:cNvPr id="5" name="عنوان 1"/>
          <p:cNvSpPr>
            <a:spLocks noGrp="1"/>
          </p:cNvSpPr>
          <p:nvPr>
            <p:ph idx="1"/>
          </p:nvPr>
        </p:nvSpPr>
        <p:spPr>
          <a:xfrm>
            <a:off x="632520" y="980728"/>
            <a:ext cx="8915400" cy="720081"/>
          </a:xfrm>
          <a:solidFill>
            <a:schemeClr val="tx2">
              <a:lumMod val="20000"/>
              <a:lumOff val="80000"/>
            </a:schemeClr>
          </a:solidFill>
        </p:spPr>
        <p:txBody>
          <a:bodyPr/>
          <a:lstStyle/>
          <a:p>
            <a:pPr rtl="1">
              <a:defRPr/>
            </a:pPr>
            <a:r>
              <a:rPr lang="ar-SA" b="1" dirty="0" smtClean="0"/>
              <a:t>تابع</a:t>
            </a:r>
            <a:br>
              <a:rPr lang="ar-SA" b="1" dirty="0" smtClean="0"/>
            </a:br>
            <a:r>
              <a:rPr lang="ar-SA" b="1" dirty="0" smtClean="0"/>
              <a:t/>
            </a:r>
            <a:br>
              <a:rPr lang="ar-SA" b="1" dirty="0" smtClean="0"/>
            </a:br>
            <a:endParaRPr lang="ar-SA" dirty="0"/>
          </a:p>
        </p:txBody>
      </p:sp>
      <p:sp>
        <p:nvSpPr>
          <p:cNvPr id="7" name="مستطيل ذو زوايا قطرية مستديرة 6"/>
          <p:cNvSpPr/>
          <p:nvPr/>
        </p:nvSpPr>
        <p:spPr>
          <a:xfrm>
            <a:off x="381000" y="2204864"/>
            <a:ext cx="9144000" cy="3672408"/>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457200" indent="-457200" algn="just">
              <a:buFontTx/>
              <a:buChar char="-"/>
              <a:defRPr/>
            </a:pPr>
            <a:r>
              <a:rPr lang="ar-SA" sz="2800" dirty="0" smtClean="0">
                <a:solidFill>
                  <a:schemeClr val="tx1"/>
                </a:solidFill>
              </a:rPr>
              <a:t>وجود </a:t>
            </a:r>
            <a:r>
              <a:rPr lang="ar-SA" sz="2800" dirty="0">
                <a:solidFill>
                  <a:schemeClr val="tx1"/>
                </a:solidFill>
              </a:rPr>
              <a:t>سلطة </a:t>
            </a:r>
            <a:r>
              <a:rPr lang="ar-SA" sz="2800" dirty="0" smtClean="0">
                <a:solidFill>
                  <a:schemeClr val="tx1"/>
                </a:solidFill>
              </a:rPr>
              <a:t>مركزية </a:t>
            </a:r>
            <a:r>
              <a:rPr lang="ar-SA" sz="2800" dirty="0">
                <a:solidFill>
                  <a:schemeClr val="tx1"/>
                </a:solidFill>
              </a:rPr>
              <a:t>على مستوى المشروع ، مما یعزز </a:t>
            </a:r>
            <a:r>
              <a:rPr lang="ar-SA" sz="2800" dirty="0" smtClean="0">
                <a:solidFill>
                  <a:schemeClr val="tx1"/>
                </a:solidFill>
              </a:rPr>
              <a:t>القدرة </a:t>
            </a:r>
            <a:r>
              <a:rPr lang="ar-SA" sz="2800" dirty="0">
                <a:solidFill>
                  <a:schemeClr val="tx1"/>
                </a:solidFill>
              </a:rPr>
              <a:t>على اتخاذ قرارات </a:t>
            </a:r>
            <a:r>
              <a:rPr lang="ar-SA" sz="2800" dirty="0" smtClean="0">
                <a:solidFill>
                  <a:schemeClr val="tx1"/>
                </a:solidFill>
              </a:rPr>
              <a:t>سريعة، وسرعة الاستجابة لطلبيات الزبائن.</a:t>
            </a:r>
          </a:p>
          <a:p>
            <a:pPr marL="457200" indent="-457200" algn="just">
              <a:buFontTx/>
              <a:buChar char="-"/>
              <a:defRPr/>
            </a:pPr>
            <a:r>
              <a:rPr lang="ar-SA" sz="2800" dirty="0" smtClean="0">
                <a:solidFill>
                  <a:schemeClr val="tx1"/>
                </a:solidFill>
              </a:rPr>
              <a:t>تتحقق وحدة الامر. وهنا يتأكد العاملون ان تطور مسارهم الوظيفي مرتبط بنجاح المشروع وتقارير المدير.</a:t>
            </a:r>
            <a:endParaRPr lang="ar-SA" sz="2800" dirty="0">
              <a:solidFill>
                <a:schemeClr val="tx1"/>
              </a:solidFill>
            </a:endParaRPr>
          </a:p>
          <a:p>
            <a:pPr algn="just">
              <a:defRPr/>
            </a:pPr>
            <a:r>
              <a:rPr lang="ar-SA" sz="2800" dirty="0">
                <a:solidFill>
                  <a:schemeClr val="tx1"/>
                </a:solidFill>
              </a:rPr>
              <a:t>- الھیاكل </a:t>
            </a:r>
            <a:r>
              <a:rPr lang="ar-SA" sz="2800" dirty="0" smtClean="0">
                <a:solidFill>
                  <a:schemeClr val="tx1"/>
                </a:solidFill>
              </a:rPr>
              <a:t>بسيطة </a:t>
            </a:r>
            <a:r>
              <a:rPr lang="ar-SA" sz="2800" dirty="0">
                <a:solidFill>
                  <a:schemeClr val="tx1"/>
                </a:solidFill>
              </a:rPr>
              <a:t>ومرنة مما یسھل </a:t>
            </a:r>
            <a:r>
              <a:rPr lang="ar-SA" sz="2800" dirty="0" smtClean="0">
                <a:solidFill>
                  <a:schemeClr val="tx1"/>
                </a:solidFill>
              </a:rPr>
              <a:t>الاستجابة للمتغيرات </a:t>
            </a:r>
            <a:r>
              <a:rPr lang="ar-SA" sz="2800" dirty="0">
                <a:solidFill>
                  <a:schemeClr val="tx1"/>
                </a:solidFill>
              </a:rPr>
              <a:t>البیئیة </a:t>
            </a:r>
            <a:r>
              <a:rPr lang="ar-SA" sz="2800" dirty="0" smtClean="0">
                <a:solidFill>
                  <a:schemeClr val="tx1"/>
                </a:solidFill>
              </a:rPr>
              <a:t>الداخلية والخارجية</a:t>
            </a:r>
            <a:endParaRPr lang="ar-SA" sz="2800" dirty="0">
              <a:solidFill>
                <a:schemeClr val="tx1"/>
              </a:solidFill>
            </a:endParaRPr>
          </a:p>
        </p:txBody>
      </p:sp>
    </p:spTree>
    <p:extLst>
      <p:ext uri="{BB962C8B-B14F-4D97-AF65-F5344CB8AC3E}">
        <p14:creationId xmlns:p14="http://schemas.microsoft.com/office/powerpoint/2010/main" val="252302729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17</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تنظيم المشروع                                                                              المحاضرة الثالثة</a:t>
            </a:r>
            <a:endParaRPr lang="ar-SA" sz="2000" dirty="0">
              <a:solidFill>
                <a:schemeClr val="accent1"/>
              </a:solidFill>
            </a:endParaRPr>
          </a:p>
        </p:txBody>
      </p:sp>
      <p:sp>
        <p:nvSpPr>
          <p:cNvPr id="2" name="عنصر نائب للمحتوى 1"/>
          <p:cNvSpPr>
            <a:spLocks noGrp="1"/>
          </p:cNvSpPr>
          <p:nvPr>
            <p:ph idx="1"/>
          </p:nvPr>
        </p:nvSpPr>
        <p:spPr/>
        <p:txBody>
          <a:bodyPr/>
          <a:lstStyle/>
          <a:p>
            <a:endParaRPr lang="en-US"/>
          </a:p>
        </p:txBody>
      </p:sp>
      <p:sp>
        <p:nvSpPr>
          <p:cNvPr id="5" name="عنوان 1"/>
          <p:cNvSpPr txBox="1">
            <a:spLocks/>
          </p:cNvSpPr>
          <p:nvPr/>
        </p:nvSpPr>
        <p:spPr>
          <a:xfrm>
            <a:off x="929506" y="836712"/>
            <a:ext cx="8572500" cy="778098"/>
          </a:xfrm>
          <a:prstGeom prst="rect">
            <a:avLst/>
          </a:prstGeom>
          <a:solidFill>
            <a:schemeClr val="tx2">
              <a:lumMod val="20000"/>
              <a:lumOff val="80000"/>
            </a:schemeClr>
          </a:solidFill>
        </p:spPr>
        <p:txBody>
          <a:bodyPr/>
          <a:lst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pPr rtl="1">
              <a:defRPr/>
            </a:pPr>
            <a:r>
              <a:rPr lang="ar-SA" b="1" dirty="0"/>
              <a:t>سلبيات المشروع المستقل</a:t>
            </a:r>
            <a:br>
              <a:rPr lang="ar-SA" b="1" dirty="0"/>
            </a:br>
            <a:endParaRPr lang="ar-SA" dirty="0"/>
          </a:p>
          <a:p>
            <a:pPr rtl="1">
              <a:defRPr/>
            </a:pPr>
            <a:r>
              <a:rPr lang="ar-SA" b="1" dirty="0" smtClean="0"/>
              <a:t/>
            </a:r>
            <a:br>
              <a:rPr lang="ar-SA" b="1" dirty="0" smtClean="0"/>
            </a:br>
            <a:endParaRPr lang="ar-SA" dirty="0"/>
          </a:p>
        </p:txBody>
      </p:sp>
      <p:sp>
        <p:nvSpPr>
          <p:cNvPr id="7" name="مستطيل ذو زوايا قطرية مستديرة 6"/>
          <p:cNvSpPr/>
          <p:nvPr/>
        </p:nvSpPr>
        <p:spPr>
          <a:xfrm>
            <a:off x="495300" y="1614810"/>
            <a:ext cx="9144000" cy="4079306"/>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defRPr/>
            </a:pPr>
            <a:r>
              <a:rPr lang="ar-SA" sz="2400" dirty="0">
                <a:solidFill>
                  <a:schemeClr val="tx1"/>
                </a:solidFill>
              </a:rPr>
              <a:t>- </a:t>
            </a:r>
            <a:r>
              <a:rPr lang="ar-SA" sz="2400" dirty="0" smtClean="0">
                <a:solidFill>
                  <a:schemeClr val="tx1"/>
                </a:solidFill>
              </a:rPr>
              <a:t>ازدواجية الوظائف: في حالة وجود عدة </a:t>
            </a:r>
            <a:r>
              <a:rPr lang="ar-SA" sz="2400" dirty="0">
                <a:solidFill>
                  <a:schemeClr val="tx1"/>
                </a:solidFill>
              </a:rPr>
              <a:t>مشاریع في فتره </a:t>
            </a:r>
            <a:r>
              <a:rPr lang="ar-SA" sz="2400" dirty="0" smtClean="0">
                <a:solidFill>
                  <a:schemeClr val="tx1"/>
                </a:solidFill>
              </a:rPr>
              <a:t>زمنية واحده فان وظائف العمل تتكرر .</a:t>
            </a:r>
            <a:endParaRPr lang="ar-SA" sz="2400" dirty="0">
              <a:solidFill>
                <a:schemeClr val="tx1"/>
              </a:solidFill>
            </a:endParaRPr>
          </a:p>
          <a:p>
            <a:pPr algn="just">
              <a:defRPr/>
            </a:pPr>
            <a:r>
              <a:rPr lang="ar-SA" sz="2400" dirty="0">
                <a:solidFill>
                  <a:schemeClr val="tx1"/>
                </a:solidFill>
              </a:rPr>
              <a:t>- تخزین المستلزمات : بھدف ضمان نجاح المشروع یحتاج مدیر المشروع إلى الإحتفاظ بالخبرات والأفراد والمعدات مما یؤدي إلى تجمید </a:t>
            </a:r>
            <a:r>
              <a:rPr lang="ar-SA" sz="2400" dirty="0" err="1">
                <a:solidFill>
                  <a:schemeClr val="tx1"/>
                </a:solidFill>
              </a:rPr>
              <a:t>ھذه</a:t>
            </a:r>
            <a:r>
              <a:rPr lang="ar-SA" sz="2400" dirty="0">
                <a:solidFill>
                  <a:schemeClr val="tx1"/>
                </a:solidFill>
              </a:rPr>
              <a:t> </a:t>
            </a:r>
            <a:r>
              <a:rPr lang="ar-SA" sz="2400" dirty="0" smtClean="0">
                <a:solidFill>
                  <a:schemeClr val="tx1"/>
                </a:solidFill>
              </a:rPr>
              <a:t>الطاقات.</a:t>
            </a:r>
            <a:endParaRPr lang="ar-SA" sz="2400" dirty="0">
              <a:solidFill>
                <a:schemeClr val="tx1"/>
              </a:solidFill>
            </a:endParaRPr>
          </a:p>
          <a:p>
            <a:pPr algn="just">
              <a:defRPr/>
            </a:pPr>
            <a:r>
              <a:rPr lang="ar-SA" sz="2400" dirty="0">
                <a:solidFill>
                  <a:schemeClr val="tx1"/>
                </a:solidFill>
              </a:rPr>
              <a:t>- في بعض الأحیان لا یستطیع مدیر المشروع المستقل الإستفاده من الخبرات المتوفره على مستوى المنظمة </a:t>
            </a:r>
            <a:r>
              <a:rPr lang="ar-SA" sz="2400" dirty="0" smtClean="0">
                <a:solidFill>
                  <a:schemeClr val="tx1"/>
                </a:solidFill>
              </a:rPr>
              <a:t>الأم</a:t>
            </a:r>
            <a:endParaRPr lang="ar-SA" sz="2400" dirty="0">
              <a:solidFill>
                <a:schemeClr val="tx1"/>
              </a:solidFill>
            </a:endParaRPr>
          </a:p>
        </p:txBody>
      </p:sp>
    </p:spTree>
    <p:extLst>
      <p:ext uri="{BB962C8B-B14F-4D97-AF65-F5344CB8AC3E}">
        <p14:creationId xmlns:p14="http://schemas.microsoft.com/office/powerpoint/2010/main" val="113453871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18</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تنظيم المشروع                                                                              المحاضرة الثالثة</a:t>
            </a:r>
            <a:endParaRPr lang="ar-SA" sz="2000" dirty="0">
              <a:solidFill>
                <a:schemeClr val="accent1"/>
              </a:solidFill>
            </a:endParaRPr>
          </a:p>
        </p:txBody>
      </p:sp>
      <p:sp>
        <p:nvSpPr>
          <p:cNvPr id="2" name="عنصر نائب للمحتوى 1"/>
          <p:cNvSpPr>
            <a:spLocks noGrp="1"/>
          </p:cNvSpPr>
          <p:nvPr>
            <p:ph idx="1"/>
          </p:nvPr>
        </p:nvSpPr>
        <p:spPr/>
        <p:txBody>
          <a:bodyPr/>
          <a:lstStyle/>
          <a:p>
            <a:endParaRPr lang="en-US"/>
          </a:p>
        </p:txBody>
      </p:sp>
      <p:sp>
        <p:nvSpPr>
          <p:cNvPr id="5" name="عنوان 1"/>
          <p:cNvSpPr txBox="1">
            <a:spLocks/>
          </p:cNvSpPr>
          <p:nvPr/>
        </p:nvSpPr>
        <p:spPr>
          <a:xfrm>
            <a:off x="929506" y="836712"/>
            <a:ext cx="8572500" cy="778098"/>
          </a:xfrm>
          <a:prstGeom prst="rect">
            <a:avLst/>
          </a:prstGeom>
          <a:solidFill>
            <a:schemeClr val="tx2">
              <a:lumMod val="20000"/>
              <a:lumOff val="80000"/>
            </a:schemeClr>
          </a:solidFill>
        </p:spPr>
        <p:txBody>
          <a:bodyPr/>
          <a:lst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pPr rtl="1">
              <a:defRPr/>
            </a:pPr>
            <a:r>
              <a:rPr lang="ar-SA" b="1" dirty="0" smtClean="0"/>
              <a:t>تابع</a:t>
            </a:r>
            <a:r>
              <a:rPr lang="ar-SA" b="1" dirty="0"/>
              <a:t/>
            </a:r>
            <a:br>
              <a:rPr lang="ar-SA" b="1" dirty="0"/>
            </a:br>
            <a:endParaRPr lang="ar-SA" dirty="0"/>
          </a:p>
          <a:p>
            <a:pPr rtl="1">
              <a:defRPr/>
            </a:pPr>
            <a:r>
              <a:rPr lang="ar-SA" b="1" dirty="0" smtClean="0"/>
              <a:t/>
            </a:r>
            <a:br>
              <a:rPr lang="ar-SA" b="1" dirty="0" smtClean="0"/>
            </a:br>
            <a:endParaRPr lang="ar-SA" dirty="0"/>
          </a:p>
        </p:txBody>
      </p:sp>
      <p:sp>
        <p:nvSpPr>
          <p:cNvPr id="7" name="مستطيل ذو زوايا قطرية مستديرة 6"/>
          <p:cNvSpPr/>
          <p:nvPr/>
        </p:nvSpPr>
        <p:spPr>
          <a:xfrm>
            <a:off x="495300" y="1614810"/>
            <a:ext cx="9144000" cy="4079306"/>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defRPr/>
            </a:pPr>
            <a:r>
              <a:rPr lang="ar-SA" sz="2400">
                <a:solidFill>
                  <a:schemeClr val="tx1"/>
                </a:solidFill>
              </a:rPr>
              <a:t>- قد تحدث صراعات بین اعضاء المشروع المستقل واعضاء المنظمة الأم او أعضاء المشاريع الأخرى بسبب الإمتیازات مما قد یعیق تحقیق الأھداف وقد يؤدي الى مرض الارتباط بالمشروع.</a:t>
            </a:r>
          </a:p>
          <a:p>
            <a:pPr algn="just">
              <a:defRPr/>
            </a:pPr>
            <a:r>
              <a:rPr lang="ar-SA" sz="2400">
                <a:solidFill>
                  <a:schemeClr val="tx1"/>
                </a:solidFill>
              </a:rPr>
              <a:t>- وجود قلق بین أعضاء فریق المشروع بسبب الخوف على مستقبلھم الوظیفي بعد إنتھاء المشروع</a:t>
            </a:r>
            <a:endParaRPr lang="ar-SA" sz="2400" dirty="0">
              <a:solidFill>
                <a:schemeClr val="tx1"/>
              </a:solidFill>
            </a:endParaRPr>
          </a:p>
        </p:txBody>
      </p:sp>
    </p:spTree>
    <p:extLst>
      <p:ext uri="{BB962C8B-B14F-4D97-AF65-F5344CB8AC3E}">
        <p14:creationId xmlns:p14="http://schemas.microsoft.com/office/powerpoint/2010/main" val="338013858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19</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تنظيم المشروع                                                                              المحاضرة الثالثة</a:t>
            </a:r>
            <a:endParaRPr lang="ar-SA" sz="2000" dirty="0">
              <a:solidFill>
                <a:schemeClr val="accent1"/>
              </a:solidFill>
            </a:endParaRPr>
          </a:p>
        </p:txBody>
      </p:sp>
      <p:sp>
        <p:nvSpPr>
          <p:cNvPr id="5" name="عنوان 1"/>
          <p:cNvSpPr>
            <a:spLocks noGrp="1"/>
          </p:cNvSpPr>
          <p:nvPr>
            <p:ph idx="1"/>
          </p:nvPr>
        </p:nvSpPr>
        <p:spPr>
          <a:xfrm>
            <a:off x="632520" y="1052736"/>
            <a:ext cx="8915400" cy="748680"/>
          </a:xfrm>
          <a:solidFill>
            <a:schemeClr val="tx2">
              <a:lumMod val="20000"/>
              <a:lumOff val="80000"/>
            </a:schemeClr>
          </a:solidFill>
        </p:spPr>
        <p:txBody>
          <a:bodyPr/>
          <a:lstStyle/>
          <a:p>
            <a:pPr rtl="1">
              <a:defRPr/>
            </a:pPr>
            <a:r>
              <a:rPr lang="ar-SA" b="1" dirty="0"/>
              <a:t>تنظيم المصفوفة</a:t>
            </a:r>
            <a:r>
              <a:rPr lang="ar-SA" b="1" dirty="0" smtClean="0"/>
              <a:t/>
            </a:r>
            <a:br>
              <a:rPr lang="ar-SA" b="1" dirty="0" smtClean="0"/>
            </a:br>
            <a:r>
              <a:rPr lang="ar-SA" b="1" dirty="0" smtClean="0"/>
              <a:t/>
            </a:r>
            <a:br>
              <a:rPr lang="ar-SA" b="1" dirty="0" smtClean="0"/>
            </a:br>
            <a:endParaRPr lang="ar-SA" dirty="0"/>
          </a:p>
        </p:txBody>
      </p:sp>
      <p:sp>
        <p:nvSpPr>
          <p:cNvPr id="7" name="مستطيل ذو زوايا قطرية مستديرة 6"/>
          <p:cNvSpPr/>
          <p:nvPr/>
        </p:nvSpPr>
        <p:spPr>
          <a:xfrm>
            <a:off x="518220" y="1916832"/>
            <a:ext cx="9144000" cy="4038600"/>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defRPr/>
            </a:pPr>
            <a:r>
              <a:rPr lang="ar-SA" sz="2400" dirty="0">
                <a:solidFill>
                  <a:schemeClr val="tx1"/>
                </a:solidFill>
              </a:rPr>
              <a:t>ویمثل ھذا الشكل خلیط من التنظیم الوظیفي والتنظیم المستقل بحیث یتم الإستفاده من بعض میزات كل منھا والتخلص من </a:t>
            </a:r>
            <a:r>
              <a:rPr lang="ar-SA" sz="2400">
                <a:solidFill>
                  <a:schemeClr val="tx1"/>
                </a:solidFill>
              </a:rPr>
              <a:t>بعض </a:t>
            </a:r>
            <a:r>
              <a:rPr lang="ar-SA" sz="2400" smtClean="0">
                <a:solidFill>
                  <a:schemeClr val="tx1"/>
                </a:solidFill>
              </a:rPr>
              <a:t>العيوب </a:t>
            </a:r>
            <a:r>
              <a:rPr lang="ar-SA" sz="2400" dirty="0" smtClean="0">
                <a:solidFill>
                  <a:schemeClr val="tx1"/>
                </a:solidFill>
              </a:rPr>
              <a:t>أيضا .</a:t>
            </a:r>
          </a:p>
          <a:p>
            <a:pPr algn="just">
              <a:defRPr/>
            </a:pPr>
            <a:r>
              <a:rPr lang="ar-SA" sz="2400" dirty="0" smtClean="0">
                <a:solidFill>
                  <a:schemeClr val="tx1"/>
                </a:solidFill>
              </a:rPr>
              <a:t>- يستخدم في المنظمات التي تعمل في مجالات مرتفعة التقنية .</a:t>
            </a:r>
            <a:endParaRPr lang="ar-SA" sz="2400" dirty="0">
              <a:solidFill>
                <a:schemeClr val="tx1"/>
              </a:solidFill>
            </a:endParaRPr>
          </a:p>
          <a:p>
            <a:pPr algn="just">
              <a:defRPr/>
            </a:pPr>
            <a:r>
              <a:rPr lang="ar-SA" sz="2400" dirty="0">
                <a:solidFill>
                  <a:schemeClr val="tx1"/>
                </a:solidFill>
              </a:rPr>
              <a:t> الشكل التالي یوضح العلاقة الموجوده بین كافة وظائف المنظمة والمشاریع المختلفة التابعة لھا</a:t>
            </a:r>
          </a:p>
        </p:txBody>
      </p:sp>
    </p:spTree>
    <p:extLst>
      <p:ext uri="{BB962C8B-B14F-4D97-AF65-F5344CB8AC3E}">
        <p14:creationId xmlns:p14="http://schemas.microsoft.com/office/powerpoint/2010/main" val="45920766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20</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تنظيم المشروع                                                                              المحاضرة الثالثة</a:t>
            </a:r>
            <a:endParaRPr lang="ar-SA" sz="2000" dirty="0">
              <a:solidFill>
                <a:schemeClr val="accent1"/>
              </a:solidFill>
            </a:endParaRPr>
          </a:p>
        </p:txBody>
      </p:sp>
      <p:sp>
        <p:nvSpPr>
          <p:cNvPr id="5" name="عنوان 1"/>
          <p:cNvSpPr>
            <a:spLocks noGrp="1"/>
          </p:cNvSpPr>
          <p:nvPr>
            <p:ph idx="1"/>
          </p:nvPr>
        </p:nvSpPr>
        <p:spPr>
          <a:xfrm>
            <a:off x="704528" y="1052736"/>
            <a:ext cx="8915400" cy="720081"/>
          </a:xfrm>
          <a:solidFill>
            <a:schemeClr val="tx2">
              <a:lumMod val="20000"/>
              <a:lumOff val="80000"/>
            </a:schemeClr>
          </a:solidFill>
        </p:spPr>
        <p:txBody>
          <a:bodyPr/>
          <a:lstStyle/>
          <a:p>
            <a:pPr rtl="1">
              <a:defRPr/>
            </a:pPr>
            <a:r>
              <a:rPr lang="ar-SA" b="1" dirty="0"/>
              <a:t>شكل تنظيم المصفوفة</a:t>
            </a:r>
            <a:r>
              <a:rPr lang="ar-SA" b="1" dirty="0" smtClean="0"/>
              <a:t/>
            </a:r>
            <a:br>
              <a:rPr lang="ar-SA" b="1" dirty="0" smtClean="0"/>
            </a:br>
            <a:r>
              <a:rPr lang="ar-SA" b="1" dirty="0" smtClean="0"/>
              <a:t/>
            </a:r>
            <a:br>
              <a:rPr lang="ar-SA" b="1" dirty="0" smtClean="0"/>
            </a:br>
            <a:endParaRPr lang="ar-SA" dirty="0"/>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524000"/>
            <a:ext cx="8991600"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775885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21</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تنظيم المشروع                                                                              المحاضرة الثالثة</a:t>
            </a:r>
            <a:endParaRPr lang="ar-SA" sz="2000" dirty="0">
              <a:solidFill>
                <a:schemeClr val="accent1"/>
              </a:solidFill>
            </a:endParaRPr>
          </a:p>
        </p:txBody>
      </p:sp>
      <p:sp>
        <p:nvSpPr>
          <p:cNvPr id="5" name="عنوان 1"/>
          <p:cNvSpPr>
            <a:spLocks noGrp="1"/>
          </p:cNvSpPr>
          <p:nvPr>
            <p:ph idx="1"/>
          </p:nvPr>
        </p:nvSpPr>
        <p:spPr>
          <a:xfrm>
            <a:off x="758056" y="1052736"/>
            <a:ext cx="8915400" cy="648072"/>
          </a:xfrm>
          <a:solidFill>
            <a:schemeClr val="tx2">
              <a:lumMod val="20000"/>
              <a:lumOff val="80000"/>
            </a:schemeClr>
          </a:solidFill>
        </p:spPr>
        <p:txBody>
          <a:bodyPr/>
          <a:lstStyle/>
          <a:p>
            <a:pPr rtl="1">
              <a:defRPr/>
            </a:pPr>
            <a:r>
              <a:rPr lang="ar-SA" b="1" dirty="0"/>
              <a:t>أنواع تنظيم المصفوفة</a:t>
            </a:r>
            <a:br>
              <a:rPr lang="ar-SA" b="1" dirty="0"/>
            </a:br>
            <a:endParaRPr lang="ar-SA" dirty="0"/>
          </a:p>
          <a:p>
            <a:pPr rtl="1">
              <a:defRPr/>
            </a:pPr>
            <a:r>
              <a:rPr lang="ar-SA" b="1" dirty="0" smtClean="0"/>
              <a:t/>
            </a:r>
            <a:br>
              <a:rPr lang="ar-SA" b="1" dirty="0" smtClean="0"/>
            </a:br>
            <a:endParaRPr lang="ar-SA" dirty="0"/>
          </a:p>
        </p:txBody>
      </p:sp>
      <p:sp>
        <p:nvSpPr>
          <p:cNvPr id="7" name="مستطيل ذو زوايا قطرية مستديرة 6"/>
          <p:cNvSpPr/>
          <p:nvPr/>
        </p:nvSpPr>
        <p:spPr>
          <a:xfrm>
            <a:off x="529456" y="1916832"/>
            <a:ext cx="9144000" cy="4038600"/>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defRPr/>
            </a:pPr>
            <a:r>
              <a:rPr lang="ar-SA" sz="2800" dirty="0">
                <a:solidFill>
                  <a:schemeClr val="tx1"/>
                </a:solidFill>
              </a:rPr>
              <a:t>- المصفوفة القویة </a:t>
            </a:r>
            <a:r>
              <a:rPr lang="ar-SA" sz="2800" dirty="0" smtClean="0">
                <a:solidFill>
                  <a:schemeClr val="tx1"/>
                </a:solidFill>
              </a:rPr>
              <a:t>:(مصفوفة المشروع) </a:t>
            </a:r>
            <a:r>
              <a:rPr lang="ar-SA" sz="2800" dirty="0">
                <a:solidFill>
                  <a:schemeClr val="tx1"/>
                </a:solidFill>
              </a:rPr>
              <a:t>وتكون خصائصھا أقرب إلى المشروع المستقل لكن </a:t>
            </a:r>
            <a:r>
              <a:rPr lang="ar-SA" sz="2800" dirty="0" smtClean="0">
                <a:solidFill>
                  <a:schemeClr val="tx1"/>
                </a:solidFill>
              </a:rPr>
              <a:t>ضمن المنظمة الأم.</a:t>
            </a:r>
            <a:endParaRPr lang="ar-SA" sz="2800" dirty="0">
              <a:solidFill>
                <a:schemeClr val="tx1"/>
              </a:solidFill>
            </a:endParaRPr>
          </a:p>
          <a:p>
            <a:pPr algn="just">
              <a:defRPr/>
            </a:pPr>
            <a:r>
              <a:rPr lang="ar-SA" sz="2800" dirty="0">
                <a:solidFill>
                  <a:schemeClr val="tx1"/>
                </a:solidFill>
              </a:rPr>
              <a:t>- </a:t>
            </a:r>
            <a:r>
              <a:rPr lang="ar-SA" sz="2800" dirty="0" smtClean="0">
                <a:solidFill>
                  <a:schemeClr val="tx1"/>
                </a:solidFill>
              </a:rPr>
              <a:t>المصفوفة الوظيفية :(المصفوفة الضعيفة) </a:t>
            </a:r>
            <a:r>
              <a:rPr lang="ar-SA" sz="2800" dirty="0">
                <a:solidFill>
                  <a:schemeClr val="tx1"/>
                </a:solidFill>
              </a:rPr>
              <a:t>وتكون خصائصھا أقرب إلى المشروع الوظیفي لكن یتمتع بجزء من استقلالیة المشروع </a:t>
            </a:r>
            <a:r>
              <a:rPr lang="ar-SA" sz="2800" dirty="0" smtClean="0">
                <a:solidFill>
                  <a:schemeClr val="tx1"/>
                </a:solidFill>
              </a:rPr>
              <a:t>المستقل.</a:t>
            </a:r>
            <a:endParaRPr lang="ar-SA" sz="2800" dirty="0">
              <a:solidFill>
                <a:schemeClr val="tx1"/>
              </a:solidFill>
            </a:endParaRPr>
          </a:p>
          <a:p>
            <a:pPr algn="just">
              <a:defRPr/>
            </a:pPr>
            <a:r>
              <a:rPr lang="ar-SA" sz="2800" dirty="0">
                <a:solidFill>
                  <a:schemeClr val="tx1"/>
                </a:solidFill>
              </a:rPr>
              <a:t>- المصفوفة المتوازنة : خصائصھا تقع بین النوعین السابقین</a:t>
            </a:r>
          </a:p>
        </p:txBody>
      </p:sp>
    </p:spTree>
    <p:extLst>
      <p:ext uri="{BB962C8B-B14F-4D97-AF65-F5344CB8AC3E}">
        <p14:creationId xmlns:p14="http://schemas.microsoft.com/office/powerpoint/2010/main" val="57808545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22</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تنظيم المشروع                                                                              المحاضرة الثالثة</a:t>
            </a:r>
            <a:endParaRPr lang="ar-SA" sz="2000" dirty="0">
              <a:solidFill>
                <a:schemeClr val="accent1"/>
              </a:solidFill>
            </a:endParaRPr>
          </a:p>
        </p:txBody>
      </p:sp>
      <p:sp>
        <p:nvSpPr>
          <p:cNvPr id="5" name="عنوان 1"/>
          <p:cNvSpPr>
            <a:spLocks noGrp="1"/>
          </p:cNvSpPr>
          <p:nvPr>
            <p:ph idx="1"/>
          </p:nvPr>
        </p:nvSpPr>
        <p:spPr>
          <a:xfrm>
            <a:off x="516756" y="1124745"/>
            <a:ext cx="8915400" cy="504056"/>
          </a:xfrm>
          <a:solidFill>
            <a:schemeClr val="tx2">
              <a:lumMod val="20000"/>
              <a:lumOff val="80000"/>
            </a:schemeClr>
          </a:solidFill>
        </p:spPr>
        <p:txBody>
          <a:bodyPr/>
          <a:lstStyle/>
          <a:p>
            <a:pPr rtl="1">
              <a:defRPr/>
            </a:pPr>
            <a:r>
              <a:rPr lang="ar-SA" b="1" dirty="0"/>
              <a:t>مزايا تنظيم المصفوفة</a:t>
            </a:r>
            <a:r>
              <a:rPr lang="ar-SA" b="1" dirty="0" smtClean="0"/>
              <a:t/>
            </a:r>
            <a:br>
              <a:rPr lang="ar-SA" b="1" dirty="0" smtClean="0"/>
            </a:br>
            <a:r>
              <a:rPr lang="ar-SA" b="1" dirty="0" smtClean="0"/>
              <a:t/>
            </a:r>
            <a:br>
              <a:rPr lang="ar-SA" b="1" dirty="0" smtClean="0"/>
            </a:br>
            <a:endParaRPr lang="ar-SA" dirty="0"/>
          </a:p>
        </p:txBody>
      </p:sp>
      <p:sp>
        <p:nvSpPr>
          <p:cNvPr id="7" name="مستطيل ذو زوايا قطرية مستديرة 6"/>
          <p:cNvSpPr/>
          <p:nvPr/>
        </p:nvSpPr>
        <p:spPr>
          <a:xfrm>
            <a:off x="402456" y="1844824"/>
            <a:ext cx="9144000" cy="4038600"/>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defRPr/>
            </a:pPr>
            <a:r>
              <a:rPr lang="ar-SA" sz="2800" dirty="0">
                <a:solidFill>
                  <a:schemeClr val="tx1"/>
                </a:solidFill>
              </a:rPr>
              <a:t>- یكون المشروع ھو نقطة التركیز بسبب وجود مدیر متفرغ للمشروع كما أن الأفراد الذین یتم اختیارھم من الوظائف یعملون تحت مسؤولیته لتحقیق الأھداف.</a:t>
            </a:r>
          </a:p>
          <a:p>
            <a:pPr algn="just">
              <a:defRPr/>
            </a:pPr>
            <a:r>
              <a:rPr lang="ar-SA" sz="2800" dirty="0">
                <a:solidFill>
                  <a:schemeClr val="tx1"/>
                </a:solidFill>
              </a:rPr>
              <a:t>- متاح له استخدام مخزن الخبرات والكفاءات الموجود على مستوى الأقسام الوظیفیة.</a:t>
            </a:r>
          </a:p>
          <a:p>
            <a:pPr algn="just">
              <a:defRPr/>
            </a:pPr>
            <a:r>
              <a:rPr lang="ar-SA" sz="2800" dirty="0">
                <a:solidFill>
                  <a:schemeClr val="tx1"/>
                </a:solidFill>
              </a:rPr>
              <a:t>- لأن العاملین في المشروع یتم انتدابھم من وظائفھم للمشروع فإنھم أقل احساسا بالقلق على مستقبلھم بعد انتھاء المشروع لأنھم سیعودون لمواقع عملھم الأصلیة.</a:t>
            </a:r>
          </a:p>
          <a:p>
            <a:pPr algn="just">
              <a:defRPr/>
            </a:pPr>
            <a:r>
              <a:rPr lang="ar-SA" sz="2800" dirty="0">
                <a:solidFill>
                  <a:schemeClr val="tx1"/>
                </a:solidFill>
              </a:rPr>
              <a:t>- یساعد في تحقیق وحدة الھدف وتقلیل الصراعات.</a:t>
            </a:r>
          </a:p>
        </p:txBody>
      </p:sp>
    </p:spTree>
    <p:extLst>
      <p:ext uri="{BB962C8B-B14F-4D97-AF65-F5344CB8AC3E}">
        <p14:creationId xmlns:p14="http://schemas.microsoft.com/office/powerpoint/2010/main" val="10765216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23</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تنظيم المشروع                                                                              المحاضرة الثالثة</a:t>
            </a:r>
            <a:endParaRPr lang="ar-SA" sz="2000" dirty="0">
              <a:solidFill>
                <a:schemeClr val="accent1"/>
              </a:solidFill>
            </a:endParaRPr>
          </a:p>
        </p:txBody>
      </p:sp>
      <p:sp>
        <p:nvSpPr>
          <p:cNvPr id="5" name="عنوان 1"/>
          <p:cNvSpPr>
            <a:spLocks noGrp="1"/>
          </p:cNvSpPr>
          <p:nvPr>
            <p:ph idx="1"/>
          </p:nvPr>
        </p:nvSpPr>
        <p:spPr>
          <a:xfrm>
            <a:off x="704528" y="1052736"/>
            <a:ext cx="8915400" cy="576065"/>
          </a:xfrm>
          <a:solidFill>
            <a:schemeClr val="tx2">
              <a:lumMod val="20000"/>
              <a:lumOff val="80000"/>
            </a:schemeClr>
          </a:solidFill>
        </p:spPr>
        <p:txBody>
          <a:bodyPr/>
          <a:lstStyle/>
          <a:p>
            <a:pPr rtl="1">
              <a:defRPr/>
            </a:pPr>
            <a:r>
              <a:rPr lang="ar-SA" b="1" dirty="0"/>
              <a:t>سلبيات تنظيم المصفوفة</a:t>
            </a:r>
            <a:r>
              <a:rPr lang="ar-SA" b="1" dirty="0" smtClean="0"/>
              <a:t/>
            </a:r>
            <a:br>
              <a:rPr lang="ar-SA" b="1" dirty="0" smtClean="0"/>
            </a:br>
            <a:r>
              <a:rPr lang="ar-SA" b="1" dirty="0" smtClean="0"/>
              <a:t/>
            </a:r>
            <a:br>
              <a:rPr lang="ar-SA" b="1" dirty="0" smtClean="0"/>
            </a:br>
            <a:endParaRPr lang="ar-SA" dirty="0"/>
          </a:p>
        </p:txBody>
      </p:sp>
      <p:sp>
        <p:nvSpPr>
          <p:cNvPr id="7" name="مستطيل ذو زوايا قطرية مستديرة 6"/>
          <p:cNvSpPr/>
          <p:nvPr/>
        </p:nvSpPr>
        <p:spPr>
          <a:xfrm>
            <a:off x="381000" y="2060848"/>
            <a:ext cx="9144000" cy="3882752"/>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defRPr/>
            </a:pPr>
            <a:r>
              <a:rPr lang="ar-SA" sz="2800" dirty="0">
                <a:solidFill>
                  <a:schemeClr val="tx1"/>
                </a:solidFill>
              </a:rPr>
              <a:t>- وجود مشكلة توازن القوى بین مدیر المشروع والمدیر الوظیفي ففي المصفوفة القویة تكون القوة والسلطة أكبر بید مدیر المشروع وفي المصفوفة الضعیفة تكون أكبر بید المدیر الوظیفي . أما حالة المصفوفة المتوازنة فإن الخلاف والصراع یكون شدید بین الطرفین.</a:t>
            </a:r>
          </a:p>
          <a:p>
            <a:pPr algn="just">
              <a:defRPr/>
            </a:pPr>
            <a:r>
              <a:rPr lang="ar-SA" sz="2800" dirty="0">
                <a:solidFill>
                  <a:schemeClr val="tx1"/>
                </a:solidFill>
              </a:rPr>
              <a:t>- تثیر عملیة تحریك الموارد من مشروع لآخر بعض الصراعات السیاسیة الداخلیة في الشركة لأن كل مدیر یرید الإستحواذ على الموارد لتحقیق أھداف خاصه بمشروعة.</a:t>
            </a:r>
          </a:p>
          <a:p>
            <a:pPr algn="just">
              <a:defRPr/>
            </a:pPr>
            <a:r>
              <a:rPr lang="ar-SA" sz="2800" dirty="0">
                <a:solidFill>
                  <a:schemeClr val="tx1"/>
                </a:solidFill>
              </a:rPr>
              <a:t>- قد یؤدي ھذا النوع من التنظیم إلى وجود مشكلة في مبدأ وحدة القیاده بسبب تشتت العاملین بین أوامر المدیر الوظیفي ومدیر المشروع.</a:t>
            </a:r>
          </a:p>
        </p:txBody>
      </p:sp>
    </p:spTree>
    <p:extLst>
      <p:ext uri="{BB962C8B-B14F-4D97-AF65-F5344CB8AC3E}">
        <p14:creationId xmlns:p14="http://schemas.microsoft.com/office/powerpoint/2010/main" val="338088885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24</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تنظيم المشروع                                                                              المحاضرة الثالثة</a:t>
            </a:r>
            <a:endParaRPr lang="ar-SA" sz="2000" dirty="0">
              <a:solidFill>
                <a:schemeClr val="accent1"/>
              </a:solidFill>
            </a:endParaRPr>
          </a:p>
        </p:txBody>
      </p:sp>
      <p:sp>
        <p:nvSpPr>
          <p:cNvPr id="5" name="عنوان 1"/>
          <p:cNvSpPr>
            <a:spLocks noGrp="1"/>
          </p:cNvSpPr>
          <p:nvPr>
            <p:ph idx="1"/>
          </p:nvPr>
        </p:nvSpPr>
        <p:spPr>
          <a:xfrm>
            <a:off x="516756" y="980728"/>
            <a:ext cx="8915400" cy="576065"/>
          </a:xfrm>
          <a:solidFill>
            <a:schemeClr val="tx2">
              <a:lumMod val="20000"/>
              <a:lumOff val="80000"/>
            </a:schemeClr>
          </a:solidFill>
        </p:spPr>
        <p:txBody>
          <a:bodyPr/>
          <a:lstStyle/>
          <a:p>
            <a:pPr rtl="1">
              <a:defRPr/>
            </a:pPr>
            <a:r>
              <a:rPr lang="ar-SA" b="1" dirty="0" err="1"/>
              <a:t>إختيار</a:t>
            </a:r>
            <a:r>
              <a:rPr lang="ar-SA" b="1" dirty="0"/>
              <a:t> الصيغة التنظيمية للمشروع</a:t>
            </a:r>
            <a:r>
              <a:rPr lang="ar-SA" b="1" dirty="0" smtClean="0"/>
              <a:t/>
            </a:r>
            <a:br>
              <a:rPr lang="ar-SA" b="1" dirty="0" smtClean="0"/>
            </a:br>
            <a:r>
              <a:rPr lang="ar-SA" b="1" dirty="0" smtClean="0"/>
              <a:t/>
            </a:r>
            <a:br>
              <a:rPr lang="ar-SA" b="1" dirty="0" smtClean="0"/>
            </a:br>
            <a:endParaRPr lang="ar-SA" dirty="0"/>
          </a:p>
        </p:txBody>
      </p:sp>
      <p:sp>
        <p:nvSpPr>
          <p:cNvPr id="7" name="مستطيل ذو زوايا قطرية مستديرة 6"/>
          <p:cNvSpPr/>
          <p:nvPr/>
        </p:nvSpPr>
        <p:spPr>
          <a:xfrm>
            <a:off x="381000" y="2204864"/>
            <a:ext cx="9144000" cy="3738736"/>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defRPr/>
            </a:pPr>
            <a:r>
              <a:rPr lang="ar-SA" sz="2800" dirty="0">
                <a:solidFill>
                  <a:schemeClr val="tx1"/>
                </a:solidFill>
              </a:rPr>
              <a:t>لا توجد صیغة یمكن اعتبارھا الأمثل لإختیار الشكل التنظیمي للمشروع لأن ذلك یعتمد على عدة عناصر كطبیعة المشروع والتوجه الثقافي للمنظمة الأم والموارد المتاحه ولكن بصفة عامة ھناك عدد من المعاییر التي یمكن الإعتماد علیھا لإختیار الشكل التنظیمي :</a:t>
            </a:r>
          </a:p>
        </p:txBody>
      </p:sp>
    </p:spTree>
    <p:extLst>
      <p:ext uri="{BB962C8B-B14F-4D97-AF65-F5344CB8AC3E}">
        <p14:creationId xmlns:p14="http://schemas.microsoft.com/office/powerpoint/2010/main" val="115095178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25</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تنظيم المشروع                                                                              المحاضرة الثالثة</a:t>
            </a:r>
            <a:endParaRPr lang="ar-SA" sz="2000" dirty="0">
              <a:solidFill>
                <a:schemeClr val="accent1"/>
              </a:solidFill>
            </a:endParaRPr>
          </a:p>
        </p:txBody>
      </p:sp>
      <p:sp>
        <p:nvSpPr>
          <p:cNvPr id="5" name="عنوان 1"/>
          <p:cNvSpPr>
            <a:spLocks noGrp="1"/>
          </p:cNvSpPr>
          <p:nvPr>
            <p:ph idx="1"/>
          </p:nvPr>
        </p:nvSpPr>
        <p:spPr>
          <a:xfrm>
            <a:off x="776536" y="1052736"/>
            <a:ext cx="8915400" cy="648073"/>
          </a:xfrm>
          <a:solidFill>
            <a:schemeClr val="tx2">
              <a:lumMod val="20000"/>
              <a:lumOff val="80000"/>
            </a:schemeClr>
          </a:solidFill>
        </p:spPr>
        <p:txBody>
          <a:bodyPr/>
          <a:lstStyle/>
          <a:p>
            <a:pPr rtl="1">
              <a:defRPr/>
            </a:pPr>
            <a:r>
              <a:rPr lang="ar-SA" b="1" dirty="0"/>
              <a:t>تابع.....</a:t>
            </a:r>
            <a:r>
              <a:rPr lang="ar-SA" b="1" dirty="0" smtClean="0"/>
              <a:t/>
            </a:r>
            <a:br>
              <a:rPr lang="ar-SA" b="1" dirty="0" smtClean="0"/>
            </a:br>
            <a:r>
              <a:rPr lang="ar-SA" b="1" dirty="0" smtClean="0"/>
              <a:t/>
            </a:r>
            <a:br>
              <a:rPr lang="ar-SA" b="1" dirty="0" smtClean="0"/>
            </a:br>
            <a:endParaRPr lang="ar-SA" dirty="0"/>
          </a:p>
        </p:txBody>
      </p:sp>
      <p:sp>
        <p:nvSpPr>
          <p:cNvPr id="7" name="مستطيل ذو زوايا قطرية مستديرة 6"/>
          <p:cNvSpPr/>
          <p:nvPr/>
        </p:nvSpPr>
        <p:spPr>
          <a:xfrm>
            <a:off x="381000" y="1700808"/>
            <a:ext cx="9144000" cy="4242791"/>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defRPr/>
            </a:pPr>
            <a:r>
              <a:rPr lang="ar-SA" sz="2800" dirty="0">
                <a:solidFill>
                  <a:schemeClr val="tx1"/>
                </a:solidFill>
              </a:rPr>
              <a:t>١- تعریف المشروع عن طریق صیاغة الأھداف التي تحدد نوع المخرجات المرغوبة.</a:t>
            </a:r>
          </a:p>
          <a:p>
            <a:pPr algn="just">
              <a:defRPr/>
            </a:pPr>
            <a:r>
              <a:rPr lang="ar-SA" sz="2800" dirty="0">
                <a:solidFill>
                  <a:schemeClr val="tx1"/>
                </a:solidFill>
              </a:rPr>
              <a:t>٢- تحدید المھام الأساسیه المرتبطة بكل ھدف وتحدید الأقسام الوظیفیة في المنظمة الأم التي تصلح لإنجاز ھذه المھام</a:t>
            </a:r>
            <a:r>
              <a:rPr lang="ar-SA" sz="2800" dirty="0" smtClean="0">
                <a:solidFill>
                  <a:schemeClr val="tx1"/>
                </a:solidFill>
              </a:rPr>
              <a:t>.(توطين المهمات في الوظائف)</a:t>
            </a:r>
            <a:endParaRPr lang="ar-SA" sz="2800" dirty="0">
              <a:solidFill>
                <a:schemeClr val="tx1"/>
              </a:solidFill>
            </a:endParaRPr>
          </a:p>
          <a:p>
            <a:pPr algn="just">
              <a:defRPr/>
            </a:pPr>
            <a:r>
              <a:rPr lang="ar-SA" sz="2800" dirty="0">
                <a:solidFill>
                  <a:schemeClr val="tx1"/>
                </a:solidFill>
              </a:rPr>
              <a:t>٣- ترتیب المھام حسب تتابع التنفیذ وتجزئتھا إلى حزم عمل.</a:t>
            </a:r>
          </a:p>
          <a:p>
            <a:pPr algn="just">
              <a:defRPr/>
            </a:pPr>
            <a:r>
              <a:rPr lang="ar-SA" sz="2800" dirty="0">
                <a:solidFill>
                  <a:schemeClr val="tx1"/>
                </a:solidFill>
              </a:rPr>
              <a:t>٤- تحدید الوحدات التي ستقوم بأداء حزم العمل في المنظمة الأم وتحدید الوحدات التي ستعمل معا.</a:t>
            </a:r>
          </a:p>
          <a:p>
            <a:pPr algn="just">
              <a:defRPr/>
            </a:pPr>
            <a:r>
              <a:rPr lang="ar-SA" sz="2800" dirty="0">
                <a:solidFill>
                  <a:schemeClr val="tx1"/>
                </a:solidFill>
              </a:rPr>
              <a:t>٥- اعداد قائمة الخصائص الممیزه والإقتراحات المتعلقة بالمشروع مثل مستوى التقنیة المطلوب ، طول مدة المشروع ، حجم المشروع ، المشاكل المتوقع أن تواجه المشروع.</a:t>
            </a:r>
          </a:p>
        </p:txBody>
      </p:sp>
    </p:spTree>
    <p:extLst>
      <p:ext uri="{BB962C8B-B14F-4D97-AF65-F5344CB8AC3E}">
        <p14:creationId xmlns:p14="http://schemas.microsoft.com/office/powerpoint/2010/main" val="58097396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26</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تنظيم المشروع                                                                              المحاضرة الثالثة</a:t>
            </a:r>
            <a:endParaRPr lang="ar-SA" sz="2000" dirty="0">
              <a:solidFill>
                <a:schemeClr val="accent1"/>
              </a:solidFill>
            </a:endParaRPr>
          </a:p>
        </p:txBody>
      </p:sp>
      <p:sp>
        <p:nvSpPr>
          <p:cNvPr id="5" name="عنوان 1"/>
          <p:cNvSpPr>
            <a:spLocks noGrp="1"/>
          </p:cNvSpPr>
          <p:nvPr>
            <p:ph idx="1"/>
          </p:nvPr>
        </p:nvSpPr>
        <p:spPr>
          <a:xfrm>
            <a:off x="776536" y="1052736"/>
            <a:ext cx="8915400" cy="648073"/>
          </a:xfrm>
          <a:solidFill>
            <a:schemeClr val="tx2">
              <a:lumMod val="20000"/>
              <a:lumOff val="80000"/>
            </a:schemeClr>
          </a:solidFill>
        </p:spPr>
        <p:txBody>
          <a:bodyPr/>
          <a:lstStyle/>
          <a:p>
            <a:pPr rtl="1">
              <a:defRPr/>
            </a:pPr>
            <a:r>
              <a:rPr lang="ar-SA" b="1" dirty="0"/>
              <a:t>تابع.....</a:t>
            </a:r>
            <a:r>
              <a:rPr lang="ar-SA" b="1" dirty="0" smtClean="0"/>
              <a:t/>
            </a:r>
            <a:br>
              <a:rPr lang="ar-SA" b="1" dirty="0" smtClean="0"/>
            </a:br>
            <a:r>
              <a:rPr lang="ar-SA" b="1" dirty="0" smtClean="0"/>
              <a:t/>
            </a:r>
            <a:br>
              <a:rPr lang="ar-SA" b="1" dirty="0" smtClean="0"/>
            </a:br>
            <a:endParaRPr lang="ar-SA" dirty="0"/>
          </a:p>
        </p:txBody>
      </p:sp>
      <p:sp>
        <p:nvSpPr>
          <p:cNvPr id="7" name="مستطيل ذو زوايا قطرية مستديرة 6"/>
          <p:cNvSpPr/>
          <p:nvPr/>
        </p:nvSpPr>
        <p:spPr>
          <a:xfrm>
            <a:off x="417512" y="1700808"/>
            <a:ext cx="9144000" cy="4242791"/>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defRPr/>
            </a:pPr>
            <a:r>
              <a:rPr lang="ar-SA" sz="2800" dirty="0" smtClean="0">
                <a:solidFill>
                  <a:schemeClr val="tx1"/>
                </a:solidFill>
              </a:rPr>
              <a:t>6. بعد ذلك تتضح الرؤية، هل المهمات وحزم العمل والخصائص الأخرى تجمعت في وظيفة معينة فيكون الشكل الأنسب هو التنظيم الوظيفي، ام انها تتقاطع مع مجموعة وظائف فيكون الشكل الأنسب هو تنظيم المصفوفة، ام انه من الصعب اداءها الا بشكل مستقل فيكون الشكل الأنسب هو التنظيم المستقل.</a:t>
            </a:r>
            <a:endParaRPr lang="ar-SA" sz="2800" dirty="0">
              <a:solidFill>
                <a:schemeClr val="tx1"/>
              </a:solidFill>
            </a:endParaRPr>
          </a:p>
        </p:txBody>
      </p:sp>
    </p:spTree>
    <p:extLst>
      <p:ext uri="{BB962C8B-B14F-4D97-AF65-F5344CB8AC3E}">
        <p14:creationId xmlns:p14="http://schemas.microsoft.com/office/powerpoint/2010/main" val="14491026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rPr>
              <a:t>All Rights Reserved for KFU ©</a:t>
            </a:r>
            <a:endParaRPr lang="en-US" sz="1100" b="0" dirty="0">
              <a:solidFill>
                <a:schemeClr val="bg1"/>
              </a:solidFill>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template-final.potx" id="{95F461BE-526E-4CA1-9DA5-0D8BE929E680}" vid="{4B94896F-684C-4F32-8A74-8D9CFF96F35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Managemnt-template-final</Template>
  <TotalTime>6088</TotalTime>
  <Words>1506</Words>
  <Application>Microsoft Office PowerPoint</Application>
  <PresentationFormat>A4 Paper (210x297 mm)</PresentationFormat>
  <Paragraphs>198</Paragraphs>
  <Slides>27</Slides>
  <Notes>24</Notes>
  <HiddenSlides>0</HiddenSlides>
  <MMClips>0</MMClips>
  <ScaleCrop>false</ScaleCrop>
  <HeadingPairs>
    <vt:vector size="6" baseType="variant">
      <vt:variant>
        <vt:lpstr>الخطوط المستخدمة</vt:lpstr>
      </vt:variant>
      <vt:variant>
        <vt:i4>7</vt:i4>
      </vt:variant>
      <vt:variant>
        <vt:lpstr>نسق</vt:lpstr>
      </vt:variant>
      <vt:variant>
        <vt:i4>1</vt:i4>
      </vt:variant>
      <vt:variant>
        <vt:lpstr>عناوين الشرائح</vt:lpstr>
      </vt:variant>
      <vt:variant>
        <vt:i4>27</vt:i4>
      </vt:variant>
    </vt:vector>
  </HeadingPairs>
  <TitlesOfParts>
    <vt:vector size="35" baseType="lpstr">
      <vt:lpstr>ae_AlMateen</vt:lpstr>
      <vt:lpstr>Arial</vt:lpstr>
      <vt:lpstr>AYM Wadiy S_U normal.</vt:lpstr>
      <vt:lpstr>Calibri</vt:lpstr>
      <vt:lpstr>PT Bold Heading</vt:lpstr>
      <vt:lpstr>Times New Roman</vt:lpstr>
      <vt:lpstr>Wingdings</vt:lpstr>
      <vt:lpstr>Office Theme</vt:lpstr>
      <vt:lpstr>عرض تقديمي في PowerPoint</vt:lpstr>
      <vt:lpstr>المحاضرة الثالثة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Aliserag</cp:lastModifiedBy>
  <cp:revision>145</cp:revision>
  <dcterms:created xsi:type="dcterms:W3CDTF">2014-09-11T06:47:01Z</dcterms:created>
  <dcterms:modified xsi:type="dcterms:W3CDTF">2014-09-25T04:48:08Z</dcterms:modified>
</cp:coreProperties>
</file>