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10" r:id="rId3"/>
    <p:sldId id="375" r:id="rId4"/>
    <p:sldId id="376" r:id="rId5"/>
    <p:sldId id="383" r:id="rId6"/>
    <p:sldId id="380" r:id="rId7"/>
    <p:sldId id="384" r:id="rId8"/>
    <p:sldId id="381" r:id="rId9"/>
    <p:sldId id="385" r:id="rId10"/>
    <p:sldId id="386" r:id="rId11"/>
    <p:sldId id="387" r:id="rId12"/>
    <p:sldId id="389" r:id="rId13"/>
    <p:sldId id="390" r:id="rId14"/>
    <p:sldId id="391" r:id="rId15"/>
    <p:sldId id="388" r:id="rId16"/>
    <p:sldId id="392" r:id="rId17"/>
    <p:sldId id="394" r:id="rId18"/>
    <p:sldId id="393" r:id="rId19"/>
    <p:sldId id="395" r:id="rId20"/>
    <p:sldId id="396" r:id="rId21"/>
    <p:sldId id="397" r:id="rId22"/>
    <p:sldId id="398" r:id="rId23"/>
    <p:sldId id="373" r:id="rId24"/>
    <p:sldId id="372" r:id="rId25"/>
    <p:sldId id="371" r:id="rId26"/>
    <p:sldId id="370" r:id="rId27"/>
    <p:sldId id="369" r:id="rId28"/>
    <p:sldId id="368" r:id="rId29"/>
    <p:sldId id="399" r:id="rId30"/>
    <p:sldId id="382" r:id="rId31"/>
    <p:sldId id="367" r:id="rId32"/>
    <p:sldId id="366" r:id="rId33"/>
    <p:sldId id="266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82" d="100"/>
          <a:sy n="82" d="100"/>
        </p:scale>
        <p:origin x="720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751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15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9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51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77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12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280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95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519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79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496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9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599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66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864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3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0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802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88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71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675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373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2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143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3083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71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3011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9394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32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المشاريع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عبدالله حمود سراج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أستاذ مشارك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الرابعة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خطة المشروع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965200" y="1115097"/>
            <a:ext cx="8915400" cy="676672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الأهداف الدراسية للفصل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عنصر نائب للمحتوى 6"/>
          <p:cNvSpPr txBox="1">
            <a:spLocks/>
          </p:cNvSpPr>
          <p:nvPr/>
        </p:nvSpPr>
        <p:spPr bwMode="auto">
          <a:xfrm>
            <a:off x="758056" y="2204864"/>
            <a:ext cx="8915400" cy="2692896"/>
          </a:xfrm>
          <a:prstGeom prst="round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defRPr/>
            </a:pPr>
            <a:r>
              <a:rPr lang="ar-SA" sz="2400" smtClean="0"/>
              <a:t>معرفة مفهوم تجزئة هيكل العمل.</a:t>
            </a:r>
          </a:p>
          <a:p>
            <a:pPr algn="just" rtl="1">
              <a:defRPr/>
            </a:pPr>
            <a:r>
              <a:rPr lang="ar-SA" sz="2400" smtClean="0"/>
              <a:t>فهم مراحل اعداد خطة المشروع.</a:t>
            </a:r>
          </a:p>
          <a:p>
            <a:pPr algn="just" rtl="1">
              <a:defRPr/>
            </a:pPr>
            <a:r>
              <a:rPr lang="ar-SA" sz="2400" smtClean="0"/>
              <a:t>تحديد عناصر خطة المشروع.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623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تمهيد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3682" y="87265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11" name="مستطيل ذو زوايا قطرية مستديرة 10"/>
          <p:cNvSpPr/>
          <p:nvPr/>
        </p:nvSpPr>
        <p:spPr>
          <a:xfrm>
            <a:off x="502864" y="19168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التخطیط ھو أول وظیفة من وظائف الإداره، فمن خلال التخطیط یتم وضع الأھداف التي </a:t>
            </a:r>
            <a:r>
              <a:rPr lang="ar-SA" sz="2800" dirty="0" err="1">
                <a:solidFill>
                  <a:schemeClr val="tx1"/>
                </a:solidFill>
              </a:rPr>
              <a:t>یمكن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err="1" smtClean="0">
                <a:solidFill>
                  <a:schemeClr val="tx1"/>
                </a:solidFill>
              </a:rPr>
              <a:t>تحقیقھا</a:t>
            </a:r>
            <a:r>
              <a:rPr lang="ar-SA" sz="2800" dirty="0" smtClean="0">
                <a:solidFill>
                  <a:schemeClr val="tx1"/>
                </a:solidFill>
              </a:rPr>
              <a:t>، وتبنى عليها بقية الوظائف الإدارية الأخرى.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التخطيط يسبق أي عمل تنفيذي، ويحدد الاعمال التي يفترض ان يتم القيام بها في </a:t>
            </a:r>
            <a:r>
              <a:rPr lang="ar-SA" sz="2800" dirty="0">
                <a:solidFill>
                  <a:schemeClr val="tx1"/>
                </a:solidFill>
              </a:rPr>
              <a:t>المستقبل. </a:t>
            </a:r>
            <a:endParaRPr lang="ar-SA" sz="28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التخطيط </a:t>
            </a:r>
            <a:r>
              <a:rPr lang="ar-SA" sz="2800" dirty="0" err="1">
                <a:solidFill>
                  <a:schemeClr val="tx1"/>
                </a:solidFill>
              </a:rPr>
              <a:t>ھو</a:t>
            </a:r>
            <a:r>
              <a:rPr lang="ar-SA" sz="2800" dirty="0">
                <a:solidFill>
                  <a:schemeClr val="tx1"/>
                </a:solidFill>
              </a:rPr>
              <a:t> مجموعة من الأنشطة الفكرية والنظرية التي </a:t>
            </a:r>
            <a:r>
              <a:rPr lang="ar-SA" sz="2800" dirty="0" err="1">
                <a:solidFill>
                  <a:schemeClr val="tx1"/>
                </a:solidFill>
              </a:rPr>
              <a:t>تھدف</a:t>
            </a:r>
            <a:r>
              <a:rPr lang="ar-SA" sz="2800" dirty="0">
                <a:solidFill>
                  <a:schemeClr val="tx1"/>
                </a:solidFill>
              </a:rPr>
              <a:t> إلى </a:t>
            </a:r>
            <a:r>
              <a:rPr lang="ar-SA" sz="2800" dirty="0" smtClean="0">
                <a:solidFill>
                  <a:schemeClr val="tx1"/>
                </a:solidFill>
              </a:rPr>
              <a:t>تحقيق </a:t>
            </a:r>
            <a:r>
              <a:rPr lang="ar-SA" sz="2800" dirty="0">
                <a:solidFill>
                  <a:schemeClr val="tx1"/>
                </a:solidFill>
              </a:rPr>
              <a:t>انتقال منظم من موقف حالي إلى موقف مستقبلي مستهدف يفوق الواقع الحالي قيمة وقدرة على الإنجاز.</a:t>
            </a:r>
          </a:p>
          <a:p>
            <a:pPr algn="just">
              <a:buFont typeface="Arial" pitchFamily="34" charset="0"/>
              <a:buChar char="•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7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3682" y="87265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6" name="مستطيل ذو زوايا قطرية مستديرة 5"/>
          <p:cNvSpPr/>
          <p:nvPr/>
        </p:nvSpPr>
        <p:spPr>
          <a:xfrm>
            <a:off x="502864" y="19168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 typeface="Arial" pitchFamily="34" charset="0"/>
              <a:buChar char="•"/>
              <a:defRPr/>
            </a:pPr>
            <a:r>
              <a:rPr lang="ar-SA" sz="2800" dirty="0" err="1" smtClean="0">
                <a:solidFill>
                  <a:schemeClr val="tx1"/>
                </a:solidFill>
              </a:rPr>
              <a:t>ویمكن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أن نعرفه كذلك بأنه </a:t>
            </a:r>
            <a:r>
              <a:rPr lang="ar-SA" sz="2800" dirty="0" smtClean="0">
                <a:solidFill>
                  <a:schemeClr val="tx1"/>
                </a:solidFill>
              </a:rPr>
              <a:t>عملية </a:t>
            </a:r>
            <a:r>
              <a:rPr lang="ar-SA" sz="2800" dirty="0">
                <a:solidFill>
                  <a:schemeClr val="tx1"/>
                </a:solidFill>
              </a:rPr>
              <a:t>وضع </a:t>
            </a:r>
            <a:r>
              <a:rPr lang="ar-SA" sz="2800" dirty="0" smtClean="0">
                <a:solidFill>
                  <a:schemeClr val="tx1"/>
                </a:solidFill>
              </a:rPr>
              <a:t>الأهداف وتحديد </a:t>
            </a:r>
            <a:r>
              <a:rPr lang="ar-SA" sz="2800" dirty="0">
                <a:solidFill>
                  <a:schemeClr val="tx1"/>
                </a:solidFill>
              </a:rPr>
              <a:t>الوسائل اللازمة للوصول </a:t>
            </a:r>
            <a:r>
              <a:rPr lang="ar-SA" sz="2800" dirty="0" err="1">
                <a:solidFill>
                  <a:schemeClr val="tx1"/>
                </a:solidFill>
              </a:rPr>
              <a:t>إلیھا</a:t>
            </a:r>
            <a:r>
              <a:rPr lang="ar-SA" sz="2800" dirty="0">
                <a:solidFill>
                  <a:schemeClr val="tx1"/>
                </a:solidFill>
              </a:rPr>
              <a:t> بأحسن الأحوال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لذا هو يهتم بعاملين أساسيين:</a:t>
            </a:r>
          </a:p>
          <a:p>
            <a:pPr marL="457200" indent="-457200" algn="just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المستقبل.</a:t>
            </a:r>
          </a:p>
          <a:p>
            <a:pPr marL="457200" indent="-457200" algn="just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الأهداف والطرق المستخدمة لتحقيق الأهداف.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66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فوائد التخطيط 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9710" y="108473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412266" y="2037516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الشرعیه ( التخطیط السلیم یساھم في إعطاء الشرعیة للمنظمة تجاه مختلف الأطراف </a:t>
            </a:r>
            <a:r>
              <a:rPr lang="ar-SA" sz="2800" dirty="0" smtClean="0">
                <a:solidFill>
                  <a:schemeClr val="tx1"/>
                </a:solidFill>
              </a:rPr>
              <a:t>)حيث البدء بوضع رسالة المنظمة يساعد على ذلك.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تحسین تركیز المنظمة ومرونتھا ( القدره على التغییر </a:t>
            </a:r>
            <a:r>
              <a:rPr lang="ar-SA" sz="2800" dirty="0" err="1">
                <a:solidFill>
                  <a:schemeClr val="tx1"/>
                </a:solidFill>
              </a:rPr>
              <a:t>والتكیف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)من خلال معرفة ما تريد بالضبط وماذا يحتاج الزبائن وكيف سيتم التعامل معهم مثلا.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دلیل لتصرف وتوجیه المنظمة نحو الأفعال والتنفیذ ( إعطاء أھمیة كبیره للأولویات ذات قیمة مضافة للمنظمة </a:t>
            </a:r>
            <a:r>
              <a:rPr lang="ar-SA" sz="2800" dirty="0" smtClean="0">
                <a:solidFill>
                  <a:schemeClr val="tx1"/>
                </a:solidFill>
              </a:rPr>
              <a:t>).متجهة نحو النتائج والاولويات والفرص والبعد عن المشاكل.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2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9710" y="108473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412266" y="2037516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 </a:t>
            </a:r>
            <a:r>
              <a:rPr lang="ar-SA" sz="2800" dirty="0">
                <a:solidFill>
                  <a:schemeClr val="tx1"/>
                </a:solidFill>
              </a:rPr>
              <a:t>تحسین التنسیق ( تحدید الأھداف یجعل الأقسام </a:t>
            </a:r>
            <a:r>
              <a:rPr lang="ar-SA" sz="2800" dirty="0" smtClean="0">
                <a:solidFill>
                  <a:schemeClr val="tx1"/>
                </a:solidFill>
              </a:rPr>
              <a:t>المختلفة </a:t>
            </a:r>
            <a:r>
              <a:rPr lang="ar-SA" sz="2800" dirty="0" smtClean="0">
                <a:solidFill>
                  <a:schemeClr val="tx1"/>
                </a:solidFill>
              </a:rPr>
              <a:t>وفرق </a:t>
            </a:r>
            <a:r>
              <a:rPr lang="ar-SA" sz="2800" dirty="0">
                <a:solidFill>
                  <a:schemeClr val="tx1"/>
                </a:solidFill>
              </a:rPr>
              <a:t>العمل تنسق أداءھا وترشد قراراتھا 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ar-SA" sz="2800" dirty="0" smtClean="0">
                <a:solidFill>
                  <a:schemeClr val="tx1"/>
                </a:solidFill>
              </a:rPr>
              <a:t>.خلق ما يسمى بسلسلة الوسائل والغايات (هرمية الأهداف)</a:t>
            </a:r>
            <a:endParaRPr lang="en-US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تحسین إدارة الوقت ( أداء الأعمال حسب </a:t>
            </a:r>
            <a:r>
              <a:rPr lang="ar-SA" sz="2800" dirty="0" err="1" smtClean="0">
                <a:solidFill>
                  <a:schemeClr val="tx1"/>
                </a:solidFill>
              </a:rPr>
              <a:t>الأھمی</a:t>
            </a:r>
            <a:r>
              <a:rPr lang="ar-SA" sz="2800" dirty="0" err="1">
                <a:solidFill>
                  <a:schemeClr val="tx1"/>
                </a:solidFill>
              </a:rPr>
              <a:t>ه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وموازنة الوقت المتاح ).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err="1">
                <a:solidFill>
                  <a:schemeClr val="tx1"/>
                </a:solidFill>
              </a:rPr>
              <a:t>تحسین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chemeClr val="tx1"/>
                </a:solidFill>
              </a:rPr>
              <a:t>عملية </a:t>
            </a:r>
            <a:r>
              <a:rPr lang="ar-SA" sz="2800" dirty="0">
                <a:solidFill>
                  <a:schemeClr val="tx1"/>
                </a:solidFill>
              </a:rPr>
              <a:t>الرقابة ( قیاس الأداء وتحدید الإنحرافات ).</a:t>
            </a:r>
          </a:p>
        </p:txBody>
      </p:sp>
    </p:spTree>
    <p:extLst>
      <p:ext uri="{BB962C8B-B14F-4D97-AF65-F5344CB8AC3E}">
        <p14:creationId xmlns:p14="http://schemas.microsoft.com/office/powerpoint/2010/main" val="39105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أنواع التخطيط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 هناك تصنيفات متعددة كثيرة لأنواع التخطيط منها :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حسب </a:t>
            </a:r>
            <a:r>
              <a:rPr lang="ar-SA" sz="2800" dirty="0">
                <a:solidFill>
                  <a:schemeClr val="tx1"/>
                </a:solidFill>
              </a:rPr>
              <a:t>مستوى الشمولیة والتفصیل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١/ خطة استیراتیجیة ٢/ خطة تكتیكیة ٣/ خطة تشغیلیة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حسب </a:t>
            </a:r>
            <a:r>
              <a:rPr lang="ar-SA" sz="2800" dirty="0" smtClean="0">
                <a:solidFill>
                  <a:schemeClr val="tx1"/>
                </a:solidFill>
              </a:rPr>
              <a:t>الفترة الزمنية: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طويلة الاجل ( </a:t>
            </a:r>
            <a:r>
              <a:rPr lang="ar-SA" sz="2800" dirty="0">
                <a:solidFill>
                  <a:schemeClr val="tx1"/>
                </a:solidFill>
              </a:rPr>
              <a:t>أكثر من ٣ سنوات )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متوسطة </a:t>
            </a:r>
            <a:r>
              <a:rPr lang="ar-SA" sz="2800" dirty="0" smtClean="0">
                <a:solidFill>
                  <a:schemeClr val="tx1"/>
                </a:solidFill>
              </a:rPr>
              <a:t>الاجل </a:t>
            </a:r>
            <a:r>
              <a:rPr lang="ar-SA" sz="2800" dirty="0">
                <a:solidFill>
                  <a:schemeClr val="tx1"/>
                </a:solidFill>
              </a:rPr>
              <a:t>( من سنة إلى ٣ سنوات )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err="1" smtClean="0">
                <a:solidFill>
                  <a:schemeClr val="tx1"/>
                </a:solidFill>
              </a:rPr>
              <a:t>قصیرةالاجل</a:t>
            </a:r>
            <a:r>
              <a:rPr lang="ar-SA" sz="2800" dirty="0" smtClean="0">
                <a:solidFill>
                  <a:schemeClr val="tx1"/>
                </a:solidFill>
              </a:rPr>
              <a:t> ( </a:t>
            </a:r>
            <a:r>
              <a:rPr lang="ar-SA" sz="2800" dirty="0">
                <a:solidFill>
                  <a:schemeClr val="tx1"/>
                </a:solidFill>
              </a:rPr>
              <a:t>أقل من سنة </a:t>
            </a:r>
            <a:r>
              <a:rPr lang="ar-SA" sz="2800" dirty="0" smtClean="0">
                <a:solidFill>
                  <a:schemeClr val="tx1"/>
                </a:solidFill>
              </a:rPr>
              <a:t>)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19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حسب مجال الاستعمال :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متكررة الاستعمال مثل ( </a:t>
            </a:r>
            <a:r>
              <a:rPr lang="ar-SA" sz="2800" dirty="0">
                <a:solidFill>
                  <a:schemeClr val="tx1"/>
                </a:solidFill>
              </a:rPr>
              <a:t>السیاسات ، الإجراءات ، القواعد )</a:t>
            </a:r>
          </a:p>
          <a:p>
            <a:pPr marL="457200" indent="-457200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غير متكررة الاستعمال ( </a:t>
            </a:r>
            <a:r>
              <a:rPr lang="ar-SA" sz="2800" dirty="0">
                <a:solidFill>
                  <a:schemeClr val="tx1"/>
                </a:solidFill>
              </a:rPr>
              <a:t>البرامج ، </a:t>
            </a:r>
            <a:r>
              <a:rPr lang="ar-SA" sz="2800" dirty="0" smtClean="0">
                <a:solidFill>
                  <a:schemeClr val="tx1"/>
                </a:solidFill>
              </a:rPr>
              <a:t>المشاريع )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حسب النشاط: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-اقتصادي/مالي.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-صناعي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-انشائي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-تخطيط لمشاريع مختلفة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9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لماذا الحاجة الى التخطيط في المشاريع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نشأت الحاجة للتخطيط في المشاريع للأسباب التالية:</a:t>
            </a:r>
          </a:p>
          <a:p>
            <a:pPr marL="457200" indent="-457200">
              <a:buFontTx/>
              <a:buChar char="-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البيئة: تغيرات تتسم بالسرعة والتعقد في جوانب متعددة منها: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تغيرات تكنولوجية /سياسية/اقتصادية/اجتماعية وثقافية/بشرية /اذواق المستهلكين......الخ.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- ندرة الموارد :والتي يجب الحفاظ عليها وحسن استخدامها.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7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بيئة المشاريع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المشروع: هي مجموعة العوامل والتغيرات المحيطة بالمشروع والتي تؤثر بشكل مباشر او غير مباشر على المشروع: وتنقسم الى :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خارجية                     2. بيئة داخلية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والبيئة الخارجية تنقسم الي: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-عامة                                -خاصة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23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بيئة المشاريع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المشروع: هي مجموعة العوامل والتغيرات المحيطة بالمشروع والتي تؤثر بشكل مباشر او غير مباشر على المشروع: وتنقسم الى :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بيئة خارجية                     2. بيئة داخلية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والبيئة الخارجية تنقسم الي:</a:t>
            </a:r>
          </a:p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-عامة                                -خاصة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جوانب مهمة يجب الاهتمام بها عند التخطيط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الغاية الأساسية من عملية التخطيط هي تأسيس مجموعة من التوجيهات المكتوبة بالتفصيل تمكن فريق عمل المشروع من: فهم ومعرفة ما لذي يجب ان يتم عمله ومتى؟ وما هي المواد اللازمة؟ ومتى نحتاج هذه الموارد؟</a:t>
            </a:r>
            <a:r>
              <a:rPr lang="ar-SA" sz="3200" dirty="0">
                <a:solidFill>
                  <a:schemeClr val="tx1"/>
                </a:solidFill>
              </a:rPr>
              <a:t> </a:t>
            </a:r>
            <a:r>
              <a:rPr lang="ar-SA" sz="3200" dirty="0" smtClean="0">
                <a:solidFill>
                  <a:schemeClr val="tx1"/>
                </a:solidFill>
              </a:rPr>
              <a:t>وما هو </a:t>
            </a:r>
            <a:r>
              <a:rPr lang="ar-SA" sz="3200" dirty="0" smtClean="0">
                <a:solidFill>
                  <a:schemeClr val="tx1"/>
                </a:solidFill>
              </a:rPr>
              <a:t>مدى توفرها؟ وماهي كلفتها؟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التخطيط وسيلة للوصول الى اهداف المشروع المرتبطة بالوقت والكلفة والمواصفات التي ترضي الزبون وتجعله يقبل باستلام المشروع.</a:t>
            </a:r>
          </a:p>
        </p:txBody>
      </p:sp>
    </p:spTree>
    <p:extLst>
      <p:ext uri="{BB962C8B-B14F-4D97-AF65-F5344CB8AC3E}">
        <p14:creationId xmlns:p14="http://schemas.microsoft.com/office/powerpoint/2010/main" val="279988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التخطيط يتنبأ بالمخاطر التي من المحتمل انها قد تواجه المشروع وتعيفه من الوصول الى أهدافه مع وضع الاستراتيجيات والخطط المناسبة لتجنب هذه المخاطر.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9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مراحل اعداد خطة المشروع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تمر بخمسة مراحل أساسية هي: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عقد الاجتماع التأسيسي.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اعداد الخطة الابتدائية.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اعداد الخطة المركبة للمشروع.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اعداد الخطة النهائية للمشروع.</a:t>
            </a:r>
          </a:p>
          <a:p>
            <a:pPr marL="742950" indent="-742950">
              <a:buAutoNum type="arabicPeriod"/>
              <a:defRPr/>
            </a:pPr>
            <a:r>
              <a:rPr lang="ar-SA" sz="3600" dirty="0" smtClean="0">
                <a:solidFill>
                  <a:schemeClr val="tx1"/>
                </a:solidFill>
              </a:rPr>
              <a:t>مراجعة الخطة النهائية.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93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الأولى: عقد الاجتماع التأسيسي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اجتماع يتم الدعوة اليه من قبل الإدارة العليا للمنظمة الام من جل مناقشة الخطوط العريضة للمشروع والمخاطر المحتملة، وعليه من المفترض ان يخلص الاجتماع الى تبيين النقاط التالية: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تحديد المدى الفني للمشروع.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تحديد الأسس التي توضح مسؤوليات المشاركين في الاجتماع عن أداء المشروع.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وضع موازنات وجداول غير نهائية </a:t>
            </a:r>
          </a:p>
          <a:p>
            <a:pPr marL="457200" indent="-457200">
              <a:buFontTx/>
              <a:buChar char="-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تشكيل فريق ادرة المخاطر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40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الثانية: اعداد الخطة الابتدائية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381000" y="1768321"/>
            <a:ext cx="9144000" cy="43249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يعتمد اعداد الخطة الابتدائية على مفهوم تجزئة هيكل </a:t>
            </a:r>
            <a:r>
              <a:rPr lang="en-US" sz="3200" dirty="0">
                <a:solidFill>
                  <a:schemeClr val="tx1"/>
                </a:solidFill>
              </a:rPr>
              <a:t>(WBS)</a:t>
            </a:r>
            <a:endParaRPr lang="ar-SA" sz="32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العمل</a:t>
            </a:r>
            <a:r>
              <a:rPr lang="en-US" sz="3200" dirty="0" smtClean="0">
                <a:solidFill>
                  <a:schemeClr val="tx1"/>
                </a:solidFill>
              </a:rPr>
              <a:t>Work Break Down Structure</a:t>
            </a:r>
            <a:r>
              <a:rPr lang="ar-SA" sz="3200" dirty="0" smtClean="0">
                <a:solidFill>
                  <a:schemeClr val="tx1"/>
                </a:solidFill>
              </a:rPr>
              <a:t> ويتم من خلاله تحليل العمل هرميا من الأعلى الى الأسفل على النحو التالي: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البرامج الى مجموعة مشاريع.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المشروع الى مجموعة مهام.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المهمة الى مجموعة من حزم العمل.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حزمة العمل الى مجموعة وحدات العمل.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ar-SA" sz="3200" dirty="0" smtClean="0">
                <a:solidFill>
                  <a:schemeClr val="tx1"/>
                </a:solidFill>
              </a:rPr>
              <a:t>تجزئة وحدة العمل الى  مجموعة من الانشطة</a:t>
            </a:r>
            <a:endParaRPr lang="ar-S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6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تجزئة هيكل العمل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784" y="1768321"/>
            <a:ext cx="7416824" cy="422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643713" y="1708145"/>
            <a:ext cx="8762590" cy="330503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2800" dirty="0" smtClean="0"/>
              <a:t>يوفر </a:t>
            </a:r>
            <a:r>
              <a:rPr lang="en-US" sz="2800" dirty="0" smtClean="0"/>
              <a:t>WBS</a:t>
            </a:r>
            <a:r>
              <a:rPr lang="ar-SA" sz="2800" dirty="0" smtClean="0"/>
              <a:t>: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سردا للمهام المراد تنفيذها لتحقيق اهداف المشروع.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من الممكن تجميع تقدير اولي للمشروع.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يمكن تحديد قيم لأنشطة العمل لأي مستوى( تسمى في بعض الأحيان حزم العمل)</a:t>
            </a:r>
          </a:p>
          <a:p>
            <a:pPr marL="457200" indent="-457200">
              <a:buFontTx/>
              <a:buChar char="-"/>
            </a:pPr>
            <a:r>
              <a:rPr lang="ar-SA" sz="2800" dirty="0" smtClean="0"/>
              <a:t>يمكن ان تتكامل هذه التقديرات طبقا لهيكل شجرة </a:t>
            </a:r>
            <a:r>
              <a:rPr lang="en-US" sz="2800" dirty="0" smtClean="0"/>
              <a:t>WBS</a:t>
            </a:r>
            <a:r>
              <a:rPr lang="ar-SA" sz="2800" dirty="0" smtClean="0"/>
              <a:t> لتعطي في النهاية اجماليات المستوى الأعلى.</a:t>
            </a:r>
          </a:p>
          <a:p>
            <a:pPr algn="ctr"/>
            <a:endParaRPr lang="en-US" sz="3200" dirty="0"/>
          </a:p>
        </p:txBody>
      </p:sp>
      <p:sp>
        <p:nvSpPr>
          <p:cNvPr id="3" name="سهم إلى اليسار 2"/>
          <p:cNvSpPr/>
          <p:nvPr/>
        </p:nvSpPr>
        <p:spPr>
          <a:xfrm>
            <a:off x="1568624" y="4437112"/>
            <a:ext cx="6912768" cy="1944216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وبناء عليه يمكن عمل كشف بالأنشطة  واعداد جدول زمنى للتنفيذ وكلف تقديرية ثم يتم مراجعتها ورفعها الى الجهات الاعلى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5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الثالثة: اعداد الخطة المركبة للمشروع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776536" y="1988840"/>
            <a:ext cx="8064896" cy="3960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تدقيق الخطة الابتدائية المرفوعة، حيث يجب ان تحتوى هذه الخطط على اوصاف المهام اللازمة والميزانية والجدولة.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تراجع الخطط بعد ذلك وتدمج في خطة مشروع مركبة.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تعتمد هنا على التدقيق والتمحيص والمراجعة والتجميع  ورفعها الى مدير المشروع الذي بدوره يرفعها الى الإدارة العليا لاعتمادها.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03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الرابعة: اعداد الخطة النهائية للمشروع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776536" y="1988840"/>
            <a:ext cx="8064896" cy="3960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تسمى( الخطة الرئيسة او عقد الالتزام في المشروع او دستور المشروع).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عبارة  عن الخطة النهائية 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تمسى نهائية بعد اعتمادها وإقرارها من قبل الإدارة العليا والتوقيع عليها.</a:t>
            </a:r>
          </a:p>
        </p:txBody>
      </p:sp>
    </p:spTree>
    <p:extLst>
      <p:ext uri="{BB962C8B-B14F-4D97-AF65-F5344CB8AC3E}">
        <p14:creationId xmlns:p14="http://schemas.microsoft.com/office/powerpoint/2010/main" val="134224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المرحلة الخامسة: مراجعة الخطة النهائية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6496" y="153292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776536" y="1988840"/>
            <a:ext cx="8064896" cy="3960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تسمى بالتخطيط اللاحق 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في المرحلة يتم  المراجعة النهائية للتأكد من ان كل العناصر الضرورية لإنجاح المشروع  حسب المطلوب وبشكل مناسب .</a:t>
            </a:r>
          </a:p>
          <a:p>
            <a:pPr marL="457200" indent="-457200" algn="just">
              <a:buFontTx/>
              <a:buChar char="-"/>
            </a:pPr>
            <a:r>
              <a:rPr lang="ar-SA" sz="3200" dirty="0" smtClean="0">
                <a:solidFill>
                  <a:schemeClr val="tx1"/>
                </a:solidFill>
              </a:rPr>
              <a:t>بعد الانتهاء من المراجعة النهائية  لا يجوز التعديل الا بما يسمى بأوامر التغيير.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45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 noGrp="1"/>
          </p:cNvSpPr>
          <p:nvPr>
            <p:ph idx="1"/>
          </p:nvPr>
        </p:nvSpPr>
        <p:spPr bwMode="auto">
          <a:xfrm>
            <a:off x="632520" y="980728"/>
            <a:ext cx="8915400" cy="604664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عناصر خطة المشروع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3072" y="16200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1700808"/>
            <a:ext cx="9144000" cy="439248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خطة المشروع ( أو عقد الإلتزام في المشروع ) یتضمن العناصر التالیة 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العرض العام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أھداف المشروع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المنهج العام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الموارد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الجداول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الأوجه التعاقدیة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الأفراد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طرق التقييم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المشاكل والصعوبات المحتملة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704528" y="980728"/>
            <a:ext cx="8915400" cy="604664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b="1" dirty="0" smtClean="0"/>
              <a:t>العرض العام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5300" y="14450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2060848"/>
            <a:ext cx="9144000" cy="388275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ویكون على شكل ملخص قصیر یتضمن :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غایات المشروع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علاقات الغایات بأھداف المنظمة الأم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وصفا للأسلوب الإداري والبناء التنظیمي الذي سیستخدم في المشروع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ar-SA" sz="2800" dirty="0">
                <a:solidFill>
                  <a:schemeClr val="tx1"/>
                </a:solidFill>
              </a:rPr>
              <a:t>قائمة بالمحطات الرئیسیة لإنجاز المشروع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704528" y="980728"/>
            <a:ext cx="8915400" cy="604664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</a:rPr>
              <a:t>اهداف المشروع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6496" y="167247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507876" y="1838101"/>
            <a:ext cx="9144000" cy="3724499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ویتضمن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شرحا تفصیلیا لغایات المشروع المذكوره في العرض العام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شرحا للفوائد المتحققة من المشروع من حیث الربحیة والمنافسة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شرحا </a:t>
            </a:r>
            <a:r>
              <a:rPr lang="ar-SA" sz="2800" dirty="0" smtClean="0">
                <a:solidFill>
                  <a:schemeClr val="tx1"/>
                </a:solidFill>
              </a:rPr>
              <a:t>لأهداف الإضافية </a:t>
            </a:r>
            <a:r>
              <a:rPr lang="ar-SA" sz="2800" dirty="0" smtClean="0">
                <a:solidFill>
                  <a:schemeClr val="tx1"/>
                </a:solidFill>
              </a:rPr>
              <a:t>أخرى مثل تحقيق اهداف المنظمة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9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صر نائب للمحتوى 4"/>
          <p:cNvSpPr txBox="1">
            <a:spLocks noGrp="1"/>
          </p:cNvSpPr>
          <p:nvPr>
            <p:ph idx="1"/>
          </p:nvPr>
        </p:nvSpPr>
        <p:spPr bwMode="auto">
          <a:xfrm>
            <a:off x="656681" y="868380"/>
            <a:ext cx="8915400" cy="460648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cs typeface="PT Bold Heading" pitchFamily="2" charset="-78"/>
              </a:rPr>
              <a:t>المنهج العام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95300" y="175418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10" name="مستطيل ذو زوايا قطرية مستديرة 9"/>
          <p:cNvSpPr/>
          <p:nvPr/>
        </p:nvSpPr>
        <p:spPr>
          <a:xfrm>
            <a:off x="381000" y="1700808"/>
            <a:ext cx="9144000" cy="431899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ویصف ھذا الجزء عملیة تنفیذ المشروع من الناحیة 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ar-SA" sz="2800" dirty="0">
                <a:solidFill>
                  <a:schemeClr val="tx1"/>
                </a:solidFill>
              </a:rPr>
              <a:t>الفنیة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ar-SA" sz="2800" dirty="0">
                <a:solidFill>
                  <a:schemeClr val="tx1"/>
                </a:solidFill>
              </a:rPr>
              <a:t> الإداریة</a:t>
            </a:r>
          </a:p>
          <a:p>
            <a:pPr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3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16756" y="196286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عنوان 1"/>
          <p:cNvSpPr txBox="1">
            <a:spLocks/>
          </p:cNvSpPr>
          <p:nvPr/>
        </p:nvSpPr>
        <p:spPr>
          <a:xfrm>
            <a:off x="952500" y="780028"/>
            <a:ext cx="8572500" cy="6120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rtl="1">
              <a:defRPr/>
            </a:pPr>
            <a:r>
              <a:rPr lang="ar-SA" b="1" dirty="0">
                <a:solidFill>
                  <a:schemeClr val="tx1"/>
                </a:solidFill>
              </a:rPr>
              <a:t>الأوجه التعاقدية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10" name="مستطيل ذو زوايا قطرية مستديرة 9"/>
          <p:cNvSpPr/>
          <p:nvPr/>
        </p:nvSpPr>
        <p:spPr>
          <a:xfrm>
            <a:off x="381000" y="1916832"/>
            <a:ext cx="9144000" cy="410296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من الصعب على الشركات أن تقوم بتوفیر وتخزین الموارد اللازمة للمشروع من أجل استخدامھا في أوقات متباعده لأن ذلك یثقل المشروع بتكالیف إضافیة.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لذلك فإن المشروع یعتمد على التعاقد الفرعي أو ما یسمى ( مقاول باطن ) لإنجاز بعض المراحل في العمل أو لتوفیر بعض الموارد </a:t>
            </a:r>
            <a:r>
              <a:rPr lang="ar-SA" sz="2800" dirty="0" smtClean="0">
                <a:solidFill>
                  <a:schemeClr val="tx1"/>
                </a:solidFill>
              </a:rPr>
              <a:t>النادرة، وهنا تضع قائمة كاملة للأطراف التعاقدية للمشروع.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كما یتضمن ھذا الجزء أیضا الأمور القانونیة التي تتعلق بالعقود واجراءات التنفیذ.</a:t>
            </a:r>
          </a:p>
        </p:txBody>
      </p:sp>
    </p:spTree>
    <p:extLst>
      <p:ext uri="{BB962C8B-B14F-4D97-AF65-F5344CB8AC3E}">
        <p14:creationId xmlns:p14="http://schemas.microsoft.com/office/powerpoint/2010/main" val="394090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609600" y="1262708"/>
            <a:ext cx="8915400" cy="532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defRPr/>
            </a:pPr>
            <a:r>
              <a:rPr lang="ar-SA" b="1" dirty="0"/>
              <a:t>الجداول</a:t>
            </a:r>
            <a:r>
              <a:rPr lang="ar-SA" b="1" dirty="0" smtClean="0"/>
              <a:t/>
            </a:r>
            <a:br>
              <a:rPr lang="ar-SA" b="1" dirty="0" smtClean="0"/>
            </a:br>
            <a:endParaRPr lang="ar-SA" dirty="0" smtClean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8123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2132856"/>
            <a:ext cx="9144000" cy="388694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تحدید الجداول الزمنیة اللازمة لتنفیذ كافة الأنشطة والفعالیات المطلوب أداءھا</a:t>
            </a:r>
          </a:p>
          <a:p>
            <a:pPr algn="just">
              <a:buFontTx/>
              <a:buChar char="-"/>
              <a:defRPr/>
            </a:pPr>
            <a:r>
              <a:rPr lang="ar-SA" sz="2800" dirty="0">
                <a:solidFill>
                  <a:schemeClr val="tx1"/>
                </a:solidFill>
              </a:rPr>
              <a:t>علاقة الأنشطة الحالیة بالأنشطة السابقة والأنشطة </a:t>
            </a:r>
            <a:r>
              <a:rPr lang="ar-SA" sz="2800" dirty="0" smtClean="0">
                <a:solidFill>
                  <a:schemeClr val="tx1"/>
                </a:solidFill>
              </a:rPr>
              <a:t>اللاحقة ومدى التتابع والاعتمادية فيها.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buFontTx/>
              <a:buChar char="-"/>
              <a:defRPr/>
            </a:pPr>
            <a:r>
              <a:rPr lang="ar-SA" sz="2800" dirty="0">
                <a:solidFill>
                  <a:schemeClr val="tx1"/>
                </a:solidFill>
              </a:rPr>
              <a:t> ویتم إعداد الجدولة </a:t>
            </a:r>
            <a:r>
              <a:rPr lang="ar-SA" sz="2800" dirty="0" smtClean="0">
                <a:solidFill>
                  <a:schemeClr val="tx1"/>
                </a:solidFill>
              </a:rPr>
              <a:t>باستخدام تقنيات عديده منها بيرت وغيرها </a:t>
            </a:r>
            <a:r>
              <a:rPr lang="ar-SA" sz="2800" dirty="0">
                <a:solidFill>
                  <a:schemeClr val="tx1"/>
                </a:solidFill>
              </a:rPr>
              <a:t>لتحدید أوقات أنشطة المشروع ابتداء من أول نشاط وحتى آخر نشاط</a:t>
            </a:r>
          </a:p>
        </p:txBody>
      </p:sp>
    </p:spTree>
    <p:extLst>
      <p:ext uri="{BB962C8B-B14F-4D97-AF65-F5344CB8AC3E}">
        <p14:creationId xmlns:p14="http://schemas.microsoft.com/office/powerpoint/2010/main" val="175512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609600" y="1262708"/>
            <a:ext cx="8915400" cy="532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defRPr/>
            </a:pPr>
            <a:r>
              <a:rPr lang="ar-SA" b="1" dirty="0" smtClean="0"/>
              <a:t>الموارد</a:t>
            </a:r>
            <a:br>
              <a:rPr lang="ar-SA" b="1" dirty="0" smtClean="0"/>
            </a:br>
            <a:endParaRPr lang="ar-SA" dirty="0" smtClean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8123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6" name="مستطيل ذو زوايا قطرية مستديرة 5"/>
          <p:cNvSpPr/>
          <p:nvPr/>
        </p:nvSpPr>
        <p:spPr>
          <a:xfrm>
            <a:off x="381000" y="2060848"/>
            <a:ext cx="9144000" cy="395895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-كافة الموارد اللازمة لإنجاز المشروع من حيث الكم والنوع والتكلفة واعداد ما يسمى بالموازنات التقديرية مع الاخذ في الاعتبار التقلبات في الأسعار المتوقعة بسبب التضخم او الظروف البيئية الأخرى- سيتم تناولها لاحقا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 bwMode="auto">
          <a:xfrm>
            <a:off x="609600" y="1262708"/>
            <a:ext cx="8915400" cy="532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>
              <a:defRPr/>
            </a:pPr>
            <a:r>
              <a:rPr lang="ar-SA" b="1" dirty="0" smtClean="0"/>
              <a:t>الافراد</a:t>
            </a:r>
            <a:br>
              <a:rPr lang="ar-SA" b="1" dirty="0" smtClean="0"/>
            </a:br>
            <a:endParaRPr lang="ar-SA" dirty="0" smtClean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8123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6" name="مستطيل ذو زوايا قطرية مستديرة 5"/>
          <p:cNvSpPr/>
          <p:nvPr/>
        </p:nvSpPr>
        <p:spPr>
          <a:xfrm>
            <a:off x="381000" y="2060848"/>
            <a:ext cx="9144000" cy="395895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الكفاءات والخبرات والمھارات المطلوبة لأداء أنشطة </a:t>
            </a:r>
            <a:r>
              <a:rPr lang="ar-SA" sz="2800" dirty="0" smtClean="0">
                <a:solidFill>
                  <a:schemeClr val="tx1"/>
                </a:solidFill>
              </a:rPr>
              <a:t>المشروع( اعدادهم – أوقات الاحتياج)</a:t>
            </a: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smtClean="0">
                <a:solidFill>
                  <a:schemeClr val="tx1"/>
                </a:solidFill>
              </a:rPr>
              <a:t>- </a:t>
            </a:r>
            <a:r>
              <a:rPr lang="ar-SA" sz="2800" dirty="0">
                <a:solidFill>
                  <a:schemeClr val="tx1"/>
                </a:solidFill>
              </a:rPr>
              <a:t>عملیات التدریب اللازمة لرفع كفاءة فریق العمل أو بعض أفراده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المكافآت المرصوده لزیادة التحفیز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الشؤون القانونیة المتعلقة بالعقود العمل</a:t>
            </a:r>
          </a:p>
        </p:txBody>
      </p:sp>
    </p:spTree>
    <p:extLst>
      <p:ext uri="{BB962C8B-B14F-4D97-AF65-F5344CB8AC3E}">
        <p14:creationId xmlns:p14="http://schemas.microsoft.com/office/powerpoint/2010/main" val="22875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495300" y="1196753"/>
            <a:ext cx="9066212" cy="57606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/>
              <a:t>طرق </a:t>
            </a:r>
            <a:r>
              <a:rPr lang="ar-SA" b="1" dirty="0" smtClean="0"/>
              <a:t>التقييم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3872" y="164587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2244210"/>
            <a:ext cx="9144000" cy="377559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dirty="0" err="1" smtClean="0">
                <a:solidFill>
                  <a:schemeClr val="tx1"/>
                </a:solidFill>
              </a:rPr>
              <a:t>معاییر</a:t>
            </a:r>
            <a:r>
              <a:rPr lang="ar-SA" sz="2800" dirty="0" smtClean="0">
                <a:solidFill>
                  <a:schemeClr val="tx1"/>
                </a:solidFill>
              </a:rPr>
              <a:t> ومقاييس </a:t>
            </a:r>
            <a:r>
              <a:rPr lang="ar-SA" sz="2800" dirty="0">
                <a:solidFill>
                  <a:schemeClr val="tx1"/>
                </a:solidFill>
              </a:rPr>
              <a:t>الأداء في المشروع في الأمور التي تتعلق بكل أھداف المشروع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طرق جمع البیانات عن أداء المشروع ومراحل عمله بھدف اجراء عملیة تقییم</a:t>
            </a:r>
          </a:p>
          <a:p>
            <a:pPr>
              <a:buFontTx/>
              <a:buChar char="-"/>
              <a:defRPr/>
            </a:pPr>
            <a:r>
              <a:rPr lang="ar-SA" sz="2800" dirty="0">
                <a:solidFill>
                  <a:schemeClr val="tx1"/>
                </a:solidFill>
              </a:rPr>
              <a:t>التغذیة العكسیة بھدف اجراء التصحیح اللازم</a:t>
            </a:r>
          </a:p>
          <a:p>
            <a:pPr>
              <a:buFontTx/>
              <a:buChar char="-"/>
              <a:defRPr/>
            </a:pPr>
            <a:endParaRPr lang="ar-SA" sz="2800" dirty="0">
              <a:solidFill>
                <a:schemeClr val="tx1"/>
              </a:solidFill>
            </a:endParaRPr>
          </a:p>
          <a:p>
            <a:pPr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980728"/>
            <a:ext cx="8915400" cy="64807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/>
              <a:t>المشاكل والصعوبات المحتملة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7228" y="56338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خطة المشروع                                                                                     المحاضرة الرابعة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81000" y="1916832"/>
            <a:ext cx="9144000" cy="410296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وتتضمن :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>
                <a:solidFill>
                  <a:schemeClr val="tx1"/>
                </a:solidFill>
              </a:rPr>
              <a:t>التنبؤ </a:t>
            </a:r>
            <a:r>
              <a:rPr lang="ar-SA" sz="2800" smtClean="0">
                <a:solidFill>
                  <a:schemeClr val="tx1"/>
                </a:solidFill>
              </a:rPr>
              <a:t>بالمشاكل </a:t>
            </a:r>
            <a:r>
              <a:rPr lang="ar-SA" sz="2800" dirty="0">
                <a:solidFill>
                  <a:schemeClr val="tx1"/>
                </a:solidFill>
              </a:rPr>
              <a:t>والمخاطر التي یحتمل أن تواجه المشروع ( كالمشاكل التقنیة والفنیه ، نقص الموارد ، الإضطرابات ، المشاكل المناخیة ، المشاكل المالیة ... إلخ ).</a:t>
            </a:r>
          </a:p>
          <a:p>
            <a:pPr>
              <a:defRPr/>
            </a:pPr>
            <a:r>
              <a:rPr lang="ar-SA" sz="2800" dirty="0">
                <a:solidFill>
                  <a:schemeClr val="tx1"/>
                </a:solidFill>
              </a:rPr>
              <a:t>- وضع خطط احتمالیة لمواجھة ھذه الإحتمالات في حال حدوثھا للتقلیل من آثارھا ومخاطرھا.</a:t>
            </a:r>
          </a:p>
        </p:txBody>
      </p:sp>
    </p:spTree>
    <p:extLst>
      <p:ext uri="{BB962C8B-B14F-4D97-AF65-F5344CB8AC3E}">
        <p14:creationId xmlns:p14="http://schemas.microsoft.com/office/powerpoint/2010/main" val="187551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6272</TotalTime>
  <Words>1574</Words>
  <Application>Microsoft Office PowerPoint</Application>
  <PresentationFormat>A4 Paper (210x297 mm)</PresentationFormat>
  <Paragraphs>266</Paragraphs>
  <Slides>33</Slides>
  <Notes>29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41" baseType="lpstr">
      <vt:lpstr>ae_AlMateen</vt:lpstr>
      <vt:lpstr>Arial</vt:lpstr>
      <vt:lpstr>AYM Wadiy S_U normal.</vt:lpstr>
      <vt:lpstr>Calibri</vt:lpstr>
      <vt:lpstr>PT Bold Heading</vt:lpstr>
      <vt:lpstr>Times New Roman</vt:lpstr>
      <vt:lpstr>Wingdings</vt:lpstr>
      <vt:lpstr>Office Theme</vt:lpstr>
      <vt:lpstr>عرض تقديمي في PowerPoint</vt:lpstr>
      <vt:lpstr>المحاضرة الرابعة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Aliserag</cp:lastModifiedBy>
  <cp:revision>191</cp:revision>
  <dcterms:created xsi:type="dcterms:W3CDTF">2014-09-11T06:47:01Z</dcterms:created>
  <dcterms:modified xsi:type="dcterms:W3CDTF">2014-10-15T04:30:42Z</dcterms:modified>
</cp:coreProperties>
</file>