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10" r:id="rId3"/>
    <p:sldId id="375" r:id="rId4"/>
    <p:sldId id="395" r:id="rId5"/>
    <p:sldId id="394" r:id="rId6"/>
    <p:sldId id="380" r:id="rId7"/>
    <p:sldId id="381" r:id="rId8"/>
    <p:sldId id="373" r:id="rId9"/>
    <p:sldId id="372" r:id="rId10"/>
    <p:sldId id="371" r:id="rId11"/>
    <p:sldId id="370" r:id="rId12"/>
    <p:sldId id="369" r:id="rId13"/>
    <p:sldId id="368" r:id="rId14"/>
    <p:sldId id="383" r:id="rId15"/>
    <p:sldId id="396" r:id="rId16"/>
    <p:sldId id="367" r:id="rId17"/>
    <p:sldId id="366" r:id="rId18"/>
    <p:sldId id="365" r:id="rId19"/>
    <p:sldId id="404" r:id="rId20"/>
    <p:sldId id="405" r:id="rId21"/>
    <p:sldId id="406" r:id="rId22"/>
    <p:sldId id="407" r:id="rId23"/>
    <p:sldId id="408" r:id="rId24"/>
    <p:sldId id="409" r:id="rId25"/>
    <p:sldId id="410" r:id="rId26"/>
    <p:sldId id="382" r:id="rId27"/>
    <p:sldId id="397" r:id="rId28"/>
    <p:sldId id="399" r:id="rId29"/>
    <p:sldId id="398" r:id="rId30"/>
    <p:sldId id="400" r:id="rId31"/>
    <p:sldId id="401" r:id="rId32"/>
    <p:sldId id="402" r:id="rId33"/>
    <p:sldId id="403"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82" d="100"/>
          <a:sy n="82" d="100"/>
        </p:scale>
        <p:origin x="720" y="9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370785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3773844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2887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29637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4185675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81337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112362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143514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694308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013939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836325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976332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3413130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065083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3587067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199830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599579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3010710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2670846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661457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2537773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32</a:t>
            </a:fld>
            <a:endParaRPr lang="en-US" dirty="0"/>
          </a:p>
        </p:txBody>
      </p:sp>
    </p:spTree>
    <p:extLst>
      <p:ext uri="{BB962C8B-B14F-4D97-AF65-F5344CB8AC3E}">
        <p14:creationId xmlns:p14="http://schemas.microsoft.com/office/powerpoint/2010/main" val="2984332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الخامسة </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جدولة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عنصر نائب للمحتوى 4"/>
          <p:cNvSpPr>
            <a:spLocks noGrp="1"/>
          </p:cNvSpPr>
          <p:nvPr>
            <p:ph idx="1"/>
          </p:nvPr>
        </p:nvSpPr>
        <p:spPr>
          <a:xfrm>
            <a:off x="758056" y="1170036"/>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9"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10" name="عنصر نائب للمحتوى 2"/>
          <p:cNvSpPr txBox="1">
            <a:spLocks/>
          </p:cNvSpPr>
          <p:nvPr/>
        </p:nvSpPr>
        <p:spPr bwMode="auto">
          <a:xfrm>
            <a:off x="758056" y="2348880"/>
            <a:ext cx="8915400" cy="2509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altLang="en-US" smtClean="0">
                <a:cs typeface="Arial" panose="020B0604020202020204" pitchFamily="34" charset="0"/>
              </a:rPr>
              <a:t>فهم معنى عملية الجدولة في المشروع.</a:t>
            </a:r>
          </a:p>
          <a:p>
            <a:r>
              <a:rPr lang="ar-SA" altLang="en-US" smtClean="0">
                <a:cs typeface="Arial" panose="020B0604020202020204" pitchFamily="34" charset="0"/>
              </a:rPr>
              <a:t>معرفة المنافع المتحققة من عملية الجدولة في المشروع.</a:t>
            </a:r>
          </a:p>
          <a:p>
            <a:r>
              <a:rPr lang="ar-SA" altLang="en-US" smtClean="0">
                <a:cs typeface="Arial" panose="020B0604020202020204" pitchFamily="34" charset="0"/>
              </a:rPr>
              <a:t>تحديد مراحل عملية الجدولة في المشروع.</a:t>
            </a:r>
          </a:p>
          <a:p>
            <a:r>
              <a:rPr lang="ar-SA" altLang="en-US" smtClean="0">
                <a:cs typeface="Arial" panose="020B0604020202020204" pitchFamily="34" charset="0"/>
              </a:rPr>
              <a:t>فهم طرق الجدولة في المشروع.</a:t>
            </a:r>
            <a:endParaRPr lang="ar-SA" altLang="en-US" dirty="0" smtClean="0">
              <a:cs typeface="Arial" panose="020B0604020202020204" pitchFamily="34" charset="0"/>
            </a:endParaRPr>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cs typeface="PT Bold Heading" pitchFamily="2" charset="-78"/>
              </a:rPr>
              <a:t>تمهيد</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8" name="مستطيل ذو زوايا قطرية مستديرة 7"/>
          <p:cNvSpPr/>
          <p:nvPr/>
        </p:nvSpPr>
        <p:spPr>
          <a:xfrm>
            <a:off x="381000" y="2132856"/>
            <a:ext cx="9144000" cy="3429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-إدارة المشروع تعتمد على ثلاث أدوات رئيسة هي:</a:t>
            </a:r>
            <a:endParaRPr lang="ar-SA" sz="2800" dirty="0">
              <a:solidFill>
                <a:schemeClr val="tx1"/>
              </a:solidFill>
            </a:endParaRPr>
          </a:p>
          <a:p>
            <a:pPr marL="457200" indent="-457200" algn="just">
              <a:buFont typeface="Arial" panose="020B0604020202020204" pitchFamily="34" charset="0"/>
              <a:buChar char="•"/>
              <a:defRPr/>
            </a:pPr>
            <a:r>
              <a:rPr lang="ar-SA" sz="2800" dirty="0" smtClean="0">
                <a:solidFill>
                  <a:schemeClr val="tx1"/>
                </a:solidFill>
              </a:rPr>
              <a:t>خطة المشروع.</a:t>
            </a:r>
          </a:p>
          <a:p>
            <a:pPr marL="457200" indent="-457200" algn="just">
              <a:buFont typeface="Arial" panose="020B0604020202020204" pitchFamily="34" charset="0"/>
              <a:buChar char="•"/>
              <a:defRPr/>
            </a:pPr>
            <a:r>
              <a:rPr lang="ar-SA" sz="2800" dirty="0" smtClean="0">
                <a:solidFill>
                  <a:schemeClr val="tx1"/>
                </a:solidFill>
              </a:rPr>
              <a:t>جدولة المشروع.</a:t>
            </a:r>
          </a:p>
          <a:p>
            <a:pPr marL="457200" indent="-457200" algn="just">
              <a:buFont typeface="Arial" panose="020B0604020202020204" pitchFamily="34" charset="0"/>
              <a:buChar char="•"/>
              <a:defRPr/>
            </a:pPr>
            <a:r>
              <a:rPr lang="ar-SA" sz="2800" dirty="0" smtClean="0">
                <a:solidFill>
                  <a:schemeClr val="tx1"/>
                </a:solidFill>
              </a:rPr>
              <a:t>موازنة المشروع.</a:t>
            </a:r>
          </a:p>
          <a:p>
            <a:pPr algn="just">
              <a:defRPr/>
            </a:pPr>
            <a:r>
              <a:rPr lang="ar-SA" sz="2800" dirty="0" smtClean="0">
                <a:solidFill>
                  <a:schemeClr val="tx1"/>
                </a:solidFill>
              </a:rPr>
              <a:t>وتقوم على ركيزتين أساسيتين:</a:t>
            </a:r>
          </a:p>
        </p:txBody>
      </p:sp>
    </p:spTree>
    <p:extLst>
      <p:ext uri="{BB962C8B-B14F-4D97-AF65-F5344CB8AC3E}">
        <p14:creationId xmlns:p14="http://schemas.microsoft.com/office/powerpoint/2010/main" val="153461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cs typeface="PT Bold Heading" pitchFamily="2" charset="-78"/>
              </a:rPr>
              <a:t>تابع</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8" name="مستطيل ذو زوايا قطرية مستديرة 7"/>
          <p:cNvSpPr/>
          <p:nvPr/>
        </p:nvSpPr>
        <p:spPr>
          <a:xfrm>
            <a:off x="381000" y="2132856"/>
            <a:ext cx="9144000" cy="3429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ان الذي یقوم بالتخطیط والجدولة واعداد الموازنة </a:t>
            </a:r>
            <a:r>
              <a:rPr lang="ar-SA" sz="2800" dirty="0" err="1">
                <a:solidFill>
                  <a:schemeClr val="tx1"/>
                </a:solidFill>
              </a:rPr>
              <a:t>علیه</a:t>
            </a:r>
            <a:r>
              <a:rPr lang="ar-SA" sz="2800" dirty="0">
                <a:solidFill>
                  <a:schemeClr val="tx1"/>
                </a:solidFill>
              </a:rPr>
              <a:t> أن یسأل نفسه : مالذي یجب أن یتم عمله ؟ متى یجب أن یتم عمله ؟ ماھي الموارد اللازمه لذلك ؟ </a:t>
            </a:r>
            <a:r>
              <a:rPr lang="ar-SA" sz="2800" dirty="0" smtClean="0">
                <a:solidFill>
                  <a:schemeClr val="tx1"/>
                </a:solidFill>
              </a:rPr>
              <a:t>وما </a:t>
            </a:r>
            <a:r>
              <a:rPr lang="ar-SA" sz="2800" dirty="0" err="1" smtClean="0">
                <a:solidFill>
                  <a:schemeClr val="tx1"/>
                </a:solidFill>
              </a:rPr>
              <a:t>ھي</a:t>
            </a:r>
            <a:r>
              <a:rPr lang="ar-SA" sz="2800" dirty="0" smtClean="0">
                <a:solidFill>
                  <a:schemeClr val="tx1"/>
                </a:solidFill>
              </a:rPr>
              <a:t> كلفة </a:t>
            </a:r>
            <a:r>
              <a:rPr lang="ar-SA" sz="2800" dirty="0">
                <a:solidFill>
                  <a:schemeClr val="tx1"/>
                </a:solidFill>
              </a:rPr>
              <a:t>ھذه الموارد ؟</a:t>
            </a:r>
          </a:p>
          <a:p>
            <a:pPr algn="just">
              <a:defRPr/>
            </a:pPr>
            <a:r>
              <a:rPr lang="ar-SA" sz="2800" dirty="0">
                <a:solidFill>
                  <a:schemeClr val="tx1"/>
                </a:solidFill>
              </a:rPr>
              <a:t>- أن اعداد ھذه الأدوات یعتمد على تجزئة </a:t>
            </a:r>
            <a:r>
              <a:rPr lang="ar-SA" sz="2800" dirty="0" err="1">
                <a:solidFill>
                  <a:schemeClr val="tx1"/>
                </a:solidFill>
              </a:rPr>
              <a:t>ھیكل</a:t>
            </a:r>
            <a:r>
              <a:rPr lang="ar-SA" sz="2800" dirty="0">
                <a:solidFill>
                  <a:schemeClr val="tx1"/>
                </a:solidFill>
              </a:rPr>
              <a:t> </a:t>
            </a:r>
            <a:r>
              <a:rPr lang="ar-SA" sz="2800" dirty="0" smtClean="0">
                <a:solidFill>
                  <a:schemeClr val="tx1"/>
                </a:solidFill>
              </a:rPr>
              <a:t>العمل </a:t>
            </a:r>
            <a:r>
              <a:rPr lang="en-US" sz="2800" dirty="0" smtClean="0">
                <a:solidFill>
                  <a:schemeClr val="tx1"/>
                </a:solidFill>
              </a:rPr>
              <a:t>Work Break Structure(WBS)</a:t>
            </a:r>
            <a:r>
              <a:rPr lang="ar-SA" sz="2800" dirty="0" smtClean="0">
                <a:solidFill>
                  <a:schemeClr val="tx1"/>
                </a:solidFill>
              </a:rPr>
              <a:t>والذي </a:t>
            </a:r>
            <a:r>
              <a:rPr lang="ar-SA" sz="2800" dirty="0">
                <a:solidFill>
                  <a:schemeClr val="tx1"/>
                </a:solidFill>
              </a:rPr>
              <a:t>یتم عن طریق تجزئة البرنامج إلى مشاریع ، والمشروع إلى مھمات والمھمة إلى حزم عمل ، وحزمة العمل إلى وحدات ، ووحدة العمل إلى أنشطة والتي ھي أبسط </a:t>
            </a:r>
            <a:r>
              <a:rPr lang="ar-SA" sz="2800" dirty="0" smtClean="0">
                <a:solidFill>
                  <a:schemeClr val="tx1"/>
                </a:solidFill>
              </a:rPr>
              <a:t>الفعاليات والعمليات التي يتم البناء عليها في تجميع النظام</a:t>
            </a:r>
            <a:endParaRPr lang="ar-SA" sz="2800" dirty="0">
              <a:solidFill>
                <a:schemeClr val="tx1"/>
              </a:solidFill>
            </a:endParaRPr>
          </a:p>
        </p:txBody>
      </p:sp>
    </p:spTree>
    <p:extLst>
      <p:ext uri="{BB962C8B-B14F-4D97-AF65-F5344CB8AC3E}">
        <p14:creationId xmlns:p14="http://schemas.microsoft.com/office/powerpoint/2010/main" val="2463332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تعريف جدولة المشروع</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8" name="مستطيل ذو زوايا قطرية مستديرة 7"/>
          <p:cNvSpPr/>
          <p:nvPr/>
        </p:nvSpPr>
        <p:spPr>
          <a:xfrm>
            <a:off x="381000" y="2023258"/>
            <a:ext cx="9144000" cy="353934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ھي عملیة تحویل خطة المشروع إلى جدول زمني لتشغیل المشروع ، ابتداء من لحظة مباشرة العمل في المشروع ، مرورا بجمیع الأنشطة المتتابعة والمتداخلة والأحداث والمحطات الرئیسیة ، وصولا إلى لحظة انتھاء العمل في المشروع وتحدید الوقت اللازم لتنفیذ المشروع من لحظة البدء وحتى لحظة الإنتھاء.</a:t>
            </a:r>
          </a:p>
        </p:txBody>
      </p:sp>
    </p:spTree>
    <p:extLst>
      <p:ext uri="{BB962C8B-B14F-4D97-AF65-F5344CB8AC3E}">
        <p14:creationId xmlns:p14="http://schemas.microsoft.com/office/powerpoint/2010/main" val="1086929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منافع جدولة المشروع</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8" name="مستطيل ذو زوايا قطرية مستديرة 7"/>
          <p:cNvSpPr/>
          <p:nvPr/>
        </p:nvSpPr>
        <p:spPr>
          <a:xfrm>
            <a:off x="381000" y="2023258"/>
            <a:ext cx="9144000" cy="369174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buFontTx/>
              <a:buChar char="-"/>
              <a:defRPr/>
            </a:pPr>
            <a:r>
              <a:rPr lang="ar-SA" sz="2400" dirty="0">
                <a:solidFill>
                  <a:schemeClr val="tx1"/>
                </a:solidFill>
              </a:rPr>
              <a:t>تعتبر جدولة المشروع </a:t>
            </a:r>
            <a:r>
              <a:rPr lang="ar-SA" sz="2400" dirty="0" smtClean="0">
                <a:solidFill>
                  <a:schemeClr val="tx1"/>
                </a:solidFill>
              </a:rPr>
              <a:t>كمدخل رئيس في بناء نظم التخطيط والتوجيه والرقابة.</a:t>
            </a:r>
            <a:endParaRPr lang="ar-SA" sz="2400" dirty="0">
              <a:solidFill>
                <a:schemeClr val="tx1"/>
              </a:solidFill>
            </a:endParaRPr>
          </a:p>
          <a:p>
            <a:pPr algn="just">
              <a:defRPr/>
            </a:pPr>
            <a:r>
              <a:rPr lang="ar-SA" sz="2400" dirty="0">
                <a:solidFill>
                  <a:schemeClr val="tx1"/>
                </a:solidFill>
              </a:rPr>
              <a:t>- تبین الجدولة حالة الإعتمادیة والتداخل لكافة الأنشطة ووحدات العمل وحزم العمل والمھام في المشروع.</a:t>
            </a:r>
          </a:p>
          <a:p>
            <a:pPr algn="just">
              <a:defRPr/>
            </a:pPr>
            <a:r>
              <a:rPr lang="ar-SA" sz="2400" dirty="0">
                <a:solidFill>
                  <a:schemeClr val="tx1"/>
                </a:solidFill>
              </a:rPr>
              <a:t>- تشیر الجدولة إلى الوقت الذي یحتاج فیه المشروع إلى تواجد بعض الخبرات </a:t>
            </a:r>
            <a:r>
              <a:rPr lang="ar-SA" sz="2400" dirty="0" smtClean="0">
                <a:solidFill>
                  <a:schemeClr val="tx1"/>
                </a:solidFill>
              </a:rPr>
              <a:t>و </a:t>
            </a:r>
            <a:r>
              <a:rPr lang="ar-SA" sz="2400" dirty="0" err="1" smtClean="0">
                <a:solidFill>
                  <a:schemeClr val="tx1"/>
                </a:solidFill>
              </a:rPr>
              <a:t>المھارات</a:t>
            </a:r>
            <a:r>
              <a:rPr lang="ar-SA" sz="2400" dirty="0" smtClean="0">
                <a:solidFill>
                  <a:schemeClr val="tx1"/>
                </a:solidFill>
              </a:rPr>
              <a:t> الخاصة في الوقت المناسب.</a:t>
            </a:r>
            <a:endParaRPr lang="ar-SA" sz="2400" dirty="0">
              <a:solidFill>
                <a:schemeClr val="tx1"/>
              </a:solidFill>
            </a:endParaRPr>
          </a:p>
          <a:p>
            <a:pPr algn="just">
              <a:defRPr/>
            </a:pPr>
            <a:r>
              <a:rPr lang="ar-SA" sz="2400" dirty="0">
                <a:solidFill>
                  <a:schemeClr val="tx1"/>
                </a:solidFill>
              </a:rPr>
              <a:t>- تساعد الجدولة في توفیر خطوط اتصال أوضح وأقصر بین الأقسام والوظائف وفرق </a:t>
            </a:r>
            <a:r>
              <a:rPr lang="ar-SA" sz="2400" dirty="0" smtClean="0">
                <a:solidFill>
                  <a:schemeClr val="tx1"/>
                </a:solidFill>
              </a:rPr>
              <a:t>العمل</a:t>
            </a:r>
            <a:endParaRPr lang="ar-SA" sz="2400" dirty="0">
              <a:solidFill>
                <a:schemeClr val="tx1"/>
              </a:solidFill>
            </a:endParaRPr>
          </a:p>
          <a:p>
            <a:pPr algn="just">
              <a:defRPr/>
            </a:pPr>
            <a:r>
              <a:rPr lang="ar-SA" sz="2400" dirty="0">
                <a:solidFill>
                  <a:schemeClr val="tx1"/>
                </a:solidFill>
              </a:rPr>
              <a:t>- تساعد الجدولة في تحدید التاریخ المتوقع لإنھاء المشروع.</a:t>
            </a:r>
          </a:p>
        </p:txBody>
      </p:sp>
    </p:spTree>
    <p:extLst>
      <p:ext uri="{BB962C8B-B14F-4D97-AF65-F5344CB8AC3E}">
        <p14:creationId xmlns:p14="http://schemas.microsoft.com/office/powerpoint/2010/main" val="3169191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عنصر نائب للمحتوى 4"/>
          <p:cNvSpPr txBox="1">
            <a:spLocks noGrp="1"/>
          </p:cNvSpPr>
          <p:nvPr>
            <p:ph idx="1"/>
          </p:nvPr>
        </p:nvSpPr>
        <p:spPr bwMode="auto">
          <a:xfrm>
            <a:off x="516756" y="1052736"/>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a:t>
            </a:r>
            <a:endParaRPr lang="ar-SA" dirty="0">
              <a:cs typeface="PT Bold Heading" pitchFamily="2" charset="-78"/>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600" dirty="0">
                <a:solidFill>
                  <a:schemeClr val="tx1"/>
                </a:solidFill>
              </a:rPr>
              <a:t>- للجدولة دور في تحدید الأنشطة الحرجة التي اذا تأخرت فإن وقت المشروع سیتأخر.</a:t>
            </a:r>
          </a:p>
          <a:p>
            <a:pPr algn="just">
              <a:defRPr/>
            </a:pPr>
            <a:r>
              <a:rPr lang="ar-SA" sz="2600" dirty="0">
                <a:solidFill>
                  <a:schemeClr val="tx1"/>
                </a:solidFill>
              </a:rPr>
              <a:t>- تساعد الجدولة في تحدید الأنشطة الراكده والتي اذا تأخرت لوقت معین فإنھا لن تؤثر سلبا على وقت انتھاء المشروع.</a:t>
            </a:r>
          </a:p>
          <a:p>
            <a:pPr algn="just">
              <a:defRPr/>
            </a:pPr>
            <a:r>
              <a:rPr lang="ar-SA" sz="2600" dirty="0">
                <a:solidFill>
                  <a:schemeClr val="tx1"/>
                </a:solidFill>
              </a:rPr>
              <a:t>- تساھم الجدولة في تحدید تواریخ بدایة ونھایة الأنشطة وعلاقة ھذه الأخیره بالأنشطة </a:t>
            </a:r>
            <a:r>
              <a:rPr lang="ar-SA" sz="2600" dirty="0" smtClean="0">
                <a:solidFill>
                  <a:schemeClr val="tx1"/>
                </a:solidFill>
              </a:rPr>
              <a:t>الأخرى، مم يساعد في التنسيق اللازم ومنع التضارب واختناقات العمل.</a:t>
            </a:r>
            <a:endParaRPr lang="ar-SA" sz="2600" dirty="0">
              <a:solidFill>
                <a:schemeClr val="tx1"/>
              </a:solidFill>
            </a:endParaRPr>
          </a:p>
          <a:p>
            <a:pPr algn="just">
              <a:defRPr/>
            </a:pPr>
            <a:r>
              <a:rPr lang="ar-SA" sz="2600" dirty="0">
                <a:solidFill>
                  <a:schemeClr val="tx1"/>
                </a:solidFill>
              </a:rPr>
              <a:t>- تساعد الجدولة في تخفیف الخلافات الشخصیة والصراعات على الموارد وذلك لأن الأوقات محدده مسبقا ، مما </a:t>
            </a:r>
            <a:r>
              <a:rPr lang="ar-SA" sz="2600" dirty="0" err="1">
                <a:solidFill>
                  <a:schemeClr val="tx1"/>
                </a:solidFill>
              </a:rPr>
              <a:t>یسھل</a:t>
            </a:r>
            <a:r>
              <a:rPr lang="ar-SA" sz="2600" dirty="0">
                <a:solidFill>
                  <a:schemeClr val="tx1"/>
                </a:solidFill>
              </a:rPr>
              <a:t> </a:t>
            </a:r>
            <a:r>
              <a:rPr lang="ar-SA" sz="2600" dirty="0" smtClean="0">
                <a:solidFill>
                  <a:schemeClr val="tx1"/>
                </a:solidFill>
              </a:rPr>
              <a:t>عملية التنسيق ويقلل من الصراع.</a:t>
            </a:r>
            <a:endParaRPr lang="ar-SA" sz="2600" b="1" dirty="0">
              <a:solidFill>
                <a:schemeClr val="tx1"/>
              </a:solidFill>
            </a:endParaRP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5" name="عنصر نائب للمحتوى 4"/>
          <p:cNvSpPr>
            <a:spLocks noGrp="1"/>
          </p:cNvSpPr>
          <p:nvPr>
            <p:ph idx="1"/>
          </p:nvPr>
        </p:nvSpPr>
        <p:spPr>
          <a:xfrm>
            <a:off x="704528" y="980728"/>
            <a:ext cx="8915400" cy="604664"/>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defRPr/>
            </a:pPr>
            <a:r>
              <a:rPr lang="ar-SA" b="1" dirty="0" smtClean="0"/>
              <a:t>مراحل جدولة المشروع</a:t>
            </a:r>
            <a:endParaRPr lang="ar-SA" sz="3200" dirty="0">
              <a:cs typeface="PT Bold Heading" pitchFamily="2" charset="-78"/>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729408"/>
            <a:ext cx="9144000" cy="421419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تمر عملیة جدولة المشروع بثلاث مراحل أساسیة :</a:t>
            </a:r>
          </a:p>
          <a:p>
            <a:pPr>
              <a:defRPr/>
            </a:pPr>
            <a:r>
              <a:rPr lang="ar-SA" sz="2800" dirty="0">
                <a:solidFill>
                  <a:schemeClr val="tx1"/>
                </a:solidFill>
              </a:rPr>
              <a:t>١- التخطیط</a:t>
            </a:r>
          </a:p>
          <a:p>
            <a:pPr>
              <a:defRPr/>
            </a:pPr>
            <a:r>
              <a:rPr lang="ar-SA" sz="2800" dirty="0">
                <a:solidFill>
                  <a:schemeClr val="tx1"/>
                </a:solidFill>
              </a:rPr>
              <a:t>٢- جدولة الأنشطة</a:t>
            </a:r>
          </a:p>
          <a:p>
            <a:pPr>
              <a:defRPr/>
            </a:pPr>
            <a:r>
              <a:rPr lang="ar-SA" sz="2800" dirty="0">
                <a:solidFill>
                  <a:schemeClr val="tx1"/>
                </a:solidFill>
              </a:rPr>
              <a:t>٣- الرقابة</a:t>
            </a:r>
            <a:endParaRPr lang="ar-SA" sz="2800" b="1" dirty="0">
              <a:solidFill>
                <a:schemeClr val="tx1"/>
              </a:solidFill>
            </a:endParaRPr>
          </a:p>
        </p:txBody>
      </p:sp>
    </p:spTree>
    <p:extLst>
      <p:ext uri="{BB962C8B-B14F-4D97-AF65-F5344CB8AC3E}">
        <p14:creationId xmlns:p14="http://schemas.microsoft.com/office/powerpoint/2010/main" val="102643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عنصر نائب للمحتوى 4"/>
          <p:cNvSpPr txBox="1">
            <a:spLocks/>
          </p:cNvSpPr>
          <p:nvPr/>
        </p:nvSpPr>
        <p:spPr bwMode="auto">
          <a:xfrm>
            <a:off x="704528"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rPr>
              <a:t>المرحلة الأولى: التخطيط</a:t>
            </a:r>
            <a:endParaRPr lang="ar-SA" dirty="0">
              <a:solidFill>
                <a:schemeClr val="tx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729408"/>
            <a:ext cx="9144000" cy="383319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يتم فى هذه المرحلة ما يلي:-</a:t>
            </a:r>
          </a:p>
          <a:p>
            <a:pPr algn="just">
              <a:defRPr/>
            </a:pPr>
            <a:r>
              <a:rPr lang="ar-SA" sz="2800" dirty="0">
                <a:solidFill>
                  <a:schemeClr val="tx1"/>
                </a:solidFill>
              </a:rPr>
              <a:t>- </a:t>
            </a:r>
            <a:r>
              <a:rPr lang="ar-SA" sz="2800" dirty="0" smtClean="0">
                <a:solidFill>
                  <a:schemeClr val="tx1"/>
                </a:solidFill>
              </a:rPr>
              <a:t>تحليل أنشطة المشروع الى وحدات ثم تجزئة </a:t>
            </a:r>
            <a:r>
              <a:rPr lang="ar-SA" sz="2800" dirty="0">
                <a:solidFill>
                  <a:schemeClr val="tx1"/>
                </a:solidFill>
              </a:rPr>
              <a:t>الوحدات </a:t>
            </a:r>
            <a:r>
              <a:rPr lang="ar-SA" sz="2800" dirty="0" err="1">
                <a:solidFill>
                  <a:schemeClr val="tx1"/>
                </a:solidFill>
              </a:rPr>
              <a:t>بحیث</a:t>
            </a:r>
            <a:r>
              <a:rPr lang="ar-SA" sz="2800" dirty="0">
                <a:solidFill>
                  <a:schemeClr val="tx1"/>
                </a:solidFill>
              </a:rPr>
              <a:t> تكون كل وحده مكونه من مجموعة أنشطة من نفس العمل وبنفس </a:t>
            </a:r>
            <a:r>
              <a:rPr lang="ar-SA" sz="2800" dirty="0" smtClean="0">
                <a:solidFill>
                  <a:schemeClr val="tx1"/>
                </a:solidFill>
              </a:rPr>
              <a:t>الحجم، بحيث يتم تحليل هذا المستوى الى المستويات الدنيا وفق مفهوم تجزئة هيكل العمل.</a:t>
            </a:r>
            <a:endParaRPr lang="ar-SA" sz="2800" dirty="0">
              <a:solidFill>
                <a:schemeClr val="tx1"/>
              </a:solidFill>
            </a:endParaRPr>
          </a:p>
          <a:p>
            <a:pPr algn="just">
              <a:defRPr/>
            </a:pPr>
            <a:r>
              <a:rPr lang="ar-SA" sz="2800" dirty="0" smtClean="0">
                <a:solidFill>
                  <a:schemeClr val="tx1"/>
                </a:solidFill>
              </a:rPr>
              <a:t>- </a:t>
            </a:r>
            <a:r>
              <a:rPr lang="ar-SA" sz="2800" dirty="0">
                <a:solidFill>
                  <a:schemeClr val="tx1"/>
                </a:solidFill>
              </a:rPr>
              <a:t>بناء شبكة عمل </a:t>
            </a:r>
            <a:r>
              <a:rPr lang="ar-SA" sz="2800" dirty="0" smtClean="0">
                <a:solidFill>
                  <a:schemeClr val="tx1"/>
                </a:solidFill>
              </a:rPr>
              <a:t>المشروع</a:t>
            </a:r>
            <a:r>
              <a:rPr lang="en-US" sz="2800" dirty="0" smtClean="0">
                <a:solidFill>
                  <a:schemeClr val="tx1"/>
                </a:solidFill>
              </a:rPr>
              <a:t>(Network)</a:t>
            </a:r>
            <a:r>
              <a:rPr lang="ar-SA" sz="2800" dirty="0" smtClean="0">
                <a:solidFill>
                  <a:schemeClr val="tx1"/>
                </a:solidFill>
              </a:rPr>
              <a:t> </a:t>
            </a:r>
            <a:r>
              <a:rPr lang="ar-SA" sz="2800" dirty="0">
                <a:solidFill>
                  <a:schemeClr val="tx1"/>
                </a:solidFill>
              </a:rPr>
              <a:t>ابتداء من تحدید الوظائف الأساسیة والأنشطة اللازمة لإنجاز المشروع مع بیان طبیعة العلاقة بین ھذه الأنشطة وعملیة التسلسل التابع في إنجازھا.</a:t>
            </a:r>
          </a:p>
        </p:txBody>
      </p:sp>
    </p:spTree>
    <p:extLst>
      <p:ext uri="{BB962C8B-B14F-4D97-AF65-F5344CB8AC3E}">
        <p14:creationId xmlns:p14="http://schemas.microsoft.com/office/powerpoint/2010/main" val="3073598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عنصر نائب للمحتوى 4"/>
          <p:cNvSpPr txBox="1">
            <a:spLocks noGrp="1"/>
          </p:cNvSpPr>
          <p:nvPr>
            <p:ph idx="1"/>
          </p:nvPr>
        </p:nvSpPr>
        <p:spPr bwMode="auto">
          <a:xfrm>
            <a:off x="656681" y="868380"/>
            <a:ext cx="8915400" cy="460648"/>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b="1" dirty="0" smtClean="0"/>
              <a:t>المرحلة الثانية: جدولة الانشطة</a:t>
            </a:r>
            <a:endParaRPr lang="ar-SA" dirty="0">
              <a:cs typeface="PT Bold Heading" pitchFamily="2" charset="-78"/>
            </a:endParaRPr>
          </a:p>
        </p:txBody>
      </p:sp>
      <p:sp>
        <p:nvSpPr>
          <p:cNvPr id="9"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10" name="مستطيل ذو زوايا قطرية مستديرة 9"/>
          <p:cNvSpPr/>
          <p:nvPr/>
        </p:nvSpPr>
        <p:spPr>
          <a:xfrm>
            <a:off x="381000" y="1700808"/>
            <a:ext cx="9144000" cy="431899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يتم فى هذه المرحلة عمل ما يلي:-</a:t>
            </a:r>
          </a:p>
          <a:p>
            <a:pPr>
              <a:defRPr/>
            </a:pPr>
            <a:r>
              <a:rPr lang="ar-SA" sz="2800" dirty="0">
                <a:solidFill>
                  <a:schemeClr val="tx1"/>
                </a:solidFill>
              </a:rPr>
              <a:t>- تحدید الوقت اللازم لإنجاز كل نشاط من أنشطة المشروع.</a:t>
            </a:r>
          </a:p>
          <a:p>
            <a:pPr>
              <a:defRPr/>
            </a:pPr>
            <a:r>
              <a:rPr lang="ar-SA" sz="2800" dirty="0">
                <a:solidFill>
                  <a:schemeClr val="tx1"/>
                </a:solidFill>
              </a:rPr>
              <a:t>- تقدیر التكالیف اللازمة لإنجاز كل نشاط من الأنشطة.</a:t>
            </a:r>
          </a:p>
          <a:p>
            <a:pPr>
              <a:defRPr/>
            </a:pPr>
            <a:r>
              <a:rPr lang="ar-SA" sz="2800" dirty="0">
                <a:solidFill>
                  <a:schemeClr val="tx1"/>
                </a:solidFill>
              </a:rPr>
              <a:t>- تقدیر التكالیف الكلیة لإنجاز المشروع.</a:t>
            </a:r>
          </a:p>
          <a:p>
            <a:pPr>
              <a:defRPr/>
            </a:pPr>
            <a:r>
              <a:rPr lang="ar-SA" sz="2800" dirty="0">
                <a:solidFill>
                  <a:schemeClr val="tx1"/>
                </a:solidFill>
              </a:rPr>
              <a:t>- تخصیص الموارد المالیة والبشریة اللازمة لكل نشاط من أنشطة المشروع.</a:t>
            </a:r>
          </a:p>
        </p:txBody>
      </p:sp>
    </p:spTree>
    <p:extLst>
      <p:ext uri="{BB962C8B-B14F-4D97-AF65-F5344CB8AC3E}">
        <p14:creationId xmlns:p14="http://schemas.microsoft.com/office/powerpoint/2010/main" val="1755736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5" name="عنوان 1"/>
          <p:cNvSpPr>
            <a:spLocks noGrp="1"/>
          </p:cNvSpPr>
          <p:nvPr>
            <p:ph idx="1"/>
          </p:nvPr>
        </p:nvSpPr>
        <p:spPr>
          <a:xfrm>
            <a:off x="632520" y="1052736"/>
            <a:ext cx="8915400" cy="532656"/>
          </a:xfrm>
          <a:solidFill>
            <a:schemeClr val="tx2">
              <a:lumMod val="20000"/>
              <a:lumOff val="80000"/>
            </a:schemeClr>
          </a:solidFill>
        </p:spPr>
        <p:txBody>
          <a:bodyPr/>
          <a:lstStyle/>
          <a:p>
            <a:pPr rtl="1">
              <a:defRPr/>
            </a:pPr>
            <a:r>
              <a:rPr lang="ar-SA" b="1" dirty="0" smtClean="0"/>
              <a:t>المرحلة الثالثة : الرقابة</a:t>
            </a:r>
            <a:r>
              <a:rPr lang="ar-SA" b="1" dirty="0"/>
              <a:t/>
            </a:r>
            <a:br>
              <a:rPr lang="ar-SA" b="1" dirty="0"/>
            </a:br>
            <a:endParaRPr lang="ar-SA" dirty="0"/>
          </a:p>
          <a:p>
            <a:pPr rtl="1">
              <a:defRPr/>
            </a:pP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16832"/>
            <a:ext cx="9144000" cy="41029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فى هذه المرحلة يتم عمل الأتي:-</a:t>
            </a:r>
          </a:p>
          <a:p>
            <a:pPr algn="just">
              <a:defRPr/>
            </a:pPr>
            <a:r>
              <a:rPr lang="ar-SA" sz="2800" dirty="0">
                <a:solidFill>
                  <a:schemeClr val="tx1"/>
                </a:solidFill>
              </a:rPr>
              <a:t>- یتم التحقق فیما اذا كان العمل قد تم تنیفذه وفق ما خطط له ، أم أنه قد حدثت انحرافات في التنفیذ مثل تأخر بعض الأنشطة عن الوقت المحدد لإنجازھا.</a:t>
            </a:r>
          </a:p>
          <a:p>
            <a:pPr algn="just">
              <a:defRPr/>
            </a:pPr>
            <a:r>
              <a:rPr lang="ar-SA" sz="2800" dirty="0">
                <a:solidFill>
                  <a:schemeClr val="tx1"/>
                </a:solidFill>
              </a:rPr>
              <a:t>- مراقبة وجود اختلافات في الموارد المادیة والبشریة المستخدمة عن الكمیات المقدره في الخطة.</a:t>
            </a:r>
          </a:p>
          <a:p>
            <a:pPr algn="just">
              <a:defRPr/>
            </a:pPr>
            <a:r>
              <a:rPr lang="ar-SA" sz="2800" dirty="0">
                <a:solidFill>
                  <a:schemeClr val="tx1"/>
                </a:solidFill>
              </a:rPr>
              <a:t>- اجراء التصحیحات اللازمة لمعالجة الإنحرافات ( إن وجدت ) والعمل على تلافي حدوثھا في المراحل اللاحقة من المشروع.</a:t>
            </a:r>
          </a:p>
        </p:txBody>
      </p:sp>
    </p:spTree>
    <p:extLst>
      <p:ext uri="{BB962C8B-B14F-4D97-AF65-F5344CB8AC3E}">
        <p14:creationId xmlns:p14="http://schemas.microsoft.com/office/powerpoint/2010/main" val="39409051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عنوان 1"/>
          <p:cNvSpPr txBox="1">
            <a:spLocks/>
          </p:cNvSpPr>
          <p:nvPr/>
        </p:nvSpPr>
        <p:spPr bwMode="auto">
          <a:xfrm>
            <a:off x="632520" y="1052736"/>
            <a:ext cx="8915400" cy="532656"/>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dirty="0" smtClean="0"/>
              <a:t>طرق جدولة المشروع</a:t>
            </a:r>
            <a:br>
              <a:rPr lang="ar-SA" b="1" dirty="0" smtClean="0"/>
            </a:br>
            <a:endParaRPr lang="ar-SA" dirty="0" smtClean="0"/>
          </a:p>
          <a:p>
            <a:pPr rtl="1">
              <a:defRPr/>
            </a:pP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801416"/>
            <a:ext cx="9144000" cy="421838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ھناك طریقتان أساسیتان في تنفیذ جدولة المشروع :</a:t>
            </a:r>
          </a:p>
          <a:p>
            <a:pPr rtl="0">
              <a:defRPr/>
            </a:pPr>
            <a:r>
              <a:rPr lang="en-US" sz="2800" dirty="0">
                <a:solidFill>
                  <a:schemeClr val="tx1"/>
                </a:solidFill>
              </a:rPr>
              <a:t>( Gantt Charts ) </a:t>
            </a:r>
            <a:r>
              <a:rPr lang="ar-SA" sz="2800" dirty="0">
                <a:solidFill>
                  <a:schemeClr val="tx1"/>
                </a:solidFill>
              </a:rPr>
              <a:t>- خرائط جانت</a:t>
            </a:r>
          </a:p>
          <a:p>
            <a:pPr rtl="0">
              <a:defRPr/>
            </a:pPr>
            <a:r>
              <a:rPr lang="ar-SA" sz="2800" dirty="0">
                <a:solidFill>
                  <a:schemeClr val="tx1"/>
                </a:solidFill>
              </a:rPr>
              <a:t>:-</a:t>
            </a:r>
            <a:r>
              <a:rPr lang="en-US" sz="2800" dirty="0">
                <a:solidFill>
                  <a:schemeClr val="tx1"/>
                </a:solidFill>
              </a:rPr>
              <a:t>( Network Programming ) </a:t>
            </a:r>
            <a:r>
              <a:rPr lang="ar-SA" sz="2800" dirty="0">
                <a:solidFill>
                  <a:schemeClr val="tx1"/>
                </a:solidFill>
              </a:rPr>
              <a:t>- البرمجة الشبكیة</a:t>
            </a:r>
          </a:p>
          <a:p>
            <a:pPr rtl="0">
              <a:defRPr/>
            </a:pPr>
            <a:r>
              <a:rPr lang="en-US" sz="2800" i="1" u="sng" dirty="0">
                <a:solidFill>
                  <a:schemeClr val="tx1"/>
                </a:solidFill>
              </a:rPr>
              <a:t>( GPM ) - </a:t>
            </a:r>
            <a:r>
              <a:rPr lang="ar-SA" sz="2800" i="1" u="sng" dirty="0">
                <a:solidFill>
                  <a:schemeClr val="tx1"/>
                </a:solidFill>
              </a:rPr>
              <a:t>- أسلوب المسار الحرج</a:t>
            </a:r>
          </a:p>
          <a:p>
            <a:pPr rtl="0">
              <a:defRPr/>
            </a:pPr>
            <a:r>
              <a:rPr lang="en-US" sz="2800" i="1" u="sng" dirty="0">
                <a:solidFill>
                  <a:schemeClr val="tx1"/>
                </a:solidFill>
              </a:rPr>
              <a:t>( PERT ) - </a:t>
            </a:r>
            <a:r>
              <a:rPr lang="ar-SA" sz="2800" i="1" u="sng" dirty="0">
                <a:solidFill>
                  <a:schemeClr val="tx1"/>
                </a:solidFill>
              </a:rPr>
              <a:t>- أسلوب بیرت</a:t>
            </a:r>
          </a:p>
        </p:txBody>
      </p:sp>
    </p:spTree>
    <p:extLst>
      <p:ext uri="{BB962C8B-B14F-4D97-AF65-F5344CB8AC3E}">
        <p14:creationId xmlns:p14="http://schemas.microsoft.com/office/powerpoint/2010/main" val="1755121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عنوان 1"/>
          <p:cNvSpPr txBox="1">
            <a:spLocks/>
          </p:cNvSpPr>
          <p:nvPr/>
        </p:nvSpPr>
        <p:spPr>
          <a:xfrm>
            <a:off x="929506" y="793955"/>
            <a:ext cx="8572500" cy="850106"/>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defRPr/>
            </a:pPr>
            <a:r>
              <a:rPr lang="en-US" dirty="0">
                <a:solidFill>
                  <a:schemeClr val="tx1"/>
                </a:solidFill>
              </a:rPr>
              <a:t> ( Gantt Charts ) </a:t>
            </a:r>
            <a:r>
              <a:rPr lang="ar-SA" dirty="0">
                <a:solidFill>
                  <a:schemeClr val="tx1"/>
                </a:solidFill>
              </a:rPr>
              <a:t>خرائط جانت</a:t>
            </a:r>
            <a:r>
              <a:rPr lang="ar-SA" b="1" dirty="0"/>
              <a:t/>
            </a:r>
            <a:br>
              <a:rPr lang="ar-SA" b="1" dirty="0"/>
            </a:br>
            <a:r>
              <a:rPr lang="ar-SA" b="1" dirty="0" smtClean="0"/>
              <a:t/>
            </a:r>
            <a:br>
              <a:rPr lang="ar-SA" b="1" dirty="0" smtClean="0"/>
            </a:br>
            <a:endParaRPr lang="ar-SA" dirty="0"/>
          </a:p>
        </p:txBody>
      </p:sp>
      <p:sp>
        <p:nvSpPr>
          <p:cNvPr id="5" name="Title 1"/>
          <p:cNvSpPr txBox="1">
            <a:spLocks/>
          </p:cNvSpPr>
          <p:nvPr/>
        </p:nvSpPr>
        <p:spPr>
          <a:xfrm>
            <a:off x="463872" y="23664"/>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6" name="مستطيل ذو زوايا قطرية مستديرة 5"/>
          <p:cNvSpPr/>
          <p:nvPr/>
        </p:nvSpPr>
        <p:spPr>
          <a:xfrm>
            <a:off x="381000" y="1853580"/>
            <a:ext cx="9144000" cy="416622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وتعتبر </a:t>
            </a:r>
            <a:r>
              <a:rPr lang="ar-SA" sz="2800" dirty="0">
                <a:solidFill>
                  <a:schemeClr val="tx1"/>
                </a:solidFill>
              </a:rPr>
              <a:t>من إحدى أقدم الطرق المستخدمة في جدولة الأنشطة وقد تم تطویرھا من طرف ھنري جانت سنة ١٩١٧ م</a:t>
            </a:r>
            <a:r>
              <a:rPr lang="ar-SA" sz="2800" dirty="0" smtClean="0">
                <a:solidFill>
                  <a:schemeClr val="tx1"/>
                </a:solidFill>
              </a:rPr>
              <a:t>.</a:t>
            </a:r>
          </a:p>
          <a:p>
            <a:pPr marL="457200" indent="-457200" algn="just">
              <a:buFontTx/>
              <a:buChar char="-"/>
              <a:defRPr/>
            </a:pPr>
            <a:r>
              <a:rPr lang="ar-SA" sz="2800" dirty="0" smtClean="0">
                <a:solidFill>
                  <a:schemeClr val="tx1"/>
                </a:solidFill>
              </a:rPr>
              <a:t>تعتبر أداة للتخطيط والجدولة الخاصة بالمشاريع البسيطة والغير معقدة.</a:t>
            </a:r>
          </a:p>
          <a:p>
            <a:pPr marL="457200" indent="-457200" algn="just">
              <a:buFontTx/>
              <a:buChar char="-"/>
              <a:defRPr/>
            </a:pPr>
            <a:r>
              <a:rPr lang="ar-SA" sz="2800" dirty="0" smtClean="0">
                <a:solidFill>
                  <a:schemeClr val="tx1"/>
                </a:solidFill>
              </a:rPr>
              <a:t>من مزاياها سهلة الاستخدام وتساعد مدير المشروع من معرفة النشاطات التي تسرع انجاز المشروع والنشاطات المعيقة لهذا الإنجاز.</a:t>
            </a:r>
          </a:p>
          <a:p>
            <a:pPr marL="457200" indent="-457200" algn="just">
              <a:buFontTx/>
              <a:buChar char="-"/>
              <a:defRPr/>
            </a:pPr>
            <a:r>
              <a:rPr lang="ar-SA" sz="2800" dirty="0" smtClean="0">
                <a:solidFill>
                  <a:schemeClr val="tx1"/>
                </a:solidFill>
              </a:rPr>
              <a:t>في المشاريع الكبيرة والمعقدة تستخدم فقط في التخطيط المبدئي (تفتح الطريق لاستخدام التحليل الشبكي </a:t>
            </a:r>
            <a:endParaRPr lang="ar-SA" sz="2800" dirty="0">
              <a:solidFill>
                <a:schemeClr val="tx1"/>
              </a:solidFill>
            </a:endParaRPr>
          </a:p>
        </p:txBody>
      </p:sp>
    </p:spTree>
    <p:extLst>
      <p:ext uri="{BB962C8B-B14F-4D97-AF65-F5344CB8AC3E}">
        <p14:creationId xmlns:p14="http://schemas.microsoft.com/office/powerpoint/2010/main" val="3941577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itle 1"/>
          <p:cNvSpPr txBox="1">
            <a:spLocks/>
          </p:cNvSpPr>
          <p:nvPr/>
        </p:nvSpPr>
        <p:spPr>
          <a:xfrm>
            <a:off x="463872" y="23664"/>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6" name="مستطيل ذو زوايا قطرية مستديرة 5"/>
          <p:cNvSpPr/>
          <p:nvPr/>
        </p:nvSpPr>
        <p:spPr>
          <a:xfrm>
            <a:off x="381000" y="1853580"/>
            <a:ext cx="9144000" cy="416622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a:t>
            </a:r>
            <a:r>
              <a:rPr lang="ar-SA" sz="2800" dirty="0" err="1">
                <a:solidFill>
                  <a:schemeClr val="tx1"/>
                </a:solidFill>
              </a:rPr>
              <a:t>تھدف</a:t>
            </a:r>
            <a:r>
              <a:rPr lang="ar-SA" sz="2800" dirty="0">
                <a:solidFill>
                  <a:schemeClr val="tx1"/>
                </a:solidFill>
              </a:rPr>
              <a:t> إلى </a:t>
            </a:r>
            <a:r>
              <a:rPr lang="ar-SA" sz="2800" dirty="0" smtClean="0">
                <a:solidFill>
                  <a:schemeClr val="tx1"/>
                </a:solidFill>
              </a:rPr>
              <a:t>تحديد </a:t>
            </a:r>
            <a:r>
              <a:rPr lang="ar-SA" sz="2800" dirty="0">
                <a:solidFill>
                  <a:schemeClr val="tx1"/>
                </a:solidFill>
              </a:rPr>
              <a:t>مدى التقدم في </a:t>
            </a:r>
            <a:r>
              <a:rPr lang="ar-SA" sz="2800" dirty="0" smtClean="0">
                <a:solidFill>
                  <a:schemeClr val="tx1"/>
                </a:solidFill>
              </a:rPr>
              <a:t>تنفيذ </a:t>
            </a:r>
            <a:r>
              <a:rPr lang="ar-SA" sz="2800" dirty="0">
                <a:solidFill>
                  <a:schemeClr val="tx1"/>
                </a:solidFill>
              </a:rPr>
              <a:t>الأنشطة ومراقبة الزمن.</a:t>
            </a:r>
          </a:p>
          <a:p>
            <a:pPr algn="just">
              <a:defRPr/>
            </a:pPr>
            <a:r>
              <a:rPr lang="ar-SA" sz="2800" dirty="0">
                <a:solidFill>
                  <a:schemeClr val="tx1"/>
                </a:solidFill>
              </a:rPr>
              <a:t>- تتكون خرائط جانت من </a:t>
            </a:r>
            <a:r>
              <a:rPr lang="ar-SA" sz="2800" dirty="0" smtClean="0">
                <a:solidFill>
                  <a:schemeClr val="tx1"/>
                </a:solidFill>
              </a:rPr>
              <a:t>محورين أحدهما </a:t>
            </a:r>
            <a:r>
              <a:rPr lang="ar-SA" sz="2800" dirty="0">
                <a:solidFill>
                  <a:schemeClr val="tx1"/>
                </a:solidFill>
              </a:rPr>
              <a:t>أفقي والآخر عمودي.</a:t>
            </a:r>
          </a:p>
          <a:p>
            <a:pPr algn="just">
              <a:defRPr/>
            </a:pPr>
            <a:r>
              <a:rPr lang="ar-SA" sz="2800" dirty="0">
                <a:solidFill>
                  <a:schemeClr val="tx1"/>
                </a:solidFill>
              </a:rPr>
              <a:t>- </a:t>
            </a:r>
            <a:r>
              <a:rPr lang="ar-SA" sz="2800" dirty="0" err="1">
                <a:solidFill>
                  <a:schemeClr val="tx1"/>
                </a:solidFill>
              </a:rPr>
              <a:t>یظھر</a:t>
            </a:r>
            <a:r>
              <a:rPr lang="ar-SA" sz="2800" dirty="0">
                <a:solidFill>
                  <a:schemeClr val="tx1"/>
                </a:solidFill>
              </a:rPr>
              <a:t> المحور الأفقي الزمن اللازم </a:t>
            </a:r>
            <a:r>
              <a:rPr lang="ar-SA" sz="2800" dirty="0" smtClean="0">
                <a:solidFill>
                  <a:schemeClr val="tx1"/>
                </a:solidFill>
              </a:rPr>
              <a:t>لتنفيذ </a:t>
            </a:r>
            <a:r>
              <a:rPr lang="ar-SA" sz="2800" dirty="0">
                <a:solidFill>
                  <a:schemeClr val="tx1"/>
                </a:solidFill>
              </a:rPr>
              <a:t>النشاط مع </a:t>
            </a:r>
            <a:r>
              <a:rPr lang="ar-SA" sz="2800" dirty="0" smtClean="0">
                <a:solidFill>
                  <a:schemeClr val="tx1"/>
                </a:solidFill>
              </a:rPr>
              <a:t>تحديد </a:t>
            </a:r>
            <a:r>
              <a:rPr lang="ar-SA" sz="2800" dirty="0" err="1">
                <a:solidFill>
                  <a:schemeClr val="tx1"/>
                </a:solidFill>
              </a:rPr>
              <a:t>البدایة</a:t>
            </a:r>
            <a:r>
              <a:rPr lang="ar-SA" sz="2800" dirty="0">
                <a:solidFill>
                  <a:schemeClr val="tx1"/>
                </a:solidFill>
              </a:rPr>
              <a:t> </a:t>
            </a:r>
            <a:r>
              <a:rPr lang="ar-SA" sz="2800" dirty="0" err="1">
                <a:solidFill>
                  <a:schemeClr val="tx1"/>
                </a:solidFill>
              </a:rPr>
              <a:t>والنھایة</a:t>
            </a:r>
            <a:r>
              <a:rPr lang="ar-SA" sz="2800" dirty="0">
                <a:solidFill>
                  <a:schemeClr val="tx1"/>
                </a:solidFill>
              </a:rPr>
              <a:t> لكل نشاط.</a:t>
            </a:r>
          </a:p>
          <a:p>
            <a:pPr marL="457200" indent="-457200" algn="just">
              <a:buFontTx/>
              <a:buChar char="-"/>
              <a:defRPr/>
            </a:pPr>
            <a:r>
              <a:rPr lang="ar-SA" sz="2800" dirty="0" err="1" smtClean="0">
                <a:solidFill>
                  <a:schemeClr val="tx1"/>
                </a:solidFill>
              </a:rPr>
              <a:t>یظھر</a:t>
            </a:r>
            <a:r>
              <a:rPr lang="ar-SA" sz="2800" dirty="0" smtClean="0">
                <a:solidFill>
                  <a:schemeClr val="tx1"/>
                </a:solidFill>
              </a:rPr>
              <a:t> </a:t>
            </a:r>
            <a:r>
              <a:rPr lang="ar-SA" sz="2800" dirty="0">
                <a:solidFill>
                  <a:schemeClr val="tx1"/>
                </a:solidFill>
              </a:rPr>
              <a:t>المحور العمودي أنواع الأنشطة الواجب </a:t>
            </a:r>
            <a:r>
              <a:rPr lang="ar-SA" sz="2800" dirty="0" smtClean="0">
                <a:solidFill>
                  <a:schemeClr val="tx1"/>
                </a:solidFill>
              </a:rPr>
              <a:t>إتمامها.</a:t>
            </a:r>
          </a:p>
          <a:p>
            <a:pPr marL="457200" indent="-457200" algn="just">
              <a:buFontTx/>
              <a:buChar char="-"/>
              <a:defRPr/>
            </a:pPr>
            <a:r>
              <a:rPr lang="ar-SA" sz="2800" dirty="0" smtClean="0">
                <a:solidFill>
                  <a:schemeClr val="tx1"/>
                </a:solidFill>
              </a:rPr>
              <a:t>يرسم على شكل مستطيل تدل بدايته على بداية العمل بالنشاط ونهايته تمثل نهاية العمل بالنشاط ويدل طول المستطيل على الوقت اللازم لإنجاز النشاط.</a:t>
            </a:r>
          </a:p>
          <a:p>
            <a:pPr marL="457200" indent="-457200" algn="just">
              <a:buFontTx/>
              <a:buChar char="-"/>
              <a:defRPr/>
            </a:pPr>
            <a:endParaRPr lang="ar-SA" sz="2800" dirty="0">
              <a:solidFill>
                <a:schemeClr val="tx1"/>
              </a:solidFill>
            </a:endParaRPr>
          </a:p>
        </p:txBody>
      </p:sp>
      <p:sp>
        <p:nvSpPr>
          <p:cNvPr id="16" name="مستطيل ذو زوايا قطرية مخدوشة 15"/>
          <p:cNvSpPr/>
          <p:nvPr/>
        </p:nvSpPr>
        <p:spPr>
          <a:xfrm>
            <a:off x="3728864" y="761808"/>
            <a:ext cx="4658816" cy="914400"/>
          </a:xfrm>
          <a:prstGeom prst="snip2DiagRect">
            <a:avLst/>
          </a:prstGeom>
          <a:solidFill>
            <a:schemeClr val="accent3"/>
          </a:solidFill>
        </p:spPr>
        <p:style>
          <a:lnRef idx="2">
            <a:schemeClr val="accent6"/>
          </a:lnRef>
          <a:fillRef idx="1">
            <a:schemeClr val="lt1"/>
          </a:fillRef>
          <a:effectRef idx="0">
            <a:schemeClr val="accent6"/>
          </a:effectRef>
          <a:fontRef idx="minor">
            <a:schemeClr val="dk1"/>
          </a:fontRef>
        </p:style>
        <p:txBody>
          <a:bodyPr rtlCol="0" anchor="ctr"/>
          <a:lstStyle/>
          <a:p>
            <a:r>
              <a:rPr lang="ar-SA" sz="4800" dirty="0" smtClean="0"/>
              <a:t>تابع </a:t>
            </a:r>
            <a:endParaRPr lang="en-US" sz="4800" dirty="0"/>
          </a:p>
        </p:txBody>
      </p:sp>
    </p:spTree>
    <p:extLst>
      <p:ext uri="{BB962C8B-B14F-4D97-AF65-F5344CB8AC3E}">
        <p14:creationId xmlns:p14="http://schemas.microsoft.com/office/powerpoint/2010/main" val="2768953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990600" y="868191"/>
            <a:ext cx="8572500" cy="747661"/>
          </a:xfrm>
          <a:prstGeom prst="rect">
            <a:avLst/>
          </a:prstGeom>
          <a:solidFill>
            <a:srgbClr val="00B0F0"/>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solidFill>
                  <a:schemeClr val="tx1"/>
                </a:solidFill>
              </a:rPr>
              <a:t>مثال</a:t>
            </a:r>
            <a:r>
              <a:rPr lang="ar-SA" b="1" dirty="0" smtClean="0"/>
              <a:t/>
            </a:r>
            <a:br>
              <a:rPr lang="ar-SA" b="1" dirty="0" smtClean="0"/>
            </a:br>
            <a:r>
              <a:rPr lang="ar-SA" b="1" dirty="0" smtClean="0"/>
              <a:t/>
            </a:r>
            <a:br>
              <a:rPr lang="ar-SA" b="1" dirty="0" smtClean="0"/>
            </a:br>
            <a:endParaRPr lang="ar-SA" b="1" dirty="0"/>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00200"/>
            <a:ext cx="7848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المزايا والقيود..</a:t>
            </a:r>
            <a:r>
              <a:rPr lang="ar-SA" b="1" dirty="0" smtClean="0"/>
              <a:t/>
            </a:r>
            <a:br>
              <a:rPr lang="ar-SA" b="1" dirty="0" smtClean="0"/>
            </a:b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88840"/>
            <a:ext cx="9144000" cy="40309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على الرغم من أن مخطط جانت مفيد وذا قيمة للمشروعات الصغيرة في حدود ورقة أو شاشة واحدة، إلا إنها يمكن أن تصبح غير عملية تماماً مع المشاريع التي تزيد عن ثلاثين نشاط. مخططات جانت الأكبر قد لا تصبح مناسبة لأن تعرضها معظم أجهزة الكمبيوتر. وكان انتقاد متعلق بذلك هو أن توصيل مخططات جانت للمعلومات قليل نسبيا عند عرض كل منطقة علي حدة. وأن المشروعات غالبا ما تكون أكثر تعقيدا من أن تنقل على نحو فعال مع مخطط جانت.</a:t>
            </a:r>
          </a:p>
        </p:txBody>
      </p:sp>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895350" y="836712"/>
            <a:ext cx="8572500" cy="944562"/>
          </a:xfrm>
          <a:prstGeom prst="rect">
            <a:avLst/>
          </a:prstGeom>
          <a:solidFill>
            <a:schemeClr val="accent2"/>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solidFill>
                  <a:schemeClr val="tx1"/>
                </a:solidFill>
              </a:rPr>
              <a:t>البرمجة الشبكية</a:t>
            </a:r>
            <a:r>
              <a:rPr lang="en-US" b="1" dirty="0">
                <a:solidFill>
                  <a:schemeClr val="tx1"/>
                </a:solidFill>
              </a:rPr>
              <a:t>Network Programming </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تعرف الشبكة على أنھا تمثیل بیاني لأنشطة المشروع بطریقة تبین التسلسل والتتابع المنطقي لأنشطة المشروع ، والأوقات اللازمة لتنفیذ ھذه الأنشطة من لحظة بدایة المشروع وحتى </a:t>
            </a:r>
            <a:r>
              <a:rPr lang="ar-SA" sz="2800" dirty="0" smtClean="0">
                <a:solidFill>
                  <a:schemeClr val="tx1"/>
                </a:solidFill>
              </a:rPr>
              <a:t>نهايته </a:t>
            </a:r>
            <a:r>
              <a:rPr lang="ar-SA" sz="2800" dirty="0">
                <a:solidFill>
                  <a:schemeClr val="tx1"/>
                </a:solidFill>
              </a:rPr>
              <a:t>مع توضیح المسارات المحتملة لإنھاء المشروع والمسار </a:t>
            </a:r>
            <a:r>
              <a:rPr lang="ar-SA" sz="2800" dirty="0" smtClean="0">
                <a:solidFill>
                  <a:schemeClr val="tx1"/>
                </a:solidFill>
              </a:rPr>
              <a:t>الحرج الذي يمثل أطول مسار لإتمام المشروع.</a:t>
            </a:r>
            <a:endParaRPr lang="ar-SA" sz="2800" dirty="0">
              <a:solidFill>
                <a:schemeClr val="tx1"/>
              </a:solidFill>
            </a:endParaRPr>
          </a:p>
        </p:txBody>
      </p:sp>
    </p:spTree>
    <p:extLst>
      <p:ext uri="{BB962C8B-B14F-4D97-AF65-F5344CB8AC3E}">
        <p14:creationId xmlns:p14="http://schemas.microsoft.com/office/powerpoint/2010/main" val="3696245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895350" y="836712"/>
            <a:ext cx="8572500" cy="576064"/>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عناصر الشبكة</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تتكون الشبكة من العناصر التالية:</a:t>
            </a:r>
          </a:p>
          <a:p>
            <a:pPr marL="514350" indent="-514350" algn="just">
              <a:buAutoNum type="arabicPeriod"/>
              <a:defRPr/>
            </a:pPr>
            <a:r>
              <a:rPr lang="ar-SA" sz="2800" dirty="0" smtClean="0">
                <a:solidFill>
                  <a:schemeClr val="tx1"/>
                </a:solidFill>
              </a:rPr>
              <a:t>النشاط : والأنشطة هي احد اهم وظائف المشروع والذي يتطلب كمية محددة من الوقت والموارد وتتمتع أنشطة المشروع بالخصائص التالية:</a:t>
            </a:r>
          </a:p>
          <a:p>
            <a:pPr marL="457200" indent="-457200" algn="just">
              <a:buFontTx/>
              <a:buChar char="-"/>
              <a:defRPr/>
            </a:pPr>
            <a:r>
              <a:rPr lang="ar-SA" sz="2800" dirty="0" smtClean="0">
                <a:solidFill>
                  <a:schemeClr val="tx1"/>
                </a:solidFill>
              </a:rPr>
              <a:t>التتابع: مخرجات بعض الأنشطة هي مدخلات لأخرى، وهذا التتابع نابع من المتطلبات الفنية لإنجاز المشروع.</a:t>
            </a:r>
          </a:p>
          <a:p>
            <a:pPr marL="457200" indent="-457200" algn="just">
              <a:buFontTx/>
              <a:buChar char="-"/>
              <a:defRPr/>
            </a:pPr>
            <a:r>
              <a:rPr lang="ar-SA" sz="2800" dirty="0" smtClean="0">
                <a:solidFill>
                  <a:schemeClr val="tx1"/>
                </a:solidFill>
              </a:rPr>
              <a:t>التفرد: كل مشروع متفرد في انشطته.</a:t>
            </a:r>
          </a:p>
          <a:p>
            <a:pPr marL="457200" indent="-457200" algn="just">
              <a:buFontTx/>
              <a:buChar char="-"/>
              <a:defRPr/>
            </a:pPr>
            <a:r>
              <a:rPr lang="ar-SA" sz="2800" dirty="0" smtClean="0">
                <a:solidFill>
                  <a:schemeClr val="tx1"/>
                </a:solidFill>
              </a:rPr>
              <a:t>الترابط : أنشطة المشروع تتميز بالتعقد لأسباب مختلفة منها التداخل بين الأنشطة والتكرار.</a:t>
            </a:r>
          </a:p>
          <a:p>
            <a:pPr marL="457200" indent="-457200" algn="just">
              <a:buFontTx/>
              <a:buChar char="-"/>
              <a:defRPr/>
            </a:pPr>
            <a:r>
              <a:rPr lang="ar-SA" sz="2800" dirty="0" smtClean="0">
                <a:solidFill>
                  <a:schemeClr val="tx1"/>
                </a:solidFill>
              </a:rPr>
              <a:t>الاعتمادية : هناك أنشطة تعتمد على أخرى.</a:t>
            </a:r>
            <a:endParaRPr lang="ar-SA" sz="2800" dirty="0">
              <a:solidFill>
                <a:schemeClr val="tx1"/>
              </a:solidFill>
            </a:endParaRPr>
          </a:p>
        </p:txBody>
      </p:sp>
    </p:spTree>
    <p:extLst>
      <p:ext uri="{BB962C8B-B14F-4D97-AF65-F5344CB8AC3E}">
        <p14:creationId xmlns:p14="http://schemas.microsoft.com/office/powerpoint/2010/main" val="2584810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688206" y="872716"/>
            <a:ext cx="8572500" cy="576064"/>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600" b="1" dirty="0" smtClean="0">
                <a:solidFill>
                  <a:schemeClr val="tx1"/>
                </a:solidFill>
              </a:rPr>
              <a:t>طرق رسم النشاط</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قبل التناول في طرق رسم النشاط يمكننا وضع بعض القواعد في التصوير الشبكي من أهمها:</a:t>
            </a:r>
          </a:p>
          <a:p>
            <a:pPr marL="457200" indent="-457200" algn="just">
              <a:buFontTx/>
              <a:buChar char="-"/>
              <a:defRPr/>
            </a:pPr>
            <a:r>
              <a:rPr lang="ar-SA" sz="2800" dirty="0" smtClean="0">
                <a:solidFill>
                  <a:schemeClr val="tx1"/>
                </a:solidFill>
              </a:rPr>
              <a:t>يجب ان لا يكون هناك ما يسمى بالارتداد للخلف.</a:t>
            </a:r>
          </a:p>
          <a:p>
            <a:pPr marL="457200" indent="-457200" algn="just">
              <a:buFontTx/>
              <a:buChar char="-"/>
              <a:defRPr/>
            </a:pPr>
            <a:r>
              <a:rPr lang="ar-SA" sz="2800" dirty="0" smtClean="0">
                <a:solidFill>
                  <a:schemeClr val="tx1"/>
                </a:solidFill>
              </a:rPr>
              <a:t>لا يجب ان يكون هناك ما يسمى بالدوران بين الأنشطة.</a:t>
            </a:r>
          </a:p>
          <a:p>
            <a:pPr marL="457200" indent="-457200" algn="just">
              <a:buFontTx/>
              <a:buChar char="-"/>
              <a:defRPr/>
            </a:pPr>
            <a:r>
              <a:rPr lang="ar-SA" sz="2800" dirty="0" smtClean="0">
                <a:solidFill>
                  <a:schemeClr val="tx1"/>
                </a:solidFill>
              </a:rPr>
              <a:t>لا تسمح بمعالجة حالة وجود اكثر من مسار محتمل بمعنى حالة هذا او ذاك.</a:t>
            </a:r>
          </a:p>
          <a:p>
            <a:pPr marL="457200" indent="-457200" algn="just">
              <a:buFontTx/>
              <a:buChar char="-"/>
              <a:defRPr/>
            </a:pPr>
            <a:r>
              <a:rPr lang="ar-SA" sz="2800" dirty="0" smtClean="0">
                <a:solidFill>
                  <a:schemeClr val="tx1"/>
                </a:solidFill>
              </a:rPr>
              <a:t>لكل نشاط حدث بداية وحدث نهاية</a:t>
            </a:r>
          </a:p>
          <a:p>
            <a:pPr marL="457200" indent="-457200" algn="just">
              <a:buFontTx/>
              <a:buChar char="-"/>
              <a:defRPr/>
            </a:pPr>
            <a:r>
              <a:rPr lang="ar-SA" sz="2800" dirty="0" smtClean="0">
                <a:solidFill>
                  <a:schemeClr val="tx1"/>
                </a:solidFill>
              </a:rPr>
              <a:t>لا يمكن ان يبدا اكثر من نشاط واحد من حدث واحد وينتهي في حدث واحد.</a:t>
            </a:r>
            <a:endParaRPr lang="ar-SA" sz="2800" dirty="0">
              <a:solidFill>
                <a:schemeClr val="tx1"/>
              </a:solidFill>
            </a:endParaRPr>
          </a:p>
        </p:txBody>
      </p:sp>
    </p:spTree>
    <p:extLst>
      <p:ext uri="{BB962C8B-B14F-4D97-AF65-F5344CB8AC3E}">
        <p14:creationId xmlns:p14="http://schemas.microsoft.com/office/powerpoint/2010/main" val="1738891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895350" y="836712"/>
            <a:ext cx="8572500" cy="576064"/>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dirty="0">
              <a:solidFill>
                <a:schemeClr val="tx1"/>
              </a:solidFill>
            </a:endParaRPr>
          </a:p>
        </p:txBody>
      </p:sp>
      <p:pic>
        <p:nvPicPr>
          <p:cNvPr id="2" name="صورة 1"/>
          <p:cNvPicPr>
            <a:picLocks noChangeAspect="1"/>
          </p:cNvPicPr>
          <p:nvPr/>
        </p:nvPicPr>
        <p:blipFill>
          <a:blip r:embed="rId3"/>
          <a:stretch>
            <a:fillRect/>
          </a:stretch>
        </p:blipFill>
        <p:spPr>
          <a:xfrm>
            <a:off x="1784648" y="2060848"/>
            <a:ext cx="6590347" cy="3645724"/>
          </a:xfrm>
          <a:prstGeom prst="rect">
            <a:avLst/>
          </a:prstGeom>
        </p:spPr>
      </p:pic>
    </p:spTree>
    <p:extLst>
      <p:ext uri="{BB962C8B-B14F-4D97-AF65-F5344CB8AC3E}">
        <p14:creationId xmlns:p14="http://schemas.microsoft.com/office/powerpoint/2010/main" val="25327232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895350" y="836712"/>
            <a:ext cx="8572500" cy="576064"/>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dirty="0">
              <a:solidFill>
                <a:schemeClr val="tx1"/>
              </a:solidFill>
            </a:endParaRPr>
          </a:p>
        </p:txBody>
      </p:sp>
      <p:pic>
        <p:nvPicPr>
          <p:cNvPr id="3" name="صورة 2"/>
          <p:cNvPicPr>
            <a:picLocks noChangeAspect="1"/>
          </p:cNvPicPr>
          <p:nvPr/>
        </p:nvPicPr>
        <p:blipFill>
          <a:blip r:embed="rId3"/>
          <a:stretch>
            <a:fillRect/>
          </a:stretch>
        </p:blipFill>
        <p:spPr>
          <a:xfrm>
            <a:off x="548258" y="1699320"/>
            <a:ext cx="8809484" cy="3921382"/>
          </a:xfrm>
          <a:prstGeom prst="rect">
            <a:avLst/>
          </a:prstGeom>
        </p:spPr>
      </p:pic>
    </p:spTree>
    <p:extLst>
      <p:ext uri="{BB962C8B-B14F-4D97-AF65-F5344CB8AC3E}">
        <p14:creationId xmlns:p14="http://schemas.microsoft.com/office/powerpoint/2010/main" val="3434056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عنوان 1"/>
          <p:cNvSpPr txBox="1">
            <a:spLocks/>
          </p:cNvSpPr>
          <p:nvPr/>
        </p:nvSpPr>
        <p:spPr>
          <a:xfrm>
            <a:off x="895350" y="836712"/>
            <a:ext cx="8572500" cy="576064"/>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a:solidFill>
                  <a:schemeClr val="tx1"/>
                </a:solidFill>
              </a:rPr>
              <a:t/>
            </a:r>
            <a:br>
              <a:rPr lang="ar-SA" b="1" dirty="0">
                <a:solidFill>
                  <a:schemeClr val="tx1"/>
                </a:solidFill>
              </a:rPr>
            </a:br>
            <a:endParaRPr lang="ar-SA" dirty="0">
              <a:solidFill>
                <a:schemeClr val="tx1"/>
              </a:solidFill>
            </a:endParaRPr>
          </a:p>
          <a:p>
            <a:pPr rtl="1">
              <a:defRPr/>
            </a:pPr>
            <a:r>
              <a:rPr lang="ar-SA" b="1" dirty="0" smtClean="0"/>
              <a:t/>
            </a:r>
            <a:br>
              <a:rPr lang="ar-SA" b="1" dirty="0" smtClean="0"/>
            </a:br>
            <a:endParaRPr lang="ar-SA" dirty="0"/>
          </a:p>
        </p:txBody>
      </p:sp>
      <p:sp>
        <p:nvSpPr>
          <p:cNvPr id="10" name="مستطيل ذو زوايا قطرية مستديرة 9"/>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dirty="0">
              <a:solidFill>
                <a:schemeClr val="tx1"/>
              </a:solidFill>
            </a:endParaRPr>
          </a:p>
        </p:txBody>
      </p:sp>
      <p:pic>
        <p:nvPicPr>
          <p:cNvPr id="5" name="صورة 4"/>
          <p:cNvPicPr>
            <a:picLocks noChangeAspect="1"/>
          </p:cNvPicPr>
          <p:nvPr/>
        </p:nvPicPr>
        <p:blipFill>
          <a:blip r:embed="rId3"/>
          <a:stretch>
            <a:fillRect/>
          </a:stretch>
        </p:blipFill>
        <p:spPr>
          <a:xfrm>
            <a:off x="885895" y="1973548"/>
            <a:ext cx="8028385" cy="4046252"/>
          </a:xfrm>
          <a:prstGeom prst="rect">
            <a:avLst/>
          </a:prstGeom>
        </p:spPr>
      </p:pic>
    </p:spTree>
    <p:extLst>
      <p:ext uri="{BB962C8B-B14F-4D97-AF65-F5344CB8AC3E}">
        <p14:creationId xmlns:p14="http://schemas.microsoft.com/office/powerpoint/2010/main" val="2216728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grpSp>
        <p:nvGrpSpPr>
          <p:cNvPr id="13" name="مجموعة 12"/>
          <p:cNvGrpSpPr/>
          <p:nvPr/>
        </p:nvGrpSpPr>
        <p:grpSpPr>
          <a:xfrm>
            <a:off x="1424608" y="1268760"/>
            <a:ext cx="6768752" cy="3888432"/>
            <a:chOff x="1424608" y="1268760"/>
            <a:chExt cx="6768752" cy="3888432"/>
          </a:xfrm>
        </p:grpSpPr>
        <p:sp>
          <p:nvSpPr>
            <p:cNvPr id="5" name="مستطيل 4"/>
            <p:cNvSpPr/>
            <p:nvPr/>
          </p:nvSpPr>
          <p:spPr>
            <a:xfrm>
              <a:off x="1424608" y="1268760"/>
              <a:ext cx="6768752" cy="38884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مخطط انسيابي: رابط 5"/>
            <p:cNvSpPr/>
            <p:nvPr/>
          </p:nvSpPr>
          <p:spPr>
            <a:xfrm>
              <a:off x="1928664" y="2996952"/>
              <a:ext cx="720080" cy="1008112"/>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1</a:t>
              </a:r>
              <a:endParaRPr lang="en-US" dirty="0"/>
            </a:p>
          </p:txBody>
        </p:sp>
        <p:sp>
          <p:nvSpPr>
            <p:cNvPr id="7" name="مخطط انسيابي: رابط 6"/>
            <p:cNvSpPr/>
            <p:nvPr/>
          </p:nvSpPr>
          <p:spPr>
            <a:xfrm>
              <a:off x="6825208" y="2996952"/>
              <a:ext cx="720080" cy="1008112"/>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2</a:t>
              </a:r>
              <a:endParaRPr lang="en-US" dirty="0"/>
            </a:p>
          </p:txBody>
        </p:sp>
        <p:cxnSp>
          <p:nvCxnSpPr>
            <p:cNvPr id="9" name="رابط كسهم مستقيم 8"/>
            <p:cNvCxnSpPr/>
            <p:nvPr/>
          </p:nvCxnSpPr>
          <p:spPr>
            <a:xfrm>
              <a:off x="2648744" y="3220507"/>
              <a:ext cx="39604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رابط كسهم مستقيم 10"/>
            <p:cNvCxnSpPr/>
            <p:nvPr/>
          </p:nvCxnSpPr>
          <p:spPr>
            <a:xfrm>
              <a:off x="2648744" y="3717032"/>
              <a:ext cx="39604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مستطيل 11"/>
            <p:cNvSpPr/>
            <p:nvPr/>
          </p:nvSpPr>
          <p:spPr>
            <a:xfrm>
              <a:off x="2360712" y="4293096"/>
              <a:ext cx="4608512"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لا يمكن ان يبدا اكثر من نشاط واحد من حدث واحد وينتهي في حدث واحد ولمعالجة ذلك يستخدم النشاط الوهمي</a:t>
              </a:r>
              <a:endParaRPr lang="en-US" dirty="0">
                <a:solidFill>
                  <a:schemeClr val="tx1"/>
                </a:solidFill>
              </a:endParaRPr>
            </a:p>
          </p:txBody>
        </p:sp>
      </p:grpSp>
    </p:spTree>
    <p:extLst>
      <p:ext uri="{BB962C8B-B14F-4D97-AF65-F5344CB8AC3E}">
        <p14:creationId xmlns:p14="http://schemas.microsoft.com/office/powerpoint/2010/main" val="3040130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2" name="مستطيل 1"/>
          <p:cNvSpPr/>
          <p:nvPr/>
        </p:nvSpPr>
        <p:spPr>
          <a:xfrm>
            <a:off x="2360712" y="980728"/>
            <a:ext cx="6768752"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طرق رسم النشاط</a:t>
            </a:r>
            <a:endParaRPr lang="en-US" dirty="0"/>
          </a:p>
        </p:txBody>
      </p:sp>
      <p:sp>
        <p:nvSpPr>
          <p:cNvPr id="5" name="مستطيل 4"/>
          <p:cNvSpPr/>
          <p:nvPr/>
        </p:nvSpPr>
        <p:spPr>
          <a:xfrm>
            <a:off x="848544" y="1844824"/>
            <a:ext cx="8280920" cy="38884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ar-SA" dirty="0" smtClean="0">
                <a:solidFill>
                  <a:schemeClr val="tx1"/>
                </a:solidFill>
              </a:rPr>
              <a:t>عند رسم النشاط </a:t>
            </a:r>
            <a:r>
              <a:rPr lang="ar-SA" dirty="0" smtClean="0">
                <a:solidFill>
                  <a:schemeClr val="tx1"/>
                </a:solidFill>
              </a:rPr>
              <a:t>على قطب فان </a:t>
            </a:r>
            <a:r>
              <a:rPr lang="ar-SA" dirty="0" smtClean="0">
                <a:solidFill>
                  <a:schemeClr val="tx1"/>
                </a:solidFill>
              </a:rPr>
              <a:t>الدوائر تعبر عن الأنشطة، والأسهم التي تربط الدوائر تعبر عن اتجاه العلاقات بين الأنشطة، بمعنى ان الشبكة تتكون من نشاطين، والسهم يشير ان النشاط الأول يجب ان يتم قبل النشاط الثاني، ولا نحتاج هنا الى أنشطة وهمية.</a:t>
            </a:r>
          </a:p>
          <a:p>
            <a:r>
              <a:rPr lang="ar-SA" dirty="0" smtClean="0">
                <a:solidFill>
                  <a:schemeClr val="tx1"/>
                </a:solidFill>
              </a:rPr>
              <a:t>2. عند رسم النشاط </a:t>
            </a:r>
            <a:r>
              <a:rPr lang="ar-SA" dirty="0" smtClean="0">
                <a:solidFill>
                  <a:schemeClr val="tx1"/>
                </a:solidFill>
              </a:rPr>
              <a:t>على سهم تستخدم </a:t>
            </a:r>
            <a:r>
              <a:rPr lang="ar-SA" dirty="0" smtClean="0">
                <a:solidFill>
                  <a:schemeClr val="tx1"/>
                </a:solidFill>
              </a:rPr>
              <a:t>الدوائر لتدل على بداية ونهاية نشاط معين وهي التي يطلق عليها حدث البداية وحدث النهاية، والأنشطة على السهم  وقد نحتاج هنا الى أنشطة وهمية .</a:t>
            </a:r>
            <a:endParaRPr lang="en-US" dirty="0">
              <a:solidFill>
                <a:schemeClr val="tx1"/>
              </a:solidFill>
            </a:endParaRPr>
          </a:p>
        </p:txBody>
      </p:sp>
    </p:spTree>
    <p:extLst>
      <p:ext uri="{BB962C8B-B14F-4D97-AF65-F5344CB8AC3E}">
        <p14:creationId xmlns:p14="http://schemas.microsoft.com/office/powerpoint/2010/main" val="217559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8229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مستطيل مستدير الزوايا 5"/>
          <p:cNvSpPr/>
          <p:nvPr/>
        </p:nvSpPr>
        <p:spPr>
          <a:xfrm>
            <a:off x="4160912" y="5733256"/>
            <a:ext cx="2376264" cy="4320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مقارنة بين طرق رسم النشاط</a:t>
            </a:r>
            <a:endParaRPr lang="en-US" dirty="0">
              <a:solidFill>
                <a:schemeClr val="tx1"/>
              </a:solidFill>
            </a:endParaRPr>
          </a:p>
        </p:txBody>
      </p:sp>
      <p:sp>
        <p:nvSpPr>
          <p:cNvPr id="2" name="مستطيل 1"/>
          <p:cNvSpPr/>
          <p:nvPr/>
        </p:nvSpPr>
        <p:spPr>
          <a:xfrm>
            <a:off x="3872880" y="908720"/>
            <a:ext cx="4536504" cy="691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accent1">
                    <a:lumMod val="20000"/>
                    <a:lumOff val="80000"/>
                  </a:schemeClr>
                </a:solidFill>
              </a:rPr>
              <a:t>مثال لطرق  رسم  النشاط</a:t>
            </a:r>
            <a:endParaRPr lang="en-US" dirty="0">
              <a:solidFill>
                <a:schemeClr val="accent1">
                  <a:lumMod val="20000"/>
                  <a:lumOff val="80000"/>
                </a:schemeClr>
              </a:solidFill>
            </a:endParaRPr>
          </a:p>
        </p:txBody>
      </p:sp>
    </p:spTree>
    <p:extLst>
      <p:ext uri="{BB962C8B-B14F-4D97-AF65-F5344CB8AC3E}">
        <p14:creationId xmlns:p14="http://schemas.microsoft.com/office/powerpoint/2010/main" val="158345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2" name="مستطيل مستدير الزوايا 1"/>
          <p:cNvSpPr/>
          <p:nvPr/>
        </p:nvSpPr>
        <p:spPr>
          <a:xfrm>
            <a:off x="4160912" y="5733256"/>
            <a:ext cx="2376264" cy="4320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مقارنة بين طرق رسم النشاط</a:t>
            </a:r>
            <a:endParaRPr lang="en-US" dirty="0">
              <a:solidFill>
                <a:schemeClr val="tx1"/>
              </a:solidFill>
            </a:endParaRPr>
          </a:p>
        </p:txBody>
      </p:sp>
      <p:graphicFrame>
        <p:nvGraphicFramePr>
          <p:cNvPr id="8" name="جدول 7"/>
          <p:cNvGraphicFramePr>
            <a:graphicFrameLocks noGrp="1"/>
          </p:cNvGraphicFramePr>
          <p:nvPr>
            <p:extLst>
              <p:ext uri="{D42A27DB-BD31-4B8C-83A1-F6EECF244321}">
                <p14:modId xmlns:p14="http://schemas.microsoft.com/office/powerpoint/2010/main" val="2651599474"/>
              </p:ext>
            </p:extLst>
          </p:nvPr>
        </p:nvGraphicFramePr>
        <p:xfrm>
          <a:off x="1064568" y="1395688"/>
          <a:ext cx="8127999" cy="3778592"/>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r"/>
                      <a:r>
                        <a:rPr lang="ar-SA" dirty="0" smtClean="0"/>
                        <a:t>النشاط على السهم</a:t>
                      </a:r>
                      <a:endParaRPr lang="en-US" dirty="0"/>
                    </a:p>
                  </a:txBody>
                  <a:tcPr/>
                </a:tc>
                <a:tc>
                  <a:txBody>
                    <a:bodyPr/>
                    <a:lstStyle/>
                    <a:p>
                      <a:pPr algn="r"/>
                      <a:r>
                        <a:rPr lang="ar-SA" dirty="0" smtClean="0"/>
                        <a:t>معنى</a:t>
                      </a:r>
                      <a:r>
                        <a:rPr lang="ar-SA" baseline="0" dirty="0" smtClean="0"/>
                        <a:t> النشاط</a:t>
                      </a:r>
                      <a:r>
                        <a:rPr lang="en-US" baseline="0" dirty="0" smtClean="0"/>
                        <a:t> </a:t>
                      </a:r>
                      <a:endParaRPr lang="en-US" dirty="0"/>
                    </a:p>
                  </a:txBody>
                  <a:tcPr/>
                </a:tc>
                <a:tc>
                  <a:txBody>
                    <a:bodyPr/>
                    <a:lstStyle/>
                    <a:p>
                      <a:pPr algn="r"/>
                      <a:r>
                        <a:rPr lang="ar-SA" dirty="0" smtClean="0"/>
                        <a:t>النشاط على القطب </a:t>
                      </a:r>
                      <a:endParaRPr lang="en-US" dirty="0"/>
                    </a:p>
                  </a:txBody>
                  <a:tcPr/>
                </a:tc>
              </a:tr>
              <a:tr h="1463123">
                <a:tc>
                  <a:txBody>
                    <a:bodyPr/>
                    <a:lstStyle/>
                    <a:p>
                      <a:r>
                        <a:rPr lang="ar-SA" dirty="0" smtClean="0"/>
                        <a:t>           </a:t>
                      </a:r>
                      <a:r>
                        <a:rPr lang="en-US" dirty="0" smtClean="0"/>
                        <a:t>A</a:t>
                      </a:r>
                      <a:r>
                        <a:rPr lang="en-US" baseline="0" dirty="0" smtClean="0"/>
                        <a:t>             C</a:t>
                      </a:r>
                      <a:endParaRPr lang="ar-SA" dirty="0" smtClean="0"/>
                    </a:p>
                    <a:p>
                      <a:endParaRPr lang="ar-SA" dirty="0" smtClean="0"/>
                    </a:p>
                    <a:p>
                      <a:r>
                        <a:rPr lang="en-US" dirty="0" smtClean="0"/>
                        <a:t>                                D</a:t>
                      </a:r>
                      <a:endParaRPr lang="ar-SA" dirty="0" smtClean="0"/>
                    </a:p>
                    <a:p>
                      <a:r>
                        <a:rPr lang="en-US" dirty="0" smtClean="0"/>
                        <a:t>              B              </a:t>
                      </a:r>
                      <a:endParaRPr lang="ar-SA" dirty="0" smtClean="0"/>
                    </a:p>
                    <a:p>
                      <a:r>
                        <a:rPr lang="ar-SA" dirty="0" smtClean="0"/>
                        <a:t>         </a:t>
                      </a:r>
                      <a:endParaRPr lang="en-US" dirty="0"/>
                    </a:p>
                  </a:txBody>
                  <a:tcPr/>
                </a:tc>
                <a:tc>
                  <a:txBody>
                    <a:bodyPr/>
                    <a:lstStyle/>
                    <a:p>
                      <a:pPr algn="just" rtl="1"/>
                      <a:r>
                        <a:rPr lang="ar-SA" sz="2400" dirty="0" smtClean="0"/>
                        <a:t>النشاط</a:t>
                      </a:r>
                      <a:r>
                        <a:rPr lang="ar-SA" sz="2400" baseline="0" dirty="0" smtClean="0"/>
                        <a:t> </a:t>
                      </a:r>
                      <a:r>
                        <a:rPr lang="en-US" sz="2400" baseline="0" dirty="0" smtClean="0"/>
                        <a:t>C</a:t>
                      </a:r>
                      <a:r>
                        <a:rPr lang="ar-SA" sz="2400" baseline="0" dirty="0" smtClean="0"/>
                        <a:t>والنشاط </a:t>
                      </a:r>
                      <a:r>
                        <a:rPr lang="en-US" sz="2400" baseline="0" dirty="0" smtClean="0"/>
                        <a:t>D</a:t>
                      </a:r>
                      <a:r>
                        <a:rPr lang="ar-SA" sz="2400" baseline="0" dirty="0" smtClean="0"/>
                        <a:t>، لا يمكن ان </a:t>
                      </a:r>
                      <a:r>
                        <a:rPr lang="ar-SA" sz="2400" baseline="0" dirty="0" err="1" smtClean="0"/>
                        <a:t>يبدءا</a:t>
                      </a:r>
                      <a:r>
                        <a:rPr lang="ar-SA" sz="2400" baseline="0" dirty="0" smtClean="0"/>
                        <a:t> قبل ان ينتهي النشاطان </a:t>
                      </a:r>
                      <a:r>
                        <a:rPr lang="en-US" sz="2400" baseline="0" dirty="0" smtClean="0"/>
                        <a:t>A</a:t>
                      </a:r>
                      <a:r>
                        <a:rPr lang="ar-SA" sz="2400" baseline="0" dirty="0" smtClean="0"/>
                        <a:t>،</a:t>
                      </a:r>
                      <a:r>
                        <a:rPr lang="en-US" sz="2400" baseline="0" dirty="0" smtClean="0"/>
                        <a:t>B</a:t>
                      </a:r>
                      <a:r>
                        <a:rPr lang="ar-SA" sz="2400" baseline="0" dirty="0" smtClean="0"/>
                        <a:t>.</a:t>
                      </a:r>
                      <a:endParaRPr lang="en-US" sz="2400" dirty="0"/>
                    </a:p>
                  </a:txBody>
                  <a:tcPr/>
                </a:tc>
                <a:tc>
                  <a:txBody>
                    <a:bodyPr/>
                    <a:lstStyle/>
                    <a:p>
                      <a:endParaRPr lang="en-US" dirty="0"/>
                    </a:p>
                  </a:txBody>
                  <a:tcPr/>
                </a:tc>
              </a:tr>
              <a:tr h="1944629">
                <a:tc>
                  <a:txBody>
                    <a:bodyPr/>
                    <a:lstStyle/>
                    <a:p>
                      <a:r>
                        <a:rPr lang="en-US" dirty="0" smtClean="0"/>
                        <a:t>              A                 C         </a:t>
                      </a:r>
                    </a:p>
                    <a:p>
                      <a:r>
                        <a:rPr lang="en-US" baseline="0" dirty="0" smtClean="0"/>
                        <a:t>                                    </a:t>
                      </a:r>
                      <a:endParaRPr lang="en-US" dirty="0" smtClean="0"/>
                    </a:p>
                    <a:p>
                      <a:r>
                        <a:rPr lang="en-US" dirty="0" smtClean="0"/>
                        <a:t>                             </a:t>
                      </a:r>
                      <a:r>
                        <a:rPr lang="ar-SA" dirty="0" smtClean="0"/>
                        <a:t>نشاط وهمي</a:t>
                      </a:r>
                      <a:endParaRPr lang="en-US" dirty="0" smtClean="0"/>
                    </a:p>
                    <a:p>
                      <a:endParaRPr lang="en-US" dirty="0" smtClean="0"/>
                    </a:p>
                    <a:p>
                      <a:r>
                        <a:rPr lang="en-US" baseline="0" dirty="0" smtClean="0"/>
                        <a:t>            B                  D</a:t>
                      </a:r>
                    </a:p>
                  </a:txBody>
                  <a:tcPr/>
                </a:tc>
                <a:tc>
                  <a:txBody>
                    <a:bodyPr/>
                    <a:lstStyle/>
                    <a:p>
                      <a:pPr algn="r" rtl="1"/>
                      <a:r>
                        <a:rPr lang="ar-SA" sz="2400" dirty="0" smtClean="0"/>
                        <a:t>النشاط</a:t>
                      </a:r>
                      <a:r>
                        <a:rPr lang="ar-SA" sz="2400" baseline="0" dirty="0" smtClean="0"/>
                        <a:t> </a:t>
                      </a:r>
                      <a:r>
                        <a:rPr lang="en-US" sz="2400" baseline="0" dirty="0" smtClean="0"/>
                        <a:t>C </a:t>
                      </a:r>
                      <a:r>
                        <a:rPr lang="ar-SA" sz="2400" baseline="0" dirty="0" smtClean="0"/>
                        <a:t>لا يمكن ان يبدا قبل ان ينتهي النشاطان </a:t>
                      </a:r>
                      <a:r>
                        <a:rPr lang="en-US" sz="2400" baseline="0" dirty="0" smtClean="0"/>
                        <a:t>A</a:t>
                      </a:r>
                      <a:r>
                        <a:rPr lang="ar-SA" sz="2400" baseline="0" dirty="0" smtClean="0"/>
                        <a:t>،</a:t>
                      </a:r>
                      <a:r>
                        <a:rPr lang="en-US" sz="2400" baseline="0" dirty="0" smtClean="0"/>
                        <a:t>B</a:t>
                      </a:r>
                      <a:r>
                        <a:rPr lang="ar-SA" sz="2400" baseline="0" dirty="0" smtClean="0"/>
                        <a:t> والنشاط </a:t>
                      </a:r>
                      <a:r>
                        <a:rPr lang="en-US" sz="2400" baseline="0" dirty="0" smtClean="0"/>
                        <a:t>D</a:t>
                      </a:r>
                      <a:r>
                        <a:rPr lang="ar-SA" sz="2400" baseline="0" dirty="0" smtClean="0"/>
                        <a:t> لا يمكن ان يبدا قبل انتهاء النشاط </a:t>
                      </a:r>
                      <a:r>
                        <a:rPr lang="en-US" sz="2400" baseline="0" dirty="0" smtClean="0"/>
                        <a:t>B</a:t>
                      </a:r>
                      <a:r>
                        <a:rPr lang="ar-SA" sz="2400" baseline="0" dirty="0" smtClean="0"/>
                        <a:t>.</a:t>
                      </a:r>
                      <a:endParaRPr lang="en-US" sz="2400" dirty="0"/>
                    </a:p>
                  </a:txBody>
                  <a:tcPr/>
                </a:tc>
                <a:tc>
                  <a:txBody>
                    <a:bodyPr/>
                    <a:lstStyle/>
                    <a:p>
                      <a:r>
                        <a:rPr lang="en-US" dirty="0" smtClean="0"/>
                        <a:t>                                                      </a:t>
                      </a:r>
                      <a:endParaRPr lang="en-US" dirty="0"/>
                    </a:p>
                  </a:txBody>
                  <a:tcPr/>
                </a:tc>
              </a:tr>
            </a:tbl>
          </a:graphicData>
        </a:graphic>
      </p:graphicFrame>
      <p:sp>
        <p:nvSpPr>
          <p:cNvPr id="9" name="مخطط انسيابي: رابط 8"/>
          <p:cNvSpPr/>
          <p:nvPr/>
        </p:nvSpPr>
        <p:spPr>
          <a:xfrm>
            <a:off x="6626548" y="1813446"/>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A</a:t>
            </a:r>
            <a:endParaRPr lang="ar-SA" dirty="0">
              <a:solidFill>
                <a:schemeClr val="tx1"/>
              </a:solidFill>
            </a:endParaRPr>
          </a:p>
          <a:p>
            <a:pPr algn="r"/>
            <a:endParaRPr lang="en-US" dirty="0">
              <a:solidFill>
                <a:schemeClr val="tx1"/>
              </a:solidFill>
            </a:endParaRPr>
          </a:p>
        </p:txBody>
      </p:sp>
      <p:sp>
        <p:nvSpPr>
          <p:cNvPr id="10" name="مخطط انسيابي: رابط 9"/>
          <p:cNvSpPr/>
          <p:nvPr/>
        </p:nvSpPr>
        <p:spPr>
          <a:xfrm>
            <a:off x="6626548" y="2724129"/>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a:solidFill>
                  <a:schemeClr val="tx1"/>
                </a:solidFill>
              </a:rPr>
              <a:t>B</a:t>
            </a:r>
            <a:endParaRPr lang="ar-SA" dirty="0">
              <a:solidFill>
                <a:schemeClr val="tx1"/>
              </a:solidFill>
            </a:endParaRPr>
          </a:p>
          <a:p>
            <a:pPr algn="r"/>
            <a:endParaRPr lang="en-US" dirty="0">
              <a:solidFill>
                <a:schemeClr val="tx1"/>
              </a:solidFill>
            </a:endParaRPr>
          </a:p>
        </p:txBody>
      </p:sp>
      <p:sp>
        <p:nvSpPr>
          <p:cNvPr id="11" name="مخطط انسيابي: رابط 10"/>
          <p:cNvSpPr/>
          <p:nvPr/>
        </p:nvSpPr>
        <p:spPr>
          <a:xfrm>
            <a:off x="8195153" y="1813446"/>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C</a:t>
            </a:r>
            <a:endParaRPr lang="ar-SA" dirty="0">
              <a:solidFill>
                <a:schemeClr val="tx1"/>
              </a:solidFill>
            </a:endParaRPr>
          </a:p>
          <a:p>
            <a:pPr algn="r"/>
            <a:endParaRPr lang="en-US" dirty="0">
              <a:solidFill>
                <a:schemeClr val="tx1"/>
              </a:solidFill>
            </a:endParaRPr>
          </a:p>
        </p:txBody>
      </p:sp>
      <p:sp>
        <p:nvSpPr>
          <p:cNvPr id="12" name="مخطط انسيابي: رابط 11"/>
          <p:cNvSpPr/>
          <p:nvPr/>
        </p:nvSpPr>
        <p:spPr>
          <a:xfrm>
            <a:off x="8206304" y="2724129"/>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D</a:t>
            </a:r>
            <a:endParaRPr lang="ar-SA" dirty="0">
              <a:solidFill>
                <a:schemeClr val="tx1"/>
              </a:solidFill>
            </a:endParaRPr>
          </a:p>
          <a:p>
            <a:pPr algn="r"/>
            <a:endParaRPr lang="en-US" dirty="0">
              <a:solidFill>
                <a:schemeClr val="tx1"/>
              </a:solidFill>
            </a:endParaRPr>
          </a:p>
        </p:txBody>
      </p:sp>
      <p:cxnSp>
        <p:nvCxnSpPr>
          <p:cNvPr id="13" name="رابط كسهم مستقيم 12"/>
          <p:cNvCxnSpPr>
            <a:endCxn id="11" idx="2"/>
          </p:cNvCxnSpPr>
          <p:nvPr/>
        </p:nvCxnSpPr>
        <p:spPr>
          <a:xfrm>
            <a:off x="7106051" y="2047622"/>
            <a:ext cx="10891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a:stCxn id="10" idx="7"/>
            <a:endCxn id="11" idx="3"/>
          </p:cNvCxnSpPr>
          <p:nvPr/>
        </p:nvCxnSpPr>
        <p:spPr>
          <a:xfrm flipV="1">
            <a:off x="7035829" y="2213209"/>
            <a:ext cx="1229546" cy="579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p:nvPr/>
        </p:nvCxnSpPr>
        <p:spPr>
          <a:xfrm>
            <a:off x="6850905" y="1943545"/>
            <a:ext cx="1328853" cy="910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a:off x="7106051" y="2958304"/>
            <a:ext cx="10891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مخطط انسيابي: رابط 16"/>
          <p:cNvSpPr/>
          <p:nvPr/>
        </p:nvSpPr>
        <p:spPr>
          <a:xfrm>
            <a:off x="1252419" y="1779992"/>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18" name="مخطط انسيابي: رابط 17"/>
          <p:cNvSpPr/>
          <p:nvPr/>
        </p:nvSpPr>
        <p:spPr>
          <a:xfrm>
            <a:off x="3041895" y="1813446"/>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19" name="مخطط انسيابي: رابط 18"/>
          <p:cNvSpPr/>
          <p:nvPr/>
        </p:nvSpPr>
        <p:spPr>
          <a:xfrm>
            <a:off x="2136934" y="2317285"/>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20" name="مخطط انسيابي: رابط 19"/>
          <p:cNvSpPr/>
          <p:nvPr/>
        </p:nvSpPr>
        <p:spPr>
          <a:xfrm>
            <a:off x="1252418" y="2666691"/>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21" name="مخطط انسيابي: رابط 20"/>
          <p:cNvSpPr/>
          <p:nvPr/>
        </p:nvSpPr>
        <p:spPr>
          <a:xfrm>
            <a:off x="3021451" y="2666691"/>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cxnSp>
        <p:nvCxnSpPr>
          <p:cNvPr id="22" name="رابط كسهم مستقيم 21"/>
          <p:cNvCxnSpPr>
            <a:stCxn id="17" idx="6"/>
          </p:cNvCxnSpPr>
          <p:nvPr/>
        </p:nvCxnSpPr>
        <p:spPr>
          <a:xfrm>
            <a:off x="1731922" y="2014168"/>
            <a:ext cx="405012" cy="303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رابط كسهم مستقيم 22"/>
          <p:cNvCxnSpPr>
            <a:stCxn id="19" idx="7"/>
          </p:cNvCxnSpPr>
          <p:nvPr/>
        </p:nvCxnSpPr>
        <p:spPr>
          <a:xfrm flipV="1">
            <a:off x="2546215" y="2014168"/>
            <a:ext cx="469134" cy="371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رابط كسهم مستقيم 23"/>
          <p:cNvCxnSpPr>
            <a:endCxn id="21" idx="1"/>
          </p:cNvCxnSpPr>
          <p:nvPr/>
        </p:nvCxnSpPr>
        <p:spPr>
          <a:xfrm>
            <a:off x="2616437" y="2666691"/>
            <a:ext cx="475236" cy="68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رابط كسهم مستقيم 24"/>
          <p:cNvCxnSpPr/>
          <p:nvPr/>
        </p:nvCxnSpPr>
        <p:spPr>
          <a:xfrm flipV="1">
            <a:off x="1758467" y="2724129"/>
            <a:ext cx="378466" cy="1767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مخطط انسيابي: رابط 25"/>
          <p:cNvSpPr/>
          <p:nvPr/>
        </p:nvSpPr>
        <p:spPr>
          <a:xfrm>
            <a:off x="8206304" y="454309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D</a:t>
            </a:r>
            <a:endParaRPr lang="ar-SA" dirty="0">
              <a:solidFill>
                <a:schemeClr val="tx1"/>
              </a:solidFill>
            </a:endParaRPr>
          </a:p>
          <a:p>
            <a:pPr algn="r"/>
            <a:endParaRPr lang="en-US" dirty="0">
              <a:solidFill>
                <a:schemeClr val="tx1"/>
              </a:solidFill>
            </a:endParaRPr>
          </a:p>
        </p:txBody>
      </p:sp>
      <p:sp>
        <p:nvSpPr>
          <p:cNvPr id="27" name="مخطط انسيابي: رابط 26"/>
          <p:cNvSpPr/>
          <p:nvPr/>
        </p:nvSpPr>
        <p:spPr>
          <a:xfrm>
            <a:off x="8195153" y="335806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C</a:t>
            </a:r>
            <a:endParaRPr lang="ar-SA" dirty="0">
              <a:solidFill>
                <a:schemeClr val="tx1"/>
              </a:solidFill>
            </a:endParaRPr>
          </a:p>
          <a:p>
            <a:pPr algn="r"/>
            <a:endParaRPr lang="en-US" dirty="0">
              <a:solidFill>
                <a:schemeClr val="tx1"/>
              </a:solidFill>
            </a:endParaRPr>
          </a:p>
        </p:txBody>
      </p:sp>
      <p:sp>
        <p:nvSpPr>
          <p:cNvPr id="28" name="مخطط انسيابي: رابط 27"/>
          <p:cNvSpPr/>
          <p:nvPr/>
        </p:nvSpPr>
        <p:spPr>
          <a:xfrm>
            <a:off x="6611153" y="454309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B</a:t>
            </a:r>
            <a:endParaRPr lang="ar-SA" dirty="0">
              <a:solidFill>
                <a:schemeClr val="tx1"/>
              </a:solidFill>
            </a:endParaRPr>
          </a:p>
          <a:p>
            <a:pPr algn="r"/>
            <a:endParaRPr lang="en-US" dirty="0">
              <a:solidFill>
                <a:schemeClr val="tx1"/>
              </a:solidFill>
            </a:endParaRPr>
          </a:p>
        </p:txBody>
      </p:sp>
      <p:sp>
        <p:nvSpPr>
          <p:cNvPr id="29" name="مخطط انسيابي: رابط 28"/>
          <p:cNvSpPr/>
          <p:nvPr/>
        </p:nvSpPr>
        <p:spPr>
          <a:xfrm>
            <a:off x="6611152" y="3295360"/>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r>
              <a:rPr lang="en-US" dirty="0" smtClean="0">
                <a:solidFill>
                  <a:schemeClr val="tx1"/>
                </a:solidFill>
              </a:rPr>
              <a:t>A</a:t>
            </a:r>
            <a:endParaRPr lang="ar-SA" dirty="0">
              <a:solidFill>
                <a:schemeClr val="tx1"/>
              </a:solidFill>
            </a:endParaRPr>
          </a:p>
          <a:p>
            <a:pPr algn="r"/>
            <a:endParaRPr lang="en-US" dirty="0">
              <a:solidFill>
                <a:schemeClr val="tx1"/>
              </a:solidFill>
            </a:endParaRPr>
          </a:p>
        </p:txBody>
      </p:sp>
      <p:cxnSp>
        <p:nvCxnSpPr>
          <p:cNvPr id="30" name="رابط كسهم مستقيم 29"/>
          <p:cNvCxnSpPr/>
          <p:nvPr/>
        </p:nvCxnSpPr>
        <p:spPr>
          <a:xfrm>
            <a:off x="7106051" y="3529536"/>
            <a:ext cx="9672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رابط كسهم مستقيم 30"/>
          <p:cNvCxnSpPr>
            <a:stCxn id="28" idx="7"/>
          </p:cNvCxnSpPr>
          <p:nvPr/>
        </p:nvCxnSpPr>
        <p:spPr>
          <a:xfrm flipV="1">
            <a:off x="7020434" y="3763712"/>
            <a:ext cx="1159324" cy="847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p:nvPr/>
        </p:nvCxnSpPr>
        <p:spPr>
          <a:xfrm>
            <a:off x="7106051" y="4880153"/>
            <a:ext cx="10737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مخطط انسيابي: رابط 32"/>
          <p:cNvSpPr/>
          <p:nvPr/>
        </p:nvSpPr>
        <p:spPr>
          <a:xfrm>
            <a:off x="3128770" y="335806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34" name="مخطط انسيابي: رابط 33"/>
          <p:cNvSpPr/>
          <p:nvPr/>
        </p:nvSpPr>
        <p:spPr>
          <a:xfrm>
            <a:off x="2185701" y="3370474"/>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35" name="مخطط انسيابي: رابط 34"/>
          <p:cNvSpPr/>
          <p:nvPr/>
        </p:nvSpPr>
        <p:spPr>
          <a:xfrm>
            <a:off x="1278964" y="335806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36" name="مخطط انسيابي: رابط 35"/>
          <p:cNvSpPr/>
          <p:nvPr/>
        </p:nvSpPr>
        <p:spPr>
          <a:xfrm>
            <a:off x="1231303" y="4573434"/>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37" name="مخطط انسيابي: رابط 36"/>
          <p:cNvSpPr/>
          <p:nvPr/>
        </p:nvSpPr>
        <p:spPr>
          <a:xfrm>
            <a:off x="2147094" y="4540933"/>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sp>
        <p:nvSpPr>
          <p:cNvPr id="38" name="مخطط انسيابي: رابط 37"/>
          <p:cNvSpPr/>
          <p:nvPr/>
        </p:nvSpPr>
        <p:spPr>
          <a:xfrm>
            <a:off x="3184421" y="4543097"/>
            <a:ext cx="479503" cy="468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ar-SA" dirty="0" smtClean="0">
              <a:solidFill>
                <a:schemeClr val="tx1"/>
              </a:solidFill>
            </a:endParaRPr>
          </a:p>
          <a:p>
            <a:pPr algn="r"/>
            <a:endParaRPr lang="en-US" dirty="0">
              <a:solidFill>
                <a:schemeClr val="tx1"/>
              </a:solidFill>
            </a:endParaRPr>
          </a:p>
        </p:txBody>
      </p:sp>
      <p:cxnSp>
        <p:nvCxnSpPr>
          <p:cNvPr id="39" name="رابط كسهم مستقيم 38"/>
          <p:cNvCxnSpPr/>
          <p:nvPr/>
        </p:nvCxnSpPr>
        <p:spPr>
          <a:xfrm flipV="1">
            <a:off x="1758467" y="3592243"/>
            <a:ext cx="378466" cy="12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رابط كسهم مستقيم 39"/>
          <p:cNvCxnSpPr>
            <a:endCxn id="33" idx="2"/>
          </p:cNvCxnSpPr>
          <p:nvPr/>
        </p:nvCxnSpPr>
        <p:spPr>
          <a:xfrm flipV="1">
            <a:off x="2780782" y="3592243"/>
            <a:ext cx="347988" cy="62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رابط كسهم مستقيم 40"/>
          <p:cNvCxnSpPr/>
          <p:nvPr/>
        </p:nvCxnSpPr>
        <p:spPr>
          <a:xfrm>
            <a:off x="1743071" y="4807610"/>
            <a:ext cx="3716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رابط كسهم مستقيم 41"/>
          <p:cNvCxnSpPr/>
          <p:nvPr/>
        </p:nvCxnSpPr>
        <p:spPr>
          <a:xfrm>
            <a:off x="2665204" y="4807610"/>
            <a:ext cx="4926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رابط كسهم مستقيم 42"/>
          <p:cNvCxnSpPr>
            <a:stCxn id="37" idx="0"/>
          </p:cNvCxnSpPr>
          <p:nvPr/>
        </p:nvCxnSpPr>
        <p:spPr>
          <a:xfrm flipH="1" flipV="1">
            <a:off x="2386845" y="3838826"/>
            <a:ext cx="1" cy="702107"/>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069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br>
              <a:rPr lang="ar-SA" b="1" dirty="0" smtClean="0"/>
            </a:b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88840"/>
            <a:ext cx="9144000" cy="40309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2. الحدث: هو لحظة البدء بنشاط معين او لحظة الانتهاء منه والحدث هو نتيجة نشاط او اكثر والنشاط يقع بين حدثين. ويتم رسم الحدث بطريقة معاكسة للنشاط: فاذا كان النشاط على السهم يكون الحدث على القطب (الدائرة)، والعكس صحيحا، اذا كان النشاط على القطب (الدائرة) يكون الحدث على السهم.</a:t>
            </a:r>
          </a:p>
          <a:p>
            <a:pPr algn="just">
              <a:defRPr/>
            </a:pPr>
            <a:r>
              <a:rPr lang="ar-SA" sz="2800" dirty="0" smtClean="0">
                <a:solidFill>
                  <a:schemeClr val="tx1"/>
                </a:solidFill>
              </a:rPr>
              <a:t>3. المسار: هو سلسلة من الأنشطة المتتابعة التي تربط بين نقطة البدء بالمشروع  ونقطة اتمامه ككل  ويكون للمشروع اكثر من مسار.</a:t>
            </a:r>
            <a:endParaRPr lang="ar-SA" sz="2800" dirty="0">
              <a:solidFill>
                <a:schemeClr val="tx1"/>
              </a:solidFill>
            </a:endParaRPr>
          </a:p>
        </p:txBody>
      </p:sp>
    </p:spTree>
    <p:extLst>
      <p:ext uri="{BB962C8B-B14F-4D97-AF65-F5344CB8AC3E}">
        <p14:creationId xmlns:p14="http://schemas.microsoft.com/office/powerpoint/2010/main" val="32433416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br>
              <a:rPr lang="ar-SA" b="1" dirty="0" smtClean="0"/>
            </a:b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88840"/>
            <a:ext cx="9144000" cy="40309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4. المسار الحرج: هو سلسلة من الأنشطة الحرجة المتتابعة التي تربط بين نقطة بدء المشروع ونقطة نهايته، وهو أطول المسارات عل الشبكة المكونة لنشاط المشروع ككل، الا انه يشكل افضل وقت لإتمام  المشروع بشكل كامل.</a:t>
            </a:r>
            <a:endParaRPr lang="ar-SA" sz="2800" dirty="0">
              <a:solidFill>
                <a:schemeClr val="tx1"/>
              </a:solidFill>
            </a:endParaRPr>
          </a:p>
          <a:p>
            <a:pPr algn="just">
              <a:defRPr/>
            </a:pPr>
            <a:r>
              <a:rPr lang="ar-SA" sz="2800" dirty="0" smtClean="0">
                <a:solidFill>
                  <a:schemeClr val="tx1"/>
                </a:solidFill>
              </a:rPr>
              <a:t>5.النشاط الحرج: هو النشاط الذي يترتب على تأخيره تأخير المشروع ككل.</a:t>
            </a:r>
          </a:p>
          <a:p>
            <a:pPr algn="just">
              <a:defRPr/>
            </a:pPr>
            <a:r>
              <a:rPr lang="ar-SA" sz="2800" dirty="0" smtClean="0">
                <a:solidFill>
                  <a:schemeClr val="tx1"/>
                </a:solidFill>
              </a:rPr>
              <a:t>6. النشاط الوهمي: هو نشاط ليس له وجود ويستخدم فقط لتسهيل رسم الشبكة وبيان العلاقة بين الاحداث فهو لا يحتاج الى  وقت وموارد.</a:t>
            </a:r>
            <a:endParaRPr lang="ar-SA" sz="2800" dirty="0">
              <a:solidFill>
                <a:schemeClr val="tx1"/>
              </a:solidFill>
            </a:endParaRPr>
          </a:p>
        </p:txBody>
      </p:sp>
    </p:spTree>
    <p:extLst>
      <p:ext uri="{BB962C8B-B14F-4D97-AF65-F5344CB8AC3E}">
        <p14:creationId xmlns:p14="http://schemas.microsoft.com/office/powerpoint/2010/main" val="20022752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مثال: رسم شبكة مشروع</a:t>
            </a:r>
            <a:br>
              <a:rPr lang="ar-SA" b="1" dirty="0" smtClean="0"/>
            </a:b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sp>
        <p:nvSpPr>
          <p:cNvPr id="9" name="مستطيل ذو زوايا قطرية مستديرة 8"/>
          <p:cNvSpPr/>
          <p:nvPr/>
        </p:nvSpPr>
        <p:spPr>
          <a:xfrm>
            <a:off x="381000" y="1988840"/>
            <a:ext cx="9144000" cy="40309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dirty="0" smtClean="0">
                <a:solidFill>
                  <a:schemeClr val="tx1"/>
                </a:solidFill>
              </a:rPr>
              <a:t>طلب من احد المطابع القيام بتركيب محرقة ورق لتلبية شروط وزارة البيئة، وقد تم اعداد دراسة حول الأنشطة  المطلوبة مدى تتابعها كما يظهر في الجدول التالي:</a:t>
            </a:r>
          </a:p>
          <a:p>
            <a:pPr algn="just">
              <a:defRPr/>
            </a:pPr>
            <a:r>
              <a:rPr lang="ar-SA" sz="2400" dirty="0" smtClean="0">
                <a:solidFill>
                  <a:schemeClr val="tx1"/>
                </a:solidFill>
              </a:rPr>
              <a:t>المطلوب:- رسم شبكة المشروع باستخدام طريقة النشاط على السهم</a:t>
            </a:r>
          </a:p>
          <a:p>
            <a:pPr algn="just">
              <a:defRPr/>
            </a:pPr>
            <a:r>
              <a:rPr lang="ar-SA" sz="2400" dirty="0">
                <a:solidFill>
                  <a:schemeClr val="tx1"/>
                </a:solidFill>
              </a:rPr>
              <a:t> </a:t>
            </a:r>
            <a:r>
              <a:rPr lang="ar-SA" sz="2400" dirty="0" smtClean="0">
                <a:solidFill>
                  <a:schemeClr val="tx1"/>
                </a:solidFill>
              </a:rPr>
              <a:t>          - رسم شبكة المشروع باستخدام طريقة النشاط على القطب</a:t>
            </a:r>
            <a:endParaRPr lang="ar-SA" sz="2400" dirty="0">
              <a:solidFill>
                <a:schemeClr val="tx1"/>
              </a:solidFill>
            </a:endParaRPr>
          </a:p>
        </p:txBody>
      </p:sp>
    </p:spTree>
    <p:extLst>
      <p:ext uri="{BB962C8B-B14F-4D97-AF65-F5344CB8AC3E}">
        <p14:creationId xmlns:p14="http://schemas.microsoft.com/office/powerpoint/2010/main" val="28073406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graphicFrame>
        <p:nvGraphicFramePr>
          <p:cNvPr id="3" name="جدول 2"/>
          <p:cNvGraphicFramePr>
            <a:graphicFrameLocks noGrp="1"/>
          </p:cNvGraphicFramePr>
          <p:nvPr>
            <p:extLst>
              <p:ext uri="{D42A27DB-BD31-4B8C-83A1-F6EECF244321}">
                <p14:modId xmlns:p14="http://schemas.microsoft.com/office/powerpoint/2010/main" val="2923649291"/>
              </p:ext>
            </p:extLst>
          </p:nvPr>
        </p:nvGraphicFramePr>
        <p:xfrm>
          <a:off x="1651000" y="1227666"/>
          <a:ext cx="6603999" cy="3566160"/>
        </p:xfrm>
        <a:graphic>
          <a:graphicData uri="http://schemas.openxmlformats.org/drawingml/2006/table">
            <a:tbl>
              <a:tblPr firstRow="1" bandRow="1">
                <a:tableStyleId>{5C22544A-7EE6-4342-B048-85BDC9FD1C3A}</a:tableStyleId>
              </a:tblPr>
              <a:tblGrid>
                <a:gridCol w="2201333"/>
                <a:gridCol w="2972875"/>
                <a:gridCol w="1429791"/>
              </a:tblGrid>
              <a:tr h="370840">
                <a:tc>
                  <a:txBody>
                    <a:bodyPr/>
                    <a:lstStyle/>
                    <a:p>
                      <a:pPr algn="r" rtl="1"/>
                      <a:r>
                        <a:rPr lang="ar-SA" sz="2000" dirty="0" smtClean="0">
                          <a:solidFill>
                            <a:schemeClr val="tx1"/>
                          </a:solidFill>
                        </a:rPr>
                        <a:t>النشاط</a:t>
                      </a:r>
                      <a:endParaRPr lang="en-US" sz="2000" dirty="0">
                        <a:solidFill>
                          <a:schemeClr val="tx1"/>
                        </a:solidFill>
                      </a:endParaRPr>
                    </a:p>
                  </a:txBody>
                  <a:tcPr/>
                </a:tc>
                <a:tc>
                  <a:txBody>
                    <a:bodyPr/>
                    <a:lstStyle/>
                    <a:p>
                      <a:pPr algn="r" rtl="1"/>
                      <a:r>
                        <a:rPr lang="ar-SA" sz="2000" dirty="0" smtClean="0">
                          <a:solidFill>
                            <a:schemeClr val="tx1"/>
                          </a:solidFill>
                        </a:rPr>
                        <a:t>وصف النشاط</a:t>
                      </a:r>
                      <a:endParaRPr lang="en-US" sz="2000" dirty="0">
                        <a:solidFill>
                          <a:schemeClr val="tx1"/>
                        </a:solidFill>
                      </a:endParaRPr>
                    </a:p>
                  </a:txBody>
                  <a:tcPr/>
                </a:tc>
                <a:tc>
                  <a:txBody>
                    <a:bodyPr/>
                    <a:lstStyle/>
                    <a:p>
                      <a:pPr algn="r" rtl="1"/>
                      <a:r>
                        <a:rPr lang="ar-SA" sz="2000" dirty="0" smtClean="0">
                          <a:solidFill>
                            <a:schemeClr val="tx1"/>
                          </a:solidFill>
                        </a:rPr>
                        <a:t>النشاط السابق</a:t>
                      </a:r>
                      <a:endParaRPr lang="en-US" sz="2000" dirty="0">
                        <a:solidFill>
                          <a:schemeClr val="tx1"/>
                        </a:solidFill>
                      </a:endParaRPr>
                    </a:p>
                  </a:txBody>
                  <a:tcPr/>
                </a:tc>
              </a:tr>
              <a:tr h="370840">
                <a:tc>
                  <a:txBody>
                    <a:bodyPr/>
                    <a:lstStyle/>
                    <a:p>
                      <a:pPr algn="r" rtl="1"/>
                      <a:r>
                        <a:rPr lang="en-US" sz="2000" dirty="0" smtClean="0">
                          <a:solidFill>
                            <a:schemeClr val="tx1"/>
                          </a:solidFill>
                        </a:rPr>
                        <a:t>A</a:t>
                      </a:r>
                      <a:endParaRPr lang="en-US" sz="2000" dirty="0">
                        <a:solidFill>
                          <a:schemeClr val="tx1"/>
                        </a:solidFill>
                      </a:endParaRPr>
                    </a:p>
                  </a:txBody>
                  <a:tcPr/>
                </a:tc>
                <a:tc>
                  <a:txBody>
                    <a:bodyPr/>
                    <a:lstStyle/>
                    <a:p>
                      <a:pPr algn="r" rtl="1"/>
                      <a:r>
                        <a:rPr lang="ar-SA" sz="2000" dirty="0" smtClean="0">
                          <a:solidFill>
                            <a:schemeClr val="tx1"/>
                          </a:solidFill>
                        </a:rPr>
                        <a:t>بناء</a:t>
                      </a:r>
                      <a:r>
                        <a:rPr lang="ar-SA" sz="2000" baseline="0" dirty="0" smtClean="0">
                          <a:solidFill>
                            <a:schemeClr val="tx1"/>
                          </a:solidFill>
                        </a:rPr>
                        <a:t> الأجزاء الداخلية</a:t>
                      </a:r>
                    </a:p>
                  </a:txBody>
                  <a:tcPr/>
                </a:tc>
                <a:tc>
                  <a:txBody>
                    <a:bodyPr/>
                    <a:lstStyle/>
                    <a:p>
                      <a:pPr algn="r" rtl="1"/>
                      <a:r>
                        <a:rPr lang="ar-SA" sz="2000" dirty="0" smtClean="0">
                          <a:solidFill>
                            <a:schemeClr val="tx1"/>
                          </a:solidFill>
                        </a:rPr>
                        <a:t>-</a:t>
                      </a:r>
                      <a:endParaRPr lang="en-US" sz="2000" dirty="0">
                        <a:solidFill>
                          <a:schemeClr val="tx1"/>
                        </a:solidFill>
                      </a:endParaRPr>
                    </a:p>
                  </a:txBody>
                  <a:tcPr/>
                </a:tc>
              </a:tr>
              <a:tr h="370840">
                <a:tc>
                  <a:txBody>
                    <a:bodyPr/>
                    <a:lstStyle/>
                    <a:p>
                      <a:pPr algn="r" rtl="1"/>
                      <a:r>
                        <a:rPr lang="en-US" sz="2000" dirty="0" smtClean="0">
                          <a:solidFill>
                            <a:schemeClr val="tx1"/>
                          </a:solidFill>
                        </a:rPr>
                        <a:t>B</a:t>
                      </a:r>
                      <a:endParaRPr lang="en-US" sz="2000" dirty="0">
                        <a:solidFill>
                          <a:schemeClr val="tx1"/>
                        </a:solidFill>
                      </a:endParaRPr>
                    </a:p>
                  </a:txBody>
                  <a:tcPr/>
                </a:tc>
                <a:tc>
                  <a:txBody>
                    <a:bodyPr/>
                    <a:lstStyle/>
                    <a:p>
                      <a:pPr algn="r" rtl="1"/>
                      <a:r>
                        <a:rPr lang="ar-SA" sz="2000" dirty="0" smtClean="0">
                          <a:solidFill>
                            <a:schemeClr val="tx1"/>
                          </a:solidFill>
                        </a:rPr>
                        <a:t>تحديد السقف</a:t>
                      </a:r>
                      <a:r>
                        <a:rPr lang="ar-SA" sz="2000" baseline="0" dirty="0" smtClean="0">
                          <a:solidFill>
                            <a:schemeClr val="tx1"/>
                          </a:solidFill>
                        </a:rPr>
                        <a:t> والارضية</a:t>
                      </a:r>
                      <a:endParaRPr lang="en-US" sz="2000" dirty="0">
                        <a:solidFill>
                          <a:schemeClr val="tx1"/>
                        </a:solidFill>
                      </a:endParaRPr>
                    </a:p>
                  </a:txBody>
                  <a:tcPr/>
                </a:tc>
                <a:tc>
                  <a:txBody>
                    <a:bodyPr/>
                    <a:lstStyle/>
                    <a:p>
                      <a:pPr algn="r" rtl="1"/>
                      <a:r>
                        <a:rPr lang="ar-SA" sz="2000" dirty="0" smtClean="0">
                          <a:solidFill>
                            <a:schemeClr val="tx1"/>
                          </a:solidFill>
                        </a:rPr>
                        <a:t>-</a:t>
                      </a:r>
                      <a:endParaRPr lang="en-US" sz="2000" dirty="0">
                        <a:solidFill>
                          <a:schemeClr val="tx1"/>
                        </a:solidFill>
                      </a:endParaRPr>
                    </a:p>
                  </a:txBody>
                  <a:tcPr/>
                </a:tc>
              </a:tr>
              <a:tr h="370840">
                <a:tc>
                  <a:txBody>
                    <a:bodyPr/>
                    <a:lstStyle/>
                    <a:p>
                      <a:pPr algn="r" rtl="1"/>
                      <a:r>
                        <a:rPr lang="en-US" sz="2000" dirty="0" smtClean="0">
                          <a:solidFill>
                            <a:schemeClr val="tx1"/>
                          </a:solidFill>
                        </a:rPr>
                        <a:t>C</a:t>
                      </a:r>
                      <a:endParaRPr lang="en-US" sz="2000" dirty="0">
                        <a:solidFill>
                          <a:schemeClr val="tx1"/>
                        </a:solidFill>
                      </a:endParaRPr>
                    </a:p>
                  </a:txBody>
                  <a:tcPr/>
                </a:tc>
                <a:tc>
                  <a:txBody>
                    <a:bodyPr/>
                    <a:lstStyle/>
                    <a:p>
                      <a:pPr algn="r" rtl="1"/>
                      <a:r>
                        <a:rPr lang="ar-SA" sz="2000" dirty="0" smtClean="0">
                          <a:solidFill>
                            <a:schemeClr val="tx1"/>
                          </a:solidFill>
                        </a:rPr>
                        <a:t>بناء مدخنه</a:t>
                      </a:r>
                      <a:endParaRPr lang="en-US" sz="2000" dirty="0">
                        <a:solidFill>
                          <a:schemeClr val="tx1"/>
                        </a:solidFill>
                      </a:endParaRPr>
                    </a:p>
                  </a:txBody>
                  <a:tcPr/>
                </a:tc>
                <a:tc>
                  <a:txBody>
                    <a:bodyPr/>
                    <a:lstStyle/>
                    <a:p>
                      <a:pPr algn="r" rtl="1"/>
                      <a:r>
                        <a:rPr lang="en-US" sz="2000" dirty="0" smtClean="0">
                          <a:solidFill>
                            <a:schemeClr val="tx1"/>
                          </a:solidFill>
                        </a:rPr>
                        <a:t>A</a:t>
                      </a:r>
                      <a:endParaRPr lang="en-US" sz="2000" dirty="0">
                        <a:solidFill>
                          <a:schemeClr val="tx1"/>
                        </a:solidFill>
                      </a:endParaRPr>
                    </a:p>
                  </a:txBody>
                  <a:tcPr/>
                </a:tc>
              </a:tr>
              <a:tr h="370840">
                <a:tc>
                  <a:txBody>
                    <a:bodyPr/>
                    <a:lstStyle/>
                    <a:p>
                      <a:pPr algn="r" rtl="1"/>
                      <a:r>
                        <a:rPr lang="en-US" sz="2000" dirty="0" smtClean="0">
                          <a:solidFill>
                            <a:schemeClr val="tx1"/>
                          </a:solidFill>
                        </a:rPr>
                        <a:t>D</a:t>
                      </a:r>
                      <a:endParaRPr lang="en-US" sz="2000" dirty="0">
                        <a:solidFill>
                          <a:schemeClr val="tx1"/>
                        </a:solidFill>
                      </a:endParaRPr>
                    </a:p>
                  </a:txBody>
                  <a:tcPr/>
                </a:tc>
                <a:tc>
                  <a:txBody>
                    <a:bodyPr/>
                    <a:lstStyle/>
                    <a:p>
                      <a:pPr algn="r" rtl="1"/>
                      <a:r>
                        <a:rPr lang="ar-SA" sz="2000" dirty="0" smtClean="0">
                          <a:solidFill>
                            <a:schemeClr val="tx1"/>
                          </a:solidFill>
                        </a:rPr>
                        <a:t>صب الاسمنت وبناء الاطار</a:t>
                      </a:r>
                      <a:endParaRPr lang="en-US" sz="2000"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2000" dirty="0" smtClean="0">
                          <a:solidFill>
                            <a:schemeClr val="tx1"/>
                          </a:solidFill>
                        </a:rPr>
                        <a:t>A,B</a:t>
                      </a:r>
                    </a:p>
                  </a:txBody>
                  <a:tcPr/>
                </a:tc>
              </a:tr>
              <a:tr h="370840">
                <a:tc>
                  <a:txBody>
                    <a:bodyPr/>
                    <a:lstStyle/>
                    <a:p>
                      <a:pPr algn="r" rtl="1"/>
                      <a:r>
                        <a:rPr lang="en-US" sz="2000" dirty="0" smtClean="0">
                          <a:solidFill>
                            <a:schemeClr val="tx1"/>
                          </a:solidFill>
                        </a:rPr>
                        <a:t>E</a:t>
                      </a:r>
                      <a:endParaRPr lang="en-US" sz="2000" dirty="0">
                        <a:solidFill>
                          <a:schemeClr val="tx1"/>
                        </a:solidFill>
                      </a:endParaRPr>
                    </a:p>
                  </a:txBody>
                  <a:tcPr/>
                </a:tc>
                <a:tc>
                  <a:txBody>
                    <a:bodyPr/>
                    <a:lstStyle/>
                    <a:p>
                      <a:pPr algn="r" rtl="1"/>
                      <a:r>
                        <a:rPr lang="ar-SA" sz="2000" dirty="0" smtClean="0">
                          <a:solidFill>
                            <a:schemeClr val="tx1"/>
                          </a:solidFill>
                        </a:rPr>
                        <a:t>بناء المحرقة</a:t>
                      </a:r>
                      <a:endParaRPr lang="en-US" sz="2000"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2000" dirty="0" smtClean="0">
                          <a:solidFill>
                            <a:schemeClr val="tx1"/>
                          </a:solidFill>
                        </a:rPr>
                        <a:t>C</a:t>
                      </a:r>
                    </a:p>
                  </a:txBody>
                  <a:tcPr/>
                </a:tc>
              </a:tr>
              <a:tr h="370840">
                <a:tc>
                  <a:txBody>
                    <a:bodyPr/>
                    <a:lstStyle/>
                    <a:p>
                      <a:pPr algn="r" rtl="1"/>
                      <a:r>
                        <a:rPr lang="en-US" sz="2000" dirty="0" smtClean="0">
                          <a:solidFill>
                            <a:schemeClr val="tx1"/>
                          </a:solidFill>
                        </a:rPr>
                        <a:t>F</a:t>
                      </a:r>
                      <a:endParaRPr lang="en-US" sz="2000" dirty="0">
                        <a:solidFill>
                          <a:schemeClr val="tx1"/>
                        </a:solidFill>
                      </a:endParaRPr>
                    </a:p>
                  </a:txBody>
                  <a:tcPr/>
                </a:tc>
                <a:tc>
                  <a:txBody>
                    <a:bodyPr/>
                    <a:lstStyle/>
                    <a:p>
                      <a:pPr algn="r" rtl="1"/>
                      <a:r>
                        <a:rPr lang="ar-SA" sz="2000" dirty="0" smtClean="0">
                          <a:solidFill>
                            <a:schemeClr val="tx1"/>
                          </a:solidFill>
                        </a:rPr>
                        <a:t>تركيب نظام منع التلوث</a:t>
                      </a:r>
                      <a:endParaRPr lang="en-US" sz="2000"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2000" dirty="0" smtClean="0">
                          <a:solidFill>
                            <a:schemeClr val="tx1"/>
                          </a:solidFill>
                        </a:rPr>
                        <a:t>C</a:t>
                      </a:r>
                    </a:p>
                  </a:txBody>
                  <a:tcPr/>
                </a:tc>
              </a:tr>
              <a:tr h="370840">
                <a:tc>
                  <a:txBody>
                    <a:bodyPr/>
                    <a:lstStyle/>
                    <a:p>
                      <a:pPr algn="r" rtl="1"/>
                      <a:r>
                        <a:rPr lang="en-US" sz="2000" dirty="0" smtClean="0">
                          <a:solidFill>
                            <a:schemeClr val="tx1"/>
                          </a:solidFill>
                        </a:rPr>
                        <a:t>G</a:t>
                      </a:r>
                      <a:endParaRPr lang="en-US" sz="2000" dirty="0">
                        <a:solidFill>
                          <a:schemeClr val="tx1"/>
                        </a:solidFill>
                      </a:endParaRPr>
                    </a:p>
                  </a:txBody>
                  <a:tcPr/>
                </a:tc>
                <a:tc>
                  <a:txBody>
                    <a:bodyPr/>
                    <a:lstStyle/>
                    <a:p>
                      <a:pPr algn="r" rtl="1"/>
                      <a:r>
                        <a:rPr lang="ar-SA" sz="2000" dirty="0" smtClean="0">
                          <a:solidFill>
                            <a:schemeClr val="tx1"/>
                          </a:solidFill>
                        </a:rPr>
                        <a:t>تركيب جهاز تنقية</a:t>
                      </a:r>
                      <a:r>
                        <a:rPr lang="ar-SA" sz="2000" baseline="0" dirty="0" smtClean="0">
                          <a:solidFill>
                            <a:schemeClr val="tx1"/>
                          </a:solidFill>
                        </a:rPr>
                        <a:t> الهواء</a:t>
                      </a:r>
                      <a:endParaRPr lang="en-US" sz="2000"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2000" dirty="0" smtClean="0">
                          <a:solidFill>
                            <a:schemeClr val="tx1"/>
                          </a:solidFill>
                        </a:rPr>
                        <a:t>D,E</a:t>
                      </a:r>
                    </a:p>
                  </a:txBody>
                  <a:tcPr/>
                </a:tc>
              </a:tr>
              <a:tr h="370840">
                <a:tc>
                  <a:txBody>
                    <a:bodyPr/>
                    <a:lstStyle/>
                    <a:p>
                      <a:pPr algn="r" rtl="1"/>
                      <a:r>
                        <a:rPr lang="en-US" sz="2000" dirty="0" smtClean="0">
                          <a:solidFill>
                            <a:schemeClr val="tx1"/>
                          </a:solidFill>
                        </a:rPr>
                        <a:t>H</a:t>
                      </a:r>
                      <a:endParaRPr lang="en-US" sz="2000" dirty="0">
                        <a:solidFill>
                          <a:schemeClr val="tx1"/>
                        </a:solidFill>
                      </a:endParaRPr>
                    </a:p>
                  </a:txBody>
                  <a:tcPr/>
                </a:tc>
                <a:tc>
                  <a:txBody>
                    <a:bodyPr/>
                    <a:lstStyle/>
                    <a:p>
                      <a:pPr algn="r" rtl="1"/>
                      <a:r>
                        <a:rPr lang="ar-SA" sz="2000" dirty="0" smtClean="0">
                          <a:solidFill>
                            <a:schemeClr val="tx1"/>
                          </a:solidFill>
                        </a:rPr>
                        <a:t>الفحص التجريبي</a:t>
                      </a:r>
                      <a:endParaRPr lang="en-US" sz="2000" dirty="0">
                        <a:solidFill>
                          <a:schemeClr val="tx1"/>
                        </a:solidFill>
                      </a:endParaRP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2000" dirty="0" smtClean="0">
                          <a:solidFill>
                            <a:schemeClr val="tx1"/>
                          </a:solidFill>
                        </a:rPr>
                        <a:t>F.G</a:t>
                      </a:r>
                    </a:p>
                  </a:txBody>
                  <a:tcPr/>
                </a:tc>
              </a:tr>
            </a:tbl>
          </a:graphicData>
        </a:graphic>
      </p:graphicFrame>
      <p:sp>
        <p:nvSpPr>
          <p:cNvPr id="6" name="مستطيل مستدير الزوايا 5"/>
          <p:cNvSpPr/>
          <p:nvPr/>
        </p:nvSpPr>
        <p:spPr>
          <a:xfrm>
            <a:off x="2432720" y="5229200"/>
            <a:ext cx="3888432"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 الجدول يوضح تركيب محرقة ورق</a:t>
            </a:r>
            <a:endParaRPr lang="en-US" dirty="0"/>
          </a:p>
        </p:txBody>
      </p:sp>
    </p:spTree>
    <p:extLst>
      <p:ext uri="{BB962C8B-B14F-4D97-AF65-F5344CB8AC3E}">
        <p14:creationId xmlns:p14="http://schemas.microsoft.com/office/powerpoint/2010/main" val="38115794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32</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حل المثال- رسم شبكة مشروع</a:t>
            </a:r>
            <a:br>
              <a:rPr lang="ar-SA" b="1" dirty="0" smtClean="0"/>
            </a:br>
            <a:r>
              <a:rPr lang="ar-SA" b="1" dirty="0" smtClean="0"/>
              <a:t/>
            </a:r>
            <a:br>
              <a:rPr lang="ar-SA" b="1" dirty="0" smtClean="0"/>
            </a:br>
            <a:endParaRPr lang="ar-SA" dirty="0"/>
          </a:p>
        </p:txBody>
      </p:sp>
      <p:sp>
        <p:nvSpPr>
          <p:cNvPr id="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pic>
        <p:nvPicPr>
          <p:cNvPr id="11" name="صورة 10"/>
          <p:cNvPicPr>
            <a:picLocks noChangeAspect="1"/>
          </p:cNvPicPr>
          <p:nvPr/>
        </p:nvPicPr>
        <p:blipFill>
          <a:blip r:embed="rId3"/>
          <a:stretch>
            <a:fillRect/>
          </a:stretch>
        </p:blipFill>
        <p:spPr>
          <a:xfrm>
            <a:off x="1568624" y="1772816"/>
            <a:ext cx="8151865" cy="3946988"/>
          </a:xfrm>
          <a:prstGeom prst="rect">
            <a:avLst/>
          </a:prstGeom>
        </p:spPr>
      </p:pic>
    </p:spTree>
    <p:extLst>
      <p:ext uri="{BB962C8B-B14F-4D97-AF65-F5344CB8AC3E}">
        <p14:creationId xmlns:p14="http://schemas.microsoft.com/office/powerpoint/2010/main" val="718251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الخامسة</a:t>
            </a:r>
            <a:endParaRPr lang="ar-SA" sz="2000" dirty="0">
              <a:solidFill>
                <a:schemeClr val="accent1"/>
              </a:solidFill>
            </a:endParaRPr>
          </a:p>
        </p:txBody>
      </p:sp>
      <p:pic>
        <p:nvPicPr>
          <p:cNvPr id="7" name="صورة 6"/>
          <p:cNvPicPr>
            <a:picLocks noChangeAspect="1"/>
          </p:cNvPicPr>
          <p:nvPr/>
        </p:nvPicPr>
        <p:blipFill>
          <a:blip r:embed="rId2"/>
          <a:stretch>
            <a:fillRect/>
          </a:stretch>
        </p:blipFill>
        <p:spPr>
          <a:xfrm>
            <a:off x="344488" y="1196753"/>
            <a:ext cx="9073008" cy="3948420"/>
          </a:xfrm>
          <a:prstGeom prst="rect">
            <a:avLst/>
          </a:prstGeom>
        </p:spPr>
      </p:pic>
    </p:spTree>
    <p:extLst>
      <p:ext uri="{BB962C8B-B14F-4D97-AF65-F5344CB8AC3E}">
        <p14:creationId xmlns:p14="http://schemas.microsoft.com/office/powerpoint/2010/main" val="2066183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6659</TotalTime>
  <Words>1767</Words>
  <Application>Microsoft Office PowerPoint</Application>
  <PresentationFormat>A4 Paper (210x297 mm)</PresentationFormat>
  <Paragraphs>282</Paragraphs>
  <Slides>34</Slides>
  <Notes>24</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34</vt:i4>
      </vt:variant>
    </vt:vector>
  </HeadingPairs>
  <TitlesOfParts>
    <vt:vector size="41" baseType="lpstr">
      <vt:lpstr>ae_AlMateen</vt:lpstr>
      <vt:lpstr>Arial</vt:lpstr>
      <vt:lpstr>AYM Wadiy S_U normal.</vt:lpstr>
      <vt:lpstr>Calibri</vt:lpstr>
      <vt:lpstr>PT Bold Heading</vt:lpstr>
      <vt:lpstr>Times New Roman</vt:lpstr>
      <vt:lpstr>Office Theme</vt:lpstr>
      <vt:lpstr>عرض تقديمي في PowerPoint</vt:lpstr>
      <vt:lpstr>المحاضرة الخامسة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Aliserag</cp:lastModifiedBy>
  <cp:revision>213</cp:revision>
  <dcterms:created xsi:type="dcterms:W3CDTF">2014-09-11T06:47:01Z</dcterms:created>
  <dcterms:modified xsi:type="dcterms:W3CDTF">2014-10-15T05:00:35Z</dcterms:modified>
</cp:coreProperties>
</file>