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310" r:id="rId3"/>
    <p:sldId id="375" r:id="rId4"/>
    <p:sldId id="376" r:id="rId5"/>
    <p:sldId id="384" r:id="rId6"/>
    <p:sldId id="385" r:id="rId7"/>
    <p:sldId id="386" r:id="rId8"/>
    <p:sldId id="387" r:id="rId9"/>
    <p:sldId id="389" r:id="rId10"/>
    <p:sldId id="393" r:id="rId11"/>
    <p:sldId id="392" r:id="rId12"/>
    <p:sldId id="391" r:id="rId13"/>
    <p:sldId id="390" r:id="rId14"/>
    <p:sldId id="394" r:id="rId15"/>
    <p:sldId id="397" r:id="rId16"/>
    <p:sldId id="401" r:id="rId17"/>
    <p:sldId id="400" r:id="rId18"/>
    <p:sldId id="402" r:id="rId19"/>
    <p:sldId id="403" r:id="rId20"/>
    <p:sldId id="405" r:id="rId21"/>
    <p:sldId id="404" r:id="rId22"/>
    <p:sldId id="406" r:id="rId23"/>
    <p:sldId id="407" r:id="rId24"/>
    <p:sldId id="408" r:id="rId25"/>
    <p:sldId id="409" r:id="rId26"/>
    <p:sldId id="266" r:id="rId2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97" d="100"/>
          <a:sy n="97" d="100"/>
        </p:scale>
        <p:origin x="96" y="34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10/23/2014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641751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600915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en.wikipedia.org/wiki/Work_breakdown_structure"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إدارة المشاريع</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عبدالله حمود سراج</a:t>
            </a:r>
          </a:p>
          <a:p>
            <a:pPr algn="ctr"/>
            <a:r>
              <a:rPr lang="ar-SA" sz="2800" b="1" dirty="0" smtClean="0">
                <a:solidFill>
                  <a:srgbClr val="7F7F7F"/>
                </a:solidFill>
                <a:latin typeface="Calibri" pitchFamily="34" charset="0"/>
                <a:cs typeface="Times New Roman" pitchFamily="18" charset="0"/>
              </a:rPr>
              <a:t>أستاذ مشارك</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السادسة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المسار الحرج</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 المسار الحرج                                                                           المحاضرة السادسة</a:t>
            </a:r>
            <a:endParaRPr lang="ar-SA" sz="2000" dirty="0">
              <a:solidFill>
                <a:schemeClr val="accent1"/>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
        <p:nvSpPr>
          <p:cNvPr id="5" name="عنصر نائب للمحتوى 4"/>
          <p:cNvSpPr>
            <a:spLocks noGrp="1"/>
          </p:cNvSpPr>
          <p:nvPr>
            <p:ph idx="1"/>
          </p:nvPr>
        </p:nvSpPr>
        <p:spPr>
          <a:xfrm>
            <a:off x="758056" y="1170036"/>
            <a:ext cx="8915400" cy="676672"/>
          </a:xfrm>
          <a:prstGeom prst="flowChartPunchedTape">
            <a:avLst/>
          </a:prstGeom>
        </p:spPr>
        <p:style>
          <a:lnRef idx="1">
            <a:schemeClr val="accent6"/>
          </a:lnRef>
          <a:fillRef idx="2">
            <a:schemeClr val="accent6"/>
          </a:fillRef>
          <a:effectRef idx="1">
            <a:schemeClr val="accent6"/>
          </a:effectRef>
          <a:fontRef idx="minor">
            <a:schemeClr val="dk1"/>
          </a:fontRef>
        </p:style>
        <p:txBody>
          <a:bodyPr rtlCol="1" anchor="ctr"/>
          <a:lstStyle>
            <a:defPPr>
              <a:defRPr lang="en-US"/>
            </a:defPPr>
            <a:lvl1pPr algn="r" rtl="1" fontAlgn="base">
              <a:spcBef>
                <a:spcPct val="0"/>
              </a:spcBef>
              <a:spcAft>
                <a:spcPct val="0"/>
              </a:spcAft>
              <a:defRPr kern="1200">
                <a:solidFill>
                  <a:schemeClr val="dk1"/>
                </a:solidFill>
                <a:latin typeface="+mn-lt"/>
                <a:ea typeface="+mn-ea"/>
                <a:cs typeface="+mn-cs"/>
              </a:defRPr>
            </a:lvl1pPr>
            <a:lvl2pPr marL="457200" algn="r" rtl="1" fontAlgn="base">
              <a:spcBef>
                <a:spcPct val="0"/>
              </a:spcBef>
              <a:spcAft>
                <a:spcPct val="0"/>
              </a:spcAft>
              <a:defRPr kern="1200">
                <a:solidFill>
                  <a:schemeClr val="dk1"/>
                </a:solidFill>
                <a:latin typeface="+mn-lt"/>
                <a:ea typeface="+mn-ea"/>
                <a:cs typeface="+mn-cs"/>
              </a:defRPr>
            </a:lvl2pPr>
            <a:lvl3pPr marL="914400" algn="r" rtl="1" fontAlgn="base">
              <a:spcBef>
                <a:spcPct val="0"/>
              </a:spcBef>
              <a:spcAft>
                <a:spcPct val="0"/>
              </a:spcAft>
              <a:defRPr kern="1200">
                <a:solidFill>
                  <a:schemeClr val="dk1"/>
                </a:solidFill>
                <a:latin typeface="+mn-lt"/>
                <a:ea typeface="+mn-ea"/>
                <a:cs typeface="+mn-cs"/>
              </a:defRPr>
            </a:lvl3pPr>
            <a:lvl4pPr marL="1371600" algn="r" rtl="1" fontAlgn="base">
              <a:spcBef>
                <a:spcPct val="0"/>
              </a:spcBef>
              <a:spcAft>
                <a:spcPct val="0"/>
              </a:spcAft>
              <a:defRPr kern="1200">
                <a:solidFill>
                  <a:schemeClr val="dk1"/>
                </a:solidFill>
                <a:latin typeface="+mn-lt"/>
                <a:ea typeface="+mn-ea"/>
                <a:cs typeface="+mn-cs"/>
              </a:defRPr>
            </a:lvl4pPr>
            <a:lvl5pPr marL="1828800" algn="r" rtl="1" fontAlgn="base">
              <a:spcBef>
                <a:spcPct val="0"/>
              </a:spcBef>
              <a:spcAft>
                <a:spcPct val="0"/>
              </a:spcAft>
              <a:defRPr kern="1200">
                <a:solidFill>
                  <a:schemeClr val="dk1"/>
                </a:solidFill>
                <a:latin typeface="+mn-lt"/>
                <a:ea typeface="+mn-ea"/>
                <a:cs typeface="+mn-cs"/>
              </a:defRPr>
            </a:lvl5pPr>
            <a:lvl6pPr marL="2286000" algn="r" defTabSz="914400" rtl="1" eaLnBrk="1" latinLnBrk="0" hangingPunct="1">
              <a:defRPr kern="1200">
                <a:solidFill>
                  <a:schemeClr val="dk1"/>
                </a:solidFill>
                <a:latin typeface="+mn-lt"/>
                <a:ea typeface="+mn-ea"/>
                <a:cs typeface="+mn-cs"/>
              </a:defRPr>
            </a:lvl6pPr>
            <a:lvl7pPr marL="2743200" algn="r" defTabSz="914400" rtl="1" eaLnBrk="1" latinLnBrk="0" hangingPunct="1">
              <a:defRPr kern="1200">
                <a:solidFill>
                  <a:schemeClr val="dk1"/>
                </a:solidFill>
                <a:latin typeface="+mn-lt"/>
                <a:ea typeface="+mn-ea"/>
                <a:cs typeface="+mn-cs"/>
              </a:defRPr>
            </a:lvl7pPr>
            <a:lvl8pPr marL="3200400" algn="r" defTabSz="914400" rtl="1" eaLnBrk="1" latinLnBrk="0" hangingPunct="1">
              <a:defRPr kern="1200">
                <a:solidFill>
                  <a:schemeClr val="dk1"/>
                </a:solidFill>
                <a:latin typeface="+mn-lt"/>
                <a:ea typeface="+mn-ea"/>
                <a:cs typeface="+mn-cs"/>
              </a:defRPr>
            </a:lvl8pPr>
            <a:lvl9pPr marL="3657600" algn="r" defTabSz="914400" rtl="1" eaLnBrk="1" latinLnBrk="0" hangingPunct="1">
              <a:defRPr kern="1200">
                <a:solidFill>
                  <a:schemeClr val="dk1"/>
                </a:solidFill>
                <a:latin typeface="+mn-lt"/>
                <a:ea typeface="+mn-ea"/>
                <a:cs typeface="+mn-cs"/>
              </a:defRPr>
            </a:lvl9pPr>
          </a:lstStyle>
          <a:p>
            <a:pPr algn="r" rtl="1" eaLnBrk="1" hangingPunct="1">
              <a:defRPr/>
            </a:pPr>
            <a:r>
              <a:rPr lang="ar-SA" sz="3200" dirty="0" smtClean="0">
                <a:solidFill>
                  <a:schemeClr val="tx1"/>
                </a:solidFill>
                <a:cs typeface="PT Bold Heading" pitchFamily="2" charset="-78"/>
              </a:rPr>
              <a:t>الأهداف الدراسية للفصل</a:t>
            </a:r>
            <a:endParaRPr lang="ar-SA" sz="3200" dirty="0">
              <a:cs typeface="PT Bold Heading" pitchFamily="2" charset="-78"/>
            </a:endParaRPr>
          </a:p>
        </p:txBody>
      </p:sp>
      <p:sp>
        <p:nvSpPr>
          <p:cNvPr id="9"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المسار الحرج                                                                               المحاضرة السادسة</a:t>
            </a:r>
            <a:endParaRPr lang="ar-SA" sz="2000" dirty="0">
              <a:solidFill>
                <a:schemeClr val="accent1"/>
              </a:solidFill>
            </a:endParaRPr>
          </a:p>
        </p:txBody>
      </p:sp>
      <p:sp>
        <p:nvSpPr>
          <p:cNvPr id="10" name="عنصر نائب للمحتوى 2"/>
          <p:cNvSpPr txBox="1">
            <a:spLocks/>
          </p:cNvSpPr>
          <p:nvPr/>
        </p:nvSpPr>
        <p:spPr bwMode="auto">
          <a:xfrm>
            <a:off x="758056" y="2348880"/>
            <a:ext cx="8915400" cy="250934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1" fontAlgn="base" hangingPunct="1">
              <a:spcBef>
                <a:spcPct val="20000"/>
              </a:spcBef>
              <a:spcAft>
                <a:spcPct val="0"/>
              </a:spcAft>
              <a:buFont typeface="Arial" pitchFamily="34" charset="0"/>
              <a:buNone/>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None/>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None/>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rtl="1">
              <a:buFontTx/>
              <a:buChar char="-"/>
            </a:pPr>
            <a:r>
              <a:rPr lang="ar-SA" altLang="en-US" sz="2400" dirty="0" smtClean="0">
                <a:cs typeface="Arial" panose="020B0604020202020204" pitchFamily="34" charset="0"/>
              </a:rPr>
              <a:t>الخطوات اللازمة لاستخدام اسلوب</a:t>
            </a:r>
            <a:r>
              <a:rPr lang="en-US" altLang="en-US" sz="2400" dirty="0" smtClean="0">
                <a:cs typeface="Arial" panose="020B0604020202020204" pitchFamily="34" charset="0"/>
              </a:rPr>
              <a:t>CPM(The Critical Path method)</a:t>
            </a:r>
          </a:p>
          <a:p>
            <a:pPr marL="457200" indent="-457200" rtl="1">
              <a:buFontTx/>
              <a:buChar char="-"/>
            </a:pPr>
            <a:r>
              <a:rPr lang="ar-SA" altLang="en-US" sz="2400" dirty="0" smtClean="0">
                <a:cs typeface="Arial" panose="020B0604020202020204" pitchFamily="34" charset="0"/>
              </a:rPr>
              <a:t>الحسابات الكمية اللازمة لتطبيق المسار الحرج</a:t>
            </a:r>
          </a:p>
          <a:p>
            <a:pPr marL="457200" indent="-457200" rtl="1">
              <a:buFontTx/>
              <a:buChar char="-"/>
            </a:pPr>
            <a:r>
              <a:rPr lang="ar-SA" altLang="en-US" sz="2400" dirty="0" smtClean="0">
                <a:cs typeface="Arial" panose="020B0604020202020204" pitchFamily="34" charset="0"/>
              </a:rPr>
              <a:t>الفائض الاجمالي</a:t>
            </a:r>
          </a:p>
        </p:txBody>
      </p:sp>
    </p:spTree>
    <p:extLst>
      <p:ext uri="{BB962C8B-B14F-4D97-AF65-F5344CB8AC3E}">
        <p14:creationId xmlns:p14="http://schemas.microsoft.com/office/powerpoint/2010/main" val="8962383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a:t>
            </a:fld>
            <a:endParaRPr lang="en-US" sz="1200" dirty="0">
              <a:solidFill>
                <a:schemeClr val="bg1"/>
              </a:solidFill>
            </a:endParaRPr>
          </a:p>
        </p:txBody>
      </p:sp>
      <p:sp>
        <p:nvSpPr>
          <p:cNvPr id="5" name="عنصر نائب للمحتوى 4"/>
          <p:cNvSpPr txBox="1">
            <a:spLocks/>
          </p:cNvSpPr>
          <p:nvPr/>
        </p:nvSpPr>
        <p:spPr bwMode="auto">
          <a:xfrm>
            <a:off x="479710" y="1091649"/>
            <a:ext cx="8915400" cy="676672"/>
          </a:xfrm>
          <a:prstGeom prst="flowChartPunchedTape">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1" anchor="ctr" anchorCtr="0" compatLnSpc="1">
            <a:prstTxWarp prst="textNoShape">
              <a:avLst/>
            </a:prstTxWarp>
          </a:bodyPr>
          <a:lstStyle>
            <a:defPPr>
              <a:defRPr lang="en-US"/>
            </a:defPPr>
            <a:lvl1pPr marL="342900" indent="-342900" algn="r" rtl="1" eaLnBrk="1" fontAlgn="base" hangingPunct="1">
              <a:spcBef>
                <a:spcPct val="0"/>
              </a:spcBef>
              <a:spcAft>
                <a:spcPct val="0"/>
              </a:spcAft>
              <a:buFont typeface="Arial" pitchFamily="34" charset="0"/>
              <a:buNone/>
              <a:defRPr sz="3200" kern="1200">
                <a:solidFill>
                  <a:schemeClr val="dk1"/>
                </a:solidFill>
                <a:latin typeface="+mn-lt"/>
                <a:ea typeface="+mn-ea"/>
                <a:cs typeface="+mn-cs"/>
              </a:defRPr>
            </a:lvl1pPr>
            <a:lvl2pPr marL="457200" indent="-285750" algn="r" rtl="1" eaLnBrk="1" fontAlgn="base" hangingPunct="1">
              <a:spcBef>
                <a:spcPct val="0"/>
              </a:spcBef>
              <a:spcAft>
                <a:spcPct val="0"/>
              </a:spcAft>
              <a:buFont typeface="Arial" pitchFamily="34" charset="0"/>
              <a:buNone/>
              <a:defRPr sz="2800" kern="1200">
                <a:solidFill>
                  <a:schemeClr val="dk1"/>
                </a:solidFill>
                <a:latin typeface="+mn-lt"/>
                <a:ea typeface="+mn-ea"/>
                <a:cs typeface="+mn-cs"/>
              </a:defRPr>
            </a:lvl2pPr>
            <a:lvl3pPr marL="914400" indent="-228600" algn="r" rtl="1" eaLnBrk="1" fontAlgn="base" hangingPunct="1">
              <a:spcBef>
                <a:spcPct val="0"/>
              </a:spcBef>
              <a:spcAft>
                <a:spcPct val="0"/>
              </a:spcAft>
              <a:buFont typeface="Arial" pitchFamily="34" charset="0"/>
              <a:buNone/>
              <a:defRPr sz="2400" kern="1200">
                <a:solidFill>
                  <a:schemeClr val="dk1"/>
                </a:solidFill>
                <a:latin typeface="+mn-lt"/>
                <a:ea typeface="+mn-ea"/>
                <a:cs typeface="+mn-cs"/>
              </a:defRPr>
            </a:lvl3pPr>
            <a:lvl4pPr marL="13716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4pPr>
            <a:lvl5pPr marL="18288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5pPr>
            <a:lvl6pPr marL="22860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6pPr>
            <a:lvl7pPr marL="27432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7pPr>
            <a:lvl8pPr marL="32004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8pPr>
            <a:lvl9pPr marL="36576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defRPr/>
            </a:pPr>
            <a:r>
              <a:rPr lang="ar-SA" dirty="0" smtClean="0">
                <a:solidFill>
                  <a:schemeClr val="tx1"/>
                </a:solidFill>
                <a:cs typeface="PT Bold Heading" pitchFamily="2" charset="-78"/>
              </a:rPr>
              <a:t>تمهيد</a:t>
            </a:r>
            <a:endParaRPr lang="ar-SA" dirty="0">
              <a:cs typeface="PT Bold Heading" pitchFamily="2"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المسار الحرج                                                                               المحاضرة السادسة</a:t>
            </a:r>
            <a:endParaRPr lang="ar-SA" sz="2000" dirty="0">
              <a:solidFill>
                <a:schemeClr val="accent1"/>
              </a:solidFill>
            </a:endParaRPr>
          </a:p>
        </p:txBody>
      </p:sp>
      <p:sp>
        <p:nvSpPr>
          <p:cNvPr id="8" name="مستطيل ذو زوايا قطرية مستديرة 7"/>
          <p:cNvSpPr/>
          <p:nvPr/>
        </p:nvSpPr>
        <p:spPr>
          <a:xfrm>
            <a:off x="381000" y="2132856"/>
            <a:ext cx="9144000" cy="3429744"/>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smtClean="0">
                <a:solidFill>
                  <a:schemeClr val="tx1"/>
                </a:solidFill>
              </a:rPr>
              <a:t>ظهر هذ الأسلوب</a:t>
            </a:r>
            <a:r>
              <a:rPr lang="ar-SA" sz="2800" dirty="0">
                <a:solidFill>
                  <a:schemeClr val="tx1"/>
                </a:solidFill>
              </a:rPr>
              <a:t> </a:t>
            </a:r>
            <a:r>
              <a:rPr lang="ar-SA" sz="2800" dirty="0" smtClean="0">
                <a:solidFill>
                  <a:schemeClr val="tx1"/>
                </a:solidFill>
              </a:rPr>
              <a:t>في عام 1957في الولايات المتحدة الامريكية بغرض المساعدة في جدولة عمليات التعطل بسبب الصيانة في مصانع المواد الكيماوية، وبسبب المزايا التي تحققت من استخدامه فقد أدى الى تخفيض وقت الأعطال اللازمة لعمل برنامج الصيانة من 125 ساعة الى 78 ساعة.</a:t>
            </a:r>
            <a:r>
              <a:rPr lang="en-US" sz="2800" dirty="0" smtClean="0">
                <a:solidFill>
                  <a:schemeClr val="tx1"/>
                </a:solidFill>
              </a:rPr>
              <a:t>   </a:t>
            </a:r>
            <a:r>
              <a:rPr lang="ar-SA" sz="2800" dirty="0" smtClean="0">
                <a:solidFill>
                  <a:schemeClr val="tx1"/>
                </a:solidFill>
              </a:rPr>
              <a:t> </a:t>
            </a:r>
            <a:endParaRPr lang="ar-SA" sz="2800" dirty="0">
              <a:solidFill>
                <a:schemeClr val="tx1"/>
              </a:solidFill>
            </a:endParaRPr>
          </a:p>
        </p:txBody>
      </p:sp>
    </p:spTree>
    <p:extLst>
      <p:ext uri="{BB962C8B-B14F-4D97-AF65-F5344CB8AC3E}">
        <p14:creationId xmlns:p14="http://schemas.microsoft.com/office/powerpoint/2010/main" val="28030746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4"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المسار الحرج                                                                               المحاضرة السادسة</a:t>
            </a:r>
            <a:endParaRPr lang="ar-SA" sz="2000" dirty="0">
              <a:solidFill>
                <a:schemeClr val="accent1"/>
              </a:solidFill>
            </a:endParaRPr>
          </a:p>
        </p:txBody>
      </p:sp>
      <p:sp>
        <p:nvSpPr>
          <p:cNvPr id="5" name="Title 4"/>
          <p:cNvSpPr txBox="1">
            <a:spLocks/>
          </p:cNvSpPr>
          <p:nvPr/>
        </p:nvSpPr>
        <p:spPr>
          <a:xfrm>
            <a:off x="1247006" y="980728"/>
            <a:ext cx="8420100" cy="792088"/>
          </a:xfrm>
          <a:prstGeom prst="rect">
            <a:avLst/>
          </a:prstGeom>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sz="3600" b="1" dirty="0"/>
              <a:t>المسار الحرج</a:t>
            </a:r>
            <a:r>
              <a:rPr lang="en-US" sz="3600" b="1" dirty="0"/>
              <a:t>Critical Path Method(CPM)</a:t>
            </a:r>
            <a:r>
              <a:rPr lang="ar-SA" b="1" dirty="0" smtClean="0">
                <a:solidFill>
                  <a:schemeClr val="tx1"/>
                </a:solidFill>
                <a:cs typeface="Arial" pitchFamily="34" charset="0"/>
              </a:rPr>
              <a:t/>
            </a:r>
            <a:br>
              <a:rPr lang="ar-SA" b="1" dirty="0" smtClean="0">
                <a:solidFill>
                  <a:schemeClr val="tx1"/>
                </a:solidFill>
                <a:cs typeface="Arial" pitchFamily="34" charset="0"/>
              </a:rPr>
            </a:br>
            <a:endParaRPr lang="ar-SA" sz="2800" b="1" dirty="0" smtClean="0">
              <a:solidFill>
                <a:schemeClr val="tx1"/>
              </a:solidFill>
              <a:cs typeface="Arial" pitchFamily="34" charset="0"/>
            </a:endParaRPr>
          </a:p>
        </p:txBody>
      </p:sp>
      <p:sp>
        <p:nvSpPr>
          <p:cNvPr id="6" name="شكل بيضاوي 5"/>
          <p:cNvSpPr/>
          <p:nvPr/>
        </p:nvSpPr>
        <p:spPr>
          <a:xfrm>
            <a:off x="6249144" y="1520788"/>
            <a:ext cx="3168352" cy="79208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r>
              <a:rPr lang="ar-SA" dirty="0" smtClean="0"/>
              <a:t>التعريف</a:t>
            </a:r>
            <a:endParaRPr lang="en-US" dirty="0"/>
          </a:p>
        </p:txBody>
      </p:sp>
      <p:sp>
        <p:nvSpPr>
          <p:cNvPr id="7" name="مستطيل ذو زوايا قطرية مستديرة 6"/>
          <p:cNvSpPr/>
          <p:nvPr/>
        </p:nvSpPr>
        <p:spPr>
          <a:xfrm>
            <a:off x="523106" y="2420888"/>
            <a:ext cx="9144000" cy="3088928"/>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400" dirty="0">
                <a:solidFill>
                  <a:schemeClr val="tx1"/>
                </a:solidFill>
              </a:rPr>
              <a:t>يتم تمثيل كل الأنشطة في المشروع طبقا للعلاقات الموجودة بينها علي المخطط الشبكي، الأنشطة تمثلها العقد (الدوائر) بينما تمثل الأسهم البداية أو النهاية الخاصة بكل نشاط، </a:t>
            </a:r>
            <a:r>
              <a:rPr lang="ar-SA" sz="2400" b="1" dirty="0">
                <a:solidFill>
                  <a:schemeClr val="tx1"/>
                </a:solidFill>
              </a:rPr>
              <a:t>النشاط الحرج</a:t>
            </a:r>
            <a:r>
              <a:rPr lang="ar-SA" sz="2400" dirty="0">
                <a:solidFill>
                  <a:schemeClr val="tx1"/>
                </a:solidFill>
              </a:rPr>
              <a:t> هو النشاط الذي لو حدث به تأخير أثناء التنفيذ فإنه يؤدي إلي تأخير المشروع كله بنفس المقدار، </a:t>
            </a:r>
            <a:r>
              <a:rPr lang="ar-SA" sz="2400" b="1" dirty="0">
                <a:solidFill>
                  <a:schemeClr val="tx1"/>
                </a:solidFill>
              </a:rPr>
              <a:t>المسار الحرج</a:t>
            </a:r>
            <a:r>
              <a:rPr lang="ar-SA" sz="2400" dirty="0">
                <a:solidFill>
                  <a:schemeClr val="tx1"/>
                </a:solidFill>
              </a:rPr>
              <a:t> هو المسار الذي يربط بين الأنشطة الحرجة وهو يبدأ من بداية المشروع وينتهي عند نهاية المشروع، وهو أطول مسار من حيث المدة الزمنية في المخطط الشبكي. على هذا المسار لا يوجد أي هامش زمني للمناورة في تنفيذ أي مهمة بسبب عدم وجود فائض زمني في أي مهمة على هذا المسار</a:t>
            </a:r>
            <a:r>
              <a:rPr lang="ar-SA" sz="2800" dirty="0">
                <a:solidFill>
                  <a:schemeClr val="tx1"/>
                </a:solidFill>
              </a:rPr>
              <a:t>.</a:t>
            </a:r>
          </a:p>
        </p:txBody>
      </p:sp>
    </p:spTree>
    <p:extLst>
      <p:ext uri="{BB962C8B-B14F-4D97-AF65-F5344CB8AC3E}">
        <p14:creationId xmlns:p14="http://schemas.microsoft.com/office/powerpoint/2010/main" val="25835592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4"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السادسة</a:t>
            </a:r>
            <a:endParaRPr lang="ar-SA" sz="2000" dirty="0">
              <a:solidFill>
                <a:schemeClr val="accent1"/>
              </a:solidFill>
            </a:endParaRPr>
          </a:p>
        </p:txBody>
      </p:sp>
      <p:sp>
        <p:nvSpPr>
          <p:cNvPr id="5" name="عنوان 1"/>
          <p:cNvSpPr txBox="1">
            <a:spLocks/>
          </p:cNvSpPr>
          <p:nvPr/>
        </p:nvSpPr>
        <p:spPr>
          <a:xfrm>
            <a:off x="1064568" y="836712"/>
            <a:ext cx="8572500" cy="864096"/>
          </a:xfrm>
          <a:prstGeom prst="rect">
            <a:avLst/>
          </a:prstGeom>
          <a:solidFill>
            <a:schemeClr val="tx2">
              <a:lumMod val="20000"/>
              <a:lumOff val="80000"/>
            </a:schemeClr>
          </a:solid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b="1" dirty="0">
                <a:solidFill>
                  <a:schemeClr val="tx1"/>
                </a:solidFill>
              </a:rPr>
              <a:t>فوائدها...</a:t>
            </a:r>
            <a:r>
              <a:rPr lang="ar-SA" b="1" dirty="0"/>
              <a:t/>
            </a:r>
            <a:br>
              <a:rPr lang="ar-SA" b="1" dirty="0"/>
            </a:br>
            <a:endParaRPr lang="ar-SA" dirty="0"/>
          </a:p>
          <a:p>
            <a:pPr rtl="1">
              <a:defRPr/>
            </a:pPr>
            <a:r>
              <a:rPr lang="ar-SA" b="1" dirty="0" smtClean="0"/>
              <a:t/>
            </a:r>
            <a:br>
              <a:rPr lang="ar-SA" b="1" dirty="0" smtClean="0"/>
            </a:br>
            <a:endParaRPr lang="ar-SA" dirty="0"/>
          </a:p>
        </p:txBody>
      </p:sp>
      <p:sp>
        <p:nvSpPr>
          <p:cNvPr id="6" name="مستطيل ذو زوايا قطرية مستديرة 5"/>
          <p:cNvSpPr/>
          <p:nvPr/>
        </p:nvSpPr>
        <p:spPr>
          <a:xfrm>
            <a:off x="632520" y="1988840"/>
            <a:ext cx="9144000" cy="357376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buFont typeface="Arial" pitchFamily="34" charset="0"/>
              <a:buChar char="•"/>
              <a:defRPr/>
            </a:pPr>
            <a:r>
              <a:rPr lang="ar-SA" sz="2800" dirty="0">
                <a:solidFill>
                  <a:schemeClr val="tx1"/>
                </a:solidFill>
              </a:rPr>
              <a:t>الحصول على تمثيل تخطيطي للمشروع.</a:t>
            </a:r>
          </a:p>
          <a:p>
            <a:pPr algn="just">
              <a:buFont typeface="Arial" pitchFamily="34" charset="0"/>
              <a:buChar char="•"/>
              <a:defRPr/>
            </a:pPr>
            <a:r>
              <a:rPr lang="ar-SA" sz="2800" dirty="0">
                <a:solidFill>
                  <a:schemeClr val="tx1"/>
                </a:solidFill>
              </a:rPr>
              <a:t>التنبؤ بالوقت اللازم لإنهاء المشروع.</a:t>
            </a:r>
          </a:p>
          <a:p>
            <a:pPr algn="just">
              <a:buFont typeface="Arial" pitchFamily="34" charset="0"/>
              <a:buChar char="•"/>
              <a:defRPr/>
            </a:pPr>
            <a:r>
              <a:rPr lang="ar-SA" sz="2800" dirty="0">
                <a:solidFill>
                  <a:schemeClr val="tx1"/>
                </a:solidFill>
              </a:rPr>
              <a:t>التمييز بين المهمات الحرجة والغير حرجة في المشروع، وبالتالي تحديد هامش المناورة الممكن بالنسبة لكل مهمة حيث يمكن نقل بعض الموارد من المهمات غير الحرجة وتركيزها على المهمات الحرجة مما يساهم بخفض زمن المشروع مع ثبات الكلفة.</a:t>
            </a:r>
          </a:p>
        </p:txBody>
      </p:sp>
    </p:spTree>
    <p:extLst>
      <p:ext uri="{BB962C8B-B14F-4D97-AF65-F5344CB8AC3E}">
        <p14:creationId xmlns:p14="http://schemas.microsoft.com/office/powerpoint/2010/main" val="4264762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
        <p:nvSpPr>
          <p:cNvPr id="4"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المسار الحرج                                                                                المحاضرة السادسة</a:t>
            </a:r>
            <a:endParaRPr lang="ar-SA" sz="2000" dirty="0">
              <a:solidFill>
                <a:schemeClr val="accent1"/>
              </a:solidFill>
            </a:endParaRPr>
          </a:p>
        </p:txBody>
      </p:sp>
      <p:sp>
        <p:nvSpPr>
          <p:cNvPr id="5" name="عنوان 1"/>
          <p:cNvSpPr txBox="1">
            <a:spLocks/>
          </p:cNvSpPr>
          <p:nvPr/>
        </p:nvSpPr>
        <p:spPr>
          <a:xfrm>
            <a:off x="1170806" y="836712"/>
            <a:ext cx="8572500" cy="648072"/>
          </a:xfrm>
          <a:prstGeom prst="rect">
            <a:avLst/>
          </a:prstGeom>
          <a:solidFill>
            <a:schemeClr val="tx2">
              <a:lumMod val="20000"/>
              <a:lumOff val="80000"/>
            </a:schemeClr>
          </a:solid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b="1" dirty="0"/>
              <a:t>مثال..</a:t>
            </a:r>
            <a:br>
              <a:rPr lang="ar-SA" b="1" dirty="0"/>
            </a:br>
            <a:r>
              <a:rPr lang="ar-SA" b="1" dirty="0" smtClean="0"/>
              <a:t/>
            </a:r>
            <a:br>
              <a:rPr lang="ar-SA" b="1" dirty="0" smtClean="0"/>
            </a:br>
            <a:endParaRPr lang="ar-SA" dirty="0"/>
          </a:p>
        </p:txBody>
      </p:sp>
      <p:pic>
        <p:nvPicPr>
          <p:cNvPr id="6" name="Picture 2" descr="C:\Users\Musadag\Desktop\Critical_path_diagra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233" y="1555750"/>
            <a:ext cx="9282113" cy="4393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81165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4"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المسار الحرج                                                                                   المحاضرة السادسة</a:t>
            </a:r>
            <a:endParaRPr lang="ar-SA" sz="2000" dirty="0">
              <a:solidFill>
                <a:schemeClr val="accent1"/>
              </a:solidFill>
            </a:endParaRPr>
          </a:p>
        </p:txBody>
      </p:sp>
      <p:sp>
        <p:nvSpPr>
          <p:cNvPr id="7" name="مستطيل ذو زوايا قطرية مستديرة 6"/>
          <p:cNvSpPr/>
          <p:nvPr/>
        </p:nvSpPr>
        <p:spPr>
          <a:xfrm>
            <a:off x="643756" y="3570172"/>
            <a:ext cx="9144000" cy="124708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endParaRPr lang="ar-SA" sz="2800" b="1" dirty="0">
              <a:solidFill>
                <a:schemeClr val="tx1"/>
              </a:solidFill>
            </a:endParaRPr>
          </a:p>
          <a:p>
            <a:pPr algn="just">
              <a:defRPr/>
            </a:pPr>
            <a:endParaRPr lang="ar-SA" sz="2800" b="1" dirty="0">
              <a:solidFill>
                <a:schemeClr val="tx1"/>
              </a:solidFill>
            </a:endParaRPr>
          </a:p>
          <a:p>
            <a:pPr algn="just">
              <a:defRPr/>
            </a:pPr>
            <a:endParaRPr lang="ar-SA" sz="2800" b="1" dirty="0">
              <a:solidFill>
                <a:schemeClr val="tx1"/>
              </a:solidFill>
            </a:endParaRPr>
          </a:p>
          <a:p>
            <a:pPr algn="just">
              <a:defRPr/>
            </a:pPr>
            <a:endParaRPr lang="ar-SA" sz="2800" b="1" dirty="0">
              <a:solidFill>
                <a:schemeClr val="tx1"/>
              </a:solidFill>
            </a:endParaRPr>
          </a:p>
          <a:p>
            <a:pPr algn="just">
              <a:defRPr/>
            </a:pPr>
            <a:r>
              <a:rPr lang="ar-SA" sz="2800" dirty="0">
                <a:solidFill>
                  <a:schemeClr val="tx1"/>
                </a:solidFill>
              </a:rPr>
              <a:t>في البداية يتم عمل قائمة بكل المهام (الأنشطة) التي يضمها المشروع غالباً </a:t>
            </a:r>
            <a:r>
              <a:rPr lang="ar-SA" sz="2800" dirty="0" err="1">
                <a:solidFill>
                  <a:schemeClr val="tx1"/>
                </a:solidFill>
              </a:rPr>
              <a:t>بناءاً</a:t>
            </a:r>
            <a:r>
              <a:rPr lang="ar-SA" sz="2800" dirty="0">
                <a:solidFill>
                  <a:schemeClr val="tx1"/>
                </a:solidFill>
              </a:rPr>
              <a:t> على بنية تقسيم العمل </a:t>
            </a:r>
            <a:r>
              <a:rPr lang="en-US" sz="2800" dirty="0">
                <a:solidFill>
                  <a:schemeClr val="tx1"/>
                </a:solidFill>
                <a:hlinkClick r:id="rId2"/>
              </a:rPr>
              <a:t>Work Breakdown Structure</a:t>
            </a:r>
            <a:endParaRPr lang="ar-SA" sz="2800" dirty="0">
              <a:solidFill>
                <a:schemeClr val="tx1"/>
              </a:solidFill>
            </a:endParaRPr>
          </a:p>
          <a:p>
            <a:pPr algn="just">
              <a:defRPr/>
            </a:pPr>
            <a:endParaRPr lang="ar-SA" sz="2800" b="1" dirty="0">
              <a:solidFill>
                <a:schemeClr val="tx1"/>
              </a:solidFill>
            </a:endParaRPr>
          </a:p>
          <a:p>
            <a:pPr algn="just">
              <a:defRPr/>
            </a:pPr>
            <a:endParaRPr lang="ar-SA" sz="2800" b="1" dirty="0">
              <a:solidFill>
                <a:schemeClr val="tx1"/>
              </a:solidFill>
            </a:endParaRPr>
          </a:p>
          <a:p>
            <a:pPr algn="just">
              <a:defRPr/>
            </a:pPr>
            <a:endParaRPr lang="ar-SA" sz="2800" b="1" dirty="0">
              <a:solidFill>
                <a:schemeClr val="tx1"/>
              </a:solidFill>
            </a:endParaRPr>
          </a:p>
        </p:txBody>
      </p:sp>
      <p:sp>
        <p:nvSpPr>
          <p:cNvPr id="9" name="عنوان 1"/>
          <p:cNvSpPr txBox="1">
            <a:spLocks/>
          </p:cNvSpPr>
          <p:nvPr/>
        </p:nvSpPr>
        <p:spPr>
          <a:xfrm>
            <a:off x="1079585" y="2415630"/>
            <a:ext cx="8572500" cy="755228"/>
          </a:xfrm>
          <a:prstGeom prst="rect">
            <a:avLst/>
          </a:prstGeom>
          <a:solidFill>
            <a:schemeClr val="tx2">
              <a:lumMod val="20000"/>
              <a:lumOff val="80000"/>
            </a:schemeClr>
          </a:solid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b="1" dirty="0"/>
              <a:t>1- معرفة كل الأنشطة </a:t>
            </a:r>
            <a:r>
              <a:rPr lang="ar-SA" b="1" dirty="0" smtClean="0"/>
              <a:t>التي </a:t>
            </a:r>
            <a:r>
              <a:rPr lang="ar-SA" b="1" dirty="0"/>
              <a:t>يجمعها المشروع</a:t>
            </a:r>
            <a:r>
              <a:rPr lang="ar-SA" b="1" dirty="0" smtClean="0"/>
              <a:t/>
            </a:r>
            <a:br>
              <a:rPr lang="ar-SA" b="1" dirty="0" smtClean="0"/>
            </a:br>
            <a:r>
              <a:rPr lang="ar-SA" b="1" dirty="0" smtClean="0"/>
              <a:t/>
            </a:r>
            <a:br>
              <a:rPr lang="ar-SA" b="1" dirty="0" smtClean="0"/>
            </a:br>
            <a:endParaRPr lang="ar-SA" dirty="0"/>
          </a:p>
        </p:txBody>
      </p:sp>
      <p:sp>
        <p:nvSpPr>
          <p:cNvPr id="10" name="مستطيل مستدير الزوايا 9"/>
          <p:cNvSpPr/>
          <p:nvPr/>
        </p:nvSpPr>
        <p:spPr>
          <a:xfrm>
            <a:off x="2864768" y="980728"/>
            <a:ext cx="6552728" cy="10801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sz="3600" smtClean="0"/>
              <a:t>مراحل </a:t>
            </a:r>
            <a:r>
              <a:rPr lang="ar-SA" sz="3600" dirty="0" smtClean="0"/>
              <a:t>التطبيق</a:t>
            </a:r>
            <a:endParaRPr lang="en-US" sz="3600" dirty="0"/>
          </a:p>
        </p:txBody>
      </p:sp>
    </p:spTree>
    <p:extLst>
      <p:ext uri="{BB962C8B-B14F-4D97-AF65-F5344CB8AC3E}">
        <p14:creationId xmlns:p14="http://schemas.microsoft.com/office/powerpoint/2010/main" val="37757722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4"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المسار الحرج                                                                                   المحاضرة السادسة</a:t>
            </a:r>
            <a:endParaRPr lang="ar-SA" sz="2000" dirty="0">
              <a:solidFill>
                <a:schemeClr val="accent1"/>
              </a:solidFill>
            </a:endParaRPr>
          </a:p>
        </p:txBody>
      </p:sp>
      <p:sp>
        <p:nvSpPr>
          <p:cNvPr id="5" name="مستطيل ذو زوايا قطرية مستديرة 4"/>
          <p:cNvSpPr/>
          <p:nvPr/>
        </p:nvSpPr>
        <p:spPr>
          <a:xfrm>
            <a:off x="381000" y="2420888"/>
            <a:ext cx="9144000" cy="3522712"/>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هناك مهام يمكن أن تنفذ على </a:t>
            </a:r>
            <a:r>
              <a:rPr lang="ar-SA" sz="2800" u="sng" dirty="0">
                <a:solidFill>
                  <a:schemeClr val="tx1"/>
                </a:solidFill>
              </a:rPr>
              <a:t>التوازي</a:t>
            </a:r>
            <a:r>
              <a:rPr lang="ar-SA" sz="2800" dirty="0">
                <a:solidFill>
                  <a:schemeClr val="tx1"/>
                </a:solidFill>
              </a:rPr>
              <a:t> أو قد </a:t>
            </a:r>
            <a:r>
              <a:rPr lang="ar-SA" sz="2800" u="sng" dirty="0">
                <a:solidFill>
                  <a:schemeClr val="tx1"/>
                </a:solidFill>
              </a:rPr>
              <a:t>تعتمد</a:t>
            </a:r>
            <a:r>
              <a:rPr lang="ar-SA" sz="2800" dirty="0">
                <a:solidFill>
                  <a:schemeClr val="tx1"/>
                </a:solidFill>
              </a:rPr>
              <a:t> علي انتهاء المهام أخرى (على التسلسل)، في هذه الخطوة يتم عمل قائمة بكل مهمة وعلاقاتها بالمهمات الأخرى</a:t>
            </a:r>
            <a:r>
              <a:rPr lang="ar-SA" sz="2800" dirty="0"/>
              <a:t>.</a:t>
            </a:r>
            <a:endParaRPr lang="ar-SA" sz="2800" b="1" dirty="0">
              <a:solidFill>
                <a:schemeClr val="tx1"/>
              </a:solidFill>
            </a:endParaRPr>
          </a:p>
        </p:txBody>
      </p:sp>
      <p:sp>
        <p:nvSpPr>
          <p:cNvPr id="7" name="عنوان 1"/>
          <p:cNvSpPr>
            <a:spLocks noGrp="1"/>
          </p:cNvSpPr>
          <p:nvPr>
            <p:ph idx="1"/>
          </p:nvPr>
        </p:nvSpPr>
        <p:spPr>
          <a:xfrm>
            <a:off x="632520" y="1124744"/>
            <a:ext cx="8915400" cy="676672"/>
          </a:xfrm>
          <a:solidFill>
            <a:schemeClr val="tx2">
              <a:lumMod val="20000"/>
              <a:lumOff val="80000"/>
            </a:schemeClr>
          </a:solidFill>
        </p:spPr>
        <p:txBody>
          <a:bodyPr/>
          <a:lstStyle/>
          <a:p>
            <a:pPr rtl="1">
              <a:defRPr/>
            </a:pPr>
            <a:r>
              <a:rPr lang="ar-SA" b="1" dirty="0" smtClean="0"/>
              <a:t>2- معرفة العلاقات بين هذه المهام.</a:t>
            </a:r>
            <a:endParaRPr lang="ar-SA" dirty="0"/>
          </a:p>
        </p:txBody>
      </p:sp>
    </p:spTree>
    <p:extLst>
      <p:ext uri="{BB962C8B-B14F-4D97-AF65-F5344CB8AC3E}">
        <p14:creationId xmlns:p14="http://schemas.microsoft.com/office/powerpoint/2010/main" val="18288034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5"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المسار الحرج                                                                                   المحاضرة السادسة</a:t>
            </a:r>
            <a:endParaRPr lang="ar-SA" sz="2000" dirty="0">
              <a:solidFill>
                <a:schemeClr val="accent1"/>
              </a:solidFill>
            </a:endParaRPr>
          </a:p>
        </p:txBody>
      </p:sp>
      <p:sp>
        <p:nvSpPr>
          <p:cNvPr id="7" name="عنوان 1"/>
          <p:cNvSpPr txBox="1">
            <a:spLocks/>
          </p:cNvSpPr>
          <p:nvPr/>
        </p:nvSpPr>
        <p:spPr>
          <a:xfrm>
            <a:off x="1064568" y="980728"/>
            <a:ext cx="8572500" cy="792088"/>
          </a:xfrm>
          <a:prstGeom prst="rect">
            <a:avLst/>
          </a:prstGeom>
          <a:solidFill>
            <a:schemeClr val="accent3"/>
          </a:solid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b="1" dirty="0">
                <a:solidFill>
                  <a:schemeClr val="tx1"/>
                </a:solidFill>
              </a:rPr>
              <a:t>3- رسم المهام </a:t>
            </a:r>
            <a:r>
              <a:rPr lang="ar-SA" b="1" dirty="0" smtClean="0">
                <a:solidFill>
                  <a:schemeClr val="tx1"/>
                </a:solidFill>
              </a:rPr>
              <a:t>في </a:t>
            </a:r>
            <a:r>
              <a:rPr lang="ar-SA" b="1" dirty="0">
                <a:solidFill>
                  <a:schemeClr val="tx1"/>
                </a:solidFill>
              </a:rPr>
              <a:t>المخطط الشبكي</a:t>
            </a:r>
            <a:r>
              <a:rPr lang="ar-SA" b="1" dirty="0" smtClean="0"/>
              <a:t/>
            </a:r>
            <a:br>
              <a:rPr lang="ar-SA" b="1" dirty="0" smtClean="0"/>
            </a:br>
            <a:r>
              <a:rPr lang="ar-SA" b="1" dirty="0" smtClean="0"/>
              <a:t/>
            </a:r>
            <a:br>
              <a:rPr lang="ar-SA" b="1" dirty="0" smtClean="0"/>
            </a:br>
            <a:endParaRPr lang="ar-SA" dirty="0"/>
          </a:p>
        </p:txBody>
      </p:sp>
      <p:sp>
        <p:nvSpPr>
          <p:cNvPr id="8" name="مستطيل ذو زوايا قطرية مستديرة 7"/>
          <p:cNvSpPr/>
          <p:nvPr/>
        </p:nvSpPr>
        <p:spPr>
          <a:xfrm>
            <a:off x="493068" y="1949624"/>
            <a:ext cx="9144000" cy="40386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SA" sz="2800" dirty="0">
                <a:solidFill>
                  <a:schemeClr val="tx1"/>
                </a:solidFill>
              </a:rPr>
              <a:t>بعد معرفة المهام ومايترتب عليها من مهام أخرى، يتم رسم المخطط الشبكي الخاص بالمشروع بحيث تكون الأنشطة مرسومة عند العقد (</a:t>
            </a:r>
            <a:r>
              <a:rPr lang="en-US" sz="2800" b="1" dirty="0">
                <a:solidFill>
                  <a:schemeClr val="tx1"/>
                </a:solidFill>
              </a:rPr>
              <a:t>Activity on Node</a:t>
            </a:r>
            <a:r>
              <a:rPr lang="ar-SA" sz="2800" b="1" dirty="0">
                <a:solidFill>
                  <a:schemeClr val="tx1"/>
                </a:solidFill>
              </a:rPr>
              <a:t>).</a:t>
            </a:r>
            <a:endParaRPr lang="ar-SA" sz="2800" dirty="0">
              <a:solidFill>
                <a:schemeClr val="tx1"/>
              </a:solidFill>
            </a:endParaRPr>
          </a:p>
        </p:txBody>
      </p:sp>
    </p:spTree>
    <p:extLst>
      <p:ext uri="{BB962C8B-B14F-4D97-AF65-F5344CB8AC3E}">
        <p14:creationId xmlns:p14="http://schemas.microsoft.com/office/powerpoint/2010/main" val="38869512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4"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المسار الحرج                                                                                      المحاضرة السادسة</a:t>
            </a:r>
            <a:endParaRPr lang="ar-SA" sz="2000" dirty="0">
              <a:solidFill>
                <a:schemeClr val="accent1"/>
              </a:solidFill>
            </a:endParaRPr>
          </a:p>
        </p:txBody>
      </p:sp>
      <p:sp>
        <p:nvSpPr>
          <p:cNvPr id="5" name="عنوان 1"/>
          <p:cNvSpPr txBox="1">
            <a:spLocks/>
          </p:cNvSpPr>
          <p:nvPr/>
        </p:nvSpPr>
        <p:spPr>
          <a:xfrm>
            <a:off x="929506" y="836712"/>
            <a:ext cx="8572500" cy="944562"/>
          </a:xfrm>
          <a:prstGeom prst="rect">
            <a:avLst/>
          </a:prstGeom>
          <a:solidFill>
            <a:schemeClr val="accent2"/>
          </a:solid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b="1" dirty="0"/>
              <a:t>4</a:t>
            </a:r>
            <a:r>
              <a:rPr lang="ar-SA" b="1" dirty="0">
                <a:solidFill>
                  <a:schemeClr val="tx1"/>
                </a:solidFill>
              </a:rPr>
              <a:t>- تقدير الزمن اللازم لإنهاء كل </a:t>
            </a:r>
            <a:r>
              <a:rPr lang="ar-SA" b="1" dirty="0" smtClean="0">
                <a:solidFill>
                  <a:schemeClr val="tx1"/>
                </a:solidFill>
              </a:rPr>
              <a:t>مهمة</a:t>
            </a:r>
            <a:br>
              <a:rPr lang="ar-SA" b="1" dirty="0" smtClean="0">
                <a:solidFill>
                  <a:schemeClr val="tx1"/>
                </a:solidFill>
              </a:rPr>
            </a:br>
            <a:r>
              <a:rPr lang="ar-SA" b="1" dirty="0" smtClean="0">
                <a:solidFill>
                  <a:schemeClr val="tx1"/>
                </a:solidFill>
              </a:rPr>
              <a:t/>
            </a:r>
            <a:br>
              <a:rPr lang="ar-SA" b="1" dirty="0" smtClean="0">
                <a:solidFill>
                  <a:schemeClr val="tx1"/>
                </a:solidFill>
              </a:rPr>
            </a:br>
            <a:endParaRPr lang="ar-SA" dirty="0">
              <a:solidFill>
                <a:schemeClr val="tx1"/>
              </a:solidFill>
            </a:endParaRPr>
          </a:p>
        </p:txBody>
      </p:sp>
      <p:sp>
        <p:nvSpPr>
          <p:cNvPr id="6" name="مستطيل ذو زوايا قطرية مستديرة 5"/>
          <p:cNvSpPr/>
          <p:nvPr/>
        </p:nvSpPr>
        <p:spPr>
          <a:xfrm>
            <a:off x="381000" y="2204864"/>
            <a:ext cx="9144000" cy="3814936"/>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SA" sz="2800" dirty="0">
                <a:solidFill>
                  <a:schemeClr val="tx1"/>
                </a:solidFill>
              </a:rPr>
              <a:t>يتم تقدير الزمن اللازم لإنهاء كل مهمه من واقع الخبرات السابقة بهذه المهام أو باستخدام الحدس المنطقي والذي قد لا يخلو من الخطأ في التقدير.</a:t>
            </a:r>
          </a:p>
        </p:txBody>
      </p:sp>
    </p:spTree>
    <p:extLst>
      <p:ext uri="{BB962C8B-B14F-4D97-AF65-F5344CB8AC3E}">
        <p14:creationId xmlns:p14="http://schemas.microsoft.com/office/powerpoint/2010/main" val="23317660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4" name="Title 1"/>
          <p:cNvSpPr txBox="1">
            <a:spLocks/>
          </p:cNvSpPr>
          <p:nvPr/>
        </p:nvSpPr>
        <p:spPr>
          <a:xfrm>
            <a:off x="369888" y="140544"/>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المسار الحرج                                                                               المحاضرة السادسة</a:t>
            </a:r>
            <a:endParaRPr lang="ar-SA" sz="2000" dirty="0">
              <a:solidFill>
                <a:schemeClr val="accent1"/>
              </a:solidFill>
            </a:endParaRPr>
          </a:p>
        </p:txBody>
      </p:sp>
      <p:sp>
        <p:nvSpPr>
          <p:cNvPr id="5" name="عنوان 1"/>
          <p:cNvSpPr txBox="1">
            <a:spLocks/>
          </p:cNvSpPr>
          <p:nvPr/>
        </p:nvSpPr>
        <p:spPr>
          <a:xfrm>
            <a:off x="952500" y="1161474"/>
            <a:ext cx="8572500" cy="864096"/>
          </a:xfrm>
          <a:prstGeom prst="rect">
            <a:avLst/>
          </a:prstGeom>
          <a:solidFill>
            <a:schemeClr val="tx2">
              <a:lumMod val="20000"/>
              <a:lumOff val="80000"/>
            </a:schemeClr>
          </a:solid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sz="3200" b="1" dirty="0">
                <a:solidFill>
                  <a:schemeClr val="tx1"/>
                </a:solidFill>
              </a:rPr>
              <a:t>5- تحديث المخطط الشبكي بشكل دوري أثناء تنفيذ </a:t>
            </a:r>
            <a:r>
              <a:rPr lang="ar-SA" sz="3200" b="1" dirty="0" smtClean="0">
                <a:solidFill>
                  <a:schemeClr val="tx1"/>
                </a:solidFill>
              </a:rPr>
              <a:t>المشروع</a:t>
            </a:r>
            <a:r>
              <a:rPr lang="ar-SA" b="1" dirty="0" smtClean="0"/>
              <a:t/>
            </a:r>
            <a:br>
              <a:rPr lang="ar-SA" b="1" dirty="0" smtClean="0"/>
            </a:br>
            <a:r>
              <a:rPr lang="ar-SA" b="1" dirty="0" smtClean="0"/>
              <a:t/>
            </a:r>
            <a:br>
              <a:rPr lang="ar-SA" b="1" dirty="0" smtClean="0"/>
            </a:br>
            <a:endParaRPr lang="ar-SA" dirty="0"/>
          </a:p>
        </p:txBody>
      </p:sp>
      <p:sp>
        <p:nvSpPr>
          <p:cNvPr id="6" name="مستطيل ذو زوايا قطرية مستديرة 5"/>
          <p:cNvSpPr/>
          <p:nvPr/>
        </p:nvSpPr>
        <p:spPr>
          <a:xfrm>
            <a:off x="381000" y="2420888"/>
            <a:ext cx="9144000" cy="3598912"/>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خلال تنفيذ المشروع، يتم تسجيل الوقت الحقيقي الذي استغرقه كل نشاط، وفي هذه الأثناء قد يظهر مسار حرج جديد أو تظهر أنشطة جديدة لم تكن في الحسبان.</a:t>
            </a:r>
          </a:p>
          <a:p>
            <a:pPr>
              <a:defRPr/>
            </a:pPr>
            <a:endParaRPr lang="ar-SA" sz="2800" dirty="0"/>
          </a:p>
        </p:txBody>
      </p:sp>
    </p:spTree>
    <p:extLst>
      <p:ext uri="{BB962C8B-B14F-4D97-AF65-F5344CB8AC3E}">
        <p14:creationId xmlns:p14="http://schemas.microsoft.com/office/powerpoint/2010/main" val="23498219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4" name="Title 1"/>
          <p:cNvSpPr txBox="1">
            <a:spLocks/>
          </p:cNvSpPr>
          <p:nvPr/>
        </p:nvSpPr>
        <p:spPr>
          <a:xfrm>
            <a:off x="323850" y="182687"/>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المسار الحرج                                                                                     المحاضرة السادسة</a:t>
            </a:r>
            <a:endParaRPr lang="ar-SA" sz="2000" dirty="0">
              <a:solidFill>
                <a:schemeClr val="accent1"/>
              </a:solidFill>
            </a:endParaRPr>
          </a:p>
        </p:txBody>
      </p:sp>
      <p:sp>
        <p:nvSpPr>
          <p:cNvPr id="5" name="عنوان 1"/>
          <p:cNvSpPr txBox="1">
            <a:spLocks/>
          </p:cNvSpPr>
          <p:nvPr/>
        </p:nvSpPr>
        <p:spPr>
          <a:xfrm>
            <a:off x="929506" y="980728"/>
            <a:ext cx="8572500" cy="792088"/>
          </a:xfrm>
          <a:prstGeom prst="rect">
            <a:avLst/>
          </a:prstGeom>
          <a:solidFill>
            <a:schemeClr val="tx2">
              <a:lumMod val="20000"/>
              <a:lumOff val="80000"/>
            </a:schemeClr>
          </a:solid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sz="3600" b="1" dirty="0">
                <a:solidFill>
                  <a:schemeClr val="tx1"/>
                </a:solidFill>
              </a:rPr>
              <a:t>6- تحديد المسار الحرج من على المخطط </a:t>
            </a:r>
            <a:r>
              <a:rPr lang="ar-SA" sz="3600" b="1" dirty="0" smtClean="0">
                <a:solidFill>
                  <a:schemeClr val="tx1"/>
                </a:solidFill>
              </a:rPr>
              <a:t>الزمني</a:t>
            </a:r>
            <a:r>
              <a:rPr lang="ar-SA" b="1" dirty="0" smtClean="0"/>
              <a:t/>
            </a:r>
            <a:br>
              <a:rPr lang="ar-SA" b="1" dirty="0" smtClean="0"/>
            </a:br>
            <a:r>
              <a:rPr lang="ar-SA" b="1" dirty="0" smtClean="0"/>
              <a:t/>
            </a:r>
            <a:br>
              <a:rPr lang="ar-SA" b="1" dirty="0" smtClean="0"/>
            </a:br>
            <a:endParaRPr lang="ar-SA" dirty="0"/>
          </a:p>
        </p:txBody>
      </p:sp>
      <p:sp>
        <p:nvSpPr>
          <p:cNvPr id="6" name="مستطيل ذو زوايا قطرية مستديرة 5"/>
          <p:cNvSpPr/>
          <p:nvPr/>
        </p:nvSpPr>
        <p:spPr>
          <a:xfrm>
            <a:off x="381000" y="2204864"/>
            <a:ext cx="9144000" cy="3814936"/>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يتم تقدير الزمن اللازم لإنهاء كل مهمه من واقع الخبرات السابقة بهذه المهام أو باستخدام الحدس المنطقي والذي قد لا يخلو من الخطأ في التقدير</a:t>
            </a:r>
            <a:r>
              <a:rPr lang="ar-SA" sz="2800" dirty="0" smtClean="0">
                <a:solidFill>
                  <a:schemeClr val="tx1"/>
                </a:solidFill>
              </a:rPr>
              <a:t>.</a:t>
            </a:r>
          </a:p>
          <a:p>
            <a:pPr algn="just">
              <a:defRPr/>
            </a:pPr>
            <a:r>
              <a:rPr lang="ar-SA" sz="2800" dirty="0" smtClean="0">
                <a:solidFill>
                  <a:schemeClr val="tx1"/>
                </a:solidFill>
              </a:rPr>
              <a:t>والمسار الحرج هو المسار الذي يمثل أطول مسار في الشبكة وتحديد الزمن المتوقع لإنجاز المشروع.</a:t>
            </a:r>
            <a:endParaRPr lang="ar-SA" sz="2800" dirty="0">
              <a:solidFill>
                <a:schemeClr val="tx1"/>
              </a:solidFill>
            </a:endParaRPr>
          </a:p>
        </p:txBody>
      </p:sp>
    </p:spTree>
    <p:extLst>
      <p:ext uri="{BB962C8B-B14F-4D97-AF65-F5344CB8AC3E}">
        <p14:creationId xmlns:p14="http://schemas.microsoft.com/office/powerpoint/2010/main" val="32161303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4" name="Title 1"/>
          <p:cNvSpPr txBox="1">
            <a:spLocks/>
          </p:cNvSpPr>
          <p:nvPr/>
        </p:nvSpPr>
        <p:spPr>
          <a:xfrm>
            <a:off x="323850" y="182687"/>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المسار الحرج                                                                                 المحاضرة السادسة</a:t>
            </a:r>
            <a:endParaRPr lang="ar-SA" sz="2000" dirty="0">
              <a:solidFill>
                <a:schemeClr val="accent1"/>
              </a:solidFill>
            </a:endParaRPr>
          </a:p>
        </p:txBody>
      </p:sp>
      <p:sp>
        <p:nvSpPr>
          <p:cNvPr id="5" name="مستطيل 4"/>
          <p:cNvSpPr/>
          <p:nvPr/>
        </p:nvSpPr>
        <p:spPr>
          <a:xfrm>
            <a:off x="2864768" y="1196752"/>
            <a:ext cx="6374482" cy="100811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SA" dirty="0" smtClean="0"/>
              <a:t>يتم تطوير شبكة المشروع باستخدام أسلوب المسار الحرج باتباع الخطوات التالية:</a:t>
            </a:r>
            <a:endParaRPr lang="en-US" dirty="0"/>
          </a:p>
        </p:txBody>
      </p:sp>
      <p:sp>
        <p:nvSpPr>
          <p:cNvPr id="6" name="مستطيل 5"/>
          <p:cNvSpPr/>
          <p:nvPr/>
        </p:nvSpPr>
        <p:spPr>
          <a:xfrm>
            <a:off x="488504" y="2420888"/>
            <a:ext cx="9217024" cy="345638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sz="2800" u="sng" dirty="0" smtClean="0"/>
              <a:t>1.تحديد البداية المبكرة:</a:t>
            </a:r>
            <a:r>
              <a:rPr lang="en-US" sz="2800" u="sng" dirty="0" smtClean="0"/>
              <a:t>Earliest Start (ES)</a:t>
            </a:r>
          </a:p>
          <a:p>
            <a:r>
              <a:rPr lang="ar-SA" sz="2800" dirty="0" smtClean="0"/>
              <a:t>- يعني ابكر وقت يمكن ان يبدا به كل نشاط، وهي اللحظة التي يمكن البدء فورا دون تأخير وبمجرد ان تسمح بذلك الظروف الفنية الخاصة بتتابع الأنشطة.</a:t>
            </a:r>
          </a:p>
          <a:p>
            <a:r>
              <a:rPr lang="ar-SA" sz="2800" dirty="0" smtClean="0"/>
              <a:t>- البداية المبكرة لأول نشاط في المشروع=صفر.( </a:t>
            </a:r>
            <a:r>
              <a:rPr lang="ar-SA" sz="2800" dirty="0" err="1" smtClean="0"/>
              <a:t>لانه</a:t>
            </a:r>
            <a:r>
              <a:rPr lang="ar-SA" sz="2800" dirty="0" smtClean="0"/>
              <a:t> لا يوجد نشاط سابق)</a:t>
            </a:r>
          </a:p>
          <a:p>
            <a:r>
              <a:rPr lang="ar-SA" sz="2800" dirty="0" smtClean="0"/>
              <a:t>- البداية المبكرة لأي نشاط= النهاية المكرة للنشاط السابق(</a:t>
            </a:r>
            <a:r>
              <a:rPr lang="en-US" sz="2800" dirty="0" smtClean="0"/>
              <a:t>(EF</a:t>
            </a:r>
            <a:r>
              <a:rPr lang="ar-SA" sz="2800" dirty="0" smtClean="0"/>
              <a:t>.</a:t>
            </a:r>
          </a:p>
          <a:p>
            <a:r>
              <a:rPr lang="ar-SA" sz="2800" dirty="0" smtClean="0"/>
              <a:t>- في حال وجود اكثر من نهاية مبكرة تسبق أي نشاط فإننا نأخذ النهاية المبكرة الأطول زمنا، لآنه لا يمكن البدء باي نشاط قبل الانتهاء من كافة الأنشطة السابقة المرتبطة به.</a:t>
            </a:r>
            <a:endParaRPr lang="en-US" sz="2800" dirty="0"/>
          </a:p>
        </p:txBody>
      </p:sp>
    </p:spTree>
    <p:extLst>
      <p:ext uri="{BB962C8B-B14F-4D97-AF65-F5344CB8AC3E}">
        <p14:creationId xmlns:p14="http://schemas.microsoft.com/office/powerpoint/2010/main" val="42780448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4" name="Title 1"/>
          <p:cNvSpPr txBox="1">
            <a:spLocks/>
          </p:cNvSpPr>
          <p:nvPr/>
        </p:nvSpPr>
        <p:spPr>
          <a:xfrm>
            <a:off x="323850" y="182687"/>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المسار الحرج                                                                                   المحاضرة السادسة</a:t>
            </a:r>
            <a:endParaRPr lang="ar-SA" sz="2000" dirty="0">
              <a:solidFill>
                <a:schemeClr val="accent1"/>
              </a:solidFill>
            </a:endParaRPr>
          </a:p>
        </p:txBody>
      </p:sp>
      <p:sp>
        <p:nvSpPr>
          <p:cNvPr id="5" name="مستطيل 4"/>
          <p:cNvSpPr/>
          <p:nvPr/>
        </p:nvSpPr>
        <p:spPr>
          <a:xfrm>
            <a:off x="560512" y="980728"/>
            <a:ext cx="8678738" cy="4896544"/>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r-SA" sz="3200" b="1" dirty="0" smtClean="0">
                <a:solidFill>
                  <a:schemeClr val="tx1"/>
                </a:solidFill>
              </a:rPr>
              <a:t>2. تحديد النهاية المبكرة:</a:t>
            </a:r>
            <a:r>
              <a:rPr lang="en-US" sz="3200" b="1" dirty="0" smtClean="0">
                <a:solidFill>
                  <a:schemeClr val="tx1"/>
                </a:solidFill>
              </a:rPr>
              <a:t>Earliest Finish (EF)</a:t>
            </a:r>
            <a:endParaRPr lang="ar-SA" sz="3200" b="1" dirty="0" smtClean="0">
              <a:solidFill>
                <a:schemeClr val="tx1"/>
              </a:solidFill>
            </a:endParaRPr>
          </a:p>
          <a:p>
            <a:r>
              <a:rPr lang="ar-SA" sz="3200" b="1" dirty="0" smtClean="0">
                <a:solidFill>
                  <a:schemeClr val="tx1"/>
                </a:solidFill>
              </a:rPr>
              <a:t>ها يعني ابكر وقت ممكن ان ينتهي به ذلك النشاط، فهو لحظة إتمام النشاط اذا لم يكن هناك تأخير في لحظة البدء او وقت انجاز النشاط.</a:t>
            </a:r>
          </a:p>
          <a:p>
            <a:pPr marL="457200" indent="-457200">
              <a:buFontTx/>
              <a:buChar char="-"/>
            </a:pPr>
            <a:r>
              <a:rPr lang="ar-SA" sz="3200" b="1" dirty="0" smtClean="0">
                <a:solidFill>
                  <a:schemeClr val="tx1"/>
                </a:solidFill>
              </a:rPr>
              <a:t>تكون النهاية المبكرة لأي نشاط تساوي البداية المبكرة لذلك النشاط مضافا لها الزمن اللازم لإنجاز ذلك النشاط.</a:t>
            </a:r>
          </a:p>
          <a:p>
            <a:pPr marL="457200" indent="-457200">
              <a:buFontTx/>
              <a:buChar char="-"/>
            </a:pPr>
            <a:endParaRPr lang="ar-SA" sz="3200" b="1" dirty="0">
              <a:solidFill>
                <a:schemeClr val="tx1"/>
              </a:solidFill>
            </a:endParaRPr>
          </a:p>
          <a:p>
            <a:pPr marL="457200" indent="-457200">
              <a:buFontTx/>
              <a:buChar char="-"/>
            </a:pPr>
            <a:endParaRPr lang="ar-SA" sz="3200" b="1" dirty="0" smtClean="0">
              <a:solidFill>
                <a:schemeClr val="tx1"/>
              </a:solidFill>
            </a:endParaRPr>
          </a:p>
          <a:p>
            <a:endParaRPr lang="en-US" sz="3200" b="1" dirty="0">
              <a:solidFill>
                <a:schemeClr val="tx1"/>
              </a:solidFill>
            </a:endParaRPr>
          </a:p>
        </p:txBody>
      </p:sp>
    </p:spTree>
    <p:extLst>
      <p:ext uri="{BB962C8B-B14F-4D97-AF65-F5344CB8AC3E}">
        <p14:creationId xmlns:p14="http://schemas.microsoft.com/office/powerpoint/2010/main" val="16817047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4" name="Title 1"/>
          <p:cNvSpPr txBox="1">
            <a:spLocks/>
          </p:cNvSpPr>
          <p:nvPr/>
        </p:nvSpPr>
        <p:spPr>
          <a:xfrm>
            <a:off x="323850" y="182687"/>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المسار الحرج                                                                                   المحاضرة السادسة</a:t>
            </a:r>
            <a:endParaRPr lang="ar-SA" sz="2000" dirty="0">
              <a:solidFill>
                <a:schemeClr val="accent1"/>
              </a:solidFill>
            </a:endParaRPr>
          </a:p>
        </p:txBody>
      </p:sp>
      <p:sp>
        <p:nvSpPr>
          <p:cNvPr id="6" name="مستطيل 5"/>
          <p:cNvSpPr/>
          <p:nvPr/>
        </p:nvSpPr>
        <p:spPr>
          <a:xfrm>
            <a:off x="560512" y="1268760"/>
            <a:ext cx="8678738" cy="439248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ar-SA" sz="2800" dirty="0" smtClean="0">
                <a:solidFill>
                  <a:schemeClr val="tx1"/>
                </a:solidFill>
              </a:rPr>
              <a:t>3. تحديد النهاية المتأخرة : </a:t>
            </a:r>
            <a:r>
              <a:rPr lang="en-US" sz="2800" dirty="0" smtClean="0">
                <a:solidFill>
                  <a:schemeClr val="tx1"/>
                </a:solidFill>
              </a:rPr>
              <a:t>Latest Finish(LF)</a:t>
            </a:r>
          </a:p>
          <a:p>
            <a:pPr algn="just"/>
            <a:r>
              <a:rPr lang="ar-SA" sz="2800" dirty="0" smtClean="0">
                <a:solidFill>
                  <a:schemeClr val="tx1"/>
                </a:solidFill>
              </a:rPr>
              <a:t>هو عبارة عن اقصى تأخير في زمن نهاية النشاط دون ان يؤدي الى تأخير زمن تنفيذ المشروع ككل، حتي يتم تسليم المشروع في الوقت المحدد.</a:t>
            </a:r>
          </a:p>
          <a:p>
            <a:pPr marL="285750" indent="-285750" algn="just">
              <a:buFontTx/>
              <a:buChar char="-"/>
            </a:pPr>
            <a:r>
              <a:rPr lang="ar-SA" sz="2800" dirty="0" smtClean="0">
                <a:solidFill>
                  <a:schemeClr val="tx1"/>
                </a:solidFill>
              </a:rPr>
              <a:t>النهاية المتأخرة للنشاط هي نفسها البداية المتأخرة للنشاط اللاحق.</a:t>
            </a:r>
          </a:p>
          <a:p>
            <a:pPr marL="285750" indent="-285750" algn="just">
              <a:buFontTx/>
              <a:buChar char="-"/>
            </a:pPr>
            <a:r>
              <a:rPr lang="ar-SA" sz="2800" dirty="0" smtClean="0">
                <a:solidFill>
                  <a:schemeClr val="tx1"/>
                </a:solidFill>
              </a:rPr>
              <a:t>في حالة وجود اكثر من نشاط لاحق ( أي اكثر من بداية متأخرة)، </a:t>
            </a:r>
            <a:r>
              <a:rPr lang="ar-SA" sz="2800" dirty="0" err="1" smtClean="0">
                <a:solidFill>
                  <a:schemeClr val="tx1"/>
                </a:solidFill>
              </a:rPr>
              <a:t>فاننا</a:t>
            </a:r>
            <a:r>
              <a:rPr lang="ar-SA" sz="2800" dirty="0" smtClean="0">
                <a:solidFill>
                  <a:schemeClr val="tx1"/>
                </a:solidFill>
              </a:rPr>
              <a:t> تختار النشاط الأقصر زمنا ( البداية </a:t>
            </a:r>
            <a:r>
              <a:rPr lang="ar-SA" sz="2800" dirty="0" err="1" smtClean="0">
                <a:solidFill>
                  <a:schemeClr val="tx1"/>
                </a:solidFill>
              </a:rPr>
              <a:t>المتاخرة</a:t>
            </a:r>
            <a:r>
              <a:rPr lang="ar-SA" sz="2800" dirty="0" smtClean="0">
                <a:solidFill>
                  <a:schemeClr val="tx1"/>
                </a:solidFill>
              </a:rPr>
              <a:t> الأقل)، من اجل حساب النهاية المتأخرة للنشاط الحالي.</a:t>
            </a:r>
          </a:p>
          <a:p>
            <a:pPr marL="285750" indent="-285750" algn="just">
              <a:buFontTx/>
              <a:buChar char="-"/>
            </a:pPr>
            <a:r>
              <a:rPr lang="ar-SA" sz="2800" dirty="0" smtClean="0">
                <a:solidFill>
                  <a:schemeClr val="tx1"/>
                </a:solidFill>
              </a:rPr>
              <a:t>النهاية المتأخرة لأخر نشاط هي نفسها النهاية المبكرة  له.</a:t>
            </a:r>
            <a:endParaRPr lang="en-US" sz="2800" dirty="0">
              <a:solidFill>
                <a:schemeClr val="tx1"/>
              </a:solidFill>
            </a:endParaRPr>
          </a:p>
        </p:txBody>
      </p:sp>
    </p:spTree>
    <p:extLst>
      <p:ext uri="{BB962C8B-B14F-4D97-AF65-F5344CB8AC3E}">
        <p14:creationId xmlns:p14="http://schemas.microsoft.com/office/powerpoint/2010/main" val="41254765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
        <p:nvSpPr>
          <p:cNvPr id="4" name="Title 1"/>
          <p:cNvSpPr txBox="1">
            <a:spLocks/>
          </p:cNvSpPr>
          <p:nvPr/>
        </p:nvSpPr>
        <p:spPr>
          <a:xfrm>
            <a:off x="323850" y="182687"/>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المسار الحرج                                                                                 المحاضرة السادسة</a:t>
            </a:r>
            <a:endParaRPr lang="ar-SA" sz="2000" dirty="0">
              <a:solidFill>
                <a:schemeClr val="accent1"/>
              </a:solidFill>
            </a:endParaRPr>
          </a:p>
        </p:txBody>
      </p:sp>
      <p:sp>
        <p:nvSpPr>
          <p:cNvPr id="5" name="مستطيل مستدير الزوايا 4"/>
          <p:cNvSpPr/>
          <p:nvPr/>
        </p:nvSpPr>
        <p:spPr>
          <a:xfrm>
            <a:off x="992560" y="1268760"/>
            <a:ext cx="8136904" cy="446449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ar-SA" sz="2400" dirty="0" smtClean="0"/>
              <a:t>4. تحديد البداية المتأخرة</a:t>
            </a:r>
            <a:r>
              <a:rPr lang="en-US" sz="2400" dirty="0" smtClean="0"/>
              <a:t>Latest Start(LS)</a:t>
            </a:r>
          </a:p>
          <a:p>
            <a:pPr algn="just"/>
            <a:r>
              <a:rPr lang="ar-SA" sz="2400" dirty="0" smtClean="0"/>
              <a:t>اقصى تأخير في زمن بداية النشاط دون ان يؤدي ذلك الى تأخير المشروع ككل. بمعنى يمكن التأخير ضمن انتظار نشاطات أخرى يمكن ان تنجز.</a:t>
            </a:r>
          </a:p>
          <a:p>
            <a:pPr marL="457200" indent="-457200" algn="just">
              <a:buFontTx/>
              <a:buChar char="-"/>
            </a:pPr>
            <a:r>
              <a:rPr lang="ar-SA" sz="2400" dirty="0" smtClean="0"/>
              <a:t>وتكون البداية المتأخرة لأي نشاط تساوي النهاية المتأخرة للنشاط مطروحا منها زمن انجاز النشاط.</a:t>
            </a:r>
          </a:p>
          <a:p>
            <a:pPr algn="just"/>
            <a:r>
              <a:rPr lang="ar-SA" sz="2400" dirty="0" smtClean="0"/>
              <a:t>5. تحدي الوقت الفائض</a:t>
            </a:r>
            <a:r>
              <a:rPr lang="en-US" sz="2400" dirty="0" smtClean="0"/>
              <a:t>Slack Time (ST)</a:t>
            </a:r>
          </a:p>
          <a:p>
            <a:pPr algn="just"/>
            <a:r>
              <a:rPr lang="ar-SA" sz="2400" dirty="0" smtClean="0"/>
              <a:t>وهو الوقت الفائض بين الوقت المخطط له لتنفيذ النشاط، ووقت التنفيذ الفعلي على الأرض ويمثل الحد الأقصى لتأخير النشاط دون ان يؤثر ذلك على انجاز المشروع.</a:t>
            </a:r>
          </a:p>
          <a:p>
            <a:pPr algn="just"/>
            <a:r>
              <a:rPr lang="ar-SA" sz="2400" dirty="0" smtClean="0"/>
              <a:t>6. يتم حساب كافة المسارات واختيار الأطول فيكون هو المسار الحرج.</a:t>
            </a:r>
            <a:endParaRPr lang="en-US" sz="2400" dirty="0"/>
          </a:p>
        </p:txBody>
      </p:sp>
    </p:spTree>
    <p:extLst>
      <p:ext uri="{BB962C8B-B14F-4D97-AF65-F5344CB8AC3E}">
        <p14:creationId xmlns:p14="http://schemas.microsoft.com/office/powerpoint/2010/main" val="19862908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
        <p:nvSpPr>
          <p:cNvPr id="4" name="Title 1"/>
          <p:cNvSpPr txBox="1">
            <a:spLocks/>
          </p:cNvSpPr>
          <p:nvPr/>
        </p:nvSpPr>
        <p:spPr>
          <a:xfrm>
            <a:off x="323850" y="182687"/>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المسار الحرج                                                                                 المحاضرة السادسة</a:t>
            </a:r>
            <a:endParaRPr lang="ar-SA" sz="2000" dirty="0">
              <a:solidFill>
                <a:schemeClr val="accent1"/>
              </a:solidFill>
            </a:endParaRPr>
          </a:p>
        </p:txBody>
      </p:sp>
      <p:sp>
        <p:nvSpPr>
          <p:cNvPr id="2" name="مستطيل 1"/>
          <p:cNvSpPr/>
          <p:nvPr/>
        </p:nvSpPr>
        <p:spPr>
          <a:xfrm>
            <a:off x="4016896" y="952084"/>
            <a:ext cx="5112568" cy="576064"/>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r-SA" dirty="0" smtClean="0">
                <a:solidFill>
                  <a:schemeClr val="tx1"/>
                </a:solidFill>
              </a:rPr>
              <a:t>مثال توضيحي لتطوير شبكة المشروع باستخدام أسلوب المسار الحرج</a:t>
            </a:r>
            <a:endParaRPr lang="en-US" dirty="0">
              <a:solidFill>
                <a:schemeClr val="tx1"/>
              </a:solidFill>
            </a:endParaRPr>
          </a:p>
        </p:txBody>
      </p:sp>
      <p:sp>
        <p:nvSpPr>
          <p:cNvPr id="7" name="مستطيل 6"/>
          <p:cNvSpPr/>
          <p:nvPr/>
        </p:nvSpPr>
        <p:spPr>
          <a:xfrm>
            <a:off x="776536" y="5125562"/>
            <a:ext cx="8352928" cy="10397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r-SA" sz="1400" dirty="0" smtClean="0"/>
              <a:t>المطلوب: - تحديد أوقات البداية المبكرة </a:t>
            </a:r>
            <a:r>
              <a:rPr lang="en-US" sz="1400" dirty="0" smtClean="0"/>
              <a:t>ES </a:t>
            </a:r>
            <a:r>
              <a:rPr lang="ar-SA" sz="1400" dirty="0" smtClean="0"/>
              <a:t>واوقات النهاية المبكرة </a:t>
            </a:r>
            <a:r>
              <a:rPr lang="en-US" sz="1400" dirty="0" smtClean="0"/>
              <a:t>EF </a:t>
            </a:r>
            <a:r>
              <a:rPr lang="ar-SA" sz="1400" dirty="0" smtClean="0"/>
              <a:t>لأنشطة المشروع.</a:t>
            </a:r>
          </a:p>
          <a:p>
            <a:pPr marL="285750" indent="-285750">
              <a:buFontTx/>
              <a:buChar char="-"/>
            </a:pPr>
            <a:r>
              <a:rPr lang="ar-SA" sz="1400" dirty="0" smtClean="0"/>
              <a:t>تحديد أوقات البداية المتأخرة</a:t>
            </a:r>
            <a:r>
              <a:rPr lang="en-US" sz="1400" dirty="0" smtClean="0"/>
              <a:t>LS </a:t>
            </a:r>
            <a:r>
              <a:rPr lang="ar-SA" sz="1400" dirty="0" smtClean="0"/>
              <a:t>واوقات النهاية المتأخرة </a:t>
            </a:r>
            <a:r>
              <a:rPr lang="en-US" sz="1400" dirty="0" smtClean="0"/>
              <a:t>LF</a:t>
            </a:r>
            <a:r>
              <a:rPr lang="ar-SA" sz="1400" dirty="0" smtClean="0"/>
              <a:t> لأنشطة المشروع.</a:t>
            </a:r>
          </a:p>
          <a:p>
            <a:pPr marL="285750" indent="-285750">
              <a:buFontTx/>
              <a:buChar char="-"/>
            </a:pPr>
            <a:r>
              <a:rPr lang="ar-SA" sz="1400" dirty="0" smtClean="0"/>
              <a:t>تحديد المسار الحرج  في المشروع.</a:t>
            </a:r>
          </a:p>
          <a:p>
            <a:pPr marL="285750" indent="-285750">
              <a:buFontTx/>
              <a:buChar char="-"/>
            </a:pPr>
            <a:r>
              <a:rPr lang="ar-SA" sz="1400" dirty="0" smtClean="0"/>
              <a:t>تحديد الأوقات الفائضة </a:t>
            </a:r>
            <a:r>
              <a:rPr lang="en-US" sz="1400" dirty="0" smtClean="0"/>
              <a:t>ST </a:t>
            </a:r>
            <a:r>
              <a:rPr lang="ar-SA" sz="1400" dirty="0" smtClean="0"/>
              <a:t>في المشروع ان وجدت.</a:t>
            </a:r>
            <a:endParaRPr lang="en-US" sz="1400" dirty="0"/>
          </a:p>
        </p:txBody>
      </p:sp>
      <p:pic>
        <p:nvPicPr>
          <p:cNvPr id="5" name="صورة 4"/>
          <p:cNvPicPr>
            <a:picLocks noChangeAspect="1"/>
          </p:cNvPicPr>
          <p:nvPr/>
        </p:nvPicPr>
        <p:blipFill>
          <a:blip r:embed="rId2"/>
          <a:stretch>
            <a:fillRect/>
          </a:stretch>
        </p:blipFill>
        <p:spPr>
          <a:xfrm>
            <a:off x="1007799" y="1406680"/>
            <a:ext cx="7547502" cy="3718882"/>
          </a:xfrm>
          <a:prstGeom prst="rect">
            <a:avLst/>
          </a:prstGeom>
        </p:spPr>
      </p:pic>
    </p:spTree>
    <p:extLst>
      <p:ext uri="{BB962C8B-B14F-4D97-AF65-F5344CB8AC3E}">
        <p14:creationId xmlns:p14="http://schemas.microsoft.com/office/powerpoint/2010/main" val="31534065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
        <p:nvSpPr>
          <p:cNvPr id="4" name="Title 1"/>
          <p:cNvSpPr txBox="1">
            <a:spLocks/>
          </p:cNvSpPr>
          <p:nvPr/>
        </p:nvSpPr>
        <p:spPr>
          <a:xfrm>
            <a:off x="323850" y="182687"/>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المسار الحرج                                                                                 المحاضرة السادسة</a:t>
            </a:r>
            <a:endParaRPr lang="ar-SA" sz="2000" dirty="0">
              <a:solidFill>
                <a:schemeClr val="accent1"/>
              </a:solidFill>
            </a:endParaRPr>
          </a:p>
        </p:txBody>
      </p:sp>
      <p:pic>
        <p:nvPicPr>
          <p:cNvPr id="2" name="صورة 1"/>
          <p:cNvPicPr>
            <a:picLocks noChangeAspect="1"/>
          </p:cNvPicPr>
          <p:nvPr/>
        </p:nvPicPr>
        <p:blipFill>
          <a:blip r:embed="rId2"/>
          <a:stretch>
            <a:fillRect/>
          </a:stretch>
        </p:blipFill>
        <p:spPr>
          <a:xfrm>
            <a:off x="3872880" y="1556792"/>
            <a:ext cx="4610992" cy="4032448"/>
          </a:xfrm>
          <a:prstGeom prst="rect">
            <a:avLst/>
          </a:prstGeom>
        </p:spPr>
      </p:pic>
      <p:sp>
        <p:nvSpPr>
          <p:cNvPr id="5" name="مستطيل 4"/>
          <p:cNvSpPr/>
          <p:nvPr/>
        </p:nvSpPr>
        <p:spPr>
          <a:xfrm>
            <a:off x="3440832" y="980728"/>
            <a:ext cx="5328592" cy="64807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SA" dirty="0" smtClean="0"/>
              <a:t>توضيح تفاصيل رسم النشاط على القطب</a:t>
            </a:r>
            <a:endParaRPr lang="en-US" dirty="0"/>
          </a:p>
        </p:txBody>
      </p:sp>
      <p:sp>
        <p:nvSpPr>
          <p:cNvPr id="6" name="مستطيل 5"/>
          <p:cNvSpPr/>
          <p:nvPr/>
        </p:nvSpPr>
        <p:spPr>
          <a:xfrm>
            <a:off x="413660" y="1520788"/>
            <a:ext cx="3044974" cy="4176464"/>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dirty="0" smtClean="0">
                <a:solidFill>
                  <a:schemeClr val="tx1"/>
                </a:solidFill>
              </a:rPr>
              <a:t>EF=ES+D</a:t>
            </a:r>
          </a:p>
          <a:p>
            <a:pPr algn="l"/>
            <a:r>
              <a:rPr lang="en-US" dirty="0" smtClean="0">
                <a:solidFill>
                  <a:schemeClr val="tx1"/>
                </a:solidFill>
              </a:rPr>
              <a:t>LS=LF-D</a:t>
            </a:r>
          </a:p>
          <a:p>
            <a:pPr algn="l"/>
            <a:r>
              <a:rPr lang="en-US" dirty="0" smtClean="0">
                <a:solidFill>
                  <a:schemeClr val="tx1"/>
                </a:solidFill>
              </a:rPr>
              <a:t>ST=LS-ES</a:t>
            </a:r>
          </a:p>
          <a:p>
            <a:pPr algn="l"/>
            <a:r>
              <a:rPr lang="en-US" dirty="0" smtClean="0">
                <a:solidFill>
                  <a:schemeClr val="tx1"/>
                </a:solidFill>
              </a:rPr>
              <a:t>ST=LF-EF</a:t>
            </a:r>
            <a:endParaRPr lang="en-US" dirty="0">
              <a:solidFill>
                <a:schemeClr val="tx1"/>
              </a:solidFill>
            </a:endParaRPr>
          </a:p>
        </p:txBody>
      </p:sp>
    </p:spTree>
    <p:extLst>
      <p:ext uri="{BB962C8B-B14F-4D97-AF65-F5344CB8AC3E}">
        <p14:creationId xmlns:p14="http://schemas.microsoft.com/office/powerpoint/2010/main" val="12758508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
        <p:nvSpPr>
          <p:cNvPr id="4" name="Title 1"/>
          <p:cNvSpPr txBox="1">
            <a:spLocks/>
          </p:cNvSpPr>
          <p:nvPr/>
        </p:nvSpPr>
        <p:spPr>
          <a:xfrm>
            <a:off x="323850" y="182687"/>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المسار الحرج                                                                                 المحاضرة السادسة</a:t>
            </a:r>
            <a:endParaRPr lang="ar-SA" sz="2000" dirty="0">
              <a:solidFill>
                <a:schemeClr val="accent1"/>
              </a:solidFill>
            </a:endParaRPr>
          </a:p>
        </p:txBody>
      </p:sp>
      <p:sp>
        <p:nvSpPr>
          <p:cNvPr id="2" name="مستطيل 1"/>
          <p:cNvSpPr/>
          <p:nvPr/>
        </p:nvSpPr>
        <p:spPr>
          <a:xfrm>
            <a:off x="632520" y="1124744"/>
            <a:ext cx="8352928" cy="468052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dirty="0" smtClean="0"/>
              <a:t>لتوضيح ذلك، نقوم برسم النشاط </a:t>
            </a:r>
            <a:r>
              <a:rPr lang="en-US" dirty="0" smtClean="0"/>
              <a:t>A </a:t>
            </a:r>
            <a:r>
              <a:rPr lang="ar-SA" dirty="0" smtClean="0"/>
              <a:t>على سبيل المثال كما هو موضح في الشكل التالي:  </a:t>
            </a:r>
          </a:p>
          <a:p>
            <a:pPr algn="ctr"/>
            <a:endParaRPr lang="ar-SA" dirty="0"/>
          </a:p>
          <a:p>
            <a:pPr algn="ctr"/>
            <a:endParaRPr lang="ar-SA" dirty="0" smtClean="0"/>
          </a:p>
          <a:p>
            <a:pPr algn="ctr"/>
            <a:endParaRPr lang="ar-SA" dirty="0"/>
          </a:p>
          <a:p>
            <a:pPr algn="ctr"/>
            <a:endParaRPr lang="ar-SA" dirty="0" smtClean="0"/>
          </a:p>
          <a:p>
            <a:pPr algn="ctr"/>
            <a:endParaRPr lang="ar-SA" dirty="0"/>
          </a:p>
          <a:p>
            <a:pPr algn="ctr"/>
            <a:endParaRPr lang="ar-SA" dirty="0" smtClean="0"/>
          </a:p>
          <a:p>
            <a:pPr algn="ctr"/>
            <a:endParaRPr lang="ar-SA" dirty="0"/>
          </a:p>
          <a:p>
            <a:pPr algn="ctr"/>
            <a:endParaRPr lang="ar-SA" dirty="0" smtClean="0"/>
          </a:p>
          <a:p>
            <a:pPr algn="ctr"/>
            <a:endParaRPr lang="ar-SA" dirty="0"/>
          </a:p>
          <a:p>
            <a:pPr algn="ctr"/>
            <a:endParaRPr lang="ar-SA" dirty="0" smtClean="0"/>
          </a:p>
          <a:p>
            <a:pPr algn="ctr"/>
            <a:endParaRPr lang="ar-SA" dirty="0"/>
          </a:p>
          <a:p>
            <a:pPr algn="ctr"/>
            <a:endParaRPr lang="ar-SA" dirty="0" smtClean="0"/>
          </a:p>
          <a:p>
            <a:pPr algn="ctr"/>
            <a:endParaRPr lang="ar-SA" dirty="0"/>
          </a:p>
          <a:p>
            <a:endParaRPr lang="en-US" dirty="0"/>
          </a:p>
        </p:txBody>
      </p:sp>
      <p:pic>
        <p:nvPicPr>
          <p:cNvPr id="24" name="صورة 23"/>
          <p:cNvPicPr>
            <a:picLocks noChangeAspect="1"/>
          </p:cNvPicPr>
          <p:nvPr/>
        </p:nvPicPr>
        <p:blipFill>
          <a:blip r:embed="rId2"/>
          <a:stretch>
            <a:fillRect/>
          </a:stretch>
        </p:blipFill>
        <p:spPr>
          <a:xfrm>
            <a:off x="4587146" y="1928794"/>
            <a:ext cx="4365401" cy="3876470"/>
          </a:xfrm>
          <a:prstGeom prst="rect">
            <a:avLst/>
          </a:prstGeom>
        </p:spPr>
      </p:pic>
      <p:sp>
        <p:nvSpPr>
          <p:cNvPr id="25" name="مستطيل 24"/>
          <p:cNvSpPr/>
          <p:nvPr/>
        </p:nvSpPr>
        <p:spPr>
          <a:xfrm>
            <a:off x="848544" y="1844824"/>
            <a:ext cx="3168352" cy="374441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285750" indent="-285750">
              <a:buFontTx/>
              <a:buChar char="-"/>
            </a:pPr>
            <a:r>
              <a:rPr lang="ar-SA" sz="2400" dirty="0" smtClean="0"/>
              <a:t>البداية المبكرة </a:t>
            </a:r>
            <a:r>
              <a:rPr lang="en-US" sz="2400" dirty="0" smtClean="0"/>
              <a:t>ES </a:t>
            </a:r>
            <a:r>
              <a:rPr lang="ar-SA" sz="2400" dirty="0" smtClean="0"/>
              <a:t>للنشاط </a:t>
            </a:r>
            <a:r>
              <a:rPr lang="en-US" sz="2400" dirty="0" smtClean="0"/>
              <a:t>A </a:t>
            </a:r>
            <a:r>
              <a:rPr lang="ar-SA" sz="2400" dirty="0" smtClean="0"/>
              <a:t>، هي نفسها النهاية المبكرة للنشاط الذي يسبقه وهو نشاط </a:t>
            </a:r>
            <a:r>
              <a:rPr lang="en-US" sz="2400" dirty="0" smtClean="0"/>
              <a:t>Start </a:t>
            </a:r>
            <a:r>
              <a:rPr lang="ar-SA" sz="2400" dirty="0" smtClean="0"/>
              <a:t> وتساوي صفر.</a:t>
            </a:r>
          </a:p>
          <a:p>
            <a:pPr marL="285750" indent="-285750">
              <a:buFontTx/>
              <a:buChar char="-"/>
            </a:pPr>
            <a:r>
              <a:rPr lang="ar-SA" sz="2400" dirty="0" smtClean="0"/>
              <a:t>النهاية المبكرة </a:t>
            </a:r>
            <a:r>
              <a:rPr lang="en-US" sz="2400" dirty="0" err="1" smtClean="0"/>
              <a:t>Ef</a:t>
            </a:r>
            <a:r>
              <a:rPr lang="ar-SA" sz="2400" dirty="0" smtClean="0"/>
              <a:t>للنشاط تساوي </a:t>
            </a:r>
            <a:r>
              <a:rPr lang="en-US" sz="2400" dirty="0" smtClean="0"/>
              <a:t>EF=0+2=2 Week</a:t>
            </a:r>
            <a:endParaRPr lang="en-US" sz="2400" dirty="0"/>
          </a:p>
        </p:txBody>
      </p:sp>
    </p:spTree>
    <p:extLst>
      <p:ext uri="{BB962C8B-B14F-4D97-AF65-F5344CB8AC3E}">
        <p14:creationId xmlns:p14="http://schemas.microsoft.com/office/powerpoint/2010/main" val="12909644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
        <p:nvSpPr>
          <p:cNvPr id="4" name="Title 1"/>
          <p:cNvSpPr txBox="1">
            <a:spLocks/>
          </p:cNvSpPr>
          <p:nvPr/>
        </p:nvSpPr>
        <p:spPr>
          <a:xfrm>
            <a:off x="323850" y="182687"/>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المسار الحرج                                                                                 المحاضرة السادسة</a:t>
            </a:r>
            <a:endParaRPr lang="ar-SA" sz="2000" dirty="0">
              <a:solidFill>
                <a:schemeClr val="accent1"/>
              </a:solidFill>
            </a:endParaRPr>
          </a:p>
        </p:txBody>
      </p:sp>
      <p:sp>
        <p:nvSpPr>
          <p:cNvPr id="6" name="مستطيل مستدير الزوايا 5"/>
          <p:cNvSpPr/>
          <p:nvPr/>
        </p:nvSpPr>
        <p:spPr>
          <a:xfrm>
            <a:off x="2504728" y="980728"/>
            <a:ext cx="5832648" cy="43204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dirty="0" smtClean="0"/>
              <a:t>1. تحديد أوقات البداية المبكرة واوقات النهاية المبكرة لأنشطة المشروع</a:t>
            </a:r>
            <a:endParaRPr lang="en-US" dirty="0"/>
          </a:p>
        </p:txBody>
      </p:sp>
      <p:pic>
        <p:nvPicPr>
          <p:cNvPr id="7" name="صورة 6"/>
          <p:cNvPicPr>
            <a:picLocks noChangeAspect="1"/>
          </p:cNvPicPr>
          <p:nvPr/>
        </p:nvPicPr>
        <p:blipFill>
          <a:blip r:embed="rId2"/>
          <a:stretch>
            <a:fillRect/>
          </a:stretch>
        </p:blipFill>
        <p:spPr>
          <a:xfrm>
            <a:off x="308484" y="1388981"/>
            <a:ext cx="10297144" cy="4164445"/>
          </a:xfrm>
          <a:prstGeom prst="rect">
            <a:avLst/>
          </a:prstGeom>
        </p:spPr>
      </p:pic>
      <p:sp>
        <p:nvSpPr>
          <p:cNvPr id="8" name="مستطيل مستدير الزوايا 7"/>
          <p:cNvSpPr/>
          <p:nvPr/>
        </p:nvSpPr>
        <p:spPr>
          <a:xfrm>
            <a:off x="-303584" y="1143678"/>
            <a:ext cx="3298087" cy="1341120"/>
          </a:xfrm>
          <a:prstGeom prst="roundRect">
            <a:avLst/>
          </a:prstGeom>
          <a:solidFill>
            <a:srgbClr val="5B9BD5"/>
          </a:solidFill>
          <a:ln w="12700" cap="flat" cmpd="sng" algn="ctr">
            <a:solidFill>
              <a:srgbClr val="5B9BD5">
                <a:shade val="50000"/>
              </a:srgbClr>
            </a:solidFill>
            <a:prstDash val="solid"/>
            <a:miter lim="800000"/>
          </a:ln>
          <a:effectLst/>
        </p:spPr>
        <p:txBody>
          <a:bodyPr rtlCol="1"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ar-SA" sz="1100" i="0" u="none" strike="noStrike" kern="0" cap="none" spc="0" normalizeH="0" baseline="0" noProof="0" dirty="0" smtClean="0">
                <a:ln>
                  <a:noFill/>
                </a:ln>
                <a:solidFill>
                  <a:prstClr val="white"/>
                </a:solidFill>
                <a:effectLst/>
                <a:uLnTx/>
                <a:uFillTx/>
                <a:latin typeface="Calibri" panose="020F0502020204030204"/>
                <a:ea typeface="+mn-ea"/>
              </a:rPr>
              <a:t>- البداية المبكرة لأول نشاط في المشروع=صفر.( </a:t>
            </a:r>
            <a:r>
              <a:rPr kumimoji="0" lang="ar-SA" sz="1100" i="0" u="none" strike="noStrike" kern="0" cap="none" spc="0" normalizeH="0" baseline="0" noProof="0" dirty="0" err="1" smtClean="0">
                <a:ln>
                  <a:noFill/>
                </a:ln>
                <a:solidFill>
                  <a:prstClr val="white"/>
                </a:solidFill>
                <a:effectLst/>
                <a:uLnTx/>
                <a:uFillTx/>
                <a:latin typeface="Calibri" panose="020F0502020204030204"/>
                <a:ea typeface="+mn-ea"/>
              </a:rPr>
              <a:t>لانه</a:t>
            </a:r>
            <a:r>
              <a:rPr kumimoji="0" lang="ar-SA" sz="1100" i="0" u="none" strike="noStrike" kern="0" cap="none" spc="0" normalizeH="0" baseline="0" noProof="0" dirty="0" smtClean="0">
                <a:ln>
                  <a:noFill/>
                </a:ln>
                <a:solidFill>
                  <a:prstClr val="white"/>
                </a:solidFill>
                <a:effectLst/>
                <a:uLnTx/>
                <a:uFillTx/>
                <a:latin typeface="Calibri" panose="020F0502020204030204"/>
                <a:ea typeface="+mn-ea"/>
              </a:rPr>
              <a:t> لا يوجد نشاط سابق)</a:t>
            </a:r>
          </a:p>
          <a:p>
            <a:pPr marL="0" marR="0" lvl="0" indent="0" defTabSz="914400" eaLnBrk="1" fontAlgn="auto" latinLnBrk="0" hangingPunct="1">
              <a:lnSpc>
                <a:spcPct val="100000"/>
              </a:lnSpc>
              <a:spcBef>
                <a:spcPts val="0"/>
              </a:spcBef>
              <a:spcAft>
                <a:spcPts val="0"/>
              </a:spcAft>
              <a:buClrTx/>
              <a:buSzTx/>
              <a:buFontTx/>
              <a:buNone/>
              <a:tabLst/>
              <a:defRPr/>
            </a:pPr>
            <a:r>
              <a:rPr kumimoji="0" lang="ar-SA" sz="1100" i="0" u="none" strike="noStrike" kern="0" cap="none" spc="0" normalizeH="0" baseline="0" noProof="0" dirty="0" smtClean="0">
                <a:ln>
                  <a:noFill/>
                </a:ln>
                <a:solidFill>
                  <a:prstClr val="white"/>
                </a:solidFill>
                <a:effectLst/>
                <a:uLnTx/>
                <a:uFillTx/>
                <a:latin typeface="Calibri" panose="020F0502020204030204"/>
                <a:ea typeface="+mn-ea"/>
              </a:rPr>
              <a:t>- البداية المبكرة لأي نشاط= النهاية المبكرة للنشاط السابق(</a:t>
            </a:r>
            <a:r>
              <a:rPr kumimoji="0" lang="en-US" sz="1100" i="0" u="none" strike="noStrike" kern="0" cap="none" spc="0" normalizeH="0" baseline="0" noProof="0" dirty="0" smtClean="0">
                <a:ln>
                  <a:noFill/>
                </a:ln>
                <a:solidFill>
                  <a:prstClr val="white"/>
                </a:solidFill>
                <a:effectLst/>
                <a:uLnTx/>
                <a:uFillTx/>
                <a:latin typeface="Calibri" panose="020F0502020204030204"/>
                <a:ea typeface="+mn-ea"/>
                <a:cs typeface="+mn-cs"/>
              </a:rPr>
              <a:t>(EF</a:t>
            </a:r>
            <a:r>
              <a:rPr kumimoji="0" lang="ar-SA" sz="1100" i="0" u="none" strike="noStrike" kern="0" cap="none" spc="0" normalizeH="0" baseline="0" noProof="0" dirty="0" smtClean="0">
                <a:ln>
                  <a:noFill/>
                </a:ln>
                <a:solidFill>
                  <a:prstClr val="white"/>
                </a:solidFill>
                <a:effectLst/>
                <a:uLnTx/>
                <a:uFillTx/>
                <a:latin typeface="Calibri" panose="020F0502020204030204"/>
                <a:ea typeface="+mn-ea"/>
              </a:rPr>
              <a:t>.</a:t>
            </a:r>
          </a:p>
          <a:p>
            <a:pPr marL="285750" marR="0" lvl="0" indent="-285750" defTabSz="914400" eaLnBrk="1" fontAlgn="auto" latinLnBrk="0" hangingPunct="1">
              <a:lnSpc>
                <a:spcPct val="100000"/>
              </a:lnSpc>
              <a:spcBef>
                <a:spcPts val="0"/>
              </a:spcBef>
              <a:spcAft>
                <a:spcPts val="0"/>
              </a:spcAft>
              <a:buClrTx/>
              <a:buSzTx/>
              <a:buFontTx/>
              <a:buChar char="-"/>
              <a:tabLst/>
              <a:defRPr/>
            </a:pPr>
            <a:r>
              <a:rPr kumimoji="0" lang="ar-SA" sz="1100" i="0" u="none" strike="noStrike" kern="0" cap="none" spc="0" normalizeH="0" baseline="0" noProof="0" dirty="0" smtClean="0">
                <a:ln>
                  <a:noFill/>
                </a:ln>
                <a:solidFill>
                  <a:prstClr val="white"/>
                </a:solidFill>
                <a:effectLst/>
                <a:uLnTx/>
                <a:uFillTx/>
                <a:latin typeface="Calibri" panose="020F0502020204030204"/>
                <a:ea typeface="+mn-ea"/>
              </a:rPr>
              <a:t>في حال وجود اكثر من نهاية مبكرة تسبق أي نشاط فإننا نأخذ النهاية المبكرة الأطول زمنا، لآنه لا يمكن البدء باي نشاط قبل الانتهاء من كافة الأنشطة السابقة المرتبطة به.</a:t>
            </a:r>
          </a:p>
          <a:p>
            <a:pPr marL="285750" marR="0" lvl="0" indent="-285750" defTabSz="914400" eaLnBrk="1" fontAlgn="auto" latinLnBrk="0" hangingPunct="1">
              <a:lnSpc>
                <a:spcPct val="100000"/>
              </a:lnSpc>
              <a:spcBef>
                <a:spcPts val="0"/>
              </a:spcBef>
              <a:spcAft>
                <a:spcPts val="0"/>
              </a:spcAft>
              <a:buClrTx/>
              <a:buSzTx/>
              <a:buFontTx/>
              <a:buChar char="-"/>
              <a:tabLst/>
              <a:defRPr/>
            </a:pPr>
            <a:r>
              <a:rPr kumimoji="0" lang="ar-SA" sz="1100" i="0" u="none" strike="noStrike" kern="0" cap="none" spc="0" normalizeH="0" baseline="0" noProof="0" dirty="0" smtClean="0">
                <a:ln>
                  <a:noFill/>
                </a:ln>
                <a:solidFill>
                  <a:prstClr val="black"/>
                </a:solidFill>
                <a:effectLst/>
                <a:uLnTx/>
                <a:uFillTx/>
                <a:latin typeface="Calibri" panose="020F0502020204030204"/>
                <a:ea typeface="+mn-ea"/>
              </a:rPr>
              <a:t>تكون النهاية المبكرة لأي نشاط تساوي البداية المبكرة لذلك النشاط مضافا لها الزمن اللازم لإنجاز ذلك النشاط</a:t>
            </a:r>
            <a:r>
              <a:rPr kumimoji="0" lang="ar-SA" sz="1100" b="0" i="0" u="none" strike="noStrike" kern="0" cap="none" spc="0" normalizeH="0" baseline="0" noProof="0" dirty="0" smtClean="0">
                <a:ln>
                  <a:noFill/>
                </a:ln>
                <a:solidFill>
                  <a:prstClr val="black"/>
                </a:solidFill>
                <a:effectLst/>
                <a:uLnTx/>
                <a:uFillTx/>
                <a:latin typeface="Calibri" panose="020F0502020204030204"/>
                <a:ea typeface="+mn-ea"/>
                <a:cs typeface="Arial" panose="020B0604020202020204" pitchFamily="34" charset="0"/>
              </a:rPr>
              <a:t>.</a:t>
            </a:r>
          </a:p>
        </p:txBody>
      </p:sp>
      <p:cxnSp>
        <p:nvCxnSpPr>
          <p:cNvPr id="5" name="رابط كسهم مستقيم 4"/>
          <p:cNvCxnSpPr/>
          <p:nvPr/>
        </p:nvCxnSpPr>
        <p:spPr>
          <a:xfrm>
            <a:off x="2072680" y="6021288"/>
            <a:ext cx="194421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مربع نص 8"/>
          <p:cNvSpPr txBox="1"/>
          <p:nvPr/>
        </p:nvSpPr>
        <p:spPr>
          <a:xfrm>
            <a:off x="1424608" y="5301208"/>
            <a:ext cx="1080120" cy="369332"/>
          </a:xfrm>
          <a:prstGeom prst="rect">
            <a:avLst/>
          </a:prstGeom>
          <a:noFill/>
        </p:spPr>
        <p:txBody>
          <a:bodyPr wrap="square" rtlCol="1">
            <a:spAutoFit/>
          </a:bodyPr>
          <a:lstStyle/>
          <a:p>
            <a:r>
              <a:rPr lang="ar-SA" dirty="0" smtClean="0"/>
              <a:t>اتجاه الرسم</a:t>
            </a:r>
            <a:endParaRPr lang="ar-SA" dirty="0"/>
          </a:p>
        </p:txBody>
      </p:sp>
    </p:spTree>
    <p:extLst>
      <p:ext uri="{BB962C8B-B14F-4D97-AF65-F5344CB8AC3E}">
        <p14:creationId xmlns:p14="http://schemas.microsoft.com/office/powerpoint/2010/main" val="41263612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
        <p:nvSpPr>
          <p:cNvPr id="4" name="Title 1"/>
          <p:cNvSpPr txBox="1">
            <a:spLocks/>
          </p:cNvSpPr>
          <p:nvPr/>
        </p:nvSpPr>
        <p:spPr>
          <a:xfrm>
            <a:off x="323850" y="182687"/>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المسار الحرج                                                                                 المحاضرة السادسة</a:t>
            </a:r>
            <a:endParaRPr lang="ar-SA" sz="2000" dirty="0">
              <a:solidFill>
                <a:schemeClr val="accent1"/>
              </a:solidFill>
            </a:endParaRPr>
          </a:p>
        </p:txBody>
      </p:sp>
      <p:sp>
        <p:nvSpPr>
          <p:cNvPr id="5" name="مستطيل مستدير الزوايا 4"/>
          <p:cNvSpPr/>
          <p:nvPr/>
        </p:nvSpPr>
        <p:spPr>
          <a:xfrm>
            <a:off x="2504728" y="980728"/>
            <a:ext cx="5832648" cy="43204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dirty="0" smtClean="0"/>
              <a:t>1. تحديد أوقات البداية المتأخرة واوقات النهاية المتأخرة  لأنشطة المشروع</a:t>
            </a:r>
            <a:endParaRPr lang="en-US" dirty="0"/>
          </a:p>
        </p:txBody>
      </p:sp>
      <p:pic>
        <p:nvPicPr>
          <p:cNvPr id="6" name="صورة 5"/>
          <p:cNvPicPr>
            <a:picLocks noChangeAspect="1"/>
          </p:cNvPicPr>
          <p:nvPr/>
        </p:nvPicPr>
        <p:blipFill>
          <a:blip r:embed="rId2"/>
          <a:stretch>
            <a:fillRect/>
          </a:stretch>
        </p:blipFill>
        <p:spPr>
          <a:xfrm>
            <a:off x="0" y="1712827"/>
            <a:ext cx="9777536" cy="4236453"/>
          </a:xfrm>
          <a:prstGeom prst="rect">
            <a:avLst/>
          </a:prstGeom>
        </p:spPr>
      </p:pic>
      <p:sp>
        <p:nvSpPr>
          <p:cNvPr id="7" name="مستطيل مستدير الزوايا 6"/>
          <p:cNvSpPr/>
          <p:nvPr/>
        </p:nvSpPr>
        <p:spPr>
          <a:xfrm>
            <a:off x="-1239687" y="773692"/>
            <a:ext cx="3672408" cy="1791212"/>
          </a:xfrm>
          <a:prstGeom prst="roundRect">
            <a:avLst/>
          </a:prstGeom>
          <a:solidFill>
            <a:srgbClr val="5B9BD5"/>
          </a:solidFill>
          <a:ln w="12700" cap="flat" cmpd="sng" algn="ctr">
            <a:solidFill>
              <a:srgbClr val="5B9BD5">
                <a:shade val="50000"/>
              </a:srgbClr>
            </a:solidFill>
            <a:prstDash val="solid"/>
            <a:miter lim="800000"/>
          </a:ln>
          <a:effectLst/>
        </p:spPr>
        <p:txBody>
          <a:bodyPr rtlCol="1" anchor="ctr"/>
          <a:lstStyle/>
          <a:p>
            <a:pPr marL="285750" marR="0" lvl="0" indent="-285750" algn="just" defTabSz="914400" eaLnBrk="1" fontAlgn="auto" latinLnBrk="0" hangingPunct="1">
              <a:lnSpc>
                <a:spcPct val="100000"/>
              </a:lnSpc>
              <a:spcBef>
                <a:spcPts val="0"/>
              </a:spcBef>
              <a:spcAft>
                <a:spcPts val="0"/>
              </a:spcAft>
              <a:buClrTx/>
              <a:buSzTx/>
              <a:buFontTx/>
              <a:buChar char="-"/>
              <a:tabLst/>
              <a:defRPr/>
            </a:pPr>
            <a:r>
              <a:rPr kumimoji="0" lang="ar-SA" sz="1000" b="0" i="0" u="none" strike="noStrike" kern="0" cap="none" spc="0" normalizeH="0" baseline="0" noProof="0" dirty="0" smtClean="0">
                <a:ln>
                  <a:noFill/>
                </a:ln>
                <a:solidFill>
                  <a:prstClr val="black"/>
                </a:solidFill>
                <a:effectLst/>
                <a:uLnTx/>
                <a:uFillTx/>
                <a:latin typeface="Calibri" panose="020F0502020204030204"/>
              </a:rPr>
              <a:t>النهاية المتأخرة لأخر نشاط هي نفسها النهاية المبكرة  له.</a:t>
            </a:r>
          </a:p>
          <a:p>
            <a:pPr marL="285750" marR="0" lvl="0" indent="-285750" algn="just" defTabSz="914400" eaLnBrk="1" fontAlgn="auto" latinLnBrk="0" hangingPunct="1">
              <a:lnSpc>
                <a:spcPct val="100000"/>
              </a:lnSpc>
              <a:spcBef>
                <a:spcPts val="0"/>
              </a:spcBef>
              <a:spcAft>
                <a:spcPts val="0"/>
              </a:spcAft>
              <a:buClrTx/>
              <a:buSzTx/>
              <a:buFontTx/>
              <a:buChar char="-"/>
              <a:tabLst/>
              <a:defRPr/>
            </a:pPr>
            <a:r>
              <a:rPr kumimoji="0" lang="ar-SA" sz="1000" b="0" i="0" u="none" strike="noStrike" kern="0" cap="none" spc="0" normalizeH="0" baseline="0" noProof="0" dirty="0" smtClean="0">
                <a:ln>
                  <a:noFill/>
                </a:ln>
                <a:solidFill>
                  <a:prstClr val="white"/>
                </a:solidFill>
                <a:effectLst/>
                <a:uLnTx/>
                <a:uFillTx/>
                <a:latin typeface="Calibri" panose="020F0502020204030204"/>
              </a:rPr>
              <a:t>البداية المتأخرة لأي نشاط تساوي النهاية المتأخرة للنشاط مطروحا منها زمن انجاز النشاط.</a:t>
            </a:r>
          </a:p>
          <a:p>
            <a:pPr marL="285750" marR="0" lvl="0" indent="-285750" algn="just" defTabSz="914400" eaLnBrk="1" fontAlgn="auto" latinLnBrk="0" hangingPunct="1">
              <a:lnSpc>
                <a:spcPct val="100000"/>
              </a:lnSpc>
              <a:spcBef>
                <a:spcPts val="0"/>
              </a:spcBef>
              <a:spcAft>
                <a:spcPts val="0"/>
              </a:spcAft>
              <a:buClrTx/>
              <a:buSzTx/>
              <a:buFontTx/>
              <a:buChar char="-"/>
              <a:tabLst/>
              <a:defRPr/>
            </a:pPr>
            <a:r>
              <a:rPr lang="ar-SA" sz="1000" kern="0" dirty="0">
                <a:solidFill>
                  <a:prstClr val="black"/>
                </a:solidFill>
                <a:latin typeface="Calibri" panose="020F0502020204030204"/>
              </a:rPr>
              <a:t>النهاية المتأخرة للنشاط هي نفسها البداية المتأخرة للنشاط اللاحق.</a:t>
            </a:r>
          </a:p>
          <a:p>
            <a:pPr marL="285750" marR="0" lvl="0" indent="-285750" algn="just" defTabSz="914400" eaLnBrk="1" fontAlgn="auto" latinLnBrk="0" hangingPunct="1">
              <a:lnSpc>
                <a:spcPct val="100000"/>
              </a:lnSpc>
              <a:spcBef>
                <a:spcPts val="0"/>
              </a:spcBef>
              <a:spcAft>
                <a:spcPts val="0"/>
              </a:spcAft>
              <a:buClrTx/>
              <a:buSzTx/>
              <a:buFontTx/>
              <a:buChar char="-"/>
              <a:tabLst/>
              <a:defRPr/>
            </a:pPr>
            <a:r>
              <a:rPr lang="ar-SA" sz="1000" kern="0" dirty="0">
                <a:solidFill>
                  <a:prstClr val="black"/>
                </a:solidFill>
                <a:latin typeface="Calibri" panose="020F0502020204030204"/>
              </a:rPr>
              <a:t>في حالة وجود اكثر من نشاط لاحق ( أي اكثر من بداية متأخرة)، </a:t>
            </a:r>
            <a:r>
              <a:rPr lang="ar-SA" sz="1000" kern="0" dirty="0" err="1">
                <a:solidFill>
                  <a:prstClr val="black"/>
                </a:solidFill>
                <a:latin typeface="Calibri" panose="020F0502020204030204"/>
              </a:rPr>
              <a:t>فاننا</a:t>
            </a:r>
            <a:r>
              <a:rPr lang="ar-SA" sz="1000" kern="0" dirty="0">
                <a:solidFill>
                  <a:prstClr val="black"/>
                </a:solidFill>
                <a:latin typeface="Calibri" panose="020F0502020204030204"/>
              </a:rPr>
              <a:t> تختار النشاط الأقصر زمنا ( البداية </a:t>
            </a:r>
            <a:r>
              <a:rPr lang="ar-SA" sz="1000" kern="0" dirty="0" err="1">
                <a:solidFill>
                  <a:prstClr val="black"/>
                </a:solidFill>
                <a:latin typeface="Calibri" panose="020F0502020204030204"/>
              </a:rPr>
              <a:t>المتاخرة</a:t>
            </a:r>
            <a:r>
              <a:rPr lang="ar-SA" sz="1000" kern="0" dirty="0">
                <a:solidFill>
                  <a:prstClr val="black"/>
                </a:solidFill>
                <a:latin typeface="Calibri" panose="020F0502020204030204"/>
              </a:rPr>
              <a:t> الأقل)، من اجل حساب النهاية المتأخرة للنشاط الحالي.</a:t>
            </a:r>
          </a:p>
          <a:p>
            <a:pPr marL="285750" marR="0" lvl="0" indent="-285750" algn="just" defTabSz="914400" eaLnBrk="1" fontAlgn="auto" latinLnBrk="0" hangingPunct="1">
              <a:lnSpc>
                <a:spcPct val="100000"/>
              </a:lnSpc>
              <a:spcBef>
                <a:spcPts val="0"/>
              </a:spcBef>
              <a:spcAft>
                <a:spcPts val="0"/>
              </a:spcAft>
              <a:buClrTx/>
              <a:buSzTx/>
              <a:buFontTx/>
              <a:buChar char="-"/>
              <a:tabLst/>
              <a:defRPr/>
            </a:pPr>
            <a:endParaRPr kumimoji="0" lang="ar-SA" sz="1100" b="0" i="0" u="none" strike="noStrike" kern="0" cap="none" spc="0" normalizeH="0" baseline="0" noProof="0" dirty="0" smtClean="0">
              <a:ln>
                <a:noFill/>
              </a:ln>
              <a:solidFill>
                <a:prstClr val="white"/>
              </a:solidFill>
              <a:effectLst/>
              <a:uLnTx/>
              <a:uFillTx/>
              <a:latin typeface="Calibri" panose="020F0502020204030204"/>
              <a:ea typeface="+mn-ea"/>
              <a:cs typeface="Arial" panose="020B0604020202020204" pitchFamily="34" charset="0"/>
            </a:endParaRPr>
          </a:p>
          <a:p>
            <a:pPr marL="285750" marR="0" lvl="0" indent="-285750" algn="just" defTabSz="914400" eaLnBrk="1" fontAlgn="auto" latinLnBrk="0" hangingPunct="1">
              <a:lnSpc>
                <a:spcPct val="100000"/>
              </a:lnSpc>
              <a:spcBef>
                <a:spcPts val="0"/>
              </a:spcBef>
              <a:spcAft>
                <a:spcPts val="0"/>
              </a:spcAft>
              <a:buClrTx/>
              <a:buSzTx/>
              <a:buFontTx/>
              <a:buChar char="-"/>
              <a:tabLst/>
              <a:defRPr/>
            </a:pPr>
            <a:endParaRPr kumimoji="0" lang="en-US" sz="1200" b="0" i="0" u="none" strike="noStrike" kern="0" cap="none" spc="0" normalizeH="0" baseline="0" noProof="0" dirty="0" smtClean="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70882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
        <p:nvSpPr>
          <p:cNvPr id="4" name="Title 1"/>
          <p:cNvSpPr txBox="1">
            <a:spLocks/>
          </p:cNvSpPr>
          <p:nvPr/>
        </p:nvSpPr>
        <p:spPr>
          <a:xfrm>
            <a:off x="323850" y="199291"/>
            <a:ext cx="8878765" cy="544167"/>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المسار الحرج                                                                                 المحاضرة السادسة</a:t>
            </a:r>
            <a:endParaRPr lang="ar-SA" sz="2000" dirty="0">
              <a:solidFill>
                <a:schemeClr val="accent1"/>
              </a:solidFill>
            </a:endParaRPr>
          </a:p>
        </p:txBody>
      </p:sp>
      <p:sp>
        <p:nvSpPr>
          <p:cNvPr id="5" name="مستطيل 4"/>
          <p:cNvSpPr/>
          <p:nvPr/>
        </p:nvSpPr>
        <p:spPr>
          <a:xfrm>
            <a:off x="2792760" y="908720"/>
            <a:ext cx="6264696" cy="50405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dirty="0" smtClean="0">
                <a:solidFill>
                  <a:schemeClr val="tx1"/>
                </a:solidFill>
              </a:rPr>
              <a:t>3. تحديد المسار الحرج</a:t>
            </a:r>
          </a:p>
          <a:p>
            <a:endParaRPr lang="en-US" dirty="0">
              <a:solidFill>
                <a:schemeClr val="tx1"/>
              </a:solidFill>
            </a:endParaRPr>
          </a:p>
        </p:txBody>
      </p:sp>
      <p:sp>
        <p:nvSpPr>
          <p:cNvPr id="6" name="مستطيل 5"/>
          <p:cNvSpPr/>
          <p:nvPr/>
        </p:nvSpPr>
        <p:spPr>
          <a:xfrm>
            <a:off x="920552" y="1628800"/>
            <a:ext cx="8136904" cy="424847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dirty="0" smtClean="0"/>
              <a:t>المسار الحرج هو أطول مسار ممكن، وعليه يتم تحديد المسارات الممكنة في المشروع لاختيار المسار الحرج على النحو التالي:</a:t>
            </a:r>
          </a:p>
          <a:p>
            <a:r>
              <a:rPr lang="ar-SA" dirty="0" smtClean="0"/>
              <a:t>المسار الأول:</a:t>
            </a:r>
            <a:r>
              <a:rPr lang="en-US" dirty="0" smtClean="0"/>
              <a:t>Start → A →C→F→H      0+2+2+3+2=9 Weeks</a:t>
            </a:r>
          </a:p>
          <a:p>
            <a:r>
              <a:rPr lang="ar-SA" dirty="0" smtClean="0"/>
              <a:t>المسار الثاني:</a:t>
            </a:r>
            <a:r>
              <a:rPr lang="en-US" dirty="0" smtClean="0"/>
              <a:t>Start→ A→ C→ E →G→ H       0+2+2+4+5+2=15Weeks</a:t>
            </a:r>
          </a:p>
          <a:p>
            <a:r>
              <a:rPr lang="ar-SA" dirty="0" smtClean="0"/>
              <a:t>المسار الثالث:</a:t>
            </a:r>
            <a:r>
              <a:rPr lang="en-US" dirty="0" err="1" smtClean="0"/>
              <a:t>Start→A→D→G→H</a:t>
            </a:r>
            <a:r>
              <a:rPr lang="en-US" dirty="0" smtClean="0"/>
              <a:t>      0+2+4+5+2=13Weeks</a:t>
            </a:r>
          </a:p>
          <a:p>
            <a:r>
              <a:rPr lang="ar-SA" dirty="0" smtClean="0"/>
              <a:t>المسار الرابع:</a:t>
            </a:r>
            <a:r>
              <a:rPr lang="en-US" dirty="0" err="1" smtClean="0"/>
              <a:t>Start→B→D→G→H</a:t>
            </a:r>
            <a:r>
              <a:rPr lang="en-US" dirty="0" smtClean="0"/>
              <a:t>       0+3+4+5+2=14Weeks </a:t>
            </a:r>
          </a:p>
          <a:p>
            <a:endParaRPr lang="en-US" dirty="0"/>
          </a:p>
          <a:p>
            <a:r>
              <a:rPr lang="en-US" dirty="0" smtClean="0"/>
              <a:t> </a:t>
            </a:r>
            <a:r>
              <a:rPr lang="ar-SA" dirty="0" smtClean="0"/>
              <a:t>وعليه يتم اختيار المسار الثاني لأنه أطول </a:t>
            </a:r>
            <a:r>
              <a:rPr lang="ar-SA" dirty="0" err="1" smtClean="0"/>
              <a:t>مسار.وكل</a:t>
            </a:r>
            <a:r>
              <a:rPr lang="ar-SA" dirty="0" smtClean="0"/>
              <a:t> الأنشطة التي تقع عليه هي حرجه وليست راكده ( أي ليست بها أوقات فائضه )، يتضح ذلك من الشكل السابق والموضحة بالأسهم المزدوجة.</a:t>
            </a:r>
            <a:endParaRPr lang="en-US" dirty="0" smtClean="0"/>
          </a:p>
          <a:p>
            <a:r>
              <a:rPr lang="en-US" dirty="0"/>
              <a:t> </a:t>
            </a:r>
            <a:r>
              <a:rPr lang="en-US" dirty="0" smtClean="0"/>
              <a:t>          </a:t>
            </a:r>
            <a:endParaRPr lang="en-US" dirty="0"/>
          </a:p>
        </p:txBody>
      </p:sp>
    </p:spTree>
    <p:extLst>
      <p:ext uri="{BB962C8B-B14F-4D97-AF65-F5344CB8AC3E}">
        <p14:creationId xmlns:p14="http://schemas.microsoft.com/office/powerpoint/2010/main" val="38225190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
        <p:nvSpPr>
          <p:cNvPr id="4" name="Title 1"/>
          <p:cNvSpPr txBox="1">
            <a:spLocks/>
          </p:cNvSpPr>
          <p:nvPr/>
        </p:nvSpPr>
        <p:spPr>
          <a:xfrm>
            <a:off x="323850" y="199291"/>
            <a:ext cx="8878765" cy="544167"/>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المسار الحرج                                                                                 المحاضرة السادسة</a:t>
            </a:r>
            <a:endParaRPr lang="ar-SA" sz="2000" dirty="0">
              <a:solidFill>
                <a:schemeClr val="accent1"/>
              </a:solidFill>
            </a:endParaRPr>
          </a:p>
        </p:txBody>
      </p:sp>
      <p:sp>
        <p:nvSpPr>
          <p:cNvPr id="5" name="مستطيل 4"/>
          <p:cNvSpPr/>
          <p:nvPr/>
        </p:nvSpPr>
        <p:spPr>
          <a:xfrm>
            <a:off x="704528" y="980728"/>
            <a:ext cx="8498087" cy="576064"/>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r-SA" dirty="0" smtClean="0">
                <a:solidFill>
                  <a:schemeClr val="tx1"/>
                </a:solidFill>
              </a:rPr>
              <a:t>4</a:t>
            </a:r>
            <a:r>
              <a:rPr lang="ar-SA" sz="1600" dirty="0" smtClean="0">
                <a:solidFill>
                  <a:schemeClr val="tx1"/>
                </a:solidFill>
              </a:rPr>
              <a:t>. تحديد الأوقات الفائضة </a:t>
            </a:r>
            <a:r>
              <a:rPr lang="en-US" sz="1600" dirty="0" smtClean="0">
                <a:solidFill>
                  <a:schemeClr val="tx1"/>
                </a:solidFill>
              </a:rPr>
              <a:t>ST</a:t>
            </a:r>
            <a:r>
              <a:rPr lang="ar-SA" sz="1600" dirty="0" smtClean="0">
                <a:solidFill>
                  <a:schemeClr val="tx1"/>
                </a:solidFill>
              </a:rPr>
              <a:t>: لتحديد الأوقات الفائضة تحدد الأنشطة الراكدة، وهي الأنشطة التي اذ حصل بها تأخير فإنها لن تؤدي الى تأخير المشروع كلل وهذه موضحه </a:t>
            </a:r>
            <a:r>
              <a:rPr lang="ar-SA" sz="1600" smtClean="0">
                <a:solidFill>
                  <a:schemeClr val="tx1"/>
                </a:solidFill>
              </a:rPr>
              <a:t>في الجدول وهي </a:t>
            </a:r>
            <a:r>
              <a:rPr lang="ar-SA" sz="1600" dirty="0" smtClean="0">
                <a:solidFill>
                  <a:schemeClr val="tx1"/>
                </a:solidFill>
              </a:rPr>
              <a:t>تساوي 8 اسابيع</a:t>
            </a:r>
            <a:endParaRPr lang="en-US" sz="1600" dirty="0">
              <a:solidFill>
                <a:schemeClr val="tx1"/>
              </a:solidFill>
            </a:endParaRPr>
          </a:p>
        </p:txBody>
      </p:sp>
      <p:graphicFrame>
        <p:nvGraphicFramePr>
          <p:cNvPr id="6" name="جدول 5"/>
          <p:cNvGraphicFramePr>
            <a:graphicFrameLocks noGrp="1"/>
          </p:cNvGraphicFramePr>
          <p:nvPr>
            <p:extLst>
              <p:ext uri="{D42A27DB-BD31-4B8C-83A1-F6EECF244321}">
                <p14:modId xmlns:p14="http://schemas.microsoft.com/office/powerpoint/2010/main" val="1483500784"/>
              </p:ext>
            </p:extLst>
          </p:nvPr>
        </p:nvGraphicFramePr>
        <p:xfrm>
          <a:off x="2000672" y="1844824"/>
          <a:ext cx="6604002" cy="3855720"/>
        </p:xfrm>
        <a:graphic>
          <a:graphicData uri="http://schemas.openxmlformats.org/drawingml/2006/table">
            <a:tbl>
              <a:tblPr firstRow="1" bandRow="1">
                <a:tableStyleId>{5C22544A-7EE6-4342-B048-85BDC9FD1C3A}</a:tableStyleId>
              </a:tblPr>
              <a:tblGrid>
                <a:gridCol w="733778"/>
                <a:gridCol w="733778"/>
                <a:gridCol w="733778"/>
                <a:gridCol w="733778"/>
                <a:gridCol w="733778"/>
                <a:gridCol w="733778"/>
                <a:gridCol w="733778"/>
                <a:gridCol w="733778"/>
                <a:gridCol w="733778"/>
              </a:tblGrid>
              <a:tr h="370840">
                <a:tc>
                  <a:txBody>
                    <a:bodyPr/>
                    <a:lstStyle/>
                    <a:p>
                      <a:pPr algn="ctr" rtl="1"/>
                      <a:r>
                        <a:rPr lang="en-US" sz="1400" dirty="0" smtClean="0">
                          <a:solidFill>
                            <a:schemeClr val="tx1"/>
                          </a:solidFill>
                        </a:rPr>
                        <a:t>ST</a:t>
                      </a:r>
                      <a:endParaRPr lang="en-US" sz="1400" dirty="0">
                        <a:solidFill>
                          <a:schemeClr val="tx1"/>
                        </a:solidFill>
                      </a:endParaRPr>
                    </a:p>
                  </a:txBody>
                  <a:tcPr/>
                </a:tc>
                <a:tc>
                  <a:txBody>
                    <a:bodyPr/>
                    <a:lstStyle/>
                    <a:p>
                      <a:pPr algn="ctr" rtl="1"/>
                      <a:r>
                        <a:rPr lang="ar-SA" sz="1400" dirty="0" smtClean="0">
                          <a:solidFill>
                            <a:schemeClr val="tx1"/>
                          </a:solidFill>
                        </a:rPr>
                        <a:t>طبيعة النشاط</a:t>
                      </a:r>
                      <a:endParaRPr lang="en-US" sz="1400" dirty="0">
                        <a:solidFill>
                          <a:schemeClr val="tx1"/>
                        </a:solidFill>
                      </a:endParaRPr>
                    </a:p>
                  </a:txBody>
                  <a:tcPr/>
                </a:tc>
                <a:tc>
                  <a:txBody>
                    <a:bodyPr/>
                    <a:lstStyle/>
                    <a:p>
                      <a:pPr algn="ctr" rtl="1"/>
                      <a:r>
                        <a:rPr lang="en-US" sz="1400" dirty="0" smtClean="0">
                          <a:solidFill>
                            <a:schemeClr val="tx1"/>
                          </a:solidFill>
                        </a:rPr>
                        <a:t>LF</a:t>
                      </a:r>
                      <a:endParaRPr lang="en-US" sz="1400" dirty="0">
                        <a:solidFill>
                          <a:schemeClr val="tx1"/>
                        </a:solidFill>
                      </a:endParaRPr>
                    </a:p>
                  </a:txBody>
                  <a:tcPr/>
                </a:tc>
                <a:tc>
                  <a:txBody>
                    <a:bodyPr/>
                    <a:lstStyle/>
                    <a:p>
                      <a:pPr algn="ctr" rtl="1"/>
                      <a:r>
                        <a:rPr lang="en-US" sz="1400" dirty="0" smtClean="0">
                          <a:solidFill>
                            <a:schemeClr val="tx1"/>
                          </a:solidFill>
                        </a:rPr>
                        <a:t>LS</a:t>
                      </a:r>
                      <a:endParaRPr lang="en-US" sz="1400" dirty="0">
                        <a:solidFill>
                          <a:schemeClr val="tx1"/>
                        </a:solidFill>
                      </a:endParaRPr>
                    </a:p>
                  </a:txBody>
                  <a:tcPr/>
                </a:tc>
                <a:tc>
                  <a:txBody>
                    <a:bodyPr/>
                    <a:lstStyle/>
                    <a:p>
                      <a:pPr algn="ctr" rtl="1"/>
                      <a:r>
                        <a:rPr lang="en-US" sz="1400" dirty="0" smtClean="0">
                          <a:solidFill>
                            <a:schemeClr val="tx1"/>
                          </a:solidFill>
                        </a:rPr>
                        <a:t>EF</a:t>
                      </a:r>
                      <a:endParaRPr lang="en-US" sz="1400" dirty="0">
                        <a:solidFill>
                          <a:schemeClr val="tx1"/>
                        </a:solidFill>
                      </a:endParaRPr>
                    </a:p>
                  </a:txBody>
                  <a:tcPr/>
                </a:tc>
                <a:tc>
                  <a:txBody>
                    <a:bodyPr/>
                    <a:lstStyle/>
                    <a:p>
                      <a:pPr algn="ctr" rtl="1"/>
                      <a:r>
                        <a:rPr lang="en-US" sz="1400" dirty="0" smtClean="0">
                          <a:solidFill>
                            <a:schemeClr val="tx1"/>
                          </a:solidFill>
                        </a:rPr>
                        <a:t>ES</a:t>
                      </a:r>
                      <a:endParaRPr lang="en-US" sz="1400" dirty="0">
                        <a:solidFill>
                          <a:schemeClr val="tx1"/>
                        </a:solidFill>
                      </a:endParaRPr>
                    </a:p>
                  </a:txBody>
                  <a:tcPr/>
                </a:tc>
                <a:tc>
                  <a:txBody>
                    <a:bodyPr/>
                    <a:lstStyle/>
                    <a:p>
                      <a:pPr algn="ctr" rtl="1"/>
                      <a:r>
                        <a:rPr lang="ar-SA" sz="1400" dirty="0" smtClean="0">
                          <a:solidFill>
                            <a:schemeClr val="tx1"/>
                          </a:solidFill>
                        </a:rPr>
                        <a:t>النشاط السابق</a:t>
                      </a:r>
                      <a:endParaRPr lang="en-US" sz="1400" dirty="0">
                        <a:solidFill>
                          <a:schemeClr val="tx1"/>
                        </a:solidFill>
                      </a:endParaRPr>
                    </a:p>
                  </a:txBody>
                  <a:tcPr/>
                </a:tc>
                <a:tc>
                  <a:txBody>
                    <a:bodyPr/>
                    <a:lstStyle/>
                    <a:p>
                      <a:pPr algn="ctr" rtl="1"/>
                      <a:r>
                        <a:rPr lang="ar-SA" sz="1400" dirty="0" smtClean="0">
                          <a:solidFill>
                            <a:schemeClr val="tx1"/>
                          </a:solidFill>
                        </a:rPr>
                        <a:t>الوقت</a:t>
                      </a:r>
                      <a:endParaRPr lang="en-US" sz="1400" dirty="0">
                        <a:solidFill>
                          <a:schemeClr val="tx1"/>
                        </a:solidFill>
                      </a:endParaRPr>
                    </a:p>
                  </a:txBody>
                  <a:tcPr/>
                </a:tc>
                <a:tc>
                  <a:txBody>
                    <a:bodyPr/>
                    <a:lstStyle/>
                    <a:p>
                      <a:pPr algn="ctr" rtl="1"/>
                      <a:r>
                        <a:rPr lang="ar-SA" sz="1400" dirty="0" smtClean="0">
                          <a:solidFill>
                            <a:schemeClr val="tx1"/>
                          </a:solidFill>
                        </a:rPr>
                        <a:t>النشاط</a:t>
                      </a:r>
                      <a:endParaRPr lang="en-US" sz="1400" dirty="0">
                        <a:solidFill>
                          <a:schemeClr val="tx1"/>
                        </a:solidFill>
                      </a:endParaRPr>
                    </a:p>
                  </a:txBody>
                  <a:tcPr/>
                </a:tc>
              </a:tr>
              <a:tr h="370840">
                <a:tc>
                  <a:txBody>
                    <a:bodyPr/>
                    <a:lstStyle/>
                    <a:p>
                      <a:pPr algn="ctr" rtl="1"/>
                      <a:r>
                        <a:rPr lang="ar-SA" sz="1400" dirty="0" smtClean="0">
                          <a:solidFill>
                            <a:schemeClr val="tx1"/>
                          </a:solidFill>
                        </a:rPr>
                        <a:t>-</a:t>
                      </a:r>
                      <a:endParaRPr lang="en-US" sz="1400" dirty="0">
                        <a:solidFill>
                          <a:schemeClr val="tx1"/>
                        </a:solidFill>
                      </a:endParaRPr>
                    </a:p>
                  </a:txBody>
                  <a:tcPr/>
                </a:tc>
                <a:tc>
                  <a:txBody>
                    <a:bodyPr/>
                    <a:lstStyle/>
                    <a:p>
                      <a:pPr algn="ctr" rtl="1"/>
                      <a:r>
                        <a:rPr lang="ar-SA" sz="1400" dirty="0" smtClean="0">
                          <a:solidFill>
                            <a:schemeClr val="tx1"/>
                          </a:solidFill>
                        </a:rPr>
                        <a:t>حرج</a:t>
                      </a:r>
                      <a:endParaRPr lang="en-US" sz="1400" dirty="0">
                        <a:solidFill>
                          <a:schemeClr val="tx1"/>
                        </a:solidFill>
                      </a:endParaRPr>
                    </a:p>
                  </a:txBody>
                  <a:tcPr/>
                </a:tc>
                <a:tc>
                  <a:txBody>
                    <a:bodyPr/>
                    <a:lstStyle/>
                    <a:p>
                      <a:pPr algn="ctr" rtl="1"/>
                      <a:r>
                        <a:rPr lang="en-US" sz="1400" dirty="0" smtClean="0">
                          <a:solidFill>
                            <a:schemeClr val="tx1"/>
                          </a:solidFill>
                        </a:rPr>
                        <a:t>2</a:t>
                      </a:r>
                      <a:endParaRPr lang="en-US" sz="1400" dirty="0">
                        <a:solidFill>
                          <a:schemeClr val="tx1"/>
                        </a:solidFill>
                      </a:endParaRPr>
                    </a:p>
                  </a:txBody>
                  <a:tcPr/>
                </a:tc>
                <a:tc>
                  <a:txBody>
                    <a:bodyPr/>
                    <a:lstStyle/>
                    <a:p>
                      <a:pPr algn="ctr" rtl="1"/>
                      <a:r>
                        <a:rPr lang="en-US" sz="1400" dirty="0" smtClean="0">
                          <a:solidFill>
                            <a:schemeClr val="tx1"/>
                          </a:solidFill>
                        </a:rPr>
                        <a:t>0</a:t>
                      </a:r>
                      <a:endParaRPr lang="en-US" sz="1400" dirty="0">
                        <a:solidFill>
                          <a:schemeClr val="tx1"/>
                        </a:solidFill>
                      </a:endParaRPr>
                    </a:p>
                  </a:txBody>
                  <a:tcPr/>
                </a:tc>
                <a:tc>
                  <a:txBody>
                    <a:bodyPr/>
                    <a:lstStyle/>
                    <a:p>
                      <a:pPr algn="ctr" rtl="1"/>
                      <a:r>
                        <a:rPr lang="en-US" sz="1400" dirty="0" smtClean="0">
                          <a:solidFill>
                            <a:schemeClr val="tx1"/>
                          </a:solidFill>
                        </a:rPr>
                        <a:t>2</a:t>
                      </a:r>
                      <a:endParaRPr lang="en-US" sz="1400" dirty="0">
                        <a:solidFill>
                          <a:schemeClr val="tx1"/>
                        </a:solidFill>
                      </a:endParaRPr>
                    </a:p>
                  </a:txBody>
                  <a:tcPr/>
                </a:tc>
                <a:tc>
                  <a:txBody>
                    <a:bodyPr/>
                    <a:lstStyle/>
                    <a:p>
                      <a:pPr algn="ctr" rtl="1"/>
                      <a:r>
                        <a:rPr lang="en-US" sz="1400" dirty="0" smtClean="0">
                          <a:solidFill>
                            <a:schemeClr val="tx1"/>
                          </a:solidFill>
                        </a:rPr>
                        <a:t>0</a:t>
                      </a:r>
                      <a:endParaRPr lang="en-US" sz="1400" dirty="0">
                        <a:solidFill>
                          <a:schemeClr val="tx1"/>
                        </a:solidFill>
                      </a:endParaRPr>
                    </a:p>
                  </a:txBody>
                  <a:tcPr/>
                </a:tc>
                <a:tc>
                  <a:txBody>
                    <a:bodyPr/>
                    <a:lstStyle/>
                    <a:p>
                      <a:pPr algn="ctr" rtl="1"/>
                      <a:r>
                        <a:rPr lang="en-US" sz="1400" dirty="0" smtClean="0">
                          <a:solidFill>
                            <a:schemeClr val="tx1"/>
                          </a:solidFill>
                        </a:rPr>
                        <a:t>-</a:t>
                      </a:r>
                      <a:endParaRPr lang="en-US" sz="1400" dirty="0">
                        <a:solidFill>
                          <a:schemeClr val="tx1"/>
                        </a:solidFill>
                      </a:endParaRPr>
                    </a:p>
                  </a:txBody>
                  <a:tcPr/>
                </a:tc>
                <a:tc>
                  <a:txBody>
                    <a:bodyPr/>
                    <a:lstStyle/>
                    <a:p>
                      <a:pPr algn="ctr" rtl="1"/>
                      <a:r>
                        <a:rPr lang="en-US" sz="1400" dirty="0" smtClean="0">
                          <a:solidFill>
                            <a:schemeClr val="tx1"/>
                          </a:solidFill>
                        </a:rPr>
                        <a:t>2</a:t>
                      </a:r>
                      <a:endParaRPr lang="en-US" sz="1400" dirty="0">
                        <a:solidFill>
                          <a:schemeClr val="tx1"/>
                        </a:solidFill>
                      </a:endParaRPr>
                    </a:p>
                  </a:txBody>
                  <a:tcPr/>
                </a:tc>
                <a:tc>
                  <a:txBody>
                    <a:bodyPr/>
                    <a:lstStyle/>
                    <a:p>
                      <a:pPr algn="ctr" rtl="1"/>
                      <a:r>
                        <a:rPr lang="en-US" sz="1400" dirty="0" smtClean="0">
                          <a:solidFill>
                            <a:schemeClr val="tx1"/>
                          </a:solidFill>
                        </a:rPr>
                        <a:t>A</a:t>
                      </a:r>
                      <a:endParaRPr lang="en-US" sz="1400" dirty="0">
                        <a:solidFill>
                          <a:schemeClr val="tx1"/>
                        </a:solidFill>
                      </a:endParaRPr>
                    </a:p>
                  </a:txBody>
                  <a:tcPr/>
                </a:tc>
              </a:tr>
              <a:tr h="370840">
                <a:tc>
                  <a:txBody>
                    <a:bodyPr/>
                    <a:lstStyle/>
                    <a:p>
                      <a:pPr algn="ctr" rtl="1"/>
                      <a:r>
                        <a:rPr lang="ar-SA" sz="1400" dirty="0" smtClean="0">
                          <a:solidFill>
                            <a:schemeClr val="tx1"/>
                          </a:solidFill>
                        </a:rPr>
                        <a:t>1</a:t>
                      </a:r>
                      <a:endParaRPr lang="en-US" sz="1400" dirty="0">
                        <a:solidFill>
                          <a:schemeClr val="tx1"/>
                        </a:solidFill>
                      </a:endParaRPr>
                    </a:p>
                  </a:txBody>
                  <a:tcPr/>
                </a:tc>
                <a:tc>
                  <a:txBody>
                    <a:bodyPr/>
                    <a:lstStyle/>
                    <a:p>
                      <a:pPr algn="ctr" rtl="1"/>
                      <a:r>
                        <a:rPr lang="ar-SA" sz="1400" dirty="0" smtClean="0">
                          <a:solidFill>
                            <a:schemeClr val="tx1"/>
                          </a:solidFill>
                        </a:rPr>
                        <a:t>راكد</a:t>
                      </a:r>
                      <a:endParaRPr lang="en-US" sz="1400" dirty="0">
                        <a:solidFill>
                          <a:schemeClr val="tx1"/>
                        </a:solidFill>
                      </a:endParaRPr>
                    </a:p>
                  </a:txBody>
                  <a:tcPr/>
                </a:tc>
                <a:tc>
                  <a:txBody>
                    <a:bodyPr/>
                    <a:lstStyle/>
                    <a:p>
                      <a:pPr algn="ctr" rtl="1"/>
                      <a:r>
                        <a:rPr lang="en-US" sz="1400" dirty="0" smtClean="0">
                          <a:solidFill>
                            <a:schemeClr val="tx1"/>
                          </a:solidFill>
                        </a:rPr>
                        <a:t>4</a:t>
                      </a:r>
                      <a:endParaRPr lang="en-US" sz="1400" dirty="0">
                        <a:solidFill>
                          <a:schemeClr val="tx1"/>
                        </a:solidFill>
                      </a:endParaRPr>
                    </a:p>
                  </a:txBody>
                  <a:tcPr/>
                </a:tc>
                <a:tc>
                  <a:txBody>
                    <a:bodyPr/>
                    <a:lstStyle/>
                    <a:p>
                      <a:pPr algn="ctr" rtl="1"/>
                      <a:r>
                        <a:rPr lang="en-US" sz="1400" dirty="0" smtClean="0">
                          <a:solidFill>
                            <a:schemeClr val="tx1"/>
                          </a:solidFill>
                        </a:rPr>
                        <a:t>1</a:t>
                      </a:r>
                      <a:endParaRPr lang="en-US" sz="1400" dirty="0">
                        <a:solidFill>
                          <a:schemeClr val="tx1"/>
                        </a:solidFill>
                      </a:endParaRPr>
                    </a:p>
                  </a:txBody>
                  <a:tcPr/>
                </a:tc>
                <a:tc>
                  <a:txBody>
                    <a:bodyPr/>
                    <a:lstStyle/>
                    <a:p>
                      <a:pPr algn="ctr" rtl="1"/>
                      <a:r>
                        <a:rPr lang="en-US" sz="1400" dirty="0" smtClean="0">
                          <a:solidFill>
                            <a:schemeClr val="tx1"/>
                          </a:solidFill>
                        </a:rPr>
                        <a:t>3</a:t>
                      </a:r>
                      <a:endParaRPr lang="en-US" sz="1400" dirty="0">
                        <a:solidFill>
                          <a:schemeClr val="tx1"/>
                        </a:solidFill>
                      </a:endParaRPr>
                    </a:p>
                  </a:txBody>
                  <a:tcPr/>
                </a:tc>
                <a:tc>
                  <a:txBody>
                    <a:bodyPr/>
                    <a:lstStyle/>
                    <a:p>
                      <a:pPr algn="ctr" rtl="1"/>
                      <a:r>
                        <a:rPr lang="en-US" sz="1400" dirty="0" smtClean="0">
                          <a:solidFill>
                            <a:schemeClr val="tx1"/>
                          </a:solidFill>
                        </a:rPr>
                        <a:t>0</a:t>
                      </a:r>
                      <a:endParaRPr lang="en-US" sz="1400" dirty="0">
                        <a:solidFill>
                          <a:schemeClr val="tx1"/>
                        </a:solidFill>
                      </a:endParaRPr>
                    </a:p>
                  </a:txBody>
                  <a:tcPr/>
                </a:tc>
                <a:tc>
                  <a:txBody>
                    <a:bodyPr/>
                    <a:lstStyle/>
                    <a:p>
                      <a:pPr algn="ctr" rtl="1"/>
                      <a:r>
                        <a:rPr lang="en-US" sz="1400" dirty="0" smtClean="0">
                          <a:solidFill>
                            <a:schemeClr val="tx1"/>
                          </a:solidFill>
                        </a:rPr>
                        <a:t>-</a:t>
                      </a:r>
                      <a:endParaRPr lang="en-US" sz="1400" dirty="0">
                        <a:solidFill>
                          <a:schemeClr val="tx1"/>
                        </a:solidFill>
                      </a:endParaRPr>
                    </a:p>
                  </a:txBody>
                  <a:tcPr/>
                </a:tc>
                <a:tc>
                  <a:txBody>
                    <a:bodyPr/>
                    <a:lstStyle/>
                    <a:p>
                      <a:pPr algn="ctr" rtl="1"/>
                      <a:r>
                        <a:rPr lang="en-US" sz="1400" dirty="0" smtClean="0">
                          <a:solidFill>
                            <a:schemeClr val="tx1"/>
                          </a:solidFill>
                        </a:rPr>
                        <a:t>3</a:t>
                      </a:r>
                      <a:endParaRPr lang="en-US" sz="1400" dirty="0">
                        <a:solidFill>
                          <a:schemeClr val="tx1"/>
                        </a:solidFill>
                      </a:endParaRPr>
                    </a:p>
                  </a:txBody>
                  <a:tcPr/>
                </a:tc>
                <a:tc>
                  <a:txBody>
                    <a:bodyPr/>
                    <a:lstStyle/>
                    <a:p>
                      <a:pPr algn="ctr" rtl="1"/>
                      <a:r>
                        <a:rPr lang="en-US" sz="1400" dirty="0" smtClean="0">
                          <a:solidFill>
                            <a:schemeClr val="tx1"/>
                          </a:solidFill>
                        </a:rPr>
                        <a:t>B</a:t>
                      </a:r>
                      <a:endParaRPr lang="en-US" sz="1400" dirty="0">
                        <a:solidFill>
                          <a:schemeClr val="tx1"/>
                        </a:solidFill>
                      </a:endParaRPr>
                    </a:p>
                  </a:txBody>
                  <a:tcPr/>
                </a:tc>
              </a:tr>
              <a:tr h="370840">
                <a:tc>
                  <a:txBody>
                    <a:bodyPr/>
                    <a:lstStyle/>
                    <a:p>
                      <a:pPr algn="ctr" rtl="1"/>
                      <a:r>
                        <a:rPr lang="ar-SA" sz="1400" dirty="0" smtClean="0">
                          <a:solidFill>
                            <a:schemeClr val="tx1"/>
                          </a:solidFill>
                        </a:rPr>
                        <a:t>-</a:t>
                      </a:r>
                      <a:endParaRPr lang="en-US" sz="1400" dirty="0">
                        <a:solidFill>
                          <a:schemeClr val="tx1"/>
                        </a:solidFill>
                      </a:endParaRPr>
                    </a:p>
                  </a:txBody>
                  <a:tcPr/>
                </a:tc>
                <a:tc>
                  <a:txBody>
                    <a:bodyPr/>
                    <a:lstStyle/>
                    <a:p>
                      <a:pPr algn="ctr" rtl="1"/>
                      <a:r>
                        <a:rPr lang="ar-SA" sz="1400" dirty="0" smtClean="0">
                          <a:solidFill>
                            <a:schemeClr val="tx1"/>
                          </a:solidFill>
                        </a:rPr>
                        <a:t>حرج</a:t>
                      </a:r>
                      <a:endParaRPr lang="en-US" sz="1400" dirty="0">
                        <a:solidFill>
                          <a:schemeClr val="tx1"/>
                        </a:solidFill>
                      </a:endParaRPr>
                    </a:p>
                  </a:txBody>
                  <a:tcPr/>
                </a:tc>
                <a:tc>
                  <a:txBody>
                    <a:bodyPr/>
                    <a:lstStyle/>
                    <a:p>
                      <a:pPr algn="ctr" rtl="1"/>
                      <a:r>
                        <a:rPr lang="en-US" sz="1400" dirty="0" smtClean="0">
                          <a:solidFill>
                            <a:schemeClr val="tx1"/>
                          </a:solidFill>
                        </a:rPr>
                        <a:t>4</a:t>
                      </a:r>
                      <a:endParaRPr lang="en-US" sz="1400" dirty="0">
                        <a:solidFill>
                          <a:schemeClr val="tx1"/>
                        </a:solidFill>
                      </a:endParaRPr>
                    </a:p>
                  </a:txBody>
                  <a:tcPr/>
                </a:tc>
                <a:tc>
                  <a:txBody>
                    <a:bodyPr/>
                    <a:lstStyle/>
                    <a:p>
                      <a:pPr algn="ctr" rtl="1"/>
                      <a:r>
                        <a:rPr lang="en-US" sz="1400" dirty="0" smtClean="0">
                          <a:solidFill>
                            <a:schemeClr val="tx1"/>
                          </a:solidFill>
                        </a:rPr>
                        <a:t>2</a:t>
                      </a:r>
                      <a:endParaRPr lang="en-US" sz="1400" dirty="0">
                        <a:solidFill>
                          <a:schemeClr val="tx1"/>
                        </a:solidFill>
                      </a:endParaRPr>
                    </a:p>
                  </a:txBody>
                  <a:tcPr/>
                </a:tc>
                <a:tc>
                  <a:txBody>
                    <a:bodyPr/>
                    <a:lstStyle/>
                    <a:p>
                      <a:pPr algn="ctr" rtl="1"/>
                      <a:r>
                        <a:rPr lang="en-US" sz="1400" dirty="0" smtClean="0">
                          <a:solidFill>
                            <a:schemeClr val="tx1"/>
                          </a:solidFill>
                        </a:rPr>
                        <a:t>4</a:t>
                      </a:r>
                      <a:endParaRPr lang="en-US" sz="1400" dirty="0">
                        <a:solidFill>
                          <a:schemeClr val="tx1"/>
                        </a:solidFill>
                      </a:endParaRPr>
                    </a:p>
                  </a:txBody>
                  <a:tcPr/>
                </a:tc>
                <a:tc>
                  <a:txBody>
                    <a:bodyPr/>
                    <a:lstStyle/>
                    <a:p>
                      <a:pPr algn="ctr" rtl="1"/>
                      <a:r>
                        <a:rPr lang="en-US" sz="1400" dirty="0" smtClean="0">
                          <a:solidFill>
                            <a:schemeClr val="tx1"/>
                          </a:solidFill>
                        </a:rPr>
                        <a:t>2</a:t>
                      </a:r>
                      <a:endParaRPr lang="en-US" sz="1400" dirty="0">
                        <a:solidFill>
                          <a:schemeClr val="tx1"/>
                        </a:solidFill>
                      </a:endParaRPr>
                    </a:p>
                  </a:txBody>
                  <a:tcPr/>
                </a:tc>
                <a:tc>
                  <a:txBody>
                    <a:bodyPr/>
                    <a:lstStyle/>
                    <a:p>
                      <a:pPr algn="ctr" rtl="1"/>
                      <a:r>
                        <a:rPr lang="en-US" sz="1400" dirty="0" smtClean="0">
                          <a:solidFill>
                            <a:schemeClr val="tx1"/>
                          </a:solidFill>
                        </a:rPr>
                        <a:t>A</a:t>
                      </a:r>
                      <a:endParaRPr lang="en-US" sz="1400" dirty="0">
                        <a:solidFill>
                          <a:schemeClr val="tx1"/>
                        </a:solidFill>
                      </a:endParaRPr>
                    </a:p>
                  </a:txBody>
                  <a:tcPr/>
                </a:tc>
                <a:tc>
                  <a:txBody>
                    <a:bodyPr/>
                    <a:lstStyle/>
                    <a:p>
                      <a:pPr algn="ctr" rtl="1"/>
                      <a:r>
                        <a:rPr lang="en-US" sz="1400" dirty="0" smtClean="0">
                          <a:solidFill>
                            <a:schemeClr val="tx1"/>
                          </a:solidFill>
                        </a:rPr>
                        <a:t>2</a:t>
                      </a:r>
                      <a:endParaRPr lang="en-US" sz="1400" dirty="0">
                        <a:solidFill>
                          <a:schemeClr val="tx1"/>
                        </a:solidFill>
                      </a:endParaRPr>
                    </a:p>
                  </a:txBody>
                  <a:tcPr/>
                </a:tc>
                <a:tc>
                  <a:txBody>
                    <a:bodyPr/>
                    <a:lstStyle/>
                    <a:p>
                      <a:pPr algn="ctr" rtl="1"/>
                      <a:r>
                        <a:rPr lang="en-US" sz="1400" dirty="0" smtClean="0">
                          <a:solidFill>
                            <a:schemeClr val="tx1"/>
                          </a:solidFill>
                        </a:rPr>
                        <a:t>C</a:t>
                      </a:r>
                      <a:endParaRPr lang="en-US" sz="1400" dirty="0">
                        <a:solidFill>
                          <a:schemeClr val="tx1"/>
                        </a:solidFill>
                      </a:endParaRPr>
                    </a:p>
                  </a:txBody>
                  <a:tcPr/>
                </a:tc>
              </a:tr>
              <a:tr h="370840">
                <a:tc>
                  <a:txBody>
                    <a:bodyPr/>
                    <a:lstStyle/>
                    <a:p>
                      <a:pPr algn="ctr" rtl="1"/>
                      <a:r>
                        <a:rPr lang="ar-SA" sz="1400" dirty="0" smtClean="0">
                          <a:solidFill>
                            <a:schemeClr val="tx1"/>
                          </a:solidFill>
                        </a:rPr>
                        <a:t>1</a:t>
                      </a:r>
                      <a:endParaRPr lang="en-US" sz="1400" dirty="0">
                        <a:solidFill>
                          <a:schemeClr val="tx1"/>
                        </a:solidFill>
                      </a:endParaRPr>
                    </a:p>
                  </a:txBody>
                  <a:tcPr/>
                </a:tc>
                <a:tc>
                  <a:txBody>
                    <a:bodyPr/>
                    <a:lstStyle/>
                    <a:p>
                      <a:pPr algn="ctr" rtl="1"/>
                      <a:r>
                        <a:rPr lang="ar-SA" sz="1400" dirty="0" smtClean="0">
                          <a:solidFill>
                            <a:schemeClr val="tx1"/>
                          </a:solidFill>
                        </a:rPr>
                        <a:t>راكد</a:t>
                      </a:r>
                      <a:endParaRPr lang="en-US" sz="1400" dirty="0">
                        <a:solidFill>
                          <a:schemeClr val="tx1"/>
                        </a:solidFill>
                      </a:endParaRPr>
                    </a:p>
                  </a:txBody>
                  <a:tcPr/>
                </a:tc>
                <a:tc>
                  <a:txBody>
                    <a:bodyPr/>
                    <a:lstStyle/>
                    <a:p>
                      <a:pPr algn="ctr" rtl="1"/>
                      <a:r>
                        <a:rPr lang="en-US" sz="1400" dirty="0" smtClean="0">
                          <a:solidFill>
                            <a:schemeClr val="tx1"/>
                          </a:solidFill>
                        </a:rPr>
                        <a:t>8</a:t>
                      </a:r>
                      <a:endParaRPr lang="en-US" sz="1400" dirty="0">
                        <a:solidFill>
                          <a:schemeClr val="tx1"/>
                        </a:solidFill>
                      </a:endParaRPr>
                    </a:p>
                  </a:txBody>
                  <a:tcPr/>
                </a:tc>
                <a:tc>
                  <a:txBody>
                    <a:bodyPr/>
                    <a:lstStyle/>
                    <a:p>
                      <a:pPr algn="ctr" rtl="1"/>
                      <a:r>
                        <a:rPr lang="en-US" sz="1400" dirty="0" smtClean="0">
                          <a:solidFill>
                            <a:schemeClr val="tx1"/>
                          </a:solidFill>
                        </a:rPr>
                        <a:t>4</a:t>
                      </a:r>
                      <a:endParaRPr lang="en-US" sz="1400" dirty="0">
                        <a:solidFill>
                          <a:schemeClr val="tx1"/>
                        </a:solidFill>
                      </a:endParaRPr>
                    </a:p>
                  </a:txBody>
                  <a:tcPr/>
                </a:tc>
                <a:tc>
                  <a:txBody>
                    <a:bodyPr/>
                    <a:lstStyle/>
                    <a:p>
                      <a:pPr algn="ctr" rtl="1"/>
                      <a:r>
                        <a:rPr lang="en-US" sz="1400" dirty="0" smtClean="0">
                          <a:solidFill>
                            <a:schemeClr val="tx1"/>
                          </a:solidFill>
                        </a:rPr>
                        <a:t>7</a:t>
                      </a:r>
                      <a:endParaRPr lang="en-US" sz="1400" dirty="0">
                        <a:solidFill>
                          <a:schemeClr val="tx1"/>
                        </a:solidFill>
                      </a:endParaRPr>
                    </a:p>
                  </a:txBody>
                  <a:tcPr/>
                </a:tc>
                <a:tc>
                  <a:txBody>
                    <a:bodyPr/>
                    <a:lstStyle/>
                    <a:p>
                      <a:pPr algn="ctr" rtl="1"/>
                      <a:r>
                        <a:rPr lang="en-US" sz="1400" dirty="0" smtClean="0">
                          <a:solidFill>
                            <a:schemeClr val="tx1"/>
                          </a:solidFill>
                        </a:rPr>
                        <a:t>3</a:t>
                      </a:r>
                      <a:endParaRPr lang="en-US" sz="1400" dirty="0">
                        <a:solidFill>
                          <a:schemeClr val="tx1"/>
                        </a:solidFill>
                      </a:endParaRPr>
                    </a:p>
                  </a:txBody>
                  <a:tcPr/>
                </a:tc>
                <a:tc>
                  <a:txBody>
                    <a:bodyPr/>
                    <a:lstStyle/>
                    <a:p>
                      <a:pPr algn="ctr" rtl="1"/>
                      <a:r>
                        <a:rPr lang="en-US" sz="1400" dirty="0" smtClean="0">
                          <a:solidFill>
                            <a:schemeClr val="tx1"/>
                          </a:solidFill>
                        </a:rPr>
                        <a:t>A,B</a:t>
                      </a:r>
                      <a:endParaRPr lang="en-US" sz="1400" dirty="0">
                        <a:solidFill>
                          <a:schemeClr val="tx1"/>
                        </a:solidFill>
                      </a:endParaRPr>
                    </a:p>
                  </a:txBody>
                  <a:tcPr/>
                </a:tc>
                <a:tc>
                  <a:txBody>
                    <a:bodyPr/>
                    <a:lstStyle/>
                    <a:p>
                      <a:pPr algn="ctr" rtl="1"/>
                      <a:r>
                        <a:rPr lang="en-US" sz="1400" dirty="0" smtClean="0">
                          <a:solidFill>
                            <a:schemeClr val="tx1"/>
                          </a:solidFill>
                        </a:rPr>
                        <a:t>4</a:t>
                      </a:r>
                      <a:endParaRPr lang="en-US" sz="1400" dirty="0">
                        <a:solidFill>
                          <a:schemeClr val="tx1"/>
                        </a:solidFill>
                      </a:endParaRPr>
                    </a:p>
                  </a:txBody>
                  <a:tcPr/>
                </a:tc>
                <a:tc>
                  <a:txBody>
                    <a:bodyPr/>
                    <a:lstStyle/>
                    <a:p>
                      <a:pPr algn="ctr" rtl="1"/>
                      <a:r>
                        <a:rPr lang="en-US" sz="1400" dirty="0" smtClean="0">
                          <a:solidFill>
                            <a:schemeClr val="tx1"/>
                          </a:solidFill>
                        </a:rPr>
                        <a:t>D</a:t>
                      </a:r>
                      <a:endParaRPr lang="en-US" sz="1400" dirty="0">
                        <a:solidFill>
                          <a:schemeClr val="tx1"/>
                        </a:solidFill>
                      </a:endParaRPr>
                    </a:p>
                  </a:txBody>
                  <a:tcPr/>
                </a:tc>
              </a:tr>
              <a:tr h="370840">
                <a:tc>
                  <a:txBody>
                    <a:bodyPr/>
                    <a:lstStyle/>
                    <a:p>
                      <a:pPr algn="ctr" rtl="1"/>
                      <a:r>
                        <a:rPr lang="ar-SA" sz="1400" dirty="0" smtClean="0">
                          <a:solidFill>
                            <a:schemeClr val="tx1"/>
                          </a:solidFill>
                        </a:rPr>
                        <a:t>-</a:t>
                      </a:r>
                      <a:endParaRPr lang="en-US" sz="1400" dirty="0">
                        <a:solidFill>
                          <a:schemeClr val="tx1"/>
                        </a:solidFill>
                      </a:endParaRPr>
                    </a:p>
                  </a:txBody>
                  <a:tcPr/>
                </a:tc>
                <a:tc>
                  <a:txBody>
                    <a:bodyPr/>
                    <a:lstStyle/>
                    <a:p>
                      <a:pPr algn="ctr" rtl="1"/>
                      <a:r>
                        <a:rPr lang="ar-SA" sz="1400" dirty="0" smtClean="0">
                          <a:solidFill>
                            <a:schemeClr val="tx1"/>
                          </a:solidFill>
                        </a:rPr>
                        <a:t>حرج</a:t>
                      </a:r>
                      <a:endParaRPr lang="en-US" sz="1400" dirty="0">
                        <a:solidFill>
                          <a:schemeClr val="tx1"/>
                        </a:solidFill>
                      </a:endParaRPr>
                    </a:p>
                  </a:txBody>
                  <a:tcPr/>
                </a:tc>
                <a:tc>
                  <a:txBody>
                    <a:bodyPr/>
                    <a:lstStyle/>
                    <a:p>
                      <a:pPr algn="ctr" rtl="1"/>
                      <a:r>
                        <a:rPr lang="en-US" sz="1400" dirty="0" smtClean="0">
                          <a:solidFill>
                            <a:schemeClr val="tx1"/>
                          </a:solidFill>
                        </a:rPr>
                        <a:t>8</a:t>
                      </a:r>
                      <a:endParaRPr lang="en-US" sz="1400" dirty="0">
                        <a:solidFill>
                          <a:schemeClr val="tx1"/>
                        </a:solidFill>
                      </a:endParaRPr>
                    </a:p>
                  </a:txBody>
                  <a:tcPr/>
                </a:tc>
                <a:tc>
                  <a:txBody>
                    <a:bodyPr/>
                    <a:lstStyle/>
                    <a:p>
                      <a:pPr algn="ctr" rtl="1"/>
                      <a:r>
                        <a:rPr lang="en-US" sz="1400" dirty="0" smtClean="0">
                          <a:solidFill>
                            <a:schemeClr val="tx1"/>
                          </a:solidFill>
                        </a:rPr>
                        <a:t>4</a:t>
                      </a:r>
                      <a:endParaRPr lang="en-US" sz="1400" dirty="0">
                        <a:solidFill>
                          <a:schemeClr val="tx1"/>
                        </a:solidFill>
                      </a:endParaRPr>
                    </a:p>
                  </a:txBody>
                  <a:tcPr/>
                </a:tc>
                <a:tc>
                  <a:txBody>
                    <a:bodyPr/>
                    <a:lstStyle/>
                    <a:p>
                      <a:pPr algn="ctr" rtl="1"/>
                      <a:r>
                        <a:rPr lang="en-US" sz="1400" dirty="0" smtClean="0">
                          <a:solidFill>
                            <a:schemeClr val="tx1"/>
                          </a:solidFill>
                        </a:rPr>
                        <a:t>8</a:t>
                      </a:r>
                      <a:endParaRPr lang="en-US" sz="1400" dirty="0">
                        <a:solidFill>
                          <a:schemeClr val="tx1"/>
                        </a:solidFill>
                      </a:endParaRPr>
                    </a:p>
                  </a:txBody>
                  <a:tcPr/>
                </a:tc>
                <a:tc>
                  <a:txBody>
                    <a:bodyPr/>
                    <a:lstStyle/>
                    <a:p>
                      <a:pPr algn="ctr" rtl="1"/>
                      <a:r>
                        <a:rPr lang="en-US" sz="1400" dirty="0" smtClean="0">
                          <a:solidFill>
                            <a:schemeClr val="tx1"/>
                          </a:solidFill>
                        </a:rPr>
                        <a:t>4</a:t>
                      </a:r>
                      <a:endParaRPr lang="en-US" sz="1400" dirty="0">
                        <a:solidFill>
                          <a:schemeClr val="tx1"/>
                        </a:solidFill>
                      </a:endParaRPr>
                    </a:p>
                  </a:txBody>
                  <a:tcPr/>
                </a:tc>
                <a:tc>
                  <a:txBody>
                    <a:bodyPr/>
                    <a:lstStyle/>
                    <a:p>
                      <a:pPr algn="ctr" rtl="1"/>
                      <a:r>
                        <a:rPr lang="en-US" sz="1400" dirty="0" smtClean="0">
                          <a:solidFill>
                            <a:schemeClr val="tx1"/>
                          </a:solidFill>
                        </a:rPr>
                        <a:t>C</a:t>
                      </a:r>
                      <a:endParaRPr lang="en-US" sz="1400" dirty="0">
                        <a:solidFill>
                          <a:schemeClr val="tx1"/>
                        </a:solidFill>
                      </a:endParaRPr>
                    </a:p>
                  </a:txBody>
                  <a:tcPr/>
                </a:tc>
                <a:tc>
                  <a:txBody>
                    <a:bodyPr/>
                    <a:lstStyle/>
                    <a:p>
                      <a:pPr algn="ctr" rtl="1"/>
                      <a:r>
                        <a:rPr lang="en-US" sz="1400" dirty="0" smtClean="0">
                          <a:solidFill>
                            <a:schemeClr val="tx1"/>
                          </a:solidFill>
                        </a:rPr>
                        <a:t>4</a:t>
                      </a:r>
                      <a:endParaRPr lang="en-US" sz="1400" dirty="0">
                        <a:solidFill>
                          <a:schemeClr val="tx1"/>
                        </a:solidFill>
                      </a:endParaRPr>
                    </a:p>
                  </a:txBody>
                  <a:tcPr/>
                </a:tc>
                <a:tc>
                  <a:txBody>
                    <a:bodyPr/>
                    <a:lstStyle/>
                    <a:p>
                      <a:pPr algn="ctr" rtl="1"/>
                      <a:r>
                        <a:rPr lang="en-US" sz="1400" dirty="0" smtClean="0">
                          <a:solidFill>
                            <a:schemeClr val="tx1"/>
                          </a:solidFill>
                        </a:rPr>
                        <a:t>E</a:t>
                      </a:r>
                      <a:endParaRPr lang="en-US" sz="1400" dirty="0">
                        <a:solidFill>
                          <a:schemeClr val="tx1"/>
                        </a:solidFill>
                      </a:endParaRPr>
                    </a:p>
                  </a:txBody>
                  <a:tcPr/>
                </a:tc>
              </a:tr>
              <a:tr h="370840">
                <a:tc>
                  <a:txBody>
                    <a:bodyPr/>
                    <a:lstStyle/>
                    <a:p>
                      <a:pPr algn="ctr" rtl="1"/>
                      <a:r>
                        <a:rPr lang="ar-SA" sz="1400" dirty="0" smtClean="0">
                          <a:solidFill>
                            <a:schemeClr val="tx1"/>
                          </a:solidFill>
                        </a:rPr>
                        <a:t>6</a:t>
                      </a:r>
                      <a:endParaRPr lang="en-US" sz="1400" dirty="0">
                        <a:solidFill>
                          <a:schemeClr val="tx1"/>
                        </a:solidFill>
                      </a:endParaRPr>
                    </a:p>
                  </a:txBody>
                  <a:tcPr/>
                </a:tc>
                <a:tc>
                  <a:txBody>
                    <a:bodyPr/>
                    <a:lstStyle/>
                    <a:p>
                      <a:pPr algn="ctr" rtl="1"/>
                      <a:r>
                        <a:rPr lang="ar-SA" sz="1400" dirty="0" smtClean="0">
                          <a:solidFill>
                            <a:schemeClr val="tx1"/>
                          </a:solidFill>
                        </a:rPr>
                        <a:t>راكد</a:t>
                      </a:r>
                      <a:endParaRPr lang="en-US" sz="1400" dirty="0">
                        <a:solidFill>
                          <a:schemeClr val="tx1"/>
                        </a:solidFill>
                      </a:endParaRPr>
                    </a:p>
                  </a:txBody>
                  <a:tcPr/>
                </a:tc>
                <a:tc>
                  <a:txBody>
                    <a:bodyPr/>
                    <a:lstStyle/>
                    <a:p>
                      <a:pPr algn="ctr" rtl="1"/>
                      <a:r>
                        <a:rPr lang="en-US" sz="1400" dirty="0" smtClean="0">
                          <a:solidFill>
                            <a:schemeClr val="tx1"/>
                          </a:solidFill>
                        </a:rPr>
                        <a:t>13</a:t>
                      </a:r>
                      <a:endParaRPr lang="en-US" sz="1400" dirty="0">
                        <a:solidFill>
                          <a:schemeClr val="tx1"/>
                        </a:solidFill>
                      </a:endParaRPr>
                    </a:p>
                  </a:txBody>
                  <a:tcPr/>
                </a:tc>
                <a:tc>
                  <a:txBody>
                    <a:bodyPr/>
                    <a:lstStyle/>
                    <a:p>
                      <a:pPr algn="ctr" rtl="1"/>
                      <a:r>
                        <a:rPr lang="en-US" sz="1400" dirty="0" smtClean="0">
                          <a:solidFill>
                            <a:schemeClr val="tx1"/>
                          </a:solidFill>
                        </a:rPr>
                        <a:t>10</a:t>
                      </a:r>
                      <a:endParaRPr lang="en-US" sz="1400" dirty="0">
                        <a:solidFill>
                          <a:schemeClr val="tx1"/>
                        </a:solidFill>
                      </a:endParaRPr>
                    </a:p>
                  </a:txBody>
                  <a:tcPr/>
                </a:tc>
                <a:tc>
                  <a:txBody>
                    <a:bodyPr/>
                    <a:lstStyle/>
                    <a:p>
                      <a:pPr algn="ctr" rtl="1"/>
                      <a:r>
                        <a:rPr lang="en-US" sz="1400" dirty="0" smtClean="0">
                          <a:solidFill>
                            <a:schemeClr val="tx1"/>
                          </a:solidFill>
                        </a:rPr>
                        <a:t>7</a:t>
                      </a:r>
                      <a:endParaRPr lang="en-US" sz="1400" dirty="0">
                        <a:solidFill>
                          <a:schemeClr val="tx1"/>
                        </a:solidFill>
                      </a:endParaRPr>
                    </a:p>
                  </a:txBody>
                  <a:tcPr/>
                </a:tc>
                <a:tc>
                  <a:txBody>
                    <a:bodyPr/>
                    <a:lstStyle/>
                    <a:p>
                      <a:pPr algn="ctr" rtl="1"/>
                      <a:r>
                        <a:rPr lang="en-US" sz="1400" dirty="0" smtClean="0">
                          <a:solidFill>
                            <a:schemeClr val="tx1"/>
                          </a:solidFill>
                        </a:rPr>
                        <a:t>4</a:t>
                      </a:r>
                      <a:endParaRPr lang="en-US" sz="1400" dirty="0">
                        <a:solidFill>
                          <a:schemeClr val="tx1"/>
                        </a:solidFill>
                      </a:endParaRPr>
                    </a:p>
                  </a:txBody>
                  <a:tcPr/>
                </a:tc>
                <a:tc>
                  <a:txBody>
                    <a:bodyPr/>
                    <a:lstStyle/>
                    <a:p>
                      <a:pPr algn="ctr" rtl="1"/>
                      <a:r>
                        <a:rPr lang="en-US" sz="1400" dirty="0" smtClean="0">
                          <a:solidFill>
                            <a:schemeClr val="tx1"/>
                          </a:solidFill>
                        </a:rPr>
                        <a:t>C</a:t>
                      </a:r>
                      <a:endParaRPr lang="en-US" sz="1400" dirty="0">
                        <a:solidFill>
                          <a:schemeClr val="tx1"/>
                        </a:solidFill>
                      </a:endParaRPr>
                    </a:p>
                  </a:txBody>
                  <a:tcPr/>
                </a:tc>
                <a:tc>
                  <a:txBody>
                    <a:bodyPr/>
                    <a:lstStyle/>
                    <a:p>
                      <a:pPr algn="ctr" rtl="1"/>
                      <a:r>
                        <a:rPr lang="en-US" sz="1400" dirty="0" smtClean="0">
                          <a:solidFill>
                            <a:schemeClr val="tx1"/>
                          </a:solidFill>
                        </a:rPr>
                        <a:t>3</a:t>
                      </a:r>
                      <a:endParaRPr lang="en-US" sz="1400" dirty="0">
                        <a:solidFill>
                          <a:schemeClr val="tx1"/>
                        </a:solidFill>
                      </a:endParaRPr>
                    </a:p>
                  </a:txBody>
                  <a:tcPr/>
                </a:tc>
                <a:tc>
                  <a:txBody>
                    <a:bodyPr/>
                    <a:lstStyle/>
                    <a:p>
                      <a:pPr algn="ctr" rtl="1"/>
                      <a:r>
                        <a:rPr lang="en-US" sz="1400" dirty="0" smtClean="0">
                          <a:solidFill>
                            <a:schemeClr val="tx1"/>
                          </a:solidFill>
                        </a:rPr>
                        <a:t>F</a:t>
                      </a:r>
                      <a:endParaRPr lang="en-US" sz="1400" dirty="0">
                        <a:solidFill>
                          <a:schemeClr val="tx1"/>
                        </a:solidFill>
                      </a:endParaRPr>
                    </a:p>
                  </a:txBody>
                  <a:tcPr/>
                </a:tc>
              </a:tr>
              <a:tr h="370840">
                <a:tc>
                  <a:txBody>
                    <a:bodyPr/>
                    <a:lstStyle/>
                    <a:p>
                      <a:pPr algn="ctr" rtl="1"/>
                      <a:r>
                        <a:rPr lang="ar-SA" sz="1400" dirty="0" smtClean="0">
                          <a:solidFill>
                            <a:schemeClr val="tx1"/>
                          </a:solidFill>
                        </a:rPr>
                        <a:t>-</a:t>
                      </a:r>
                      <a:endParaRPr lang="en-US" sz="1400" dirty="0">
                        <a:solidFill>
                          <a:schemeClr val="tx1"/>
                        </a:solidFill>
                      </a:endParaRPr>
                    </a:p>
                  </a:txBody>
                  <a:tcPr/>
                </a:tc>
                <a:tc>
                  <a:txBody>
                    <a:bodyPr/>
                    <a:lstStyle/>
                    <a:p>
                      <a:pPr algn="ctr" rtl="1"/>
                      <a:r>
                        <a:rPr lang="ar-SA" sz="1400" dirty="0" smtClean="0">
                          <a:solidFill>
                            <a:schemeClr val="tx1"/>
                          </a:solidFill>
                        </a:rPr>
                        <a:t>حرج</a:t>
                      </a:r>
                      <a:endParaRPr lang="en-US" sz="1400" dirty="0">
                        <a:solidFill>
                          <a:schemeClr val="tx1"/>
                        </a:solidFill>
                      </a:endParaRPr>
                    </a:p>
                  </a:txBody>
                  <a:tcPr/>
                </a:tc>
                <a:tc>
                  <a:txBody>
                    <a:bodyPr/>
                    <a:lstStyle/>
                    <a:p>
                      <a:pPr algn="ctr" rtl="1"/>
                      <a:r>
                        <a:rPr lang="en-US" sz="1400" dirty="0" smtClean="0">
                          <a:solidFill>
                            <a:schemeClr val="tx1"/>
                          </a:solidFill>
                        </a:rPr>
                        <a:t>13</a:t>
                      </a:r>
                      <a:endParaRPr lang="en-US" sz="1400" dirty="0">
                        <a:solidFill>
                          <a:schemeClr val="tx1"/>
                        </a:solidFill>
                      </a:endParaRPr>
                    </a:p>
                  </a:txBody>
                  <a:tcPr/>
                </a:tc>
                <a:tc>
                  <a:txBody>
                    <a:bodyPr/>
                    <a:lstStyle/>
                    <a:p>
                      <a:pPr algn="ctr" rtl="1"/>
                      <a:r>
                        <a:rPr lang="en-US" sz="1400" dirty="0" smtClean="0">
                          <a:solidFill>
                            <a:schemeClr val="tx1"/>
                          </a:solidFill>
                        </a:rPr>
                        <a:t>8</a:t>
                      </a:r>
                      <a:endParaRPr lang="en-US" sz="1400" dirty="0">
                        <a:solidFill>
                          <a:schemeClr val="tx1"/>
                        </a:solidFill>
                      </a:endParaRPr>
                    </a:p>
                  </a:txBody>
                  <a:tcPr/>
                </a:tc>
                <a:tc>
                  <a:txBody>
                    <a:bodyPr/>
                    <a:lstStyle/>
                    <a:p>
                      <a:pPr algn="ctr" rtl="1"/>
                      <a:r>
                        <a:rPr lang="en-US" sz="1400" dirty="0" smtClean="0">
                          <a:solidFill>
                            <a:schemeClr val="tx1"/>
                          </a:solidFill>
                        </a:rPr>
                        <a:t>13</a:t>
                      </a:r>
                      <a:endParaRPr lang="en-US" sz="1400" dirty="0">
                        <a:solidFill>
                          <a:schemeClr val="tx1"/>
                        </a:solidFill>
                      </a:endParaRPr>
                    </a:p>
                  </a:txBody>
                  <a:tcPr/>
                </a:tc>
                <a:tc>
                  <a:txBody>
                    <a:bodyPr/>
                    <a:lstStyle/>
                    <a:p>
                      <a:pPr algn="ctr" rtl="1"/>
                      <a:r>
                        <a:rPr lang="en-US" sz="1400" dirty="0" smtClean="0">
                          <a:solidFill>
                            <a:schemeClr val="tx1"/>
                          </a:solidFill>
                        </a:rPr>
                        <a:t>8</a:t>
                      </a:r>
                      <a:endParaRPr lang="en-US" sz="1400" dirty="0">
                        <a:solidFill>
                          <a:schemeClr val="tx1"/>
                        </a:solidFill>
                      </a:endParaRPr>
                    </a:p>
                  </a:txBody>
                  <a:tcPr/>
                </a:tc>
                <a:tc>
                  <a:txBody>
                    <a:bodyPr/>
                    <a:lstStyle/>
                    <a:p>
                      <a:pPr algn="ctr" rtl="1"/>
                      <a:r>
                        <a:rPr lang="en-US" sz="1400" dirty="0" smtClean="0">
                          <a:solidFill>
                            <a:schemeClr val="tx1"/>
                          </a:solidFill>
                        </a:rPr>
                        <a:t>D,E</a:t>
                      </a:r>
                      <a:endParaRPr lang="en-US" sz="1400" dirty="0">
                        <a:solidFill>
                          <a:schemeClr val="tx1"/>
                        </a:solidFill>
                      </a:endParaRPr>
                    </a:p>
                  </a:txBody>
                  <a:tcPr/>
                </a:tc>
                <a:tc>
                  <a:txBody>
                    <a:bodyPr/>
                    <a:lstStyle/>
                    <a:p>
                      <a:pPr algn="ctr" rtl="1"/>
                      <a:r>
                        <a:rPr lang="en-US" sz="1400" dirty="0" smtClean="0">
                          <a:solidFill>
                            <a:schemeClr val="tx1"/>
                          </a:solidFill>
                        </a:rPr>
                        <a:t>5</a:t>
                      </a:r>
                      <a:endParaRPr lang="en-US" sz="1400" dirty="0">
                        <a:solidFill>
                          <a:schemeClr val="tx1"/>
                        </a:solidFill>
                      </a:endParaRPr>
                    </a:p>
                  </a:txBody>
                  <a:tcPr/>
                </a:tc>
                <a:tc>
                  <a:txBody>
                    <a:bodyPr/>
                    <a:lstStyle/>
                    <a:p>
                      <a:pPr algn="ctr" rtl="1"/>
                      <a:r>
                        <a:rPr lang="en-US" sz="1400" dirty="0" smtClean="0">
                          <a:solidFill>
                            <a:schemeClr val="tx1"/>
                          </a:solidFill>
                        </a:rPr>
                        <a:t>G</a:t>
                      </a:r>
                      <a:endParaRPr lang="en-US" sz="1400" dirty="0">
                        <a:solidFill>
                          <a:schemeClr val="tx1"/>
                        </a:solidFill>
                      </a:endParaRPr>
                    </a:p>
                  </a:txBody>
                  <a:tcPr/>
                </a:tc>
              </a:tr>
              <a:tr h="370840">
                <a:tc>
                  <a:txBody>
                    <a:bodyPr/>
                    <a:lstStyle/>
                    <a:p>
                      <a:pPr algn="ctr" rtl="1"/>
                      <a:r>
                        <a:rPr lang="ar-SA" sz="1400" dirty="0" smtClean="0">
                          <a:solidFill>
                            <a:schemeClr val="tx1"/>
                          </a:solidFill>
                        </a:rPr>
                        <a:t>-</a:t>
                      </a:r>
                      <a:endParaRPr lang="en-US" sz="1400" dirty="0">
                        <a:solidFill>
                          <a:schemeClr val="tx1"/>
                        </a:solidFill>
                      </a:endParaRPr>
                    </a:p>
                  </a:txBody>
                  <a:tcPr/>
                </a:tc>
                <a:tc>
                  <a:txBody>
                    <a:bodyPr/>
                    <a:lstStyle/>
                    <a:p>
                      <a:pPr algn="ctr" rtl="1"/>
                      <a:r>
                        <a:rPr lang="ar-SA" sz="1400" dirty="0" smtClean="0">
                          <a:solidFill>
                            <a:schemeClr val="tx1"/>
                          </a:solidFill>
                        </a:rPr>
                        <a:t>حرج</a:t>
                      </a:r>
                      <a:endParaRPr lang="en-US" sz="1400" dirty="0">
                        <a:solidFill>
                          <a:schemeClr val="tx1"/>
                        </a:solidFill>
                      </a:endParaRPr>
                    </a:p>
                  </a:txBody>
                  <a:tcPr/>
                </a:tc>
                <a:tc>
                  <a:txBody>
                    <a:bodyPr/>
                    <a:lstStyle/>
                    <a:p>
                      <a:pPr algn="ctr" rtl="1"/>
                      <a:r>
                        <a:rPr lang="en-US" sz="1400" dirty="0" smtClean="0">
                          <a:solidFill>
                            <a:schemeClr val="tx1"/>
                          </a:solidFill>
                        </a:rPr>
                        <a:t>15</a:t>
                      </a:r>
                      <a:endParaRPr lang="en-US" sz="1400" dirty="0">
                        <a:solidFill>
                          <a:schemeClr val="tx1"/>
                        </a:solidFill>
                      </a:endParaRPr>
                    </a:p>
                  </a:txBody>
                  <a:tcPr/>
                </a:tc>
                <a:tc>
                  <a:txBody>
                    <a:bodyPr/>
                    <a:lstStyle/>
                    <a:p>
                      <a:pPr algn="ctr" rtl="1"/>
                      <a:r>
                        <a:rPr lang="en-US" sz="1400" dirty="0" smtClean="0">
                          <a:solidFill>
                            <a:schemeClr val="tx1"/>
                          </a:solidFill>
                        </a:rPr>
                        <a:t>13</a:t>
                      </a:r>
                      <a:endParaRPr lang="en-US" sz="1400" dirty="0">
                        <a:solidFill>
                          <a:schemeClr val="tx1"/>
                        </a:solidFill>
                      </a:endParaRPr>
                    </a:p>
                  </a:txBody>
                  <a:tcPr/>
                </a:tc>
                <a:tc>
                  <a:txBody>
                    <a:bodyPr/>
                    <a:lstStyle/>
                    <a:p>
                      <a:pPr algn="ctr" rtl="1"/>
                      <a:r>
                        <a:rPr lang="en-US" sz="1400" dirty="0" smtClean="0">
                          <a:solidFill>
                            <a:schemeClr val="tx1"/>
                          </a:solidFill>
                        </a:rPr>
                        <a:t>15</a:t>
                      </a:r>
                      <a:endParaRPr lang="en-US" sz="1400" dirty="0">
                        <a:solidFill>
                          <a:schemeClr val="tx1"/>
                        </a:solidFill>
                      </a:endParaRPr>
                    </a:p>
                  </a:txBody>
                  <a:tcPr/>
                </a:tc>
                <a:tc>
                  <a:txBody>
                    <a:bodyPr/>
                    <a:lstStyle/>
                    <a:p>
                      <a:pPr algn="ctr" rtl="1"/>
                      <a:r>
                        <a:rPr lang="en-US" sz="1400" dirty="0" smtClean="0">
                          <a:solidFill>
                            <a:schemeClr val="tx1"/>
                          </a:solidFill>
                        </a:rPr>
                        <a:t>13</a:t>
                      </a:r>
                      <a:endParaRPr lang="en-US" sz="1400" dirty="0">
                        <a:solidFill>
                          <a:schemeClr val="tx1"/>
                        </a:solidFill>
                      </a:endParaRPr>
                    </a:p>
                  </a:txBody>
                  <a:tcPr/>
                </a:tc>
                <a:tc>
                  <a:txBody>
                    <a:bodyPr/>
                    <a:lstStyle/>
                    <a:p>
                      <a:pPr algn="ctr" rtl="1"/>
                      <a:r>
                        <a:rPr lang="en-US" sz="1400" dirty="0" smtClean="0">
                          <a:solidFill>
                            <a:schemeClr val="tx1"/>
                          </a:solidFill>
                        </a:rPr>
                        <a:t>F,G</a:t>
                      </a:r>
                      <a:endParaRPr lang="en-US" sz="1400" dirty="0">
                        <a:solidFill>
                          <a:schemeClr val="tx1"/>
                        </a:solidFill>
                      </a:endParaRPr>
                    </a:p>
                  </a:txBody>
                  <a:tcPr/>
                </a:tc>
                <a:tc>
                  <a:txBody>
                    <a:bodyPr/>
                    <a:lstStyle/>
                    <a:p>
                      <a:pPr algn="ctr" rtl="1"/>
                      <a:r>
                        <a:rPr lang="en-US" sz="1400" dirty="0" smtClean="0">
                          <a:solidFill>
                            <a:schemeClr val="tx1"/>
                          </a:solidFill>
                        </a:rPr>
                        <a:t>2</a:t>
                      </a:r>
                      <a:endParaRPr lang="en-US" sz="1400" dirty="0">
                        <a:solidFill>
                          <a:schemeClr val="tx1"/>
                        </a:solidFill>
                      </a:endParaRPr>
                    </a:p>
                  </a:txBody>
                  <a:tcPr/>
                </a:tc>
                <a:tc>
                  <a:txBody>
                    <a:bodyPr/>
                    <a:lstStyle/>
                    <a:p>
                      <a:pPr algn="ctr" rtl="1"/>
                      <a:r>
                        <a:rPr lang="en-US" sz="1400" dirty="0" smtClean="0">
                          <a:solidFill>
                            <a:schemeClr val="tx1"/>
                          </a:solidFill>
                        </a:rPr>
                        <a:t>H</a:t>
                      </a:r>
                      <a:endParaRPr lang="en-US" sz="1400" dirty="0">
                        <a:solidFill>
                          <a:schemeClr val="tx1"/>
                        </a:solidFill>
                      </a:endParaRPr>
                    </a:p>
                  </a:txBody>
                  <a:tcPr/>
                </a:tc>
              </a:tr>
              <a:tr h="370840">
                <a:tc gridSpan="9">
                  <a:txBody>
                    <a:bodyPr/>
                    <a:lstStyle/>
                    <a:p>
                      <a:pPr algn="ctr" rtl="1"/>
                      <a:r>
                        <a:rPr lang="en-US" sz="1400" dirty="0" smtClean="0">
                          <a:solidFill>
                            <a:schemeClr val="tx1"/>
                          </a:solidFill>
                        </a:rPr>
                        <a:t>Total Slack    8</a:t>
                      </a:r>
                      <a:r>
                        <a:rPr lang="en-US" sz="1400" baseline="0" dirty="0" smtClean="0">
                          <a:solidFill>
                            <a:schemeClr val="tx1"/>
                          </a:solidFill>
                        </a:rPr>
                        <a:t> Weeks</a:t>
                      </a:r>
                      <a:endParaRPr lang="en-US" sz="1400" dirty="0">
                        <a:solidFill>
                          <a:schemeClr val="tx1"/>
                        </a:solidFill>
                      </a:endParaRPr>
                    </a:p>
                  </a:txBody>
                  <a:tcPr/>
                </a:tc>
                <a:tc hMerge="1">
                  <a:txBody>
                    <a:bodyPr/>
                    <a:lstStyle/>
                    <a:p>
                      <a:pPr algn="ctr" rtl="1"/>
                      <a:endParaRPr lang="en-US" sz="1400" dirty="0">
                        <a:solidFill>
                          <a:schemeClr val="tx1"/>
                        </a:solidFill>
                      </a:endParaRPr>
                    </a:p>
                  </a:txBody>
                  <a:tcPr/>
                </a:tc>
                <a:tc hMerge="1">
                  <a:txBody>
                    <a:bodyPr/>
                    <a:lstStyle/>
                    <a:p>
                      <a:pPr algn="ctr" rtl="1"/>
                      <a:endParaRPr lang="en-US" sz="1400" dirty="0">
                        <a:solidFill>
                          <a:schemeClr val="tx1"/>
                        </a:solidFill>
                      </a:endParaRPr>
                    </a:p>
                  </a:txBody>
                  <a:tcPr/>
                </a:tc>
                <a:tc hMerge="1">
                  <a:txBody>
                    <a:bodyPr/>
                    <a:lstStyle/>
                    <a:p>
                      <a:pPr algn="ctr" rtl="1"/>
                      <a:endParaRPr lang="en-US" sz="1400" dirty="0">
                        <a:solidFill>
                          <a:schemeClr val="tx1"/>
                        </a:solidFill>
                      </a:endParaRPr>
                    </a:p>
                  </a:txBody>
                  <a:tcPr/>
                </a:tc>
                <a:tc hMerge="1">
                  <a:txBody>
                    <a:bodyPr/>
                    <a:lstStyle/>
                    <a:p>
                      <a:pPr algn="ctr" rtl="1"/>
                      <a:endParaRPr lang="en-US" sz="1400" dirty="0">
                        <a:solidFill>
                          <a:schemeClr val="tx1"/>
                        </a:solidFill>
                      </a:endParaRPr>
                    </a:p>
                  </a:txBody>
                  <a:tcPr/>
                </a:tc>
                <a:tc hMerge="1">
                  <a:txBody>
                    <a:bodyPr/>
                    <a:lstStyle/>
                    <a:p>
                      <a:pPr algn="ctr" rtl="1"/>
                      <a:endParaRPr lang="en-US" sz="1400" dirty="0">
                        <a:solidFill>
                          <a:schemeClr val="tx1"/>
                        </a:solidFill>
                      </a:endParaRPr>
                    </a:p>
                  </a:txBody>
                  <a:tcPr/>
                </a:tc>
                <a:tc hMerge="1">
                  <a:txBody>
                    <a:bodyPr/>
                    <a:lstStyle/>
                    <a:p>
                      <a:pPr algn="ctr" rtl="1"/>
                      <a:endParaRPr lang="en-US" sz="1400" dirty="0">
                        <a:solidFill>
                          <a:schemeClr val="tx1"/>
                        </a:solidFill>
                      </a:endParaRPr>
                    </a:p>
                  </a:txBody>
                  <a:tcPr/>
                </a:tc>
                <a:tc hMerge="1">
                  <a:txBody>
                    <a:bodyPr/>
                    <a:lstStyle/>
                    <a:p>
                      <a:pPr algn="ctr" rtl="1"/>
                      <a:endParaRPr lang="en-US" sz="1400" dirty="0">
                        <a:solidFill>
                          <a:schemeClr val="tx1"/>
                        </a:solidFill>
                      </a:endParaRPr>
                    </a:p>
                  </a:txBody>
                  <a:tcPr/>
                </a:tc>
                <a:tc hMerge="1">
                  <a:txBody>
                    <a:bodyPr/>
                    <a:lstStyle/>
                    <a:p>
                      <a:pPr algn="ctr" rtl="1"/>
                      <a:endParaRPr lang="en-US" sz="1400" dirty="0">
                        <a:solidFill>
                          <a:schemeClr val="tx1"/>
                        </a:solidFill>
                      </a:endParaRPr>
                    </a:p>
                  </a:txBody>
                  <a:tcPr/>
                </a:tc>
              </a:tr>
            </a:tbl>
          </a:graphicData>
        </a:graphic>
      </p:graphicFrame>
      <p:sp>
        <p:nvSpPr>
          <p:cNvPr id="7" name="مستطيل مستدير الزوايا 6"/>
          <p:cNvSpPr/>
          <p:nvPr/>
        </p:nvSpPr>
        <p:spPr>
          <a:xfrm>
            <a:off x="-663624" y="1763506"/>
            <a:ext cx="2972262" cy="131545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SA" sz="1200" dirty="0" smtClean="0">
                <a:solidFill>
                  <a:schemeClr val="tx1"/>
                </a:solidFill>
              </a:rPr>
              <a:t>الفائض الإجمالي = اخر وقت بدء مسوح به – اول وقت بدء ممكن</a:t>
            </a:r>
          </a:p>
          <a:p>
            <a:r>
              <a:rPr lang="en-US" sz="1200" dirty="0" smtClean="0">
                <a:solidFill>
                  <a:schemeClr val="tx1"/>
                </a:solidFill>
              </a:rPr>
              <a:t>Total slack=</a:t>
            </a:r>
            <a:r>
              <a:rPr lang="en-US" sz="1200" dirty="0" err="1" smtClean="0">
                <a:solidFill>
                  <a:schemeClr val="tx1"/>
                </a:solidFill>
              </a:rPr>
              <a:t>Ls</a:t>
            </a:r>
            <a:r>
              <a:rPr lang="en-US" sz="1200" dirty="0" smtClean="0">
                <a:solidFill>
                  <a:schemeClr val="tx1"/>
                </a:solidFill>
              </a:rPr>
              <a:t>-ES</a:t>
            </a:r>
          </a:p>
          <a:p>
            <a:r>
              <a:rPr lang="ar-SA" sz="1200" dirty="0" smtClean="0">
                <a:solidFill>
                  <a:schemeClr val="tx1"/>
                </a:solidFill>
              </a:rPr>
              <a:t>او     =اخر وقت إتمام مسموح – اول وقت إتمام ممكن</a:t>
            </a:r>
          </a:p>
          <a:p>
            <a:r>
              <a:rPr lang="en-US" sz="1200" dirty="0" smtClean="0">
                <a:solidFill>
                  <a:schemeClr val="tx1"/>
                </a:solidFill>
              </a:rPr>
              <a:t>Total slack=Lf-</a:t>
            </a:r>
            <a:r>
              <a:rPr lang="en-US" sz="1200" dirty="0" err="1" smtClean="0">
                <a:solidFill>
                  <a:schemeClr val="tx1"/>
                </a:solidFill>
              </a:rPr>
              <a:t>Ef</a:t>
            </a:r>
            <a:endParaRPr lang="ar-SA" sz="1200" dirty="0">
              <a:solidFill>
                <a:schemeClr val="tx1"/>
              </a:solidFill>
            </a:endParaRPr>
          </a:p>
        </p:txBody>
      </p:sp>
    </p:spTree>
    <p:extLst>
      <p:ext uri="{BB962C8B-B14F-4D97-AF65-F5344CB8AC3E}">
        <p14:creationId xmlns:p14="http://schemas.microsoft.com/office/powerpoint/2010/main" val="39044014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
        <p:nvSpPr>
          <p:cNvPr id="4" name="Title 1"/>
          <p:cNvSpPr txBox="1">
            <a:spLocks/>
          </p:cNvSpPr>
          <p:nvPr/>
        </p:nvSpPr>
        <p:spPr>
          <a:xfrm>
            <a:off x="323850" y="199291"/>
            <a:ext cx="8878765" cy="544167"/>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المسار الحرج                                                                                 المحاضرة السادسة</a:t>
            </a:r>
            <a:endParaRPr lang="ar-SA" sz="2000" dirty="0">
              <a:solidFill>
                <a:schemeClr val="accent1"/>
              </a:solidFill>
            </a:endParaRPr>
          </a:p>
        </p:txBody>
      </p:sp>
      <p:sp>
        <p:nvSpPr>
          <p:cNvPr id="5" name="مستطيل 4"/>
          <p:cNvSpPr/>
          <p:nvPr/>
        </p:nvSpPr>
        <p:spPr>
          <a:xfrm>
            <a:off x="1158032" y="1245648"/>
            <a:ext cx="7632848" cy="46085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Tx/>
              <a:buChar char="-"/>
            </a:pPr>
            <a:r>
              <a:rPr lang="ar-SA" sz="2400" dirty="0" smtClean="0">
                <a:solidFill>
                  <a:schemeClr val="tx1"/>
                </a:solidFill>
              </a:rPr>
              <a:t>الوقت الفائض الإجمالي تكون رقم موجب او صفر . فلا يمكن ان تكون سالب  الا اذا هناك خطا في الحساب او في حالة ان يبدا المشروع كله متأخرا عن موعده.</a:t>
            </a:r>
          </a:p>
          <a:p>
            <a:pPr marL="285750" indent="-285750">
              <a:buFontTx/>
              <a:buChar char="-"/>
            </a:pPr>
            <a:r>
              <a:rPr lang="ar-SA" sz="2400" dirty="0" smtClean="0">
                <a:solidFill>
                  <a:schemeClr val="tx1"/>
                </a:solidFill>
              </a:rPr>
              <a:t>الأنشطة الراكدة ( أي ليس بها أي </a:t>
            </a:r>
            <a:r>
              <a:rPr lang="ar-SA" sz="2400" smtClean="0">
                <a:solidFill>
                  <a:schemeClr val="tx1"/>
                </a:solidFill>
              </a:rPr>
              <a:t>أوقات فائضة)</a:t>
            </a:r>
            <a:endParaRPr lang="ar-SA" sz="2400" dirty="0" smtClean="0">
              <a:solidFill>
                <a:schemeClr val="tx1"/>
              </a:solidFill>
            </a:endParaRPr>
          </a:p>
          <a:p>
            <a:pPr marL="285750" indent="-285750">
              <a:buFontTx/>
              <a:buChar char="-"/>
            </a:pPr>
            <a:r>
              <a:rPr lang="ar-SA" sz="2400" dirty="0" smtClean="0">
                <a:solidFill>
                  <a:schemeClr val="tx1"/>
                </a:solidFill>
              </a:rPr>
              <a:t>اما القيم الموجبة فتعنى انه يمكن تأخر المشروع في حدود تلك القيمة دون ان يسبب ذلك تأخير للمشروع ككل.</a:t>
            </a:r>
          </a:p>
          <a:p>
            <a:pPr marL="285750" indent="-285750">
              <a:buFontTx/>
              <a:buChar char="-"/>
            </a:pPr>
            <a:r>
              <a:rPr lang="ar-SA" sz="2400" dirty="0" smtClean="0">
                <a:solidFill>
                  <a:schemeClr val="tx1"/>
                </a:solidFill>
              </a:rPr>
              <a:t>القيم الصفرية للفائض الإجمالي تعنى انه ليس هناك مجال لتأخير هذا النشاط فأي تأخير سوف يؤثر على المشروع ككل ولذلك تسمى الأنشطة ذات الفائض الإجمالي الذي قيمته صفر بالأنشطة الحرجة.</a:t>
            </a:r>
          </a:p>
        </p:txBody>
      </p:sp>
    </p:spTree>
    <p:extLst>
      <p:ext uri="{BB962C8B-B14F-4D97-AF65-F5344CB8AC3E}">
        <p14:creationId xmlns:p14="http://schemas.microsoft.com/office/powerpoint/2010/main" val="16618953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6466</TotalTime>
  <Words>1617</Words>
  <Application>Microsoft Office PowerPoint</Application>
  <PresentationFormat>A4 Paper (210x297 mm)</PresentationFormat>
  <Paragraphs>260</Paragraphs>
  <Slides>26</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ae_AlMateen</vt:lpstr>
      <vt:lpstr>Arial</vt:lpstr>
      <vt:lpstr>AYM Wadiy S_U normal.</vt:lpstr>
      <vt:lpstr>Calibri</vt:lpstr>
      <vt:lpstr>PT Bold Heading</vt:lpstr>
      <vt:lpstr>Times New Roman</vt:lpstr>
      <vt:lpstr>Office Theme</vt:lpstr>
      <vt:lpstr>PowerPoint Presentation</vt:lpstr>
      <vt:lpstr>المحاضرة السادسة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Bassim Ali Yoseif Alsabbgh</cp:lastModifiedBy>
  <cp:revision>218</cp:revision>
  <dcterms:created xsi:type="dcterms:W3CDTF">2014-09-11T06:47:01Z</dcterms:created>
  <dcterms:modified xsi:type="dcterms:W3CDTF">2014-10-23T07:50:32Z</dcterms:modified>
</cp:coreProperties>
</file>