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310" r:id="rId3"/>
    <p:sldId id="375" r:id="rId4"/>
    <p:sldId id="376" r:id="rId5"/>
    <p:sldId id="409" r:id="rId6"/>
    <p:sldId id="384" r:id="rId7"/>
    <p:sldId id="385" r:id="rId8"/>
    <p:sldId id="386" r:id="rId9"/>
    <p:sldId id="387" r:id="rId10"/>
    <p:sldId id="389" r:id="rId11"/>
    <p:sldId id="393" r:id="rId12"/>
    <p:sldId id="392" r:id="rId13"/>
    <p:sldId id="391" r:id="rId14"/>
    <p:sldId id="390" r:id="rId15"/>
    <p:sldId id="394" r:id="rId16"/>
    <p:sldId id="397" r:id="rId17"/>
    <p:sldId id="401" r:id="rId18"/>
    <p:sldId id="400" r:id="rId19"/>
    <p:sldId id="402" r:id="rId20"/>
    <p:sldId id="410" r:id="rId21"/>
    <p:sldId id="406" r:id="rId22"/>
    <p:sldId id="405" r:id="rId23"/>
    <p:sldId id="404" r:id="rId24"/>
    <p:sldId id="403" r:id="rId25"/>
    <p:sldId id="407" r:id="rId26"/>
    <p:sldId id="408"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4" autoAdjust="0"/>
  </p:normalViewPr>
  <p:slideViewPr>
    <p:cSldViewPr>
      <p:cViewPr varScale="1">
        <p:scale>
          <a:sx n="94" d="100"/>
          <a:sy n="94" d="100"/>
        </p:scale>
        <p:origin x="84" y="41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28.31858" units="1/cm"/>
          <inkml:channelProperty channel="Y" name="resolution" value="28.36565" units="1/cm"/>
          <inkml:channelProperty channel="T" name="resolution" value="1" units="1/dev"/>
        </inkml:channelProperties>
      </inkml:inkSource>
      <inkml:timestamp xml:id="ts0" timeString="2014-10-23T08:11:21"/>
    </inkml:context>
    <inkml:brush xml:id="br0">
      <inkml:brushProperty name="width" value="0.05292" units="cm"/>
      <inkml:brushProperty name="height" value="0.05292" units="cm"/>
      <inkml:brushProperty name="color" value="#FF0000"/>
    </inkml:brush>
  </inkml:definitions>
  <inkml:trace contextRef="#ctx0" brushRef="#br0">21970 9329 0,'0'-21'172,"0"-1"-172,22 22 15,-22-21-15,0-1 16,0 1-16,0-1 15,0 1-15,0-22 16,21 21-16,-21 1 16,0-1-16,0 22 15,0-43-15,0 43 16,0-21-16,0-1 15,0 1-15,0 21 16,0-22-16,0-21 16,0 43-16,0-43 15,0 43-15,0-21 16,0 21-16,0-21 15,0-1 1,0 22-16,0-21 31,0 21-31,0-22 16,0 22-16,0-21 15,0-1-15,0 22 16,0-21 0,0 21-16,-21 0 15,-1-22-15,22 1 16,-21 21-1,-1-22-15,-21 22 16,43-21-16,-21-1 16,-1 22-16,1 0 15,-1 0-15,22 0 16,-21-21-1,-1 21-15,22 0 16,-21 0-16,21 0 16,-22 0-16,1 0 15,-1 0-15,1 0 16,-1 0-16,22 0 15,-21 0-15,21 0 16,-22 0-16,1 0 31,21 0-31,-22 0 16,22 0-16,-21 0 15,-1 0-15,22 0 16,-21 0-16,21 0 16,-22 0-16,22 0 15,-21 0 1,-1 0-16,1 0 15,21 0-15,-22 0 16,1 0-16,21 0 16,-22 0-1,22 0 1,-21 0 15,21 0-31,-22 0 16,1 21-16,21-21 15,-22 0-15,22 0 16,-21 0-1,-1 0-15,22 22 16,-21-22-16,21 21 16,-22-21-1,22 0-15,-21 22 16,-1-22-16,22 21 15,0-21 1,0 22 0,-21-22-16,21 21 15,-22-21-15,1 0 16,21 22-16,0-22 15,-22 21 1,22 1-16,0-1 16,-43-21-16,22 22 15,21-1-15,-22-21 16,22 0-16,-21 21 15,21 1-15,0-22 16,0 21-16,0-21 16,0 22-16,0-22 15,0 21-15,0 1 16,-22-22-16,22 21 15,-21-21-15,21 43 16,0-43-16,0 22 16,0-1-1,-22 1-15,22-22 16,0 21-16,0 1 15,0-1-15,0-21 16,0 22-16,0-22 31,0 21-15,0-21-1,0 0-15,0 22 16,0-1 0,0-21-16,0 22 15,0-22 1,0 21-1,0 1 1,0-22 0,0 21-1,22-21-15,-1 0 31,-21 0-31,22 0 16,-22 22-16,43-1 16,-43-21-1,21 0-15,1 22 16,-1-22-16,-21 0 15,22 0-15,-22 21 16,0-21-16,21 0 16,1 0-1,-22 0-15,21 0 16,1 0-16,-1 0 15,-21 22-15,22-22 16,21 21-16,0-21 16,-22 0-16,-21 0 15,22 0-15,-22 0 16,21 0-1,-21 0-15,22 0 16,-1 0 0,1 0-16,-22 0 15,43 0-15,-43 0 16,21 0-16,-21 0 15,22 0-15,-1 0 16,-21 0-16,0-21 16,22 21-1,-22 0-15,21 0 16,1 0-16,-1 0 15,-21 0-15,43 0 16,-43 0-16,22 0 16,-22 0-16,21 0 31,1-22-16,-22 22-15,21 0 16,-21 0 0,22 0-16,-22 0 15,21 0-15,-21 0 16,22 0-16,-22 0 31,21 0-31,-21 0 16,22 0-16,-22 0 15,21 0 1,1 0-16,-22 0 15,21 0 17,-21 0 14</inkml:trace>
</inkml:ink>
</file>

<file path=ppt/ink/ink2.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28.31858" units="1/cm"/>
          <inkml:channelProperty channel="Y" name="resolution" value="28.36565" units="1/cm"/>
          <inkml:channelProperty channel="T" name="resolution" value="1" units="1/dev"/>
        </inkml:channelProperties>
      </inkml:inkSource>
      <inkml:timestamp xml:id="ts0" timeString="2014-10-23T08:14:14.173"/>
    </inkml:context>
    <inkml:brush xml:id="br0">
      <inkml:brushProperty name="width" value="0.05292" units="cm"/>
      <inkml:brushProperty name="height" value="0.05292" units="cm"/>
      <inkml:brushProperty name="color" value="#FF0000"/>
    </inkml:brush>
  </inkml:definitions>
  <inkml:trace contextRef="#ctx0" brushRef="#br0">5890 5976 0,'22'0'249,"-1"0"-249,1 0 16,-1 0-16,1 0 31,-22 0-31,21 0 16,-21 0-16,22 0 15,-22 0-15,43 0 16,-43 0-16,43 0 15,-43 0-15,21 0 16,-21 0-16,22 21 16,-1-21-1,1 0-15,-1 0 16,1 22-16,21-22 15,-22 0-15,1 0 16,21 0-16,-43 0 16,21 0-16,1 0 15,-1 0-15,22 0 16,-21 0-16,21 0 15,0 21-15,21-21 16,-21 0-16,-21 0 16,-1 0-16,22 0 15,0 0-15,-21 0 16,21 0-16,0 0 15,43 0 1,-22 0-16,1 0 16,-1 0-16,-21 0 15,0 0-15,-21 0 16,-1 0-16,1 0 15,21 0-15,-22 0 16,1 0-16,21 0 16,0 0-16,0 0 15,0 0-15,21 0 16,1 0-16,-1 0 15,44 0-15,-1 0 16,-42 0-16,21 0 16,-22 0-16,0 0 15,-21 0-15,22 0 16,-22 0-16,21 0 15,1 22-15,-22-22 16,0 0-16,0 0 16,0 0-16,21 0 15,1 0-15,-22 0 16,0 0-16,0 0 15,0 0 1,21 0-16,-21 0 16,22 0-16,-22 0 15,21 0-15,-21 0 16,22 0-16,64 0 15,-22 0-15,22 0 16,-43 0-16,0 0 16,0 0-16,43 0 15,-21 0-15,21 0 16,-43 0-16,-22 0 15,-21 0-15,22 0 16,-22 0-16,-22 0 16,1 0-16,42 0 15,-42 0-15,21 0 16,-22 0-16,22 0 15,0 0-15,-21 0 16,-1 0-16,1 0 16,-1 0-16,1 0 15,-22 0 1,21 0-16</inkml:trace>
</inkml:ink>
</file>

<file path=ppt/ink/ink3.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28.31858" units="1/cm"/>
          <inkml:channelProperty channel="Y" name="resolution" value="28.36565" units="1/cm"/>
          <inkml:channelProperty channel="T" name="resolution" value="1" units="1/dev"/>
        </inkml:channelProperties>
      </inkml:inkSource>
      <inkml:timestamp xml:id="ts0" timeString="2014-10-23T08:34:39.912"/>
    </inkml:context>
    <inkml:brush xml:id="br0">
      <inkml:brushProperty name="width" value="0.05292" units="cm"/>
      <inkml:brushProperty name="height" value="0.05292" units="cm"/>
      <inkml:brushProperty name="color" value="#FF0000"/>
    </inkml:brush>
  </inkml:definitions>
  <inkml:trace contextRef="#ctx0" brushRef="#br0">9545 11114 0,'0'0'31,"0"0"-31,0 0 16,0-22 15,0 22-31,-22 0 16,22-21-16,-21 21 15,21-22-15,0 1 16,-22 21-16,1-22 16,-1 22-16,1-21 15,-1-1-15,22 22 16,-21 0-16,-1-21 15,1-1-15,21 22 16,-22 0-16,1 0 16,-22 0-16,21 0 15,1 0-15,-44-21 16,44-1-16,-1 22 15,-21 0-15,22 0 16,-22 0-16,21 0 16,-42 0-1,21 0-15,-22 0 16,22 0-16,-21 0 15,21 0-15,-22 0 16,22 0-16,-21 0 16,21 0-16,0 0 15,21 0-15,-21 0 16,0 0-16,22 0 15,-22 0-15,-21 0 16,42 0-16,1 0 16,-1 0-16,-21 0 15,0 0-15,22 22 16,-22-22-16,0 21 15,-22 1-15,22 21 16,0-43-16,0 0 16,0 21-16,-21 22 15,21-43-15,43 22 16,-22-1-16,1-21 15,-22 22-15,43-22 16,-22 43-16,22-43 16,0 21-1,-21 1-15,-1-1 16,22 1-16,0-1 15,-43 22-15,43-21 16,-21 21-16,-1-22 16,22 22-16,0 0 15,0 22-15,0-22 16,0 21-16,0-21 15,0 0-15,0 22 16,0-1-16,0 1 16,0-22-16,0 0 15,22 0-15,-1 0 16,1-22-16,-1 22 15,22 0-15,-43-21 16,43 42-16,-21-42 16,42 21-16,-42 21 15,21 1-15,0-44 16,21 0-16,-21 22 15,22-21-15,42 42 16,-42-42-16,42 21 16,-21 0-1,0-22-15,0 22 16,-22-43-16,22 22 15,-21-22-15,-1 0 16,22 0-16,22 0 16,-1-43-16,22-22 15,22 22-15,21-21 16,-22-1-16,1 44 15,-22-22-15,-22 0 16,-21 0-16,22 22 16,-44-1-16,-21-42 15,-21 42-15,21-21 16,-22-43-16,1 22 15,-1-22-15,1 21 16,-22-42-16,0 42 16,0 1-16,0-1 15,0 1-15,0-1 16,0 1-16,0-1 15,0 1-15,0-22 16,-22 43-16,1 21 16,-1-21-1,1 22-15,21-22 16,-43 21-16,21 1 15,-42-1-15,42-21 16,-42 43-16,-1-21 16,1-22-16,21 43 15,-22-22-15,22 1 16,-21-1-16,42 22 15,-42-21-15,21 21 16,-22 0-16,1 0 16,-1 0-16,-42 0 15,21 0-15,21 0 16,44 21-16,-22 1 15,43-22-15,-22 0 16</inkml:trace>
  <inkml:trace contextRef="#ctx0" brushRef="#br0" timeOffset="2433.5688">19520 13263 0,'0'0'109,"-43"-43"-93,21 22-16,-21-1 15,22 1-15,-1 21 16,22-22-16,-43 1 15,0-1-15,-21 1 16,-1-22-16,1 43 16,-44-43-16,22 43 15,22 0-15,21 0 16,0 0-16,0-22 15,0 22-15,21 0 16,-42 0-16,-1 0 16,22 0-1,-43 0-15,43 0 16,0 0-16,0 0 15,0 0-15,22 0 16,-1 43-16,-21-21 16,0 42-16,-21-42 15,21 42-15,-43 1 16,21-22-16,22 0 15,0 0-15,22 43 16,21-65-16,-22 1 16,22 21-16,0 0 15,0-22-15,0 44 16,0-1-16,0 1 15,0-1-15,43 22 16,-21 22-16,21-44 16,21 65-16,1-43 15,-44-43-15,65 43 16,-21-43-16,-22 22 15,43-65-15,0 64 16,86-21-16,-22 0 16,22-43-1,43 0-15,-21 0 16,-1-21-16,22-65 15,-86-22-15,22-42 16,-87 107-16,22-43 16,-64 21-16,-1-42 15,1 64-15,-1-43 16,-21 21-16,0 1 15,0-1-15,0 44 16,-21-22-16,-1 0 16,-21 0-16,0-22 15,0 1-15,0 21 16,22 21-16,-1-42 15,-21 42-15,22-21 16,-22 0-16,21 22 16,-21-22-16,-21-22 15,42 22-15,-42-21 16,42 42-16,-42 1 15</inkml:trace>
  <inkml:trace contextRef="#ctx0" brushRef="#br0" timeOffset="4055.948">9846 11651 0,'21'0'125,"22"0"-125,86 43 16,0 43-16,65 0 15,21 22-15,64-44 16,-21 22-16,22 0 16,-22 0-16,21-21 15,-21-22-15,0-22 16,-43 44-16,0-65 15,-22 0-15,-42 0 16,21 0-16,-65 0 16,-21 21-1,22-21-15,-44 43 16,22-22-16,22 1 15,-22-1-15,0 1 16,0-1-16,-22 1 16,22 42-16,0-42 15,0-1-15,-21 1 16,-1-22-16,1 21 15,-22-21-15,21 22 16,44-1-16,-65 1 16,43-1-16,0 1 15,21 21-15,22-22 16,22 1-16,-1 21 15,-21-43-15,0 21 16,0 1-16,-21 21 16,-1 0-16,22 0 15,-22-22-15,-42 22 16,21-43-16,-43 43 15,64-43-15,-42 0 16,21 0-16,-22 22 16,22-1-1,22 22-15,-1-21 16,1-1-16,21 22 15,0-43-15,-22 22 16,1-22-16,-44 0 16,1 0-16,-22 0 15,-22 0-15,22 0 16,-21 0-16,-1 0 15,1 21-15,-1-21 16,1 0-16,-1 0 16,1 0-16,-1 0 15,-21 0-15,22 0 31,-1 0 1</inkml:trace>
  <inkml:trace contextRef="#ctx0" brushRef="#br0" timeOffset="8782.6874">16617 13930 0,'0'0'140,"-21"0"-124,-1 0-16,1 0 15,-22-22-15,22 22 16,-22 0-16,0 0 16,0 0-16,0-21 15,0-1-15,-22 22 16,22 0-16,-21 0 15,-1 0-15,22 0 16,-21 0-16,21 0 16,0 0-16,0 0 15,0-21-15,0 21 16,0 0-16,0 0 15,21 0-15,1 0 16,-22 0-16,21 0 16,1-22-16,-22 1 15,21 21-15,-21-22 16,-21 1-16,-22-22 15,0 21-15,0 22 16,-22 0-16,22 0 16,22-21-1,-1 21-15,1 0 16,42-22-16,1 22 15,-22 0-15,21-21 16,-21 21-16,-21-43 16,-22 21-16,0 1 15,21-1-15,-21 1 16,22-22-16,-1 0 15,-21 43-15,22-22 16,21 1-16,-22-1 16,22 22-16,0 0 15,22-21-15,-1-1 16,1 22-16,-1 0 15</inkml:trace>
  <inkml:trace contextRef="#ctx0" brushRef="#br0" timeOffset="10046.2712">13844 13220 0,'0'0'141,"-43"0"-126,22 0-15,-1 0 16,1 0-16,-1 0 15,1 0-15,-22 0 16,43 0-16,-22 0 16,22 0-16,-43 0 15,43 0-15,-21 0 16,-1 0-16,1 0 15,-44 0-15,44 0 16,-22 0-16,0 0 16,0 0-16,-22 0 15,44 0-15,-1 0 16,-21 0-16,43 0 156,0 22-141,43 64-15,-21-22 16,42 22-16,-21-21 16,22 42-16,-22-64 15,0 22-15,0-44 16,-22 1-16,1-22 15,-1 0-15,-21 0 16</inkml:trace>
  <inkml:trace contextRef="#ctx0" brushRef="#br0" timeOffset="13603.0256">12726 13263 0</inkml:trace>
  <inkml:trace contextRef="#ctx0" brushRef="#br0" timeOffset="17986.5694">8470 8964 0,'0'0'125,"0"-22"-110,0 22-15,0 0 16,-22-21-16,1-1 16,21 22-16,-22 0 15,1 0-15,21-21 16,0 21-16,-22 0 31,1 0 0,21 0-15,-22 0-1,22 0-15,-21 0 16,-1 0-16,-20 0 16,42 0-16,-22 0 15,1 21-15,-1-21 16,-21 0-16,43 22 15,-21-22-15,-1 0 16,-21 21-16,22 1 16,-22-22-1,21 43-15,1-22 16,21-21-16,-43 22 15,43-22-15,-22 43 16,1-43-16,21 21 16,-22-21-16,1 43 15,-1-43-15,22 43 16,0 22-16,-21-65 15,21 21-15,-22 22 16,22 0-16,0 22 16,0-44-16,0 44 15,0-44-15,0 1 16,0 21-16,0-22 15,0-21-15,0 0 16,0 22-16,0-1 16,0-21-16,22 43 15,-1-43-15,22 0 16,-21 43-16,-1-43 15,1 43-15,21-43 16,0 43-16,0-21 16,21-22-1,1 0-15,-1 21 16,0-21-16,1 0 15,42 0-15,-21 0 16,-21 0-16,-1-21 16,1-1-16,21 1 15,-43-22-15,0 43 16,21-22-16,-21-21 15,-21 43-15,21-21 16,0-1-16,-22 1 16,22-22-16,-21 43 15,-1-65-15,1 44 16,42-22-16,-42 0 15,-1 21-15,1-21 16,-22 0-16,21 0 16,22 22-16,-21 21 15,-22-43-15,0 21 16,21 1-16,-21-22 15,0 0-15,0 21 16,0-21-16,0 0 16,-21 0-1,-1 22-15,-21-44 16,22 23-16,-22-1 15,21 21-15,1 1 16,-1-1-16,22 1 16,-21 21-16,-1-22 15,1 1-15,-22-1 16,21 1-16,-21 21 15,43 0-15,-21-22 16,21 1-16,-22 21 16,1 0-16,-22 0 15,21 0-15,-42 0 16,21-22-16,-22 1 15,1 21-15,-1 0 16,22 0-16,0 0 16,-21 0-16,21 0 15,-22 0-15,22 21 16,0-21-16,0 43 16,1-21-16,-44-22 15,-22 43-15,22 0 16,22-22-1,-22 22-15,64-43 16,-21 22-16,43-1 16,-21-21-1,21 0-15,0 22 16,-22-22-16,22 21 15,-21 0-15,21 1 16,0-1-16,-22 22 16,22 0-16,-21-21 15,21 21-15,0 0 16,0-43-16,0 21 15</inkml:trace>
</inkml:ink>
</file>

<file path=ppt/ink/ink4.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28.31858" units="1/cm"/>
          <inkml:channelProperty channel="Y" name="resolution" value="28.36565" units="1/cm"/>
          <inkml:channelProperty channel="T" name="resolution" value="1" units="1/dev"/>
        </inkml:channelProperties>
      </inkml:inkSource>
      <inkml:timestamp xml:id="ts0" timeString="2014-10-23T08:37:29.481"/>
    </inkml:context>
    <inkml:brush xml:id="br0">
      <inkml:brushProperty name="width" value="0.05292" units="cm"/>
      <inkml:brushProperty name="height" value="0.05292" units="cm"/>
      <inkml:brushProperty name="color" value="#FF0000"/>
    </inkml:brush>
  </inkml:definitions>
  <inkml:trace contextRef="#ctx0" brushRef="#br0">12640 13607 0,'0'0'78,"-21"-21"-78,-22 21 16,0-22-1,-22-21-15,22 0 16,-42 0-16,42 22 15,-22-22-15,22 21 16,0-21-16,-21 22 16,-44-1-16,65 1 15,-43-1-15,22 1 16,-1 21-16,-21 0 15,43 0-15,-21-22 16,21 22-16,-22 0 16,22 0-16,0 0 15,-21 0-15,21 0 16,-22 0-16,1 0 15,-1 0-15,1 22 16,-1-1-16,44 1 16,-44-1-16,44 22 15,-22 0-15,-22 22 16,22-1-16,-21-21 15,-22 43-15,64-43 16,-42 22-16,21-1 16,21 1-1,1-22-15,-22 43 16,0-65-16,21 1 15,1 21-15,-1-22 16,1 22-16,21 0 16,0-21-16,-22 21 15,1-22-15,21 1 16,0-1-16,0 1 15,0 21-15,0-22 16,0 1-16,0 21 16,0 0-16,0-43 15,43 64-15,-22-21 16,22 22-16,22-22 15,-22-22-15,21 1 16,1 21-16,-1-43 16,-21 21-16,43-21 15,-21 0-15,-1 0 16,-21 0-16,0 0 15,43 0-15,-21 0 16,-22 0-16,21 0 16,-21 0-1,22-21-15,21-1 16,0 1-16,64-22 15,-21-22-15,0-21 16,-21 0-16,-1 43 16,-21-21-16,-21-22 15,-1 43-15,-21-22 16,0 22-16,21-21 15,-21 42-15,0-21 16,-21 0-16,-1 43 16,-21-43-16,22 43 15,-22-21-15,0-1 16,21-21-16,-21 43 15,0-43-15,0 0 16,0-21-16,-21 21 16,-1 0-16,22 21 15,0 22-15,0-21 16,-21 21-16,21-22 15,-43 1-15,0 21 16,21-22-16,-20 1 16,-1 21-1,43-22-15,-22 22 16,1 0-16,21-21 15,-22 21-15</inkml:trace>
  <inkml:trace contextRef="#ctx0" brushRef="#br0" timeOffset="2168.3722">9222 14897 0,'0'0'109,"-43"0"-109,0 0 16,22 0-16,-44 0 16,1 0-16,-44 0 15,65 0-15,0 0 16,-21 0-16,-22 0 15,21 0-15,-42 0 16,-22 0-16,43 0 16,-43 0-16,-43 0 15,65 0-15,-1 0 16,65 22-16,22-22 15,-1 0-15,1 0 16,21 0 62,43 0-62,0-22-1,0 22-15,43 0 16,0 0-16,43 0 15,-22 0-15,43 0 16,1 0-16,-22 0 16,-43 0-16,-65 0 15</inkml:trace>
  <inkml:trace contextRef="#ctx0" brushRef="#br0" timeOffset="3650.3532">9201 14790 0,'-22'0'140,"1"0"-124,21 0-16,-22 0 15,-21 0-15,43 0 16,-21 0-16,-22 0 16,21 0-16,1 0 15,-22 0-15,21 0 16,1 0-16,-44 0 15,44 0-15,-22 0 16,21 0-16,-42 0 16,21 0-16,0 0 15,21 0-15,-21 0 16,0 0-16,0 0 15,22 0-15,-22 0 16,-22 0-16,1 0 16,21 0-1,22 0-15,-22 0 16,0 21-16,21-21 15,1 0-15,-22 0 16,43 0-16,-22 0 16,22 0-1,-43 0-15,43 0 16,-43 0-16,0 0 15,22 0-15,-1 0 16,1 0-16,21 0 16,-22 0-1,1 0 1,21 0-1,-22 0 1,22 0-16,-21 0 16,21 0-1</inkml:trace>
  <inkml:trace contextRef="#ctx0" brushRef="#br0" timeOffset="5163.5338">9093 14682 0,'-21'0'125,"21"0"-125,-22 0 15,1 0-15,-1-21 16,1 21-1,-1 0-15,22 0 16,-21 0-16,21 0 16,-43 0-16,43 0 15,-22 0-15,1-22 16,-1 22-16,1 0 15,-1 0-15,1-21 16,-1 21-16,1 0 16,-1 0-16,22 0 15,-43 0-15,43 0 16,-43 0-16,22 0 15,-1 0-15,1 0 16,-44 0-16,44 0 16,-1 0-16,-21 0 15,22 0-15,-1 0 16,-21 0-16,0 0 15,1 0-15,20 0 16,-21 0-16,0 0 16,22 0-16,-1 0 15,-21 0-15,22 0 16,-1 0-1,22 0-15,-21 0 16,-1 0-16,1 0 16,21 0-16,-22 0 15,-42 0-15,42 0 16,1 0-16,-22 0 15,21 0-15,1 0 16,-1 0-16,22 0 16,-21 0-16,-1 0 15,22 0 1,-21 0-16,-1 0 15,1 0-15,-22 0 16,0 0-16,0 0 16,21 0-16,-21 0 15,43 0-15,-21 0 16</inkml:trace>
  <inkml:trace contextRef="#ctx0" brushRef="#br0" timeOffset="7659.5018">22551 15349 0,'0'0'78,"21"0"-78,22 0 16,-21 0-16,-1 0 15,22 0-15,0 0 16,-21 0-16,21 0 16,-22 0-16,1 0 15,21-22-15,43 22 16,-43 0-16,21 0 15,-21 0-15,22 0 16,-1 0-16,1 0 16,-1 0-16,-21 0 15,0 0-15,-21 0 16,21 0-1,-22 0-15,-21 0 16,43 0-16,-43 0 16,22 0-16,64 0 15,0 0-15,21 0 16,87 22-16,-87-22 15,44 0-15,-65 0 16,-43 0-16,-22 0 16</inkml:trace>
  <inkml:trace contextRef="#ctx0" brushRef="#br0" timeOffset="9219.4818">22658 15693 0,'0'-22'140,"0"1"-140,22 21 16,21 0-1,0 0-15,0 0 16,0-22-16,64 1 16,-21-1-16,-21 22 15,-1 0-15,22 0 16,-21 0-16,21 0 15,-22 0-15,1 0 16,-1 0-16,-42 0 16,-1 0-16,22 0 15,-43 0-15,22 0 16,-1 0-16,1 0 15,-1 0-15,-21 0 16,22 0-16,-1-21 16,-21 21-1,22 0-15,-22 0 16,21 0-16,22 0 15,-43 0-15,22 0 16,-1 0-16,-21 0 16,22 0 15,-1 0-16,65 0-15,43 0 16,-21 0-16,85 21 16,-85-21-16,-1 0 15,-43 0-15,-42 0 16,-22 0-16</inkml:trace>
  <inkml:trace contextRef="#ctx0" brushRef="#br0" timeOffset="11528.2522">19176 14919 0,'0'-22'16,"0"-21"-16,0 22 15,0 21-15,0-22 16,0 1 0,0 21-16,0-22 15,0 22-15,0 0 16,0-21-16,-22-1 15,1 1-15,-1-1 16,1 22-16,21-43 16,-43 43-16,21-21 15,1 21-15,-22 0 16,21 0-1,1 0-15,21 0 16,-22 0-16,22 0 16,-43 0-16,22 0 15,-22 0-15,-22 0 16,22-22-16,-21 22 15,42 0-15,1 0 16,-22 0-16,43 0 16,-22 0-1,22 0-15,-43 0 16,43 0-16,-21 0 15,21 0-15,-43 0 16,43 0-16,-43 0 16,21 0-16,-21 0 15,43 0-15,-43 0 16,0 0-16,22 0 15,21 22-15,-43-22 16,21 0-16,1 21 16,-1 1-16,22-1 15,-21-21-15,-1 22 16,22-1-1,-21 1-15,-1 21 16,22-22-16,-21 22 16,-1-21-16,22-1 15,-21 22-15,21-21 16,-22-1-16,22 22 15,0-21-15,0-22 16,0 43-16,0-43 16,0 43-16,22 21 15,-1 1-15,-21-22 16,0 0-16,22-22 15,-1 1-15,-21-1 16,22 1-16,-22-1 16,43 1-16,-43-22 15,43 21-15,-22 1 16,22-22-16,-21 21 15,-22-21-15,21 22 16,1-22-16,-22 0 16,21 0-16,22 0 15,-21 0-15,42 0 16,1 0-1,21 0-15,-22 0 16,44 0-16,-1 0 16,22-22-16,-21 22 15,21 0-15,-65-21 16,-21-1-16,-21 22 15,-1-21-15,1-1 16,-22 1-16,21-1 16,-21 1-16,0-1 15,22-21-15,-22 22 16,0-22-16,0 21 15,0-42-15,0 42 16,0 1-16,0-22 16,0 0-16,0 21 15,-22 1-15,1-44 16,-44 1-16,22 21 15,-21-43-15,21 43 16,0-22-16,0 44 16,21-1-16,-21 1 15,0-1-15,22 22 16,-1-21-1,22 21-15,-21 0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10/23/2014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641751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600915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1820471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13.png"/><Relationship Id="rId7" Type="http://schemas.openxmlformats.org/officeDocument/2006/relationships/customXml" Target="../ink/ink2.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0.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3.emf"/><Relationship Id="rId4" Type="http://schemas.openxmlformats.org/officeDocument/2006/relationships/customXml" Target="../ink/ink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المشاريع</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عبدالله حمود سراج</a:t>
            </a:r>
          </a:p>
          <a:p>
            <a:pPr algn="ctr"/>
            <a:r>
              <a:rPr lang="ar-SA" sz="2800" b="1" dirty="0" smtClean="0">
                <a:solidFill>
                  <a:srgbClr val="7F7F7F"/>
                </a:solidFill>
                <a:latin typeface="Calibri" pitchFamily="34" charset="0"/>
                <a:cs typeface="Times New Roman" pitchFamily="18" charset="0"/>
              </a:rPr>
              <a:t>أستاذ مشارك</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 السابعة</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أسلوب بيرت</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 اسلوب بيرت                                                                          المحاضرة السابعة</a:t>
            </a:r>
            <a:endParaRPr lang="ar-SA" sz="2000" dirty="0">
              <a:solidFill>
                <a:schemeClr val="accent1"/>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3</a:t>
            </a:fld>
            <a:endParaRPr lang="en-US" sz="1200" dirty="0">
              <a:solidFill>
                <a:schemeClr val="bg1"/>
              </a:solidFill>
            </a:endParaRPr>
          </a:p>
        </p:txBody>
      </p:sp>
      <p:sp>
        <p:nvSpPr>
          <p:cNvPr id="5" name="عنصر نائب للمحتوى 4"/>
          <p:cNvSpPr>
            <a:spLocks noGrp="1"/>
          </p:cNvSpPr>
          <p:nvPr>
            <p:ph idx="1"/>
          </p:nvPr>
        </p:nvSpPr>
        <p:spPr>
          <a:xfrm>
            <a:off x="758056" y="1170036"/>
            <a:ext cx="8915400" cy="676672"/>
          </a:xfrm>
          <a:prstGeom prst="flowChartPunchedTape">
            <a:avLst/>
          </a:prstGeom>
        </p:spPr>
        <p:style>
          <a:lnRef idx="1">
            <a:schemeClr val="accent6"/>
          </a:lnRef>
          <a:fillRef idx="2">
            <a:schemeClr val="accent6"/>
          </a:fillRef>
          <a:effectRef idx="1">
            <a:schemeClr val="accent6"/>
          </a:effectRef>
          <a:fontRef idx="minor">
            <a:schemeClr val="dk1"/>
          </a:fontRef>
        </p:style>
        <p:txBody>
          <a:bodyPr rtlCol="1" anchor="ctr"/>
          <a:lstStyle>
            <a:defPPr>
              <a:defRPr lang="en-US"/>
            </a:defPPr>
            <a:lvl1pPr algn="r" rtl="1" fontAlgn="base">
              <a:spcBef>
                <a:spcPct val="0"/>
              </a:spcBef>
              <a:spcAft>
                <a:spcPct val="0"/>
              </a:spcAft>
              <a:defRPr kern="1200">
                <a:solidFill>
                  <a:schemeClr val="dk1"/>
                </a:solidFill>
                <a:latin typeface="+mn-lt"/>
                <a:ea typeface="+mn-ea"/>
                <a:cs typeface="+mn-cs"/>
              </a:defRPr>
            </a:lvl1pPr>
            <a:lvl2pPr marL="457200" algn="r" rtl="1" fontAlgn="base">
              <a:spcBef>
                <a:spcPct val="0"/>
              </a:spcBef>
              <a:spcAft>
                <a:spcPct val="0"/>
              </a:spcAft>
              <a:defRPr kern="1200">
                <a:solidFill>
                  <a:schemeClr val="dk1"/>
                </a:solidFill>
                <a:latin typeface="+mn-lt"/>
                <a:ea typeface="+mn-ea"/>
                <a:cs typeface="+mn-cs"/>
              </a:defRPr>
            </a:lvl2pPr>
            <a:lvl3pPr marL="914400" algn="r" rtl="1" fontAlgn="base">
              <a:spcBef>
                <a:spcPct val="0"/>
              </a:spcBef>
              <a:spcAft>
                <a:spcPct val="0"/>
              </a:spcAft>
              <a:defRPr kern="1200">
                <a:solidFill>
                  <a:schemeClr val="dk1"/>
                </a:solidFill>
                <a:latin typeface="+mn-lt"/>
                <a:ea typeface="+mn-ea"/>
                <a:cs typeface="+mn-cs"/>
              </a:defRPr>
            </a:lvl3pPr>
            <a:lvl4pPr marL="1371600" algn="r" rtl="1" fontAlgn="base">
              <a:spcBef>
                <a:spcPct val="0"/>
              </a:spcBef>
              <a:spcAft>
                <a:spcPct val="0"/>
              </a:spcAft>
              <a:defRPr kern="1200">
                <a:solidFill>
                  <a:schemeClr val="dk1"/>
                </a:solidFill>
                <a:latin typeface="+mn-lt"/>
                <a:ea typeface="+mn-ea"/>
                <a:cs typeface="+mn-cs"/>
              </a:defRPr>
            </a:lvl4pPr>
            <a:lvl5pPr marL="1828800" algn="r" rtl="1" fontAlgn="base">
              <a:spcBef>
                <a:spcPct val="0"/>
              </a:spcBef>
              <a:spcAft>
                <a:spcPct val="0"/>
              </a:spcAft>
              <a:defRPr kern="1200">
                <a:solidFill>
                  <a:schemeClr val="dk1"/>
                </a:solidFill>
                <a:latin typeface="+mn-lt"/>
                <a:ea typeface="+mn-ea"/>
                <a:cs typeface="+mn-cs"/>
              </a:defRPr>
            </a:lvl5pPr>
            <a:lvl6pPr marL="2286000" algn="r" defTabSz="914400" rtl="1" eaLnBrk="1" latinLnBrk="0" hangingPunct="1">
              <a:defRPr kern="1200">
                <a:solidFill>
                  <a:schemeClr val="dk1"/>
                </a:solidFill>
                <a:latin typeface="+mn-lt"/>
                <a:ea typeface="+mn-ea"/>
                <a:cs typeface="+mn-cs"/>
              </a:defRPr>
            </a:lvl6pPr>
            <a:lvl7pPr marL="2743200" algn="r" defTabSz="914400" rtl="1" eaLnBrk="1" latinLnBrk="0" hangingPunct="1">
              <a:defRPr kern="1200">
                <a:solidFill>
                  <a:schemeClr val="dk1"/>
                </a:solidFill>
                <a:latin typeface="+mn-lt"/>
                <a:ea typeface="+mn-ea"/>
                <a:cs typeface="+mn-cs"/>
              </a:defRPr>
            </a:lvl7pPr>
            <a:lvl8pPr marL="3200400" algn="r" defTabSz="914400" rtl="1" eaLnBrk="1" latinLnBrk="0" hangingPunct="1">
              <a:defRPr kern="1200">
                <a:solidFill>
                  <a:schemeClr val="dk1"/>
                </a:solidFill>
                <a:latin typeface="+mn-lt"/>
                <a:ea typeface="+mn-ea"/>
                <a:cs typeface="+mn-cs"/>
              </a:defRPr>
            </a:lvl8pPr>
            <a:lvl9pPr marL="3657600" algn="r" defTabSz="914400" rtl="1" eaLnBrk="1" latinLnBrk="0" hangingPunct="1">
              <a:defRPr kern="1200">
                <a:solidFill>
                  <a:schemeClr val="dk1"/>
                </a:solidFill>
                <a:latin typeface="+mn-lt"/>
                <a:ea typeface="+mn-ea"/>
                <a:cs typeface="+mn-cs"/>
              </a:defRPr>
            </a:lvl9pPr>
          </a:lstStyle>
          <a:p>
            <a:pPr algn="r" rtl="1" eaLnBrk="1" hangingPunct="1">
              <a:defRPr/>
            </a:pPr>
            <a:r>
              <a:rPr lang="ar-SA" sz="3200" dirty="0" smtClean="0">
                <a:solidFill>
                  <a:schemeClr val="tx1"/>
                </a:solidFill>
                <a:cs typeface="PT Bold Heading" pitchFamily="2" charset="-78"/>
              </a:rPr>
              <a:t>الأهداف الدراسية للفصل</a:t>
            </a:r>
            <a:endParaRPr lang="ar-SA" sz="3200" dirty="0">
              <a:cs typeface="PT Bold Heading" pitchFamily="2" charset="-78"/>
            </a:endParaRPr>
          </a:p>
        </p:txBody>
      </p:sp>
      <p:sp>
        <p:nvSpPr>
          <p:cNvPr id="9"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10" name="عنصر نائب للمحتوى 2"/>
          <p:cNvSpPr txBox="1">
            <a:spLocks/>
          </p:cNvSpPr>
          <p:nvPr/>
        </p:nvSpPr>
        <p:spPr bwMode="auto">
          <a:xfrm>
            <a:off x="758056" y="2348880"/>
            <a:ext cx="8915400" cy="25093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rtl="1">
              <a:buFontTx/>
              <a:buChar char="-"/>
            </a:pPr>
            <a:r>
              <a:rPr lang="ar-SA" altLang="en-US" sz="2400" dirty="0" smtClean="0">
                <a:cs typeface="Arial" panose="020B0604020202020204" pitchFamily="34" charset="0"/>
              </a:rPr>
              <a:t>الخطوات الاساسية لاستخدام أسلوب بيرت</a:t>
            </a:r>
          </a:p>
          <a:p>
            <a:pPr marL="457200" indent="-457200" rtl="1">
              <a:buFontTx/>
              <a:buChar char="-"/>
            </a:pPr>
            <a:r>
              <a:rPr lang="ar-SA" altLang="en-US" sz="2400" dirty="0" smtClean="0">
                <a:cs typeface="Arial" panose="020B0604020202020204" pitchFamily="34" charset="0"/>
              </a:rPr>
              <a:t> مفهوم تسريع المشروع.</a:t>
            </a:r>
          </a:p>
          <a:p>
            <a:pPr marL="457200" indent="-457200" rtl="1">
              <a:buFontTx/>
              <a:buChar char="-"/>
            </a:pPr>
            <a:r>
              <a:rPr lang="ar-SA" altLang="en-US" sz="2400" dirty="0" smtClean="0">
                <a:cs typeface="Arial" panose="020B0604020202020204" pitchFamily="34" charset="0"/>
              </a:rPr>
              <a:t>عملية تسريع المشروع.</a:t>
            </a:r>
            <a:endParaRPr lang="en-US" altLang="en-US" sz="2400" dirty="0" smtClean="0">
              <a:cs typeface="Arial" panose="020B0604020202020204" pitchFamily="34" charset="0"/>
            </a:endParaRPr>
          </a:p>
        </p:txBody>
      </p:sp>
    </p:spTree>
    <p:extLst>
      <p:ext uri="{BB962C8B-B14F-4D97-AF65-F5344CB8AC3E}">
        <p14:creationId xmlns:p14="http://schemas.microsoft.com/office/powerpoint/2010/main" val="896238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تمهيد</a:t>
            </a:r>
            <a:endParaRPr lang="ar-SA" dirty="0">
              <a:cs typeface="PT Bold Heading" pitchFamily="2"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8" name="مستطيل ذو زوايا قطرية مستديرة 7"/>
          <p:cNvSpPr/>
          <p:nvPr/>
        </p:nvSpPr>
        <p:spPr>
          <a:xfrm>
            <a:off x="381000" y="2132856"/>
            <a:ext cx="9144000" cy="396044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457200" indent="-457200" algn="just">
              <a:buFontTx/>
              <a:buChar char="-"/>
              <a:defRPr/>
            </a:pPr>
            <a:r>
              <a:rPr lang="ar-SA" sz="2800" dirty="0" smtClean="0">
                <a:solidFill>
                  <a:schemeClr val="tx1"/>
                </a:solidFill>
              </a:rPr>
              <a:t>تم تطوير هذا الأسلوب في الحرب العالمية الثانية من قبل سلاح البحرية الامريكية وذلك لإدارة الوقت في نقل الموارد الى ميدان المعارك في أوروبا ضمن وقت ممكن ويتم اعداد البرمجة الشبكية للمشروع باستخدام أسلوب بيرت.</a:t>
            </a:r>
          </a:p>
          <a:p>
            <a:pPr marL="457200" indent="-457200" algn="just">
              <a:buFontTx/>
              <a:buChar char="-"/>
              <a:defRPr/>
            </a:pPr>
            <a:r>
              <a:rPr lang="ar-SA" sz="2800" dirty="0" smtClean="0">
                <a:solidFill>
                  <a:schemeClr val="tx1"/>
                </a:solidFill>
              </a:rPr>
              <a:t>ثم تم تقديم هذا الأسلوب عام1958 في احدى الشركات المتخصصة في تقديم الاستشارات الإدارية الامريكية بالاشتراك مع مكتب المشروعات الخاصة بالبحرية الامريكية.</a:t>
            </a:r>
          </a:p>
          <a:p>
            <a:pPr marL="457200" indent="-457200" algn="just">
              <a:buFontTx/>
              <a:buChar char="-"/>
              <a:defRPr/>
            </a:pPr>
            <a:r>
              <a:rPr lang="ar-SA" sz="2800" dirty="0" smtClean="0">
                <a:solidFill>
                  <a:schemeClr val="tx1"/>
                </a:solidFill>
              </a:rPr>
              <a:t>كان الهدف الأساس من هذا الأسلوب هو تصميم طريقة يتم بها تخطيط مشروع انتاج صواريخ .</a:t>
            </a:r>
            <a:endParaRPr lang="ar-SA" sz="2800" dirty="0">
              <a:solidFill>
                <a:schemeClr val="tx1"/>
              </a:solidFill>
            </a:endParaRPr>
          </a:p>
        </p:txBody>
      </p:sp>
    </p:spTree>
    <p:extLst>
      <p:ext uri="{BB962C8B-B14F-4D97-AF65-F5344CB8AC3E}">
        <p14:creationId xmlns:p14="http://schemas.microsoft.com/office/powerpoint/2010/main" val="28030746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تابع</a:t>
            </a:r>
            <a:endParaRPr lang="ar-SA" dirty="0">
              <a:cs typeface="PT Bold Heading" pitchFamily="2" charset="-78"/>
            </a:endParaRPr>
          </a:p>
        </p:txBody>
      </p:sp>
      <p:sp>
        <p:nvSpPr>
          <p:cNvPr id="7"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8" name="مستطيل ذو زوايا قطرية مستديرة 7"/>
          <p:cNvSpPr/>
          <p:nvPr/>
        </p:nvSpPr>
        <p:spPr>
          <a:xfrm>
            <a:off x="381000" y="2132856"/>
            <a:ext cx="9144000" cy="396044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457200" indent="-457200" algn="just">
              <a:buFontTx/>
              <a:buChar char="-"/>
              <a:defRPr/>
            </a:pPr>
            <a:r>
              <a:rPr lang="ar-SA" sz="2800" dirty="0" smtClean="0">
                <a:solidFill>
                  <a:schemeClr val="tx1"/>
                </a:solidFill>
              </a:rPr>
              <a:t>أدى الى تخفيض إتمام المشروع المقدرة بحوالي عامين كاملين، انجز المشروع في4 سنوات بدلا من 6 سنوات.</a:t>
            </a:r>
          </a:p>
          <a:p>
            <a:pPr marL="457200" indent="-457200" algn="just">
              <a:buFontTx/>
              <a:buChar char="-"/>
              <a:defRPr/>
            </a:pPr>
            <a:r>
              <a:rPr lang="ar-SA" sz="2800" dirty="0" smtClean="0">
                <a:solidFill>
                  <a:schemeClr val="tx1"/>
                </a:solidFill>
              </a:rPr>
              <a:t>وهو يفترض عدم وجود وقت واحد لإنجاز النشاط نظرا لعدم التأكد.</a:t>
            </a:r>
          </a:p>
          <a:p>
            <a:pPr marL="457200" indent="-457200" algn="just">
              <a:buFontTx/>
              <a:buChar char="-"/>
              <a:defRPr/>
            </a:pPr>
            <a:r>
              <a:rPr lang="ar-SA" sz="2800" dirty="0" smtClean="0">
                <a:solidFill>
                  <a:schemeClr val="tx1"/>
                </a:solidFill>
              </a:rPr>
              <a:t>تقدير الوقت اللازم لإتمام أي نشاط يمكن عمله بواسطة التوزيع الاحتمالي، واختير توزيع بيتا الاحتمالي، وتحدد مدة الإنجاز بثلاث تقديرات.</a:t>
            </a:r>
            <a:endParaRPr lang="ar-SA" sz="2800" dirty="0">
              <a:solidFill>
                <a:schemeClr val="tx1"/>
              </a:solidFill>
            </a:endParaRPr>
          </a:p>
        </p:txBody>
      </p:sp>
    </p:spTree>
    <p:extLst>
      <p:ext uri="{BB962C8B-B14F-4D97-AF65-F5344CB8AC3E}">
        <p14:creationId xmlns:p14="http://schemas.microsoft.com/office/powerpoint/2010/main" val="20687454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6" name="شكل بيضاوي 5"/>
          <p:cNvSpPr/>
          <p:nvPr/>
        </p:nvSpPr>
        <p:spPr>
          <a:xfrm>
            <a:off x="5745088" y="863935"/>
            <a:ext cx="3744416" cy="79208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الخطوات الأساسية لأسلوب بيرت</a:t>
            </a:r>
            <a:endParaRPr lang="en-US" dirty="0"/>
          </a:p>
        </p:txBody>
      </p:sp>
      <p:sp>
        <p:nvSpPr>
          <p:cNvPr id="7" name="مستطيل ذو زوايا قطرية مستديرة 6"/>
          <p:cNvSpPr/>
          <p:nvPr/>
        </p:nvSpPr>
        <p:spPr>
          <a:xfrm>
            <a:off x="523106" y="1844824"/>
            <a:ext cx="9144000" cy="388843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rgbClr val="00B0F0"/>
                </a:solidFill>
              </a:rPr>
              <a:t>1.يتم تحديد ثلاثة أوقات محتملة لإنهاء كل نشاط من أنشطة المشروع:</a:t>
            </a:r>
          </a:p>
          <a:p>
            <a:pPr algn="just">
              <a:defRPr/>
            </a:pPr>
            <a:r>
              <a:rPr lang="ar-SA" sz="2800" dirty="0" smtClean="0">
                <a:solidFill>
                  <a:schemeClr val="tx1"/>
                </a:solidFill>
              </a:rPr>
              <a:t>-الوقت المتفائل ويرمز له بالرمز (</a:t>
            </a:r>
            <a:r>
              <a:rPr lang="en-US" sz="2800" dirty="0" smtClean="0">
                <a:solidFill>
                  <a:schemeClr val="tx1"/>
                </a:solidFill>
              </a:rPr>
              <a:t>a</a:t>
            </a:r>
            <a:r>
              <a:rPr lang="ar-SA" sz="2800" dirty="0" smtClean="0">
                <a:solidFill>
                  <a:schemeClr val="tx1"/>
                </a:solidFill>
              </a:rPr>
              <a:t>) وهو اقصر وقت ممكن لتنفيذ النشاط اذا عملت الظروف المؤثرة في صالح المشروع.</a:t>
            </a:r>
          </a:p>
          <a:p>
            <a:pPr marL="457200" indent="-457200" algn="just">
              <a:buFontTx/>
              <a:buChar char="-"/>
              <a:defRPr/>
            </a:pPr>
            <a:r>
              <a:rPr lang="ar-SA" sz="2800" dirty="0" smtClean="0">
                <a:solidFill>
                  <a:schemeClr val="tx1"/>
                </a:solidFill>
              </a:rPr>
              <a:t>الوقت المتشائم ويرمز له بالرمز (</a:t>
            </a:r>
            <a:r>
              <a:rPr lang="en-US" sz="2800" dirty="0" smtClean="0">
                <a:solidFill>
                  <a:schemeClr val="tx1"/>
                </a:solidFill>
              </a:rPr>
              <a:t>p</a:t>
            </a:r>
            <a:r>
              <a:rPr lang="ar-SA" sz="2800" dirty="0" smtClean="0">
                <a:solidFill>
                  <a:schemeClr val="tx1"/>
                </a:solidFill>
              </a:rPr>
              <a:t>) وهو أطول وقت ممكن لتنفيذ النشاط اذا جاءت الظروف المؤثرة غير مواتية وعملت في غير صالح المشروع.</a:t>
            </a:r>
          </a:p>
          <a:p>
            <a:pPr marL="457200" indent="-457200" algn="just">
              <a:buFontTx/>
              <a:buChar char="-"/>
              <a:defRPr/>
            </a:pPr>
            <a:r>
              <a:rPr lang="ar-SA" sz="2800" dirty="0" smtClean="0">
                <a:solidFill>
                  <a:schemeClr val="tx1"/>
                </a:solidFill>
              </a:rPr>
              <a:t>الوقت الأكثر احتمالي ويرمز له بالرمز(</a:t>
            </a:r>
            <a:r>
              <a:rPr lang="en-US" sz="2800" dirty="0" smtClean="0">
                <a:solidFill>
                  <a:schemeClr val="tx1"/>
                </a:solidFill>
              </a:rPr>
              <a:t>m</a:t>
            </a:r>
            <a:r>
              <a:rPr lang="ar-SA" sz="2800" dirty="0" smtClean="0">
                <a:solidFill>
                  <a:schemeClr val="tx1"/>
                </a:solidFill>
              </a:rPr>
              <a:t>) وهو الوقت الأكثر احتمالا ان يتم تنفيذ النشاط به.</a:t>
            </a:r>
            <a:endParaRPr lang="ar-SA" sz="2800" dirty="0">
              <a:solidFill>
                <a:schemeClr val="tx1"/>
              </a:solidFill>
            </a:endParaRPr>
          </a:p>
        </p:txBody>
      </p:sp>
    </p:spTree>
    <p:extLst>
      <p:ext uri="{BB962C8B-B14F-4D97-AF65-F5344CB8AC3E}">
        <p14:creationId xmlns:p14="http://schemas.microsoft.com/office/powerpoint/2010/main" val="25835592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جدولة المشروع                                                                                المحاضرة السابعة</a:t>
            </a:r>
            <a:endParaRPr lang="ar-SA" sz="2000" dirty="0">
              <a:solidFill>
                <a:schemeClr val="accent1"/>
              </a:solidFill>
            </a:endParaRPr>
          </a:p>
        </p:txBody>
      </p:sp>
      <p:sp>
        <p:nvSpPr>
          <p:cNvPr id="5" name="عنوان 1"/>
          <p:cNvSpPr txBox="1">
            <a:spLocks/>
          </p:cNvSpPr>
          <p:nvPr/>
        </p:nvSpPr>
        <p:spPr>
          <a:xfrm>
            <a:off x="1064568" y="836712"/>
            <a:ext cx="8572500" cy="864096"/>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smtClean="0">
                <a:solidFill>
                  <a:schemeClr val="tx1"/>
                </a:solidFill>
              </a:rPr>
              <a:t>تابع</a:t>
            </a:r>
            <a:r>
              <a:rPr lang="ar-SA" b="1" dirty="0"/>
              <a:t/>
            </a:r>
            <a:br>
              <a:rPr lang="ar-SA" b="1" dirty="0"/>
            </a:br>
            <a:endParaRPr lang="ar-SA" dirty="0"/>
          </a:p>
          <a:p>
            <a:pPr rtl="1">
              <a:defRPr/>
            </a:pPr>
            <a:r>
              <a:rPr lang="ar-SA" b="1" dirty="0" smtClean="0"/>
              <a:t/>
            </a:r>
            <a:br>
              <a:rPr lang="ar-SA" b="1" dirty="0" smtClean="0"/>
            </a:br>
            <a:endParaRPr lang="ar-SA" dirty="0"/>
          </a:p>
        </p:txBody>
      </p:sp>
      <mc:AlternateContent xmlns:mc="http://schemas.openxmlformats.org/markup-compatibility/2006" xmlns:a14="http://schemas.microsoft.com/office/drawing/2010/main">
        <mc:Choice Requires="a14">
          <p:sp>
            <p:nvSpPr>
              <p:cNvPr id="6" name="مستطيل ذو زوايا قطرية مستديرة 5"/>
              <p:cNvSpPr/>
              <p:nvPr/>
            </p:nvSpPr>
            <p:spPr>
              <a:xfrm>
                <a:off x="632520" y="1988840"/>
                <a:ext cx="9144000" cy="357376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2.تحديد الوقت المتوقع (</a:t>
                </a:r>
                <a:r>
                  <a:rPr lang="en-US" sz="2800" dirty="0" smtClean="0">
                    <a:solidFill>
                      <a:schemeClr val="tx1"/>
                    </a:solidFill>
                  </a:rPr>
                  <a:t>ET</a:t>
                </a:r>
                <a:r>
                  <a:rPr lang="ar-SA" sz="2800" dirty="0" smtClean="0">
                    <a:solidFill>
                      <a:schemeClr val="tx1"/>
                    </a:solidFill>
                  </a:rPr>
                  <a:t>) لكل نشاط من أنشطة  المشروع وذلك باستخدام المعادلة الرياضية التالية:</a:t>
                </a:r>
              </a:p>
              <a:p>
                <a:pPr algn="just">
                  <a:defRPr/>
                </a:pPr>
                <a14:m>
                  <m:oMathPara xmlns:m="http://schemas.openxmlformats.org/officeDocument/2006/math">
                    <m:oMathParaPr>
                      <m:jc m:val="centerGroup"/>
                    </m:oMathParaPr>
                    <m:oMath xmlns:m="http://schemas.openxmlformats.org/officeDocument/2006/math">
                      <m:r>
                        <a:rPr lang="en-US" sz="2800" i="1" smtClean="0">
                          <a:solidFill>
                            <a:schemeClr val="tx1"/>
                          </a:solidFill>
                          <a:latin typeface="Cambria Math" panose="02040503050406030204" pitchFamily="18" charset="0"/>
                        </a:rPr>
                        <m:t>𝐸𝑇</m:t>
                      </m:r>
                      <m:r>
                        <a:rPr lang="en-US" sz="2800" i="1" smtClean="0">
                          <a:solidFill>
                            <a:schemeClr val="tx1"/>
                          </a:solidFill>
                          <a:latin typeface="Cambria Math" panose="02040503050406030204" pitchFamily="18" charset="0"/>
                        </a:rPr>
                        <m:t>=</m:t>
                      </m:r>
                      <m:f>
                        <m:fPr>
                          <m:ctrlPr>
                            <a:rPr lang="en-US" sz="2800" i="1">
                              <a:solidFill>
                                <a:schemeClr val="tx1"/>
                              </a:solidFill>
                              <a:latin typeface="Cambria Math" panose="02040503050406030204" pitchFamily="18" charset="0"/>
                            </a:rPr>
                          </m:ctrlPr>
                        </m:fPr>
                        <m:num>
                          <m:r>
                            <a:rPr lang="en-US" sz="2800" i="1">
                              <a:solidFill>
                                <a:schemeClr val="tx1"/>
                              </a:solidFill>
                              <a:latin typeface="Cambria Math" panose="02040503050406030204" pitchFamily="18" charset="0"/>
                            </a:rPr>
                            <m:t>𝑎</m:t>
                          </m:r>
                          <m:r>
                            <a:rPr lang="en-US" sz="2800" i="1">
                              <a:solidFill>
                                <a:schemeClr val="tx1"/>
                              </a:solidFill>
                              <a:latin typeface="Cambria Math" panose="02040503050406030204" pitchFamily="18" charset="0"/>
                            </a:rPr>
                            <m:t>+</m:t>
                          </m:r>
                          <m:r>
                            <a:rPr lang="en-US" sz="2800" i="1">
                              <a:solidFill>
                                <a:schemeClr val="tx1"/>
                              </a:solidFill>
                              <a:latin typeface="Cambria Math" panose="02040503050406030204" pitchFamily="18" charset="0"/>
                            </a:rPr>
                            <m:t>4</m:t>
                          </m:r>
                          <m:r>
                            <a:rPr lang="en-US" sz="2800" i="1">
                              <a:solidFill>
                                <a:schemeClr val="tx1"/>
                              </a:solidFill>
                              <a:latin typeface="Cambria Math" panose="02040503050406030204" pitchFamily="18" charset="0"/>
                            </a:rPr>
                            <m:t>𝑚</m:t>
                          </m:r>
                          <m:r>
                            <a:rPr lang="en-US" sz="2800" i="1">
                              <a:solidFill>
                                <a:schemeClr val="tx1"/>
                              </a:solidFill>
                              <a:latin typeface="Cambria Math" panose="02040503050406030204" pitchFamily="18" charset="0"/>
                            </a:rPr>
                            <m:t>+</m:t>
                          </m:r>
                          <m:r>
                            <a:rPr lang="en-US" sz="2800" i="1">
                              <a:solidFill>
                                <a:schemeClr val="tx1"/>
                              </a:solidFill>
                              <a:latin typeface="Cambria Math" panose="02040503050406030204" pitchFamily="18" charset="0"/>
                            </a:rPr>
                            <m:t>𝑏</m:t>
                          </m:r>
                        </m:num>
                        <m:den>
                          <m:r>
                            <a:rPr lang="en-US" sz="2800" i="1">
                              <a:solidFill>
                                <a:schemeClr val="tx1"/>
                              </a:solidFill>
                              <a:latin typeface="Cambria Math" panose="02040503050406030204" pitchFamily="18" charset="0"/>
                            </a:rPr>
                            <m:t>6</m:t>
                          </m:r>
                        </m:den>
                      </m:f>
                    </m:oMath>
                  </m:oMathPara>
                </a14:m>
                <a:endParaRPr lang="ar-SA" sz="2800" dirty="0">
                  <a:solidFill>
                    <a:schemeClr val="tx1"/>
                  </a:solidFill>
                </a:endParaRPr>
              </a:p>
            </p:txBody>
          </p:sp>
        </mc:Choice>
        <mc:Fallback xmlns="">
          <p:sp>
            <p:nvSpPr>
              <p:cNvPr id="6" name="مستطيل ذو زوايا قطرية مستديرة 5"/>
              <p:cNvSpPr>
                <a:spLocks noRot="1" noChangeAspect="1" noMove="1" noResize="1" noEditPoints="1" noAdjustHandles="1" noChangeArrowheads="1" noChangeShapeType="1" noTextEdit="1"/>
              </p:cNvSpPr>
              <p:nvPr/>
            </p:nvSpPr>
            <p:spPr>
              <a:xfrm>
                <a:off x="632520" y="1988840"/>
                <a:ext cx="9144000" cy="3573760"/>
              </a:xfrm>
              <a:prstGeom prst="round2DiagRect">
                <a:avLst/>
              </a:prstGeom>
              <a:blipFill rotWithShape="0">
                <a:blip r:embed="rId2"/>
                <a:stretch>
                  <a:fillRect l="-465"/>
                </a:stretch>
              </a:blipFill>
            </p:spPr>
            <p:txBody>
              <a:bodyPr/>
              <a:lstStyle/>
              <a:p>
                <a:r>
                  <a:rPr lang="en-US">
                    <a:noFill/>
                  </a:rPr>
                  <a:t> </a:t>
                </a:r>
              </a:p>
            </p:txBody>
          </p:sp>
        </mc:Fallback>
      </mc:AlternateContent>
    </p:spTree>
    <p:extLst>
      <p:ext uri="{BB962C8B-B14F-4D97-AF65-F5344CB8AC3E}">
        <p14:creationId xmlns:p14="http://schemas.microsoft.com/office/powerpoint/2010/main" val="4264762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5" name="عنوان 1"/>
          <p:cNvSpPr txBox="1">
            <a:spLocks/>
          </p:cNvSpPr>
          <p:nvPr/>
        </p:nvSpPr>
        <p:spPr>
          <a:xfrm>
            <a:off x="1170806" y="836712"/>
            <a:ext cx="8572500" cy="648072"/>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smtClean="0"/>
              <a:t>تابع</a:t>
            </a:r>
            <a:r>
              <a:rPr lang="ar-SA" b="1" dirty="0"/>
              <a:t/>
            </a:r>
            <a:br>
              <a:rPr lang="ar-SA" b="1" dirty="0"/>
            </a:br>
            <a:r>
              <a:rPr lang="ar-SA" b="1" dirty="0" smtClean="0"/>
              <a:t/>
            </a:r>
            <a:br>
              <a:rPr lang="ar-SA" b="1" dirty="0" smtClean="0"/>
            </a:br>
            <a:endParaRPr lang="ar-SA" dirty="0"/>
          </a:p>
        </p:txBody>
      </p:sp>
      <mc:AlternateContent xmlns:mc="http://schemas.openxmlformats.org/markup-compatibility/2006" xmlns:a14="http://schemas.microsoft.com/office/drawing/2010/main">
        <mc:Choice Requires="a14">
          <p:sp>
            <p:nvSpPr>
              <p:cNvPr id="7" name="مستطيل 6"/>
              <p:cNvSpPr/>
              <p:nvPr/>
            </p:nvSpPr>
            <p:spPr>
              <a:xfrm>
                <a:off x="776536" y="1844824"/>
                <a:ext cx="8136904" cy="367240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ar-SA" dirty="0" smtClean="0">
                    <a:solidFill>
                      <a:schemeClr val="tx1"/>
                    </a:solidFill>
                  </a:rPr>
                  <a:t>3</a:t>
                </a:r>
                <a:r>
                  <a:rPr lang="ar-SA" sz="2000" dirty="0" smtClean="0">
                    <a:solidFill>
                      <a:schemeClr val="tx1"/>
                    </a:solidFill>
                  </a:rPr>
                  <a:t>. يتم احتساب التباين (</a:t>
                </a:r>
                <a14:m>
                  <m:oMath xmlns:m="http://schemas.openxmlformats.org/officeDocument/2006/math">
                    <m:r>
                      <m:rPr>
                        <m:nor/>
                      </m:rPr>
                      <a:rPr lang="el-GR" sz="2000" b="1" smtClean="0">
                        <a:solidFill>
                          <a:schemeClr val="tx1"/>
                        </a:solidFill>
                      </a:rPr>
                      <m:t>σ</m:t>
                    </m:r>
                    <m:r>
                      <m:rPr>
                        <m:nor/>
                      </m:rPr>
                      <a:rPr lang="el-GR" sz="2000" b="1" baseline="30000" smtClean="0">
                        <a:solidFill>
                          <a:schemeClr val="tx1"/>
                        </a:solidFill>
                      </a:rPr>
                      <m:t>2</m:t>
                    </m:r>
                  </m:oMath>
                </a14:m>
                <a:r>
                  <a:rPr lang="ar-SA" sz="2000" dirty="0" smtClean="0">
                    <a:solidFill>
                      <a:schemeClr val="tx1"/>
                    </a:solidFill>
                  </a:rPr>
                  <a:t>) لأوقات المشروع ككل، وذلك عن طريق احتساب التباين لكل نشاط من أنشطة المشروع، ثم جمع هذه التباينات للأنشطة الحرجة ( التي تقع على المسار الحرج ) ويكون حاصل جمع التباينات  التي تقع على المسار الحرج هو تباين المشروع ككل . ويتم احتساب التباين كما يلي:</a:t>
                </a:r>
                <a:endParaRPr lang="en-US" sz="2000" dirty="0">
                  <a:solidFill>
                    <a:schemeClr val="tx1"/>
                  </a:solidFill>
                </a:endParaRPr>
              </a:p>
              <a:p>
                <a:endParaRPr lang="en-US" dirty="0">
                  <a:solidFill>
                    <a:schemeClr val="tx1"/>
                  </a:solidFill>
                </a:endParaRPr>
              </a:p>
            </p:txBody>
          </p:sp>
        </mc:Choice>
        <mc:Fallback xmlns="">
          <p:sp>
            <p:nvSpPr>
              <p:cNvPr id="7" name="مستطيل 6"/>
              <p:cNvSpPr>
                <a:spLocks noRot="1" noChangeAspect="1" noMove="1" noResize="1" noEditPoints="1" noAdjustHandles="1" noChangeArrowheads="1" noChangeShapeType="1" noTextEdit="1"/>
              </p:cNvSpPr>
              <p:nvPr/>
            </p:nvSpPr>
            <p:spPr>
              <a:xfrm>
                <a:off x="776536" y="1844824"/>
                <a:ext cx="8136904" cy="3672408"/>
              </a:xfrm>
              <a:prstGeom prst="rect">
                <a:avLst/>
              </a:prstGeom>
              <a:blipFill rotWithShape="0">
                <a:blip r:embed="rId2"/>
                <a:stretch>
                  <a:fillRect l="-1419" r="-672"/>
                </a:stretch>
              </a:blipFill>
            </p:spPr>
            <p:txBody>
              <a:bodyPr/>
              <a:lstStyle/>
              <a:p>
                <a:r>
                  <a:rPr lang="en-US">
                    <a:noFill/>
                  </a:rPr>
                  <a:t> </a:t>
                </a:r>
              </a:p>
            </p:txBody>
          </p:sp>
        </mc:Fallback>
      </mc:AlternateContent>
      <p:pic>
        <p:nvPicPr>
          <p:cNvPr id="11" name="صورة 10"/>
          <p:cNvPicPr>
            <a:picLocks noChangeAspect="1"/>
          </p:cNvPicPr>
          <p:nvPr/>
        </p:nvPicPr>
        <p:blipFill>
          <a:blip r:embed="rId3"/>
          <a:stretch>
            <a:fillRect/>
          </a:stretch>
        </p:blipFill>
        <p:spPr>
          <a:xfrm>
            <a:off x="3296816" y="4149080"/>
            <a:ext cx="1847248" cy="762066"/>
          </a:xfrm>
          <a:prstGeom prst="rect">
            <a:avLst/>
          </a:prstGeom>
        </p:spPr>
      </p:pic>
    </p:spTree>
    <p:extLst>
      <p:ext uri="{BB962C8B-B14F-4D97-AF65-F5344CB8AC3E}">
        <p14:creationId xmlns:p14="http://schemas.microsoft.com/office/powerpoint/2010/main" val="9181165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5" name="مستطيل 4"/>
          <p:cNvSpPr/>
          <p:nvPr/>
        </p:nvSpPr>
        <p:spPr>
          <a:xfrm>
            <a:off x="524508" y="1073925"/>
            <a:ext cx="8856984" cy="141897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b="1" dirty="0" smtClean="0"/>
              <a:t>4. يتم احتساب الانحراف المعياري للمشروع(</a:t>
            </a:r>
            <a:r>
              <a:rPr lang="el-GR" b="1" dirty="0" smtClean="0"/>
              <a:t>σ</a:t>
            </a:r>
            <a:r>
              <a:rPr lang="ar-SA" b="1" dirty="0" smtClean="0"/>
              <a:t>) حسب المعادلة الرياضية :</a:t>
            </a:r>
          </a:p>
          <a:p>
            <a:endParaRPr lang="ar-SA" b="1" dirty="0">
              <a:solidFill>
                <a:schemeClr val="tx1"/>
              </a:solidFill>
            </a:endParaRPr>
          </a:p>
          <a:p>
            <a:r>
              <a:rPr lang="ar-SA" dirty="0" smtClean="0">
                <a:solidFill>
                  <a:schemeClr val="tx1"/>
                </a:solidFill>
              </a:rPr>
              <a:t>5. يتم احتساب القيمة المعيارية للمشروع(</a:t>
            </a:r>
            <a:r>
              <a:rPr lang="en-US" dirty="0" smtClean="0">
                <a:solidFill>
                  <a:schemeClr val="tx1"/>
                </a:solidFill>
              </a:rPr>
              <a:t>z</a:t>
            </a:r>
            <a:r>
              <a:rPr lang="ar-SA" dirty="0" smtClean="0">
                <a:solidFill>
                  <a:schemeClr val="tx1"/>
                </a:solidFill>
              </a:rPr>
              <a:t>) حسب المعادلة التالية:</a:t>
            </a:r>
          </a:p>
          <a:p>
            <a:endParaRPr lang="en-US" dirty="0">
              <a:solidFill>
                <a:schemeClr val="tx1"/>
              </a:solidFill>
            </a:endParaRPr>
          </a:p>
        </p:txBody>
      </p:sp>
      <p:pic>
        <p:nvPicPr>
          <p:cNvPr id="6" name="صورة 5"/>
          <p:cNvPicPr>
            <a:picLocks noChangeAspect="1"/>
          </p:cNvPicPr>
          <p:nvPr/>
        </p:nvPicPr>
        <p:blipFill>
          <a:blip r:embed="rId2"/>
          <a:stretch>
            <a:fillRect/>
          </a:stretch>
        </p:blipFill>
        <p:spPr>
          <a:xfrm>
            <a:off x="4802188" y="1478860"/>
            <a:ext cx="1121761" cy="371888"/>
          </a:xfrm>
          <a:prstGeom prst="rect">
            <a:avLst/>
          </a:prstGeom>
        </p:spPr>
      </p:pic>
      <p:pic>
        <p:nvPicPr>
          <p:cNvPr id="7" name="صورة 6"/>
          <p:cNvPicPr>
            <a:picLocks noChangeAspect="1"/>
          </p:cNvPicPr>
          <p:nvPr/>
        </p:nvPicPr>
        <p:blipFill>
          <a:blip r:embed="rId3"/>
          <a:stretch>
            <a:fillRect/>
          </a:stretch>
        </p:blipFill>
        <p:spPr>
          <a:xfrm>
            <a:off x="4020231" y="2380397"/>
            <a:ext cx="1865538" cy="2097206"/>
          </a:xfrm>
          <a:prstGeom prst="rect">
            <a:avLst/>
          </a:prstGeom>
        </p:spPr>
      </p:pic>
      <mc:AlternateContent xmlns:mc="http://schemas.openxmlformats.org/markup-compatibility/2006" xmlns:a14="http://schemas.microsoft.com/office/drawing/2010/main">
        <mc:Choice Requires="a14">
          <p:sp>
            <p:nvSpPr>
              <p:cNvPr id="8" name="مستطيل 7"/>
              <p:cNvSpPr/>
              <p:nvPr/>
            </p:nvSpPr>
            <p:spPr>
              <a:xfrm>
                <a:off x="511968" y="4477603"/>
                <a:ext cx="8460940" cy="175970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حيث ان 𝑢: وقت انهاء المشروع على المسار الحرج.</a:t>
                </a:r>
              </a:p>
              <a:p>
                <a:r>
                  <a:rPr lang="en-US" dirty="0" smtClean="0"/>
                  <a:t>𝑥</a:t>
                </a:r>
                <a:r>
                  <a:rPr lang="ar-SA" dirty="0" smtClean="0"/>
                  <a:t>: الوقت الذي نسعى لان ننهي المشروع فيه.</a:t>
                </a:r>
              </a:p>
              <a:p>
                <a:pPr/>
                <a14:m>
                  <m:oMathPara xmlns:m="http://schemas.openxmlformats.org/officeDocument/2006/math">
                    <m:oMathParaPr>
                      <m:jc m:val="right"/>
                    </m:oMathParaPr>
                    <m:oMath xmlns:m="http://schemas.openxmlformats.org/officeDocument/2006/math">
                      <m:r>
                        <m:rPr>
                          <m:nor/>
                        </m:rPr>
                        <a:rPr lang="ar-SA" b="1" i="0" dirty="0" smtClean="0"/>
                        <m:t> الانحراف المعياري للمشروع</m:t>
                      </m:r>
                      <m:r>
                        <m:rPr>
                          <m:nor/>
                        </m:rPr>
                        <a:rPr lang="en-US" b="1" i="0" dirty="0" smtClean="0"/>
                        <m:t>:</m:t>
                      </m:r>
                      <m:r>
                        <m:rPr>
                          <m:nor/>
                        </m:rPr>
                        <a:rPr lang="el-GR" b="1" dirty="0"/>
                        <m:t>σ</m:t>
                      </m:r>
                    </m:oMath>
                  </m:oMathPara>
                </a14:m>
                <a:endParaRPr lang="en-US" dirty="0"/>
              </a:p>
              <a:p>
                <a:endParaRPr lang="en-US" dirty="0"/>
              </a:p>
            </p:txBody>
          </p:sp>
        </mc:Choice>
        <mc:Fallback xmlns="">
          <p:sp>
            <p:nvSpPr>
              <p:cNvPr id="8" name="مستطيل 7"/>
              <p:cNvSpPr>
                <a:spLocks noRot="1" noChangeAspect="1" noMove="1" noResize="1" noEditPoints="1" noAdjustHandles="1" noChangeArrowheads="1" noChangeShapeType="1" noTextEdit="1"/>
              </p:cNvSpPr>
              <p:nvPr/>
            </p:nvSpPr>
            <p:spPr>
              <a:xfrm>
                <a:off x="511968" y="4477603"/>
                <a:ext cx="8460940" cy="1759709"/>
              </a:xfrm>
              <a:prstGeom prst="rect">
                <a:avLst/>
              </a:prstGeom>
              <a:blipFill rotWithShape="0">
                <a:blip r:embed="rId4"/>
                <a:stretch>
                  <a:fillRect r="-503"/>
                </a:stretch>
              </a:blipFill>
            </p:spPr>
            <p:txBody>
              <a:bodyPr/>
              <a:lstStyle/>
              <a:p>
                <a:r>
                  <a:rPr lang="en-US">
                    <a:noFill/>
                  </a:rPr>
                  <a:t> </a:t>
                </a:r>
              </a:p>
            </p:txBody>
          </p:sp>
        </mc:Fallback>
      </mc:AlternateContent>
    </p:spTree>
    <p:extLst>
      <p:ext uri="{BB962C8B-B14F-4D97-AF65-F5344CB8AC3E}">
        <p14:creationId xmlns:p14="http://schemas.microsoft.com/office/powerpoint/2010/main" val="37757722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6" name="مستطيل 5"/>
          <p:cNvSpPr/>
          <p:nvPr/>
        </p:nvSpPr>
        <p:spPr>
          <a:xfrm>
            <a:off x="560512" y="1052736"/>
            <a:ext cx="9145016" cy="475252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ar-SA" sz="2800" dirty="0" smtClean="0"/>
              <a:t>6. نذهب الى جدول الاحتمالات للقيمة المعيارية، وهو ما يسمى في الإحصاء بجدول</a:t>
            </a:r>
            <a:r>
              <a:rPr lang="en-US" sz="2800" dirty="0" smtClean="0"/>
              <a:t>Z</a:t>
            </a:r>
            <a:r>
              <a:rPr lang="ar-SA" sz="2800" dirty="0" smtClean="0"/>
              <a:t>، ونستخرج الاحتمال المقابل للقيمة المعيارية التي نتجت معنا في النقطة 5 فتكون هي النسبة المئوية ( احتمالية ) ان ننهي المشروع في الوقت الذي نسعى اليه ( نرغب به).</a:t>
            </a:r>
            <a:endParaRPr lang="en-US" sz="2800" dirty="0"/>
          </a:p>
        </p:txBody>
      </p:sp>
    </p:spTree>
    <p:extLst>
      <p:ext uri="{BB962C8B-B14F-4D97-AF65-F5344CB8AC3E}">
        <p14:creationId xmlns:p14="http://schemas.microsoft.com/office/powerpoint/2010/main" val="1828803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7" name="عنوان 1"/>
          <p:cNvSpPr txBox="1">
            <a:spLocks/>
          </p:cNvSpPr>
          <p:nvPr/>
        </p:nvSpPr>
        <p:spPr>
          <a:xfrm>
            <a:off x="1064568" y="980728"/>
            <a:ext cx="8572500" cy="792088"/>
          </a:xfrm>
          <a:prstGeom prst="rect">
            <a:avLst/>
          </a:prstGeom>
          <a:solidFill>
            <a:schemeClr val="accent3"/>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b="1" dirty="0" smtClean="0">
                <a:solidFill>
                  <a:schemeClr val="tx1"/>
                </a:solidFill>
              </a:rPr>
              <a:t>مثال: توضيحي لأسلوب بيرت </a:t>
            </a:r>
            <a:r>
              <a:rPr lang="en-US" b="1" dirty="0" smtClean="0">
                <a:solidFill>
                  <a:schemeClr val="tx1"/>
                </a:solidFill>
              </a:rPr>
              <a:t>PERT</a:t>
            </a:r>
            <a:r>
              <a:rPr lang="ar-SA" b="1" dirty="0" smtClean="0"/>
              <a:t/>
            </a:r>
            <a:br>
              <a:rPr lang="ar-SA" b="1" dirty="0" smtClean="0"/>
            </a:br>
            <a:r>
              <a:rPr lang="ar-SA" b="1" dirty="0" smtClean="0"/>
              <a:t/>
            </a:r>
            <a:br>
              <a:rPr lang="ar-SA" b="1" dirty="0" smtClean="0"/>
            </a:br>
            <a:endParaRPr lang="ar-SA" dirty="0"/>
          </a:p>
        </p:txBody>
      </p:sp>
      <p:sp>
        <p:nvSpPr>
          <p:cNvPr id="8" name="مستطيل ذو زوايا قطرية مستديرة 7"/>
          <p:cNvSpPr/>
          <p:nvPr/>
        </p:nvSpPr>
        <p:spPr>
          <a:xfrm>
            <a:off x="493068" y="1949624"/>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بالعودة الى المثال السابق ( مشروع محرقة الورق) – أراد المعنيون بالبرمجة الشبكية في المشروع القيام بتطوير شبكة المشروع باستخدام أسلوب بيرت.</a:t>
            </a:r>
          </a:p>
          <a:p>
            <a:pPr algn="just">
              <a:defRPr/>
            </a:pPr>
            <a:r>
              <a:rPr lang="ar-SA" sz="2800" dirty="0" smtClean="0">
                <a:solidFill>
                  <a:schemeClr val="tx1"/>
                </a:solidFill>
              </a:rPr>
              <a:t>حيث حددوا الاوقات المتفائلة والمتشائمة والأكثر احتمالا .</a:t>
            </a:r>
          </a:p>
          <a:p>
            <a:pPr algn="just">
              <a:defRPr/>
            </a:pPr>
            <a:r>
              <a:rPr lang="ar-SA" sz="2800" dirty="0" smtClean="0">
                <a:solidFill>
                  <a:schemeClr val="tx1"/>
                </a:solidFill>
              </a:rPr>
              <a:t>المطلوب: دراسة احتمال ان ينهي المشروع بعد أسبوع واحد من الوقت الأصلي المتوقع انتهاؤه فيه.</a:t>
            </a:r>
            <a:endParaRPr lang="ar-SA" sz="2800" dirty="0">
              <a:solidFill>
                <a:schemeClr val="tx1"/>
              </a:solidFill>
            </a:endParaRPr>
          </a:p>
        </p:txBody>
      </p:sp>
    </p:spTree>
    <p:extLst>
      <p:ext uri="{BB962C8B-B14F-4D97-AF65-F5344CB8AC3E}">
        <p14:creationId xmlns:p14="http://schemas.microsoft.com/office/powerpoint/2010/main" val="38869512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6" name="مستطيل ذو زوايا قطرية مستديرة 5"/>
          <p:cNvSpPr/>
          <p:nvPr/>
        </p:nvSpPr>
        <p:spPr>
          <a:xfrm>
            <a:off x="381000" y="2204864"/>
            <a:ext cx="9144000" cy="3814936"/>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endParaRPr lang="ar-SA" sz="2800" dirty="0">
              <a:solidFill>
                <a:schemeClr val="tx1"/>
              </a:solidFill>
            </a:endParaRPr>
          </a:p>
        </p:txBody>
      </p:sp>
      <p:graphicFrame>
        <p:nvGraphicFramePr>
          <p:cNvPr id="7" name="جدول 6"/>
          <p:cNvGraphicFramePr>
            <a:graphicFrameLocks noGrp="1"/>
          </p:cNvGraphicFramePr>
          <p:nvPr>
            <p:extLst>
              <p:ext uri="{D42A27DB-BD31-4B8C-83A1-F6EECF244321}">
                <p14:modId xmlns:p14="http://schemas.microsoft.com/office/powerpoint/2010/main" val="1708270147"/>
              </p:ext>
            </p:extLst>
          </p:nvPr>
        </p:nvGraphicFramePr>
        <p:xfrm>
          <a:off x="1743129" y="2348880"/>
          <a:ext cx="7488830" cy="3177616"/>
        </p:xfrm>
        <a:graphic>
          <a:graphicData uri="http://schemas.openxmlformats.org/drawingml/2006/table">
            <a:tbl>
              <a:tblPr firstRow="1" bandRow="1">
                <a:tableStyleId>{5C22544A-7EE6-4342-B048-85BDC9FD1C3A}</a:tableStyleId>
              </a:tblPr>
              <a:tblGrid>
                <a:gridCol w="1482661"/>
                <a:gridCol w="1482661"/>
                <a:gridCol w="1482661"/>
                <a:gridCol w="1482661"/>
                <a:gridCol w="1558186"/>
              </a:tblGrid>
              <a:tr h="464494">
                <a:tc>
                  <a:txBody>
                    <a:bodyPr/>
                    <a:lstStyle/>
                    <a:p>
                      <a:pPr algn="ctr" rtl="1"/>
                      <a:r>
                        <a:rPr lang="ar-SA" sz="1400" dirty="0" smtClean="0">
                          <a:solidFill>
                            <a:schemeClr val="tx1"/>
                          </a:solidFill>
                        </a:rPr>
                        <a:t>الوقت</a:t>
                      </a:r>
                      <a:r>
                        <a:rPr lang="ar-SA" sz="1400" baseline="0" dirty="0" smtClean="0">
                          <a:solidFill>
                            <a:schemeClr val="tx1"/>
                          </a:solidFill>
                        </a:rPr>
                        <a:t> المتشائم بالأسبوع</a:t>
                      </a:r>
                      <a:endParaRPr lang="en-US" sz="1400" dirty="0">
                        <a:solidFill>
                          <a:schemeClr val="tx1"/>
                        </a:solidFill>
                      </a:endParaRPr>
                    </a:p>
                  </a:txBody>
                  <a:tcPr/>
                </a:tc>
                <a:tc>
                  <a:txBody>
                    <a:bodyPr/>
                    <a:lstStyle/>
                    <a:p>
                      <a:pPr algn="ctr" rtl="1"/>
                      <a:r>
                        <a:rPr lang="ar-SA" sz="1400" dirty="0" smtClean="0">
                          <a:solidFill>
                            <a:schemeClr val="tx1"/>
                          </a:solidFill>
                        </a:rPr>
                        <a:t>الوقت</a:t>
                      </a:r>
                      <a:r>
                        <a:rPr lang="ar-SA" sz="1400" baseline="0" dirty="0" smtClean="0">
                          <a:solidFill>
                            <a:schemeClr val="tx1"/>
                          </a:solidFill>
                        </a:rPr>
                        <a:t> الأكثر احتمالا بالأسبوع</a:t>
                      </a:r>
                      <a:endParaRPr lang="en-US" sz="1400" dirty="0">
                        <a:solidFill>
                          <a:schemeClr val="tx1"/>
                        </a:solidFill>
                      </a:endParaRPr>
                    </a:p>
                  </a:txBody>
                  <a:tcPr/>
                </a:tc>
                <a:tc>
                  <a:txBody>
                    <a:bodyPr/>
                    <a:lstStyle/>
                    <a:p>
                      <a:pPr algn="ctr" rtl="1"/>
                      <a:r>
                        <a:rPr lang="ar-SA" sz="1400" dirty="0" smtClean="0">
                          <a:solidFill>
                            <a:schemeClr val="tx1"/>
                          </a:solidFill>
                        </a:rPr>
                        <a:t>الوقت المتفائل بالأسبوع</a:t>
                      </a:r>
                      <a:endParaRPr lang="en-US" sz="1400" dirty="0">
                        <a:solidFill>
                          <a:schemeClr val="tx1"/>
                        </a:solidFill>
                      </a:endParaRPr>
                    </a:p>
                  </a:txBody>
                  <a:tcPr/>
                </a:tc>
                <a:tc>
                  <a:txBody>
                    <a:bodyPr/>
                    <a:lstStyle/>
                    <a:p>
                      <a:pPr algn="ctr" rtl="1"/>
                      <a:r>
                        <a:rPr lang="ar-SA" sz="1400" dirty="0" smtClean="0">
                          <a:solidFill>
                            <a:schemeClr val="tx1"/>
                          </a:solidFill>
                        </a:rPr>
                        <a:t>النشاط السابق</a:t>
                      </a:r>
                      <a:endParaRPr lang="en-US" sz="1400" dirty="0">
                        <a:solidFill>
                          <a:schemeClr val="tx1"/>
                        </a:solidFill>
                      </a:endParaRPr>
                    </a:p>
                  </a:txBody>
                  <a:tcPr/>
                </a:tc>
                <a:tc>
                  <a:txBody>
                    <a:bodyPr/>
                    <a:lstStyle/>
                    <a:p>
                      <a:pPr algn="ctr" rtl="1"/>
                      <a:r>
                        <a:rPr lang="ar-SA" sz="1400" dirty="0" smtClean="0">
                          <a:solidFill>
                            <a:schemeClr val="tx1"/>
                          </a:solidFill>
                        </a:rPr>
                        <a:t>النشاط</a:t>
                      </a:r>
                      <a:endParaRPr lang="en-US" sz="1400" dirty="0">
                        <a:solidFill>
                          <a:schemeClr val="tx1"/>
                        </a:solidFill>
                      </a:endParaRPr>
                    </a:p>
                  </a:txBody>
                  <a:tcPr/>
                </a:tc>
              </a:tr>
              <a:tr h="332432">
                <a:tc>
                  <a:txBody>
                    <a:bodyPr/>
                    <a:lstStyle/>
                    <a:p>
                      <a:pPr algn="ctr" rtl="1"/>
                      <a:r>
                        <a:rPr lang="ar-SA" sz="1400" dirty="0" smtClean="0">
                          <a:solidFill>
                            <a:schemeClr val="tx1"/>
                          </a:solidFill>
                        </a:rPr>
                        <a:t>3</a:t>
                      </a:r>
                      <a:endParaRPr lang="en-US" sz="1400" dirty="0">
                        <a:solidFill>
                          <a:schemeClr val="tx1"/>
                        </a:solidFill>
                      </a:endParaRPr>
                    </a:p>
                  </a:txBody>
                  <a:tcPr/>
                </a:tc>
                <a:tc>
                  <a:txBody>
                    <a:bodyPr/>
                    <a:lstStyle/>
                    <a:p>
                      <a:pPr algn="ctr" rtl="1"/>
                      <a:r>
                        <a:rPr lang="ar-SA" sz="1400" dirty="0" smtClean="0">
                          <a:solidFill>
                            <a:schemeClr val="tx1"/>
                          </a:solidFill>
                        </a:rPr>
                        <a:t>2</a:t>
                      </a:r>
                      <a:endParaRPr lang="en-US" sz="1400" dirty="0">
                        <a:solidFill>
                          <a:schemeClr val="tx1"/>
                        </a:solidFill>
                      </a:endParaRPr>
                    </a:p>
                  </a:txBody>
                  <a:tcPr/>
                </a:tc>
                <a:tc>
                  <a:txBody>
                    <a:bodyPr/>
                    <a:lstStyle/>
                    <a:p>
                      <a:pPr algn="ctr" rtl="1"/>
                      <a:r>
                        <a:rPr lang="ar-SA" sz="1400" dirty="0" smtClean="0">
                          <a:solidFill>
                            <a:schemeClr val="tx1"/>
                          </a:solidFill>
                        </a:rPr>
                        <a:t>1</a:t>
                      </a:r>
                      <a:endParaRPr lang="en-US" sz="1400" dirty="0">
                        <a:solidFill>
                          <a:schemeClr val="tx1"/>
                        </a:solidFill>
                      </a:endParaRPr>
                    </a:p>
                  </a:txBody>
                  <a:tcPr/>
                </a:tc>
                <a:tc>
                  <a:txBody>
                    <a:bodyPr/>
                    <a:lstStyle/>
                    <a:p>
                      <a:pPr algn="ctr" rtl="1"/>
                      <a:r>
                        <a:rPr lang="en-US" sz="1400" dirty="0" smtClean="0">
                          <a:solidFill>
                            <a:schemeClr val="tx1"/>
                          </a:solidFill>
                        </a:rPr>
                        <a:t>-</a:t>
                      </a:r>
                      <a:endParaRPr lang="en-US" sz="1400" dirty="0">
                        <a:solidFill>
                          <a:schemeClr val="tx1"/>
                        </a:solidFill>
                      </a:endParaRPr>
                    </a:p>
                  </a:txBody>
                  <a:tcPr/>
                </a:tc>
                <a:tc>
                  <a:txBody>
                    <a:bodyPr/>
                    <a:lstStyle/>
                    <a:p>
                      <a:pPr algn="ctr" rtl="1"/>
                      <a:r>
                        <a:rPr lang="en-US" sz="1400" dirty="0" smtClean="0">
                          <a:solidFill>
                            <a:schemeClr val="tx1"/>
                          </a:solidFill>
                        </a:rPr>
                        <a:t>A</a:t>
                      </a:r>
                      <a:endParaRPr lang="en-US" sz="1400" dirty="0">
                        <a:solidFill>
                          <a:schemeClr val="tx1"/>
                        </a:solidFill>
                      </a:endParaRPr>
                    </a:p>
                  </a:txBody>
                  <a:tcPr/>
                </a:tc>
              </a:tr>
              <a:tr h="332432">
                <a:tc>
                  <a:txBody>
                    <a:bodyPr/>
                    <a:lstStyle/>
                    <a:p>
                      <a:pPr algn="ctr" rtl="1"/>
                      <a:r>
                        <a:rPr lang="ar-SA" sz="1400" dirty="0" smtClean="0">
                          <a:solidFill>
                            <a:schemeClr val="tx1"/>
                          </a:solidFill>
                        </a:rPr>
                        <a:t>4</a:t>
                      </a:r>
                      <a:endParaRPr lang="en-US" sz="1400" dirty="0">
                        <a:solidFill>
                          <a:schemeClr val="tx1"/>
                        </a:solidFill>
                      </a:endParaRPr>
                    </a:p>
                  </a:txBody>
                  <a:tcPr/>
                </a:tc>
                <a:tc>
                  <a:txBody>
                    <a:bodyPr/>
                    <a:lstStyle/>
                    <a:p>
                      <a:pPr algn="ctr" rtl="1"/>
                      <a:r>
                        <a:rPr lang="ar-SA" sz="1400" dirty="0" smtClean="0">
                          <a:solidFill>
                            <a:schemeClr val="tx1"/>
                          </a:solidFill>
                        </a:rPr>
                        <a:t>3</a:t>
                      </a:r>
                      <a:endParaRPr lang="en-US" sz="1400" dirty="0">
                        <a:solidFill>
                          <a:schemeClr val="tx1"/>
                        </a:solidFill>
                      </a:endParaRPr>
                    </a:p>
                  </a:txBody>
                  <a:tcPr/>
                </a:tc>
                <a:tc>
                  <a:txBody>
                    <a:bodyPr/>
                    <a:lstStyle/>
                    <a:p>
                      <a:pPr algn="ctr" rtl="1"/>
                      <a:r>
                        <a:rPr lang="ar-SA" sz="1400" dirty="0" smtClean="0">
                          <a:solidFill>
                            <a:schemeClr val="tx1"/>
                          </a:solidFill>
                        </a:rPr>
                        <a:t>2</a:t>
                      </a:r>
                      <a:endParaRPr lang="en-US" sz="1400" dirty="0">
                        <a:solidFill>
                          <a:schemeClr val="tx1"/>
                        </a:solidFill>
                      </a:endParaRPr>
                    </a:p>
                  </a:txBody>
                  <a:tcPr/>
                </a:tc>
                <a:tc>
                  <a:txBody>
                    <a:bodyPr/>
                    <a:lstStyle/>
                    <a:p>
                      <a:pPr algn="ctr" rtl="1"/>
                      <a:r>
                        <a:rPr lang="en-US" sz="1400" dirty="0" smtClean="0">
                          <a:solidFill>
                            <a:schemeClr val="tx1"/>
                          </a:solidFill>
                        </a:rPr>
                        <a:t>-</a:t>
                      </a:r>
                      <a:endParaRPr lang="en-US" sz="1400" dirty="0">
                        <a:solidFill>
                          <a:schemeClr val="tx1"/>
                        </a:solidFill>
                      </a:endParaRPr>
                    </a:p>
                  </a:txBody>
                  <a:tcPr/>
                </a:tc>
                <a:tc>
                  <a:txBody>
                    <a:bodyPr/>
                    <a:lstStyle/>
                    <a:p>
                      <a:pPr algn="ctr" rtl="1"/>
                      <a:r>
                        <a:rPr lang="en-US" sz="1400" dirty="0" smtClean="0">
                          <a:solidFill>
                            <a:schemeClr val="tx1"/>
                          </a:solidFill>
                        </a:rPr>
                        <a:t>B</a:t>
                      </a:r>
                      <a:endParaRPr lang="en-US" sz="1400" dirty="0">
                        <a:solidFill>
                          <a:schemeClr val="tx1"/>
                        </a:solidFill>
                      </a:endParaRPr>
                    </a:p>
                  </a:txBody>
                  <a:tcPr/>
                </a:tc>
              </a:tr>
              <a:tr h="332432">
                <a:tc>
                  <a:txBody>
                    <a:bodyPr/>
                    <a:lstStyle/>
                    <a:p>
                      <a:pPr algn="ctr" rtl="1"/>
                      <a:r>
                        <a:rPr lang="ar-SA" sz="1400" dirty="0" smtClean="0">
                          <a:solidFill>
                            <a:schemeClr val="tx1"/>
                          </a:solidFill>
                        </a:rPr>
                        <a:t>3</a:t>
                      </a:r>
                      <a:endParaRPr lang="en-US" sz="1400" dirty="0">
                        <a:solidFill>
                          <a:schemeClr val="tx1"/>
                        </a:solidFill>
                      </a:endParaRPr>
                    </a:p>
                  </a:txBody>
                  <a:tcPr/>
                </a:tc>
                <a:tc>
                  <a:txBody>
                    <a:bodyPr/>
                    <a:lstStyle/>
                    <a:p>
                      <a:pPr algn="ctr" rtl="1"/>
                      <a:r>
                        <a:rPr lang="ar-SA" sz="1400" dirty="0" smtClean="0">
                          <a:solidFill>
                            <a:schemeClr val="tx1"/>
                          </a:solidFill>
                        </a:rPr>
                        <a:t>2</a:t>
                      </a:r>
                      <a:endParaRPr lang="en-US" sz="1400" dirty="0">
                        <a:solidFill>
                          <a:schemeClr val="tx1"/>
                        </a:solidFill>
                      </a:endParaRPr>
                    </a:p>
                  </a:txBody>
                  <a:tcPr/>
                </a:tc>
                <a:tc>
                  <a:txBody>
                    <a:bodyPr/>
                    <a:lstStyle/>
                    <a:p>
                      <a:pPr algn="ctr" rtl="1"/>
                      <a:r>
                        <a:rPr lang="ar-SA" sz="1400" dirty="0" smtClean="0">
                          <a:solidFill>
                            <a:schemeClr val="tx1"/>
                          </a:solidFill>
                        </a:rPr>
                        <a:t>1</a:t>
                      </a:r>
                      <a:endParaRPr lang="en-US" sz="1400" dirty="0">
                        <a:solidFill>
                          <a:schemeClr val="tx1"/>
                        </a:solidFill>
                      </a:endParaRPr>
                    </a:p>
                  </a:txBody>
                  <a:tcPr/>
                </a:tc>
                <a:tc>
                  <a:txBody>
                    <a:bodyPr/>
                    <a:lstStyle/>
                    <a:p>
                      <a:pPr algn="ctr" rtl="1"/>
                      <a:r>
                        <a:rPr lang="en-US" sz="1400" dirty="0" smtClean="0">
                          <a:solidFill>
                            <a:schemeClr val="tx1"/>
                          </a:solidFill>
                        </a:rPr>
                        <a:t>A</a:t>
                      </a:r>
                      <a:endParaRPr lang="en-US" sz="1400" dirty="0">
                        <a:solidFill>
                          <a:schemeClr val="tx1"/>
                        </a:solidFill>
                      </a:endParaRPr>
                    </a:p>
                  </a:txBody>
                  <a:tcPr/>
                </a:tc>
                <a:tc>
                  <a:txBody>
                    <a:bodyPr/>
                    <a:lstStyle/>
                    <a:p>
                      <a:pPr algn="ctr" rtl="1"/>
                      <a:r>
                        <a:rPr lang="en-US" sz="1400" dirty="0" smtClean="0">
                          <a:solidFill>
                            <a:schemeClr val="tx1"/>
                          </a:solidFill>
                        </a:rPr>
                        <a:t>C</a:t>
                      </a:r>
                      <a:endParaRPr lang="en-US" sz="1400" dirty="0">
                        <a:solidFill>
                          <a:schemeClr val="tx1"/>
                        </a:solidFill>
                      </a:endParaRPr>
                    </a:p>
                  </a:txBody>
                  <a:tcPr/>
                </a:tc>
              </a:tr>
              <a:tr h="332432">
                <a:tc>
                  <a:txBody>
                    <a:bodyPr/>
                    <a:lstStyle/>
                    <a:p>
                      <a:pPr algn="ctr" rtl="1"/>
                      <a:r>
                        <a:rPr lang="ar-SA" sz="1400" dirty="0" smtClean="0">
                          <a:solidFill>
                            <a:schemeClr val="tx1"/>
                          </a:solidFill>
                        </a:rPr>
                        <a:t>6</a:t>
                      </a:r>
                      <a:endParaRPr lang="en-US" sz="1400" dirty="0">
                        <a:solidFill>
                          <a:schemeClr val="tx1"/>
                        </a:solidFill>
                      </a:endParaRPr>
                    </a:p>
                  </a:txBody>
                  <a:tcPr/>
                </a:tc>
                <a:tc>
                  <a:txBody>
                    <a:bodyPr/>
                    <a:lstStyle/>
                    <a:p>
                      <a:pPr algn="ctr" rtl="1"/>
                      <a:r>
                        <a:rPr lang="ar-SA" sz="1400" dirty="0" smtClean="0">
                          <a:solidFill>
                            <a:schemeClr val="tx1"/>
                          </a:solidFill>
                        </a:rPr>
                        <a:t>4</a:t>
                      </a:r>
                      <a:endParaRPr lang="en-US" sz="1400" dirty="0">
                        <a:solidFill>
                          <a:schemeClr val="tx1"/>
                        </a:solidFill>
                      </a:endParaRPr>
                    </a:p>
                  </a:txBody>
                  <a:tcPr/>
                </a:tc>
                <a:tc>
                  <a:txBody>
                    <a:bodyPr/>
                    <a:lstStyle/>
                    <a:p>
                      <a:pPr algn="ctr" rtl="1"/>
                      <a:r>
                        <a:rPr lang="ar-SA" sz="1400" dirty="0" smtClean="0">
                          <a:solidFill>
                            <a:schemeClr val="tx1"/>
                          </a:solidFill>
                        </a:rPr>
                        <a:t>2</a:t>
                      </a:r>
                      <a:endParaRPr lang="en-US" sz="1400" dirty="0">
                        <a:solidFill>
                          <a:schemeClr val="tx1"/>
                        </a:solidFill>
                      </a:endParaRPr>
                    </a:p>
                  </a:txBody>
                  <a:tcPr/>
                </a:tc>
                <a:tc>
                  <a:txBody>
                    <a:bodyPr/>
                    <a:lstStyle/>
                    <a:p>
                      <a:pPr algn="ctr" rtl="1"/>
                      <a:r>
                        <a:rPr lang="en-US" sz="1400" dirty="0" smtClean="0">
                          <a:solidFill>
                            <a:schemeClr val="tx1"/>
                          </a:solidFill>
                        </a:rPr>
                        <a:t>A,B</a:t>
                      </a:r>
                      <a:endParaRPr lang="en-US" sz="1400" dirty="0">
                        <a:solidFill>
                          <a:schemeClr val="tx1"/>
                        </a:solidFill>
                      </a:endParaRPr>
                    </a:p>
                  </a:txBody>
                  <a:tcPr/>
                </a:tc>
                <a:tc>
                  <a:txBody>
                    <a:bodyPr/>
                    <a:lstStyle/>
                    <a:p>
                      <a:pPr algn="ctr" rtl="1"/>
                      <a:r>
                        <a:rPr lang="en-US" sz="1400" dirty="0" smtClean="0">
                          <a:solidFill>
                            <a:schemeClr val="tx1"/>
                          </a:solidFill>
                        </a:rPr>
                        <a:t>D</a:t>
                      </a:r>
                      <a:endParaRPr lang="en-US" sz="1400" dirty="0">
                        <a:solidFill>
                          <a:schemeClr val="tx1"/>
                        </a:solidFill>
                      </a:endParaRPr>
                    </a:p>
                  </a:txBody>
                  <a:tcPr/>
                </a:tc>
              </a:tr>
              <a:tr h="332432">
                <a:tc>
                  <a:txBody>
                    <a:bodyPr/>
                    <a:lstStyle/>
                    <a:p>
                      <a:pPr algn="ctr" rtl="1"/>
                      <a:r>
                        <a:rPr lang="ar-SA" sz="1400" dirty="0" smtClean="0">
                          <a:solidFill>
                            <a:schemeClr val="tx1"/>
                          </a:solidFill>
                        </a:rPr>
                        <a:t>7</a:t>
                      </a:r>
                      <a:endParaRPr lang="en-US" sz="1400" dirty="0">
                        <a:solidFill>
                          <a:schemeClr val="tx1"/>
                        </a:solidFill>
                      </a:endParaRPr>
                    </a:p>
                  </a:txBody>
                  <a:tcPr/>
                </a:tc>
                <a:tc>
                  <a:txBody>
                    <a:bodyPr/>
                    <a:lstStyle/>
                    <a:p>
                      <a:pPr algn="ctr" rtl="1"/>
                      <a:r>
                        <a:rPr lang="en-US" sz="1400" dirty="0" smtClean="0">
                          <a:solidFill>
                            <a:schemeClr val="tx1"/>
                          </a:solidFill>
                        </a:rPr>
                        <a:t>4</a:t>
                      </a:r>
                      <a:endParaRPr lang="en-US" sz="1400" dirty="0">
                        <a:solidFill>
                          <a:schemeClr val="tx1"/>
                        </a:solidFill>
                      </a:endParaRPr>
                    </a:p>
                  </a:txBody>
                  <a:tcPr/>
                </a:tc>
                <a:tc>
                  <a:txBody>
                    <a:bodyPr/>
                    <a:lstStyle/>
                    <a:p>
                      <a:pPr algn="ctr" rtl="1"/>
                      <a:r>
                        <a:rPr lang="ar-SA" sz="1400" dirty="0" smtClean="0">
                          <a:solidFill>
                            <a:schemeClr val="tx1"/>
                          </a:solidFill>
                        </a:rPr>
                        <a:t>1</a:t>
                      </a:r>
                      <a:endParaRPr lang="en-US" sz="1400" dirty="0">
                        <a:solidFill>
                          <a:schemeClr val="tx1"/>
                        </a:solidFill>
                      </a:endParaRPr>
                    </a:p>
                  </a:txBody>
                  <a:tcPr/>
                </a:tc>
                <a:tc>
                  <a:txBody>
                    <a:bodyPr/>
                    <a:lstStyle/>
                    <a:p>
                      <a:pPr algn="ctr" rtl="1"/>
                      <a:r>
                        <a:rPr lang="en-US" sz="1400" dirty="0" smtClean="0">
                          <a:solidFill>
                            <a:schemeClr val="tx1"/>
                          </a:solidFill>
                        </a:rPr>
                        <a:t>C</a:t>
                      </a:r>
                      <a:endParaRPr lang="en-US" sz="1400" dirty="0">
                        <a:solidFill>
                          <a:schemeClr val="tx1"/>
                        </a:solidFill>
                      </a:endParaRPr>
                    </a:p>
                  </a:txBody>
                  <a:tcPr/>
                </a:tc>
                <a:tc>
                  <a:txBody>
                    <a:bodyPr/>
                    <a:lstStyle/>
                    <a:p>
                      <a:pPr algn="ctr" rtl="1"/>
                      <a:r>
                        <a:rPr lang="en-US" sz="1400" dirty="0" smtClean="0">
                          <a:solidFill>
                            <a:schemeClr val="tx1"/>
                          </a:solidFill>
                        </a:rPr>
                        <a:t>E</a:t>
                      </a:r>
                      <a:endParaRPr lang="en-US" sz="1400" dirty="0">
                        <a:solidFill>
                          <a:schemeClr val="tx1"/>
                        </a:solidFill>
                      </a:endParaRPr>
                    </a:p>
                  </a:txBody>
                  <a:tcPr/>
                </a:tc>
              </a:tr>
              <a:tr h="332432">
                <a:tc>
                  <a:txBody>
                    <a:bodyPr/>
                    <a:lstStyle/>
                    <a:p>
                      <a:pPr algn="ctr" rtl="1"/>
                      <a:r>
                        <a:rPr lang="ar-SA" sz="1400" dirty="0" smtClean="0">
                          <a:solidFill>
                            <a:schemeClr val="tx1"/>
                          </a:solidFill>
                        </a:rPr>
                        <a:t>9</a:t>
                      </a:r>
                      <a:endParaRPr lang="en-US" sz="1400" dirty="0">
                        <a:solidFill>
                          <a:schemeClr val="tx1"/>
                        </a:solidFill>
                      </a:endParaRPr>
                    </a:p>
                  </a:txBody>
                  <a:tcPr/>
                </a:tc>
                <a:tc>
                  <a:txBody>
                    <a:bodyPr/>
                    <a:lstStyle/>
                    <a:p>
                      <a:pPr algn="ctr" rtl="1"/>
                      <a:r>
                        <a:rPr lang="ar-SA" sz="1400" dirty="0" smtClean="0">
                          <a:solidFill>
                            <a:schemeClr val="tx1"/>
                          </a:solidFill>
                        </a:rPr>
                        <a:t>2</a:t>
                      </a:r>
                      <a:endParaRPr lang="en-US" sz="1400" dirty="0">
                        <a:solidFill>
                          <a:schemeClr val="tx1"/>
                        </a:solidFill>
                      </a:endParaRPr>
                    </a:p>
                  </a:txBody>
                  <a:tcPr/>
                </a:tc>
                <a:tc>
                  <a:txBody>
                    <a:bodyPr/>
                    <a:lstStyle/>
                    <a:p>
                      <a:pPr algn="ctr" rtl="1"/>
                      <a:r>
                        <a:rPr lang="ar-SA" sz="1400" dirty="0" smtClean="0">
                          <a:solidFill>
                            <a:schemeClr val="tx1"/>
                          </a:solidFill>
                        </a:rPr>
                        <a:t>1</a:t>
                      </a:r>
                      <a:endParaRPr lang="en-US" sz="1400" dirty="0">
                        <a:solidFill>
                          <a:schemeClr val="tx1"/>
                        </a:solidFill>
                      </a:endParaRPr>
                    </a:p>
                  </a:txBody>
                  <a:tcPr/>
                </a:tc>
                <a:tc>
                  <a:txBody>
                    <a:bodyPr/>
                    <a:lstStyle/>
                    <a:p>
                      <a:pPr algn="ctr" rtl="1"/>
                      <a:r>
                        <a:rPr lang="en-US" sz="1400" dirty="0" smtClean="0">
                          <a:solidFill>
                            <a:schemeClr val="tx1"/>
                          </a:solidFill>
                        </a:rPr>
                        <a:t>C</a:t>
                      </a:r>
                      <a:endParaRPr lang="en-US" sz="1400" dirty="0">
                        <a:solidFill>
                          <a:schemeClr val="tx1"/>
                        </a:solidFill>
                      </a:endParaRPr>
                    </a:p>
                  </a:txBody>
                  <a:tcPr/>
                </a:tc>
                <a:tc>
                  <a:txBody>
                    <a:bodyPr/>
                    <a:lstStyle/>
                    <a:p>
                      <a:pPr algn="ctr" rtl="1"/>
                      <a:r>
                        <a:rPr lang="en-US" sz="1400" dirty="0" smtClean="0">
                          <a:solidFill>
                            <a:schemeClr val="tx1"/>
                          </a:solidFill>
                        </a:rPr>
                        <a:t>F</a:t>
                      </a:r>
                      <a:endParaRPr lang="en-US" sz="1400" dirty="0">
                        <a:solidFill>
                          <a:schemeClr val="tx1"/>
                        </a:solidFill>
                      </a:endParaRPr>
                    </a:p>
                  </a:txBody>
                  <a:tcPr/>
                </a:tc>
              </a:tr>
              <a:tr h="332432">
                <a:tc>
                  <a:txBody>
                    <a:bodyPr/>
                    <a:lstStyle/>
                    <a:p>
                      <a:pPr algn="ctr" rtl="1"/>
                      <a:r>
                        <a:rPr lang="ar-SA" sz="1400" dirty="0" smtClean="0">
                          <a:solidFill>
                            <a:schemeClr val="tx1"/>
                          </a:solidFill>
                        </a:rPr>
                        <a:t>11</a:t>
                      </a:r>
                      <a:endParaRPr lang="en-US" sz="1400" dirty="0">
                        <a:solidFill>
                          <a:schemeClr val="tx1"/>
                        </a:solidFill>
                      </a:endParaRPr>
                    </a:p>
                  </a:txBody>
                  <a:tcPr/>
                </a:tc>
                <a:tc>
                  <a:txBody>
                    <a:bodyPr/>
                    <a:lstStyle/>
                    <a:p>
                      <a:pPr algn="ctr" rtl="1"/>
                      <a:r>
                        <a:rPr lang="ar-SA" sz="1400" dirty="0" smtClean="0">
                          <a:solidFill>
                            <a:schemeClr val="tx1"/>
                          </a:solidFill>
                        </a:rPr>
                        <a:t>4</a:t>
                      </a:r>
                      <a:endParaRPr lang="en-US" sz="1400" dirty="0">
                        <a:solidFill>
                          <a:schemeClr val="tx1"/>
                        </a:solidFill>
                      </a:endParaRPr>
                    </a:p>
                  </a:txBody>
                  <a:tcPr/>
                </a:tc>
                <a:tc>
                  <a:txBody>
                    <a:bodyPr/>
                    <a:lstStyle/>
                    <a:p>
                      <a:pPr algn="ctr" rtl="1"/>
                      <a:r>
                        <a:rPr lang="ar-SA" sz="1400" dirty="0" smtClean="0">
                          <a:solidFill>
                            <a:schemeClr val="tx1"/>
                          </a:solidFill>
                        </a:rPr>
                        <a:t>3</a:t>
                      </a:r>
                      <a:endParaRPr lang="en-US" sz="1400" dirty="0">
                        <a:solidFill>
                          <a:schemeClr val="tx1"/>
                        </a:solidFill>
                      </a:endParaRPr>
                    </a:p>
                  </a:txBody>
                  <a:tcPr/>
                </a:tc>
                <a:tc>
                  <a:txBody>
                    <a:bodyPr/>
                    <a:lstStyle/>
                    <a:p>
                      <a:pPr algn="ctr" rtl="1"/>
                      <a:r>
                        <a:rPr lang="en-US" sz="1400" dirty="0" smtClean="0">
                          <a:solidFill>
                            <a:schemeClr val="tx1"/>
                          </a:solidFill>
                        </a:rPr>
                        <a:t>D,E</a:t>
                      </a:r>
                      <a:endParaRPr lang="en-US" sz="1400" dirty="0">
                        <a:solidFill>
                          <a:schemeClr val="tx1"/>
                        </a:solidFill>
                      </a:endParaRPr>
                    </a:p>
                  </a:txBody>
                  <a:tcPr/>
                </a:tc>
                <a:tc>
                  <a:txBody>
                    <a:bodyPr/>
                    <a:lstStyle/>
                    <a:p>
                      <a:pPr algn="ctr" rtl="1"/>
                      <a:r>
                        <a:rPr lang="en-US" sz="1400" dirty="0" smtClean="0">
                          <a:solidFill>
                            <a:schemeClr val="tx1"/>
                          </a:solidFill>
                        </a:rPr>
                        <a:t>G</a:t>
                      </a:r>
                      <a:endParaRPr lang="en-US" sz="1400" dirty="0">
                        <a:solidFill>
                          <a:schemeClr val="tx1"/>
                        </a:solidFill>
                      </a:endParaRPr>
                    </a:p>
                  </a:txBody>
                  <a:tcPr/>
                </a:tc>
              </a:tr>
              <a:tr h="332432">
                <a:tc>
                  <a:txBody>
                    <a:bodyPr/>
                    <a:lstStyle/>
                    <a:p>
                      <a:pPr algn="ctr" rtl="1"/>
                      <a:r>
                        <a:rPr lang="ar-SA" sz="1400" dirty="0" smtClean="0">
                          <a:solidFill>
                            <a:schemeClr val="tx1"/>
                          </a:solidFill>
                        </a:rPr>
                        <a:t>3</a:t>
                      </a:r>
                      <a:endParaRPr lang="en-US" sz="1400" dirty="0">
                        <a:solidFill>
                          <a:schemeClr val="tx1"/>
                        </a:solidFill>
                      </a:endParaRPr>
                    </a:p>
                  </a:txBody>
                  <a:tcPr/>
                </a:tc>
                <a:tc>
                  <a:txBody>
                    <a:bodyPr/>
                    <a:lstStyle/>
                    <a:p>
                      <a:pPr algn="ctr" rtl="1"/>
                      <a:r>
                        <a:rPr lang="ar-SA" sz="1400" dirty="0" smtClean="0">
                          <a:solidFill>
                            <a:schemeClr val="tx1"/>
                          </a:solidFill>
                        </a:rPr>
                        <a:t>2</a:t>
                      </a:r>
                      <a:endParaRPr lang="en-US" sz="1400" dirty="0">
                        <a:solidFill>
                          <a:schemeClr val="tx1"/>
                        </a:solidFill>
                      </a:endParaRPr>
                    </a:p>
                  </a:txBody>
                  <a:tcPr/>
                </a:tc>
                <a:tc>
                  <a:txBody>
                    <a:bodyPr/>
                    <a:lstStyle/>
                    <a:p>
                      <a:pPr algn="ctr" rtl="1"/>
                      <a:r>
                        <a:rPr lang="ar-SA" sz="1400" dirty="0" smtClean="0">
                          <a:solidFill>
                            <a:schemeClr val="tx1"/>
                          </a:solidFill>
                        </a:rPr>
                        <a:t>1</a:t>
                      </a:r>
                      <a:endParaRPr lang="en-US" sz="1400" dirty="0">
                        <a:solidFill>
                          <a:schemeClr val="tx1"/>
                        </a:solidFill>
                      </a:endParaRPr>
                    </a:p>
                  </a:txBody>
                  <a:tcPr/>
                </a:tc>
                <a:tc>
                  <a:txBody>
                    <a:bodyPr/>
                    <a:lstStyle/>
                    <a:p>
                      <a:pPr algn="ctr" rtl="1"/>
                      <a:r>
                        <a:rPr lang="en-US" sz="1400" dirty="0" smtClean="0">
                          <a:solidFill>
                            <a:schemeClr val="tx1"/>
                          </a:solidFill>
                        </a:rPr>
                        <a:t>F,G</a:t>
                      </a:r>
                      <a:endParaRPr lang="en-US" sz="1400" dirty="0">
                        <a:solidFill>
                          <a:schemeClr val="tx1"/>
                        </a:solidFill>
                      </a:endParaRPr>
                    </a:p>
                  </a:txBody>
                  <a:tcPr/>
                </a:tc>
                <a:tc>
                  <a:txBody>
                    <a:bodyPr/>
                    <a:lstStyle/>
                    <a:p>
                      <a:pPr algn="ctr" rtl="1"/>
                      <a:r>
                        <a:rPr lang="en-US" sz="1400" dirty="0" smtClean="0">
                          <a:solidFill>
                            <a:schemeClr val="tx1"/>
                          </a:solidFill>
                        </a:rPr>
                        <a:t>H</a:t>
                      </a:r>
                      <a:endParaRPr lang="en-US" sz="1400" dirty="0">
                        <a:solidFill>
                          <a:schemeClr val="tx1"/>
                        </a:solidFill>
                      </a:endParaRPr>
                    </a:p>
                  </a:txBody>
                  <a:tcPr/>
                </a:tc>
              </a:tr>
            </a:tbl>
          </a:graphicData>
        </a:graphic>
      </p:graphicFrame>
    </p:spTree>
    <p:extLst>
      <p:ext uri="{BB962C8B-B14F-4D97-AF65-F5344CB8AC3E}">
        <p14:creationId xmlns:p14="http://schemas.microsoft.com/office/powerpoint/2010/main" val="23317660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4" name="Title 1"/>
          <p:cNvSpPr txBox="1">
            <a:spLocks/>
          </p:cNvSpPr>
          <p:nvPr/>
        </p:nvSpPr>
        <p:spPr>
          <a:xfrm>
            <a:off x="369888" y="140544"/>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5" name="عنوان 1"/>
          <p:cNvSpPr txBox="1">
            <a:spLocks/>
          </p:cNvSpPr>
          <p:nvPr/>
        </p:nvSpPr>
        <p:spPr>
          <a:xfrm>
            <a:off x="952500" y="1161474"/>
            <a:ext cx="8572500" cy="864096"/>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sz="3200" b="1" dirty="0" smtClean="0">
                <a:solidFill>
                  <a:schemeClr val="tx1"/>
                </a:solidFill>
              </a:rPr>
              <a:t>حل المثال</a:t>
            </a:r>
            <a:r>
              <a:rPr lang="ar-SA" b="1" dirty="0" smtClean="0"/>
              <a:t/>
            </a:r>
            <a:br>
              <a:rPr lang="ar-SA" b="1" dirty="0" smtClean="0"/>
            </a:br>
            <a:r>
              <a:rPr lang="ar-SA" b="1" dirty="0" smtClean="0"/>
              <a:t/>
            </a:r>
            <a:br>
              <a:rPr lang="ar-SA" b="1" dirty="0" smtClean="0"/>
            </a:br>
            <a:endParaRPr lang="ar-SA" dirty="0"/>
          </a:p>
        </p:txBody>
      </p:sp>
      <mc:AlternateContent xmlns:mc="http://schemas.openxmlformats.org/markup-compatibility/2006" xmlns:a14="http://schemas.microsoft.com/office/drawing/2010/main">
        <mc:Choice Requires="a14">
          <p:sp>
            <p:nvSpPr>
              <p:cNvPr id="6" name="مستطيل ذو زوايا قطرية مستديرة 5"/>
              <p:cNvSpPr/>
              <p:nvPr/>
            </p:nvSpPr>
            <p:spPr>
              <a:xfrm>
                <a:off x="381000" y="2204864"/>
                <a:ext cx="9144000" cy="359891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514350" indent="-514350">
                  <a:buAutoNum type="arabicPeriod"/>
                  <a:defRPr/>
                </a:pPr>
                <a:r>
                  <a:rPr lang="ar-SA" sz="2800" dirty="0" smtClean="0">
                    <a:solidFill>
                      <a:schemeClr val="tx1"/>
                    </a:solidFill>
                  </a:rPr>
                  <a:t>يتم احتساب الوقت المتوقع لكل نشاط على النحو التالي:</a:t>
                </a:r>
              </a:p>
              <a:p>
                <a:pPr>
                  <a:defRPr/>
                </a:pPr>
                <a:r>
                  <a:rPr lang="ar-SA" sz="2800" dirty="0" smtClean="0">
                    <a:solidFill>
                      <a:schemeClr val="tx1"/>
                    </a:solidFill>
                  </a:rPr>
                  <a:t>للتوضيح حساب الوقت المتوقع للنشاط </a:t>
                </a:r>
                <a:r>
                  <a:rPr lang="en-US" sz="2800" dirty="0" smtClean="0">
                    <a:solidFill>
                      <a:schemeClr val="tx1"/>
                    </a:solidFill>
                  </a:rPr>
                  <a:t>A </a:t>
                </a:r>
                <a:r>
                  <a:rPr lang="ar-SA" sz="2800" dirty="0" smtClean="0">
                    <a:solidFill>
                      <a:schemeClr val="tx1"/>
                    </a:solidFill>
                  </a:rPr>
                  <a:t>يكون على النحو التالي:</a:t>
                </a:r>
                <a:endParaRPr lang="en-US" sz="2800" dirty="0" smtClean="0">
                  <a:solidFill>
                    <a:schemeClr val="tx1"/>
                  </a:solidFill>
                </a:endParaRPr>
              </a:p>
              <a:p>
                <a:pPr>
                  <a:defRPr/>
                </a:pPr>
                <a14:m>
                  <m:oMath xmlns:m="http://schemas.openxmlformats.org/officeDocument/2006/math">
                    <m:sSub>
                      <m:sSubPr>
                        <m:ctrlPr>
                          <a:rPr lang="en-US" sz="2800" i="1" smtClean="0">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𝐸𝑇</m:t>
                        </m:r>
                      </m:e>
                      <m:sub>
                        <m:r>
                          <a:rPr lang="en-US" sz="2800" i="1">
                            <a:solidFill>
                              <a:schemeClr val="tx1"/>
                            </a:solidFill>
                            <a:latin typeface="Cambria Math" panose="02040503050406030204" pitchFamily="18" charset="0"/>
                          </a:rPr>
                          <m:t>𝐴</m:t>
                        </m:r>
                      </m:sub>
                    </m:sSub>
                    <m:r>
                      <a:rPr lang="en-US" sz="2800" i="1">
                        <a:solidFill>
                          <a:schemeClr val="tx1"/>
                        </a:solidFill>
                        <a:latin typeface="Cambria Math" panose="02040503050406030204" pitchFamily="18" charset="0"/>
                      </a:rPr>
                      <m:t>=</m:t>
                    </m:r>
                    <m:f>
                      <m:fPr>
                        <m:ctrlPr>
                          <a:rPr lang="en-US" sz="2800" i="1">
                            <a:solidFill>
                              <a:schemeClr val="tx1"/>
                            </a:solidFill>
                            <a:latin typeface="Cambria Math" panose="02040503050406030204" pitchFamily="18" charset="0"/>
                          </a:rPr>
                        </m:ctrlPr>
                      </m:fPr>
                      <m:num>
                        <m:r>
                          <a:rPr lang="en-US" sz="2800" i="1">
                            <a:solidFill>
                              <a:schemeClr val="tx1"/>
                            </a:solidFill>
                            <a:latin typeface="Cambria Math" panose="02040503050406030204" pitchFamily="18" charset="0"/>
                          </a:rPr>
                          <m:t>𝑎</m:t>
                        </m:r>
                        <m:r>
                          <a:rPr lang="en-US" sz="2800" i="1">
                            <a:solidFill>
                              <a:schemeClr val="tx1"/>
                            </a:solidFill>
                            <a:latin typeface="Cambria Math" panose="02040503050406030204" pitchFamily="18" charset="0"/>
                          </a:rPr>
                          <m:t>+</m:t>
                        </m:r>
                        <m:r>
                          <a:rPr lang="en-US" sz="2800" i="1">
                            <a:solidFill>
                              <a:schemeClr val="tx1"/>
                            </a:solidFill>
                            <a:latin typeface="Cambria Math" panose="02040503050406030204" pitchFamily="18" charset="0"/>
                          </a:rPr>
                          <m:t>4</m:t>
                        </m:r>
                        <m:r>
                          <a:rPr lang="en-US" sz="2800" i="1">
                            <a:solidFill>
                              <a:schemeClr val="tx1"/>
                            </a:solidFill>
                            <a:latin typeface="Cambria Math" panose="02040503050406030204" pitchFamily="18" charset="0"/>
                          </a:rPr>
                          <m:t>𝑚</m:t>
                        </m:r>
                        <m:r>
                          <a:rPr lang="en-US" sz="2800" i="1">
                            <a:solidFill>
                              <a:schemeClr val="tx1"/>
                            </a:solidFill>
                            <a:latin typeface="Cambria Math" panose="02040503050406030204" pitchFamily="18" charset="0"/>
                          </a:rPr>
                          <m:t>+</m:t>
                        </m:r>
                        <m:r>
                          <a:rPr lang="en-US" sz="2800" i="1">
                            <a:solidFill>
                              <a:schemeClr val="tx1"/>
                            </a:solidFill>
                            <a:latin typeface="Cambria Math" panose="02040503050406030204" pitchFamily="18" charset="0"/>
                          </a:rPr>
                          <m:t>𝑏</m:t>
                        </m:r>
                      </m:num>
                      <m:den>
                        <m:r>
                          <a:rPr lang="en-US" sz="2800" i="1">
                            <a:solidFill>
                              <a:schemeClr val="tx1"/>
                            </a:solidFill>
                            <a:latin typeface="Cambria Math" panose="02040503050406030204" pitchFamily="18" charset="0"/>
                          </a:rPr>
                          <m:t>6</m:t>
                        </m:r>
                      </m:den>
                    </m:f>
                  </m:oMath>
                </a14:m>
                <a:r>
                  <a:rPr lang="en-US" sz="2000" dirty="0">
                    <a:solidFill>
                      <a:prstClr val="black"/>
                    </a:solidFill>
                  </a:rPr>
                  <a:t> =</a:t>
                </a:r>
                <a14:m>
                  <m:oMath xmlns:m="http://schemas.openxmlformats.org/officeDocument/2006/math">
                    <m:f>
                      <m:fPr>
                        <m:ctrlPr>
                          <a:rPr lang="en-US" sz="2000" i="1">
                            <a:solidFill>
                              <a:prstClr val="black"/>
                            </a:solidFill>
                            <a:latin typeface="Cambria Math" panose="02040503050406030204" pitchFamily="18" charset="0"/>
                          </a:rPr>
                        </m:ctrlPr>
                      </m:fPr>
                      <m:num>
                        <m:r>
                          <a:rPr lang="en-US" sz="2000" i="1">
                            <a:solidFill>
                              <a:prstClr val="black"/>
                            </a:solidFill>
                            <a:latin typeface="Cambria Math" panose="02040503050406030204" pitchFamily="18" charset="0"/>
                          </a:rPr>
                          <m:t>1</m:t>
                        </m:r>
                        <m:r>
                          <a:rPr lang="en-US" sz="2000" i="1">
                            <a:solidFill>
                              <a:prstClr val="black"/>
                            </a:solidFill>
                            <a:latin typeface="Cambria Math" panose="02040503050406030204" pitchFamily="18" charset="0"/>
                          </a:rPr>
                          <m:t>+</m:t>
                        </m:r>
                        <m:r>
                          <a:rPr lang="en-US" sz="2000" i="1">
                            <a:solidFill>
                              <a:prstClr val="black"/>
                            </a:solidFill>
                            <a:latin typeface="Cambria Math" panose="02040503050406030204" pitchFamily="18" charset="0"/>
                          </a:rPr>
                          <m:t>4</m:t>
                        </m:r>
                        <m:r>
                          <a:rPr lang="en-US" sz="2000" i="1">
                            <a:solidFill>
                              <a:prstClr val="black"/>
                            </a:solidFill>
                            <a:latin typeface="Cambria Math" panose="02040503050406030204" pitchFamily="18" charset="0"/>
                          </a:rPr>
                          <m:t>×</m:t>
                        </m:r>
                        <m:r>
                          <a:rPr lang="en-US" sz="2000" i="1">
                            <a:solidFill>
                              <a:prstClr val="black"/>
                            </a:solidFill>
                            <a:latin typeface="Cambria Math" panose="02040503050406030204" pitchFamily="18" charset="0"/>
                          </a:rPr>
                          <m:t>2</m:t>
                        </m:r>
                        <m:r>
                          <a:rPr lang="en-US" sz="2000" i="1">
                            <a:solidFill>
                              <a:prstClr val="black"/>
                            </a:solidFill>
                            <a:latin typeface="Cambria Math" panose="02040503050406030204" pitchFamily="18" charset="0"/>
                          </a:rPr>
                          <m:t>+</m:t>
                        </m:r>
                        <m:r>
                          <a:rPr lang="en-US" sz="2000" i="1">
                            <a:solidFill>
                              <a:prstClr val="black"/>
                            </a:solidFill>
                            <a:latin typeface="Cambria Math" panose="02040503050406030204" pitchFamily="18" charset="0"/>
                          </a:rPr>
                          <m:t>3</m:t>
                        </m:r>
                      </m:num>
                      <m:den>
                        <m:r>
                          <a:rPr lang="en-US" sz="2000" i="1">
                            <a:solidFill>
                              <a:prstClr val="black"/>
                            </a:solidFill>
                            <a:latin typeface="Cambria Math" panose="02040503050406030204" pitchFamily="18" charset="0"/>
                          </a:rPr>
                          <m:t>6</m:t>
                        </m:r>
                      </m:den>
                    </m:f>
                  </m:oMath>
                </a14:m>
                <a:r>
                  <a:rPr lang="en-US" sz="2000" dirty="0">
                    <a:solidFill>
                      <a:prstClr val="black"/>
                    </a:solidFill>
                  </a:rPr>
                  <a:t>  =</a:t>
                </a:r>
                <a:r>
                  <a:rPr lang="en-US" sz="2000" dirty="0" smtClean="0">
                    <a:solidFill>
                      <a:prstClr val="black"/>
                    </a:solidFill>
                  </a:rPr>
                  <a:t>2Weeks </a:t>
                </a:r>
                <a:endParaRPr lang="en-US" sz="2800" dirty="0" smtClean="0">
                  <a:solidFill>
                    <a:schemeClr val="tx1"/>
                  </a:solidFill>
                </a:endParaRPr>
              </a:p>
              <a:p>
                <a:pPr>
                  <a:defRPr/>
                </a:pPr>
                <a:r>
                  <a:rPr lang="ar-SA" sz="2800" dirty="0" smtClean="0">
                    <a:solidFill>
                      <a:schemeClr val="tx1"/>
                    </a:solidFill>
                  </a:rPr>
                  <a:t>2. يتم رسم شبكة المشروع  بطريقة النشاط على القطب وحساب جميع المسارات وتحديد المسار الحرج للأوقات المتوقعة  والمسار الحرج يكون 15 أسبوع.</a:t>
                </a:r>
              </a:p>
              <a:p>
                <a:pPr>
                  <a:defRPr/>
                </a:pPr>
                <a:endParaRPr lang="ar-SA" sz="2800" dirty="0" smtClean="0">
                  <a:solidFill>
                    <a:schemeClr val="tx1"/>
                  </a:solidFill>
                </a:endParaRPr>
              </a:p>
              <a:p>
                <a:pPr>
                  <a:defRPr/>
                </a:pPr>
                <a:endParaRPr lang="ar-SA" sz="2800" dirty="0">
                  <a:solidFill>
                    <a:schemeClr val="tx1"/>
                  </a:solidFill>
                </a:endParaRPr>
              </a:p>
            </p:txBody>
          </p:sp>
        </mc:Choice>
        <mc:Fallback xmlns="">
          <p:sp>
            <p:nvSpPr>
              <p:cNvPr id="6" name="مستطيل ذو زوايا قطرية مستديرة 5"/>
              <p:cNvSpPr>
                <a:spLocks noRot="1" noChangeAspect="1" noMove="1" noResize="1" noEditPoints="1" noAdjustHandles="1" noChangeArrowheads="1" noChangeShapeType="1" noTextEdit="1"/>
              </p:cNvSpPr>
              <p:nvPr/>
            </p:nvSpPr>
            <p:spPr>
              <a:xfrm>
                <a:off x="381000" y="2204864"/>
                <a:ext cx="9144000" cy="3598912"/>
              </a:xfrm>
              <a:prstGeom prst="round2DiagRect">
                <a:avLst/>
              </a:prstGeom>
              <a:blipFill rotWithShape="0">
                <a:blip r:embed="rId2"/>
                <a:stretch>
                  <a:fillRect t="-2862"/>
                </a:stretch>
              </a:blipFill>
            </p:spPr>
            <p:txBody>
              <a:bodyPr/>
              <a:lstStyle/>
              <a:p>
                <a:r>
                  <a:rPr lang="en-US">
                    <a:noFill/>
                  </a:rPr>
                  <a:t> </a:t>
                </a:r>
              </a:p>
            </p:txBody>
          </p:sp>
        </mc:Fallback>
      </mc:AlternateContent>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7506720" y="3080160"/>
              <a:ext cx="418320" cy="325080"/>
            </p14:xfrm>
          </p:contentPart>
        </mc:Choice>
        <mc:Fallback>
          <p:pic>
            <p:nvPicPr>
              <p:cNvPr id="2" name="Ink 1"/>
              <p:cNvPicPr/>
              <p:nvPr/>
            </p:nvPicPr>
            <p:blipFill>
              <a:blip r:embed="rId4"/>
              <a:stretch>
                <a:fillRect/>
              </a:stretch>
            </p:blipFill>
            <p:spPr>
              <a:xfrm>
                <a:off x="7497360" y="3070800"/>
                <a:ext cx="437040" cy="343800"/>
              </a:xfrm>
              <a:prstGeom prst="rect">
                <a:avLst/>
              </a:prstGeom>
            </p:spPr>
          </p:pic>
        </mc:Fallback>
      </mc:AlternateContent>
    </p:spTree>
    <p:extLst>
      <p:ext uri="{BB962C8B-B14F-4D97-AF65-F5344CB8AC3E}">
        <p14:creationId xmlns:p14="http://schemas.microsoft.com/office/powerpoint/2010/main" val="23498219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5" name="عنوان 1"/>
          <p:cNvSpPr txBox="1">
            <a:spLocks/>
          </p:cNvSpPr>
          <p:nvPr/>
        </p:nvSpPr>
        <p:spPr>
          <a:xfrm>
            <a:off x="929506" y="980728"/>
            <a:ext cx="8572500" cy="792088"/>
          </a:xfrm>
          <a:prstGeom prst="rect">
            <a:avLst/>
          </a:prstGeom>
          <a:solidFill>
            <a:schemeClr val="tx2">
              <a:lumMod val="20000"/>
              <a:lumOff val="80000"/>
            </a:schemeClr>
          </a:solidFill>
        </p:spPr>
        <p:txBody>
          <a:bodyPr/>
          <a:lst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pPr rtl="1">
              <a:defRPr/>
            </a:pPr>
            <a:r>
              <a:rPr lang="ar-SA" sz="3600" b="1" dirty="0" smtClean="0">
                <a:solidFill>
                  <a:schemeClr val="tx1"/>
                </a:solidFill>
              </a:rPr>
              <a:t>تابع</a:t>
            </a:r>
            <a:r>
              <a:rPr lang="ar-SA" b="1" dirty="0" smtClean="0"/>
              <a:t/>
            </a:r>
            <a:br>
              <a:rPr lang="ar-SA" b="1" dirty="0" smtClean="0"/>
            </a:br>
            <a:r>
              <a:rPr lang="ar-SA" b="1" dirty="0" smtClean="0"/>
              <a:t/>
            </a:r>
            <a:br>
              <a:rPr lang="ar-SA" b="1" dirty="0" smtClean="0"/>
            </a:br>
            <a:endParaRPr lang="ar-SA" dirty="0"/>
          </a:p>
        </p:txBody>
      </p:sp>
      <p:sp>
        <p:nvSpPr>
          <p:cNvPr id="6" name="مستطيل ذو زوايا قطرية مستديرة 5"/>
          <p:cNvSpPr/>
          <p:nvPr/>
        </p:nvSpPr>
        <p:spPr>
          <a:xfrm>
            <a:off x="381000" y="2204864"/>
            <a:ext cx="9144000" cy="3814936"/>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smtClean="0">
                <a:solidFill>
                  <a:schemeClr val="tx1"/>
                </a:solidFill>
              </a:rPr>
              <a:t>3. يتم احتساب التباين لكل نشاط من أنشطة المشروع باستخدام المعادلة الرياضية، فمثلا التباين للنشاط (</a:t>
            </a:r>
            <a:r>
              <a:rPr lang="en-US" sz="2800" dirty="0" smtClean="0">
                <a:solidFill>
                  <a:schemeClr val="tx1"/>
                </a:solidFill>
              </a:rPr>
              <a:t>A</a:t>
            </a:r>
            <a:r>
              <a:rPr lang="ar-SA" sz="2800" dirty="0" smtClean="0">
                <a:solidFill>
                  <a:schemeClr val="tx1"/>
                </a:solidFill>
              </a:rPr>
              <a:t>) هو :</a:t>
            </a:r>
            <a:endParaRPr lang="en-US" sz="2800" dirty="0" smtClean="0">
              <a:solidFill>
                <a:schemeClr val="tx1"/>
              </a:solidFill>
            </a:endParaRPr>
          </a:p>
          <a:p>
            <a:pPr algn="just">
              <a:defRPr/>
            </a:pPr>
            <a:endParaRPr lang="ar-SA" sz="2800" dirty="0">
              <a:solidFill>
                <a:schemeClr val="tx1"/>
              </a:solidFill>
            </a:endParaRPr>
          </a:p>
        </p:txBody>
      </p:sp>
      <p:pic>
        <p:nvPicPr>
          <p:cNvPr id="2" name="صورة 1"/>
          <p:cNvPicPr>
            <a:picLocks noChangeAspect="1"/>
          </p:cNvPicPr>
          <p:nvPr/>
        </p:nvPicPr>
        <p:blipFill>
          <a:blip r:embed="rId2"/>
          <a:stretch>
            <a:fillRect/>
          </a:stretch>
        </p:blipFill>
        <p:spPr>
          <a:xfrm>
            <a:off x="2883293" y="3933056"/>
            <a:ext cx="1865538" cy="762066"/>
          </a:xfrm>
          <a:prstGeom prst="rect">
            <a:avLst/>
          </a:prstGeom>
        </p:spPr>
      </p:pic>
      <p:pic>
        <p:nvPicPr>
          <p:cNvPr id="7" name="صورة 6"/>
          <p:cNvPicPr>
            <a:picLocks noChangeAspect="1"/>
          </p:cNvPicPr>
          <p:nvPr/>
        </p:nvPicPr>
        <p:blipFill>
          <a:blip r:embed="rId3"/>
          <a:stretch>
            <a:fillRect/>
          </a:stretch>
        </p:blipFill>
        <p:spPr>
          <a:xfrm>
            <a:off x="3335464" y="4950496"/>
            <a:ext cx="2121592" cy="762066"/>
          </a:xfrm>
          <a:prstGeom prst="rect">
            <a:avLst/>
          </a:prstGeom>
        </p:spPr>
      </p:pic>
    </p:spTree>
    <p:extLst>
      <p:ext uri="{BB962C8B-B14F-4D97-AF65-F5344CB8AC3E}">
        <p14:creationId xmlns:p14="http://schemas.microsoft.com/office/powerpoint/2010/main" val="32161303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mc:AlternateContent xmlns:mc="http://schemas.openxmlformats.org/markup-compatibility/2006" xmlns:a14="http://schemas.microsoft.com/office/drawing/2010/main">
        <mc:Choice Requires="a14">
          <p:sp>
            <p:nvSpPr>
              <p:cNvPr id="2" name="مستطيل 1"/>
              <p:cNvSpPr/>
              <p:nvPr/>
            </p:nvSpPr>
            <p:spPr>
              <a:xfrm>
                <a:off x="323850" y="1052736"/>
                <a:ext cx="8568952" cy="49685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4. يتم احتساب تباين المشروع ككل وذلك بتجميع التباينات للأنشطة التي تقع على المسار الحرج وهي الأنشطة </a:t>
                </a:r>
                <a:r>
                  <a:rPr lang="en-US" dirty="0" smtClean="0"/>
                  <a:t>A,C,E,G,H.</a:t>
                </a:r>
              </a:p>
              <a:p>
                <a:endParaRPr lang="en-US" dirty="0" smtClean="0"/>
              </a:p>
              <a:p>
                <a:endParaRPr lang="en-US" dirty="0"/>
              </a:p>
              <a:p>
                <a:pPr/>
                <a14:m>
                  <m:oMathPara xmlns:m="http://schemas.openxmlformats.org/officeDocument/2006/math">
                    <m:oMathParaPr>
                      <m:jc m:val="centerGroup"/>
                    </m:oMathParaPr>
                    <m:oMath xmlns:m="http://schemas.openxmlformats.org/officeDocument/2006/math">
                      <m:sSub>
                        <m:sSubPr>
                          <m:ctrlPr>
                            <a:rPr lang="el-GR" sz="2800" b="1" i="1">
                              <a:solidFill>
                                <a:prstClr val="black"/>
                              </a:solidFill>
                              <a:latin typeface="Cambria Math" panose="02040503050406030204" pitchFamily="18" charset="0"/>
                            </a:rPr>
                          </m:ctrlPr>
                        </m:sSubPr>
                        <m:e>
                          <m:r>
                            <m:rPr>
                              <m:nor/>
                            </m:rPr>
                            <a:rPr lang="el-GR" sz="2800" b="1">
                              <a:solidFill>
                                <a:prstClr val="black"/>
                              </a:solidFill>
                            </a:rPr>
                            <m:t>σ</m:t>
                          </m:r>
                          <m:r>
                            <m:rPr>
                              <m:nor/>
                            </m:rPr>
                            <a:rPr lang="el-GR" sz="2800" b="1" baseline="30000">
                              <a:solidFill>
                                <a:prstClr val="black"/>
                              </a:solidFill>
                            </a:rPr>
                            <m:t>2</m:t>
                          </m:r>
                          <m:r>
                            <m:rPr>
                              <m:nor/>
                            </m:rPr>
                            <a:rPr lang="en-US" sz="2800" dirty="0">
                              <a:solidFill>
                                <a:prstClr val="black"/>
                              </a:solidFill>
                            </a:rPr>
                            <m:t> </m:t>
                          </m:r>
                        </m:e>
                        <m:sub>
                          <m:r>
                            <a:rPr lang="en-US" sz="2800" b="1" i="1">
                              <a:solidFill>
                                <a:prstClr val="black"/>
                              </a:solidFill>
                              <a:latin typeface="Cambria Math" panose="02040503050406030204" pitchFamily="18" charset="0"/>
                            </a:rPr>
                            <m:t>𝑷</m:t>
                          </m:r>
                          <m:r>
                            <a:rPr lang="en-US" sz="2800" b="1" i="1">
                              <a:solidFill>
                                <a:prstClr val="black"/>
                              </a:solidFill>
                              <a:latin typeface="Cambria Math" panose="02040503050406030204" pitchFamily="18" charset="0"/>
                            </a:rPr>
                            <m:t>=</m:t>
                          </m:r>
                          <m:r>
                            <a:rPr lang="en-US" sz="2800" b="1" i="1">
                              <a:solidFill>
                                <a:prstClr val="black"/>
                              </a:solidFill>
                              <a:latin typeface="Cambria Math" panose="02040503050406030204" pitchFamily="18" charset="0"/>
                            </a:rPr>
                            <m:t>𝟑</m:t>
                          </m:r>
                          <m:r>
                            <a:rPr lang="en-US" sz="2800" b="1" i="1">
                              <a:solidFill>
                                <a:prstClr val="black"/>
                              </a:solidFill>
                              <a:latin typeface="Cambria Math" panose="02040503050406030204" pitchFamily="18" charset="0"/>
                            </a:rPr>
                            <m:t>.</m:t>
                          </m:r>
                          <m:r>
                            <a:rPr lang="en-US" sz="2800" b="1" i="1">
                              <a:solidFill>
                                <a:prstClr val="black"/>
                              </a:solidFill>
                              <a:latin typeface="Cambria Math" panose="02040503050406030204" pitchFamily="18" charset="0"/>
                            </a:rPr>
                            <m:t>𝟏𝟏𝟏</m:t>
                          </m:r>
                        </m:sub>
                      </m:sSub>
                    </m:oMath>
                  </m:oMathPara>
                </a14:m>
                <a:endParaRPr lang="en-US" dirty="0" smtClean="0"/>
              </a:p>
              <a:p>
                <a:endParaRPr lang="en-US" dirty="0" smtClean="0"/>
              </a:p>
              <a:p>
                <a:r>
                  <a:rPr lang="ar-SA" dirty="0" smtClean="0"/>
                  <a:t>5. احتساب الانحراف المعياري للمشروع وذلك باستخدام المعادلة الرياضية على النحو التالي:</a:t>
                </a:r>
                <a:endParaRPr lang="en-US" dirty="0" smtClean="0"/>
              </a:p>
              <a:p>
                <a:endParaRPr lang="en-US" dirty="0" smtClean="0"/>
              </a:p>
              <a:p>
                <a:endParaRPr lang="en-US" dirty="0"/>
              </a:p>
              <a:p>
                <a:endParaRPr lang="en-US" dirty="0" smtClean="0"/>
              </a:p>
              <a:p>
                <a:endParaRPr lang="en-US" dirty="0"/>
              </a:p>
              <a:p>
                <a:endParaRPr lang="en-US" dirty="0"/>
              </a:p>
            </p:txBody>
          </p:sp>
        </mc:Choice>
        <mc:Fallback xmlns="">
          <p:sp>
            <p:nvSpPr>
              <p:cNvPr id="2" name="مستطيل 1"/>
              <p:cNvSpPr>
                <a:spLocks noRot="1" noChangeAspect="1" noMove="1" noResize="1" noEditPoints="1" noAdjustHandles="1" noChangeArrowheads="1" noChangeShapeType="1" noTextEdit="1"/>
              </p:cNvSpPr>
              <p:nvPr/>
            </p:nvSpPr>
            <p:spPr>
              <a:xfrm>
                <a:off x="323850" y="1052736"/>
                <a:ext cx="8568952" cy="4968552"/>
              </a:xfrm>
              <a:prstGeom prst="rect">
                <a:avLst/>
              </a:prstGeom>
              <a:blipFill rotWithShape="0">
                <a:blip r:embed="rId2"/>
                <a:stretch>
                  <a:fillRect r="-567"/>
                </a:stretch>
              </a:blipFill>
            </p:spPr>
            <p:txBody>
              <a:bodyPr/>
              <a:lstStyle/>
              <a:p>
                <a:r>
                  <a:rPr lang="en-US">
                    <a:noFill/>
                  </a:rPr>
                  <a:t> </a:t>
                </a:r>
              </a:p>
            </p:txBody>
          </p:sp>
        </mc:Fallback>
      </mc:AlternateContent>
      <p:pic>
        <p:nvPicPr>
          <p:cNvPr id="8" name="صورة 7"/>
          <p:cNvPicPr>
            <a:picLocks noChangeAspect="1"/>
          </p:cNvPicPr>
          <p:nvPr/>
        </p:nvPicPr>
        <p:blipFill>
          <a:blip r:embed="rId3"/>
          <a:stretch>
            <a:fillRect/>
          </a:stretch>
        </p:blipFill>
        <p:spPr>
          <a:xfrm>
            <a:off x="2216696" y="2348880"/>
            <a:ext cx="5371042" cy="390178"/>
          </a:xfrm>
          <a:prstGeom prst="rect">
            <a:avLst/>
          </a:prstGeom>
        </p:spPr>
      </p:pic>
      <mc:AlternateContent xmlns:mc="http://schemas.openxmlformats.org/markup-compatibility/2006" xmlns:a14="http://schemas.microsoft.com/office/drawing/2010/main">
        <mc:Choice Requires="a14">
          <p:sp>
            <p:nvSpPr>
              <p:cNvPr id="13" name="مربع نص 12"/>
              <p:cNvSpPr txBox="1"/>
              <p:nvPr/>
            </p:nvSpPr>
            <p:spPr>
              <a:xfrm>
                <a:off x="2792760" y="4645789"/>
                <a:ext cx="302903" cy="276999"/>
              </a:xfrm>
              <a:prstGeom prst="rect">
                <a:avLst/>
              </a:prstGeom>
              <a:noFill/>
            </p:spPr>
            <p:txBody>
              <a:bodyPr wrap="none" lIns="0" tIns="0" rIns="0" bIns="0" rtlCol="0">
                <a:spAutoFit/>
              </a:bodyPr>
              <a:lstStyle/>
              <a:p>
                <a:pPr algn="l" rtl="0" fontAlgn="auto">
                  <a:spcBef>
                    <a:spcPts val="0"/>
                  </a:spcBef>
                  <a:spcAft>
                    <a:spcPts val="0"/>
                  </a:spcAft>
                </a:pPr>
                <a14:m>
                  <m:oMathPara xmlns:m="http://schemas.openxmlformats.org/officeDocument/2006/math">
                    <m:oMathParaPr>
                      <m:jc m:val="centerGroup"/>
                    </m:oMathParaPr>
                    <m:oMath xmlns:m="http://schemas.openxmlformats.org/officeDocument/2006/math">
                      <m:sSub>
                        <m:sSubPr>
                          <m:ctrlPr>
                            <a:rPr lang="el-GR" b="1" i="1" dirty="0" smtClean="0">
                              <a:solidFill>
                                <a:prstClr val="black"/>
                              </a:solidFill>
                              <a:latin typeface="Cambria Math" panose="02040503050406030204" pitchFamily="18" charset="0"/>
                              <a:cs typeface="+mn-cs"/>
                            </a:rPr>
                          </m:ctrlPr>
                        </m:sSubPr>
                        <m:e>
                          <m:r>
                            <m:rPr>
                              <m:nor/>
                            </m:rPr>
                            <a:rPr lang="el-GR" b="1" dirty="0">
                              <a:solidFill>
                                <a:prstClr val="black"/>
                              </a:solidFill>
                              <a:latin typeface="Calibri" panose="020F0502020204030204"/>
                              <a:cs typeface="+mn-cs"/>
                            </a:rPr>
                            <m:t>σ</m:t>
                          </m:r>
                        </m:e>
                        <m:sub>
                          <m:r>
                            <a:rPr lang="en-US" b="1" i="1" dirty="0" smtClean="0">
                              <a:solidFill>
                                <a:prstClr val="black"/>
                              </a:solidFill>
                              <a:latin typeface="Cambria Math" panose="02040503050406030204" pitchFamily="18" charset="0"/>
                              <a:cs typeface="+mn-cs"/>
                            </a:rPr>
                            <m:t>𝑷</m:t>
                          </m:r>
                        </m:sub>
                      </m:sSub>
                    </m:oMath>
                  </m:oMathPara>
                </a14:m>
                <a:endParaRPr lang="en-US" dirty="0">
                  <a:solidFill>
                    <a:prstClr val="black"/>
                  </a:solidFill>
                  <a:latin typeface="Calibri" panose="020F0502020204030204"/>
                  <a:cs typeface="+mn-cs"/>
                </a:endParaRPr>
              </a:p>
            </p:txBody>
          </p:sp>
        </mc:Choice>
        <mc:Fallback xmlns="">
          <p:sp>
            <p:nvSpPr>
              <p:cNvPr id="13" name="مربع نص 12"/>
              <p:cNvSpPr txBox="1">
                <a:spLocks noRot="1" noChangeAspect="1" noMove="1" noResize="1" noEditPoints="1" noAdjustHandles="1" noChangeArrowheads="1" noChangeShapeType="1" noTextEdit="1"/>
              </p:cNvSpPr>
              <p:nvPr/>
            </p:nvSpPr>
            <p:spPr>
              <a:xfrm>
                <a:off x="2792760" y="4645789"/>
                <a:ext cx="302903" cy="276999"/>
              </a:xfrm>
              <a:prstGeom prst="rect">
                <a:avLst/>
              </a:prstGeom>
              <a:blipFill rotWithShape="0">
                <a:blip r:embed="rId4"/>
                <a:stretch>
                  <a:fillRect l="-12000" r="-8000"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مربع نص 13"/>
              <p:cNvSpPr txBox="1"/>
              <p:nvPr/>
            </p:nvSpPr>
            <p:spPr>
              <a:xfrm>
                <a:off x="3224808" y="4683645"/>
                <a:ext cx="226024" cy="276999"/>
              </a:xfrm>
              <a:prstGeom prst="rect">
                <a:avLst/>
              </a:prstGeom>
              <a:noFill/>
            </p:spPr>
            <p:txBody>
              <a:bodyPr wrap="none" lIns="0" tIns="0" rIns="0" bIns="0" rtlCol="0">
                <a:spAutoFit/>
              </a:bodyPr>
              <a:lstStyle/>
              <a:p>
                <a:pPr algn="l" rtl="0" fontAlgn="auto">
                  <a:spcBef>
                    <a:spcPts val="0"/>
                  </a:spcBef>
                  <a:spcAft>
                    <a:spcPts val="0"/>
                  </a:spcAft>
                </a:pPr>
                <a14:m>
                  <m:oMathPara xmlns:m="http://schemas.openxmlformats.org/officeDocument/2006/math">
                    <m:oMathParaPr>
                      <m:jc m:val="centerGroup"/>
                    </m:oMathParaPr>
                    <m:oMath xmlns:m="http://schemas.openxmlformats.org/officeDocument/2006/math">
                      <m:r>
                        <a:rPr lang="en-US" i="1" smtClean="0">
                          <a:solidFill>
                            <a:prstClr val="black"/>
                          </a:solidFill>
                          <a:latin typeface="Cambria Math" panose="02040503050406030204" pitchFamily="18" charset="0"/>
                          <a:cs typeface="+mn-cs"/>
                        </a:rPr>
                        <m:t>=</m:t>
                      </m:r>
                    </m:oMath>
                  </m:oMathPara>
                </a14:m>
                <a:endParaRPr lang="en-US" dirty="0">
                  <a:solidFill>
                    <a:prstClr val="black"/>
                  </a:solidFill>
                  <a:latin typeface="Calibri" panose="020F0502020204030204"/>
                  <a:cs typeface="+mn-cs"/>
                </a:endParaRPr>
              </a:p>
            </p:txBody>
          </p:sp>
        </mc:Choice>
        <mc:Fallback xmlns="">
          <p:sp>
            <p:nvSpPr>
              <p:cNvPr id="14" name="مربع نص 13"/>
              <p:cNvSpPr txBox="1">
                <a:spLocks noRot="1" noChangeAspect="1" noMove="1" noResize="1" noEditPoints="1" noAdjustHandles="1" noChangeArrowheads="1" noChangeShapeType="1" noTextEdit="1"/>
              </p:cNvSpPr>
              <p:nvPr/>
            </p:nvSpPr>
            <p:spPr>
              <a:xfrm>
                <a:off x="3224808" y="4683645"/>
                <a:ext cx="226024" cy="276999"/>
              </a:xfrm>
              <a:prstGeom prst="rect">
                <a:avLst/>
              </a:prstGeom>
              <a:blipFill rotWithShape="0">
                <a:blip r:embed="rId5"/>
                <a:stretch>
                  <a:fillRect l="-10811" r="-108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مستطيل 14"/>
              <p:cNvSpPr/>
              <p:nvPr/>
            </p:nvSpPr>
            <p:spPr>
              <a:xfrm>
                <a:off x="3579977" y="4621159"/>
                <a:ext cx="950197" cy="401970"/>
              </a:xfrm>
              <a:prstGeom prst="rect">
                <a:avLst/>
              </a:prstGeom>
            </p:spPr>
            <p:txBody>
              <a:bodyPr wrap="none">
                <a:spAutoFit/>
              </a:bodyPr>
              <a:lstStyle/>
              <a:p>
                <a:pPr algn="l" rtl="0" fontAlgn="auto">
                  <a:spcBef>
                    <a:spcPts val="0"/>
                  </a:spcBef>
                  <a:spcAft>
                    <a:spcPts val="0"/>
                  </a:spcAft>
                </a:pPr>
                <a14:m>
                  <m:oMathPara xmlns:m="http://schemas.openxmlformats.org/officeDocument/2006/math">
                    <m:oMathParaPr>
                      <m:jc m:val="centerGroup"/>
                    </m:oMathParaPr>
                    <m:oMath xmlns:m="http://schemas.openxmlformats.org/officeDocument/2006/math">
                      <m:rad>
                        <m:radPr>
                          <m:degHide m:val="on"/>
                          <m:ctrlPr>
                            <a:rPr lang="en-US" i="1" smtClean="0">
                              <a:solidFill>
                                <a:prstClr val="black"/>
                              </a:solidFill>
                              <a:latin typeface="Cambria Math" panose="02040503050406030204" pitchFamily="18" charset="0"/>
                              <a:cs typeface="+mn-cs"/>
                            </a:rPr>
                          </m:ctrlPr>
                        </m:radPr>
                        <m:deg/>
                        <m:e>
                          <m:r>
                            <a:rPr lang="en-US" i="1" smtClean="0">
                              <a:solidFill>
                                <a:prstClr val="black"/>
                              </a:solidFill>
                              <a:latin typeface="Cambria Math" panose="02040503050406030204" pitchFamily="18" charset="0"/>
                              <a:cs typeface="+mn-cs"/>
                            </a:rPr>
                            <m:t>3</m:t>
                          </m:r>
                          <m:r>
                            <a:rPr lang="en-US" i="1" smtClean="0">
                              <a:solidFill>
                                <a:prstClr val="black"/>
                              </a:solidFill>
                              <a:latin typeface="Cambria Math" panose="02040503050406030204" pitchFamily="18" charset="0"/>
                              <a:cs typeface="+mn-cs"/>
                            </a:rPr>
                            <m:t>.</m:t>
                          </m:r>
                          <m:r>
                            <a:rPr lang="en-US" i="1" smtClean="0">
                              <a:solidFill>
                                <a:prstClr val="black"/>
                              </a:solidFill>
                              <a:latin typeface="Cambria Math" panose="02040503050406030204" pitchFamily="18" charset="0"/>
                              <a:cs typeface="+mn-cs"/>
                            </a:rPr>
                            <m:t>111</m:t>
                          </m:r>
                        </m:e>
                      </m:rad>
                    </m:oMath>
                  </m:oMathPara>
                </a14:m>
                <a:endParaRPr lang="en-US" dirty="0">
                  <a:solidFill>
                    <a:prstClr val="black"/>
                  </a:solidFill>
                  <a:latin typeface="Calibri" panose="020F0502020204030204"/>
                  <a:cs typeface="+mn-cs"/>
                </a:endParaRPr>
              </a:p>
            </p:txBody>
          </p:sp>
        </mc:Choice>
        <mc:Fallback xmlns="">
          <p:sp>
            <p:nvSpPr>
              <p:cNvPr id="15" name="مستطيل 14"/>
              <p:cNvSpPr>
                <a:spLocks noRot="1" noChangeAspect="1" noMove="1" noResize="1" noEditPoints="1" noAdjustHandles="1" noChangeArrowheads="1" noChangeShapeType="1" noTextEdit="1"/>
              </p:cNvSpPr>
              <p:nvPr/>
            </p:nvSpPr>
            <p:spPr>
              <a:xfrm>
                <a:off x="3579977" y="4621159"/>
                <a:ext cx="950197" cy="401970"/>
              </a:xfrm>
              <a:prstGeom prst="rect">
                <a:avLst/>
              </a:prstGeom>
              <a:blipFill rotWithShape="0">
                <a:blip r:embed="rId6"/>
                <a:stretch>
                  <a:fillRect/>
                </a:stretch>
              </a:blipFill>
            </p:spPr>
            <p:txBody>
              <a:bodyPr/>
              <a:lstStyle/>
              <a:p>
                <a:r>
                  <a:rPr lang="en-US">
                    <a:noFill/>
                  </a:rPr>
                  <a:t> </a:t>
                </a:r>
              </a:p>
            </p:txBody>
          </p:sp>
        </mc:Fallback>
      </mc:AlternateContent>
      <p:sp>
        <p:nvSpPr>
          <p:cNvPr id="16" name="مربع نص 15"/>
          <p:cNvSpPr txBox="1"/>
          <p:nvPr/>
        </p:nvSpPr>
        <p:spPr>
          <a:xfrm>
            <a:off x="4380723" y="5445224"/>
            <a:ext cx="1042988" cy="369332"/>
          </a:xfrm>
          <a:prstGeom prst="rect">
            <a:avLst/>
          </a:prstGeom>
          <a:noFill/>
        </p:spPr>
        <p:txBody>
          <a:bodyPr wrap="square" rtlCol="0">
            <a:spAutoFit/>
          </a:bodyPr>
          <a:lstStyle/>
          <a:p>
            <a:pPr algn="l" rtl="0" fontAlgn="auto">
              <a:spcBef>
                <a:spcPts val="0"/>
              </a:spcBef>
              <a:spcAft>
                <a:spcPts val="0"/>
              </a:spcAft>
            </a:pPr>
            <a:r>
              <a:rPr lang="en-US" dirty="0" smtClean="0">
                <a:solidFill>
                  <a:prstClr val="black"/>
                </a:solidFill>
                <a:latin typeface="Calibri" panose="020F0502020204030204"/>
                <a:cs typeface="+mn-cs"/>
              </a:rPr>
              <a:t>=1.764</a:t>
            </a:r>
            <a:endParaRPr lang="en-US" dirty="0">
              <a:solidFill>
                <a:prstClr val="black"/>
              </a:solidFill>
              <a:latin typeface="Calibri" panose="020F0502020204030204"/>
              <a:cs typeface="+mn-cs"/>
            </a:endParaRPr>
          </a:p>
        </p:txBody>
      </p:sp>
      <mc:AlternateContent xmlns:mc="http://schemas.openxmlformats.org/markup-compatibility/2006">
        <mc:Choice xmlns:p14="http://schemas.microsoft.com/office/powerpoint/2010/main" Requires="p14">
          <p:contentPart p14:bwMode="auto" r:id="rId7">
            <p14:nvContentPartPr>
              <p14:cNvPr id="5" name="Ink 4"/>
              <p14:cNvContentPartPr/>
              <p14:nvPr/>
            </p14:nvContentPartPr>
            <p14:xfrm>
              <a:off x="2120400" y="2151360"/>
              <a:ext cx="1896480" cy="31320"/>
            </p14:xfrm>
          </p:contentPart>
        </mc:Choice>
        <mc:Fallback>
          <p:pic>
            <p:nvPicPr>
              <p:cNvPr id="5" name="Ink 4"/>
              <p:cNvPicPr/>
              <p:nvPr/>
            </p:nvPicPr>
            <p:blipFill>
              <a:blip r:embed="rId8"/>
              <a:stretch>
                <a:fillRect/>
              </a:stretch>
            </p:blipFill>
            <p:spPr>
              <a:xfrm>
                <a:off x="2111040" y="2142000"/>
                <a:ext cx="1915200" cy="50040"/>
              </a:xfrm>
              <a:prstGeom prst="rect">
                <a:avLst/>
              </a:prstGeom>
            </p:spPr>
          </p:pic>
        </mc:Fallback>
      </mc:AlternateContent>
    </p:spTree>
    <p:extLst>
      <p:ext uri="{BB962C8B-B14F-4D97-AF65-F5344CB8AC3E}">
        <p14:creationId xmlns:p14="http://schemas.microsoft.com/office/powerpoint/2010/main" val="42780448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mc:AlternateContent xmlns:mc="http://schemas.openxmlformats.org/markup-compatibility/2006" xmlns:a14="http://schemas.microsoft.com/office/drawing/2010/main">
        <mc:Choice Requires="a14">
          <p:sp>
            <p:nvSpPr>
              <p:cNvPr id="5" name="مستطيل 4"/>
              <p:cNvSpPr/>
              <p:nvPr/>
            </p:nvSpPr>
            <p:spPr>
              <a:xfrm>
                <a:off x="560512" y="1196751"/>
                <a:ext cx="8678738" cy="444325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dirty="0">
                  <a:solidFill>
                    <a:prstClr val="black"/>
                  </a:solidFill>
                </a:endParaRPr>
              </a:p>
              <a:p>
                <a:pPr lvl="0"/>
                <a:r>
                  <a:rPr lang="ar-SA" dirty="0">
                    <a:solidFill>
                      <a:prstClr val="black"/>
                    </a:solidFill>
                  </a:rPr>
                  <a:t>6.يتم احتساب القيمة المعيارية </a:t>
                </a:r>
                <a:r>
                  <a:rPr lang="en-US" dirty="0">
                    <a:solidFill>
                      <a:prstClr val="black"/>
                    </a:solidFill>
                  </a:rPr>
                  <a:t>Z </a:t>
                </a:r>
                <a:r>
                  <a:rPr lang="ar-SA" dirty="0">
                    <a:solidFill>
                      <a:prstClr val="black"/>
                    </a:solidFill>
                  </a:rPr>
                  <a:t> للمشروع ككل:</a:t>
                </a:r>
                <a:endParaRPr lang="en-US" dirty="0">
                  <a:solidFill>
                    <a:prstClr val="black"/>
                  </a:solidFill>
                </a:endParaRPr>
              </a:p>
              <a:p>
                <a:pPr lvl="0"/>
                <a14:m>
                  <m:oMathPara xmlns:m="http://schemas.openxmlformats.org/officeDocument/2006/math">
                    <m:oMathParaPr>
                      <m:jc m:val="centerGroup"/>
                    </m:oMathParaPr>
                    <m:oMath xmlns:m="http://schemas.openxmlformats.org/officeDocument/2006/math">
                      <m:sSub>
                        <m:sSubPr>
                          <m:ctrlPr>
                            <a:rPr lang="en-US" sz="3600" i="1">
                              <a:solidFill>
                                <a:prstClr val="black"/>
                              </a:solidFill>
                              <a:latin typeface="Cambria Math" panose="02040503050406030204" pitchFamily="18" charset="0"/>
                            </a:rPr>
                          </m:ctrlPr>
                        </m:sSubPr>
                        <m:e>
                          <m:r>
                            <m:rPr>
                              <m:nor/>
                            </m:rPr>
                            <a:rPr lang="en-US" sz="3600" dirty="0">
                              <a:solidFill>
                                <a:prstClr val="black"/>
                              </a:solidFill>
                            </a:rPr>
                            <m:t>Z</m:t>
                          </m:r>
                        </m:e>
                        <m:sub>
                          <m:r>
                            <a:rPr lang="en-US" sz="3600" i="1">
                              <a:solidFill>
                                <a:prstClr val="black"/>
                              </a:solidFill>
                              <a:latin typeface="Cambria Math" panose="02040503050406030204" pitchFamily="18" charset="0"/>
                            </a:rPr>
                            <m:t>𝑃</m:t>
                          </m:r>
                          <m:r>
                            <a:rPr lang="en-US" sz="3600" i="1">
                              <a:solidFill>
                                <a:prstClr val="black"/>
                              </a:solidFill>
                              <a:latin typeface="Cambria Math" panose="02040503050406030204" pitchFamily="18" charset="0"/>
                            </a:rPr>
                            <m:t>=</m:t>
                          </m:r>
                          <m:box>
                            <m:boxPr>
                              <m:ctrlPr>
                                <a:rPr lang="en-US" sz="3600" i="1">
                                  <a:solidFill>
                                    <a:prstClr val="black"/>
                                  </a:solidFill>
                                  <a:latin typeface="Cambria Math" panose="02040503050406030204" pitchFamily="18" charset="0"/>
                                </a:rPr>
                              </m:ctrlPr>
                            </m:boxPr>
                            <m:e>
                              <m:argPr>
                                <m:argSz m:val="-1"/>
                              </m:argPr>
                              <m:f>
                                <m:fPr>
                                  <m:ctrlPr>
                                    <a:rPr lang="en-US" sz="3600" i="1">
                                      <a:solidFill>
                                        <a:prstClr val="black"/>
                                      </a:solidFill>
                                      <a:latin typeface="Cambria Math" panose="02040503050406030204" pitchFamily="18" charset="0"/>
                                    </a:rPr>
                                  </m:ctrlPr>
                                </m:fPr>
                                <m:num>
                                  <m:r>
                                    <a:rPr lang="en-US" sz="3600" i="1">
                                      <a:solidFill>
                                        <a:prstClr val="black"/>
                                      </a:solidFill>
                                      <a:latin typeface="Cambria Math" panose="02040503050406030204" pitchFamily="18" charset="0"/>
                                    </a:rPr>
                                    <m:t>𝑋</m:t>
                                  </m:r>
                                  <m:r>
                                    <a:rPr lang="en-US" sz="3600" i="1">
                                      <a:solidFill>
                                        <a:prstClr val="black"/>
                                      </a:solidFill>
                                      <a:latin typeface="Cambria Math" panose="02040503050406030204" pitchFamily="18" charset="0"/>
                                    </a:rPr>
                                    <m:t>−</m:t>
                                  </m:r>
                                  <m:r>
                                    <a:rPr lang="en-US" sz="3600" i="1">
                                      <a:solidFill>
                                        <a:prstClr val="black"/>
                                      </a:solidFill>
                                      <a:latin typeface="Cambria Math" panose="02040503050406030204" pitchFamily="18" charset="0"/>
                                      <a:ea typeface="Cambria Math" panose="02040503050406030204" pitchFamily="18" charset="0"/>
                                    </a:rPr>
                                    <m:t>𝜇</m:t>
                                  </m:r>
                                </m:num>
                                <m:den>
                                  <m:sSub>
                                    <m:sSubPr>
                                      <m:ctrlPr>
                                        <a:rPr lang="en-US" sz="3600" i="1">
                                          <a:solidFill>
                                            <a:prstClr val="black"/>
                                          </a:solidFill>
                                          <a:latin typeface="Cambria Math" panose="02040503050406030204" pitchFamily="18" charset="0"/>
                                          <a:ea typeface="Cambria Math" panose="02040503050406030204" pitchFamily="18" charset="0"/>
                                        </a:rPr>
                                      </m:ctrlPr>
                                    </m:sSubPr>
                                    <m:e>
                                      <m:r>
                                        <a:rPr lang="en-US" sz="3600" i="1">
                                          <a:solidFill>
                                            <a:prstClr val="black"/>
                                          </a:solidFill>
                                          <a:latin typeface="Cambria Math" panose="02040503050406030204" pitchFamily="18" charset="0"/>
                                          <a:ea typeface="Cambria Math" panose="02040503050406030204" pitchFamily="18" charset="0"/>
                                        </a:rPr>
                                        <m:t>𝜎</m:t>
                                      </m:r>
                                    </m:e>
                                    <m:sub>
                                      <m:r>
                                        <a:rPr lang="en-US" sz="3600" i="1">
                                          <a:solidFill>
                                            <a:prstClr val="black"/>
                                          </a:solidFill>
                                          <a:latin typeface="Cambria Math" panose="02040503050406030204" pitchFamily="18" charset="0"/>
                                          <a:ea typeface="Cambria Math" panose="02040503050406030204" pitchFamily="18" charset="0"/>
                                        </a:rPr>
                                        <m:t>𝑃</m:t>
                                      </m:r>
                                    </m:sub>
                                  </m:sSub>
                                </m:den>
                              </m:f>
                            </m:e>
                          </m:box>
                        </m:sub>
                      </m:sSub>
                    </m:oMath>
                  </m:oMathPara>
                </a14:m>
                <a:endParaRPr lang="en-US" sz="3600" dirty="0">
                  <a:solidFill>
                    <a:prstClr val="black"/>
                  </a:solidFill>
                </a:endParaRPr>
              </a:p>
              <a:p>
                <a:pPr lvl="0"/>
                <a:r>
                  <a:rPr lang="en-US" sz="2800" dirty="0">
                    <a:solidFill>
                      <a:prstClr val="black"/>
                    </a:solidFill>
                    <a:latin typeface="Arial" panose="020B0604020202020204" pitchFamily="34" charset="0"/>
                    <a:cs typeface="Arial" panose="020B0604020202020204" pitchFamily="34" charset="0"/>
                  </a:rPr>
                  <a:t>=</a:t>
                </a:r>
                <a14:m>
                  <m:oMath xmlns:m="http://schemas.openxmlformats.org/officeDocument/2006/math">
                    <m:box>
                      <m:boxPr>
                        <m:ctrlPr>
                          <a:rPr lang="en-US" sz="2800" i="1">
                            <a:solidFill>
                              <a:prstClr val="black"/>
                            </a:solidFill>
                            <a:latin typeface="Cambria Math" panose="02040503050406030204" pitchFamily="18" charset="0"/>
                          </a:rPr>
                        </m:ctrlPr>
                      </m:boxPr>
                      <m:e>
                        <m:argPr>
                          <m:argSz m:val="-1"/>
                        </m:argPr>
                        <m:f>
                          <m:fPr>
                            <m:ctrlPr>
                              <a:rPr lang="en-US" sz="2800" i="1">
                                <a:solidFill>
                                  <a:prstClr val="black"/>
                                </a:solidFill>
                                <a:latin typeface="Cambria Math" panose="02040503050406030204" pitchFamily="18" charset="0"/>
                              </a:rPr>
                            </m:ctrlPr>
                          </m:fPr>
                          <m:num>
                            <m:r>
                              <a:rPr lang="en-US" sz="2800" i="1">
                                <a:solidFill>
                                  <a:prstClr val="black"/>
                                </a:solidFill>
                                <a:latin typeface="Cambria Math" panose="02040503050406030204" pitchFamily="18" charset="0"/>
                              </a:rPr>
                              <m:t>16</m:t>
                            </m:r>
                            <m:r>
                              <a:rPr lang="en-US" sz="2800" i="1">
                                <a:solidFill>
                                  <a:prstClr val="black"/>
                                </a:solidFill>
                                <a:latin typeface="Cambria Math" panose="02040503050406030204" pitchFamily="18" charset="0"/>
                              </a:rPr>
                              <m:t>−</m:t>
                            </m:r>
                            <m:r>
                              <a:rPr lang="en-US" sz="2800" i="1">
                                <a:solidFill>
                                  <a:prstClr val="black"/>
                                </a:solidFill>
                                <a:latin typeface="Cambria Math" panose="02040503050406030204" pitchFamily="18" charset="0"/>
                              </a:rPr>
                              <m:t>15</m:t>
                            </m:r>
                          </m:num>
                          <m:den>
                            <m:r>
                              <a:rPr lang="en-US" sz="2800" i="1">
                                <a:solidFill>
                                  <a:prstClr val="black"/>
                                </a:solidFill>
                                <a:latin typeface="Cambria Math" panose="02040503050406030204" pitchFamily="18" charset="0"/>
                              </a:rPr>
                              <m:t>1</m:t>
                            </m:r>
                            <m:r>
                              <a:rPr lang="en-US" sz="2800" i="1">
                                <a:solidFill>
                                  <a:prstClr val="black"/>
                                </a:solidFill>
                                <a:latin typeface="Cambria Math" panose="02040503050406030204" pitchFamily="18" charset="0"/>
                              </a:rPr>
                              <m:t>.</m:t>
                            </m:r>
                            <m:r>
                              <a:rPr lang="en-US" sz="2800" i="1">
                                <a:solidFill>
                                  <a:prstClr val="black"/>
                                </a:solidFill>
                                <a:latin typeface="Cambria Math" panose="02040503050406030204" pitchFamily="18" charset="0"/>
                              </a:rPr>
                              <m:t>764</m:t>
                            </m:r>
                          </m:den>
                        </m:f>
                      </m:e>
                    </m:box>
                  </m:oMath>
                </a14:m>
                <a:r>
                  <a:rPr lang="en-US" sz="2800" dirty="0">
                    <a:solidFill>
                      <a:prstClr val="black"/>
                    </a:solidFill>
                    <a:latin typeface="Arial" panose="020B0604020202020204" pitchFamily="34" charset="0"/>
                    <a:cs typeface="Arial" panose="020B0604020202020204" pitchFamily="34" charset="0"/>
                  </a:rPr>
                  <a:t>=</a:t>
                </a:r>
                <a:r>
                  <a:rPr lang="en-US" sz="1600" dirty="0" smtClean="0">
                    <a:solidFill>
                      <a:prstClr val="black"/>
                    </a:solidFill>
                    <a:latin typeface="Arial" panose="020B0604020202020204" pitchFamily="34" charset="0"/>
                    <a:cs typeface="Arial" panose="020B0604020202020204" pitchFamily="34" charset="0"/>
                  </a:rPr>
                  <a:t>0.5668.</a:t>
                </a:r>
              </a:p>
              <a:p>
                <a:pPr lvl="0"/>
                <a:r>
                  <a:rPr lang="ar-SA" sz="1600" dirty="0" smtClean="0">
                    <a:solidFill>
                      <a:prstClr val="black"/>
                    </a:solidFill>
                    <a:latin typeface="Arial" panose="020B0604020202020204" pitchFamily="34" charset="0"/>
                    <a:cs typeface="Arial" panose="020B0604020202020204" pitchFamily="34" charset="0"/>
                  </a:rPr>
                  <a:t>ملاحظة : قيمة </a:t>
                </a:r>
                <a:r>
                  <a:rPr lang="en-US" sz="1600" dirty="0" smtClean="0">
                    <a:solidFill>
                      <a:prstClr val="black"/>
                    </a:solidFill>
                    <a:latin typeface="Arial" panose="020B0604020202020204" pitchFamily="34" charset="0"/>
                    <a:cs typeface="Arial" panose="020B0604020202020204" pitchFamily="34" charset="0"/>
                  </a:rPr>
                  <a:t>X=16</a:t>
                </a:r>
                <a:r>
                  <a:rPr lang="ar-SA" sz="1600" dirty="0" smtClean="0">
                    <a:solidFill>
                      <a:prstClr val="black"/>
                    </a:solidFill>
                    <a:latin typeface="Arial" panose="020B0604020202020204" pitchFamily="34" charset="0"/>
                    <a:cs typeface="Arial" panose="020B0604020202020204" pitchFamily="34" charset="0"/>
                  </a:rPr>
                  <a:t>  جاءت من السؤال ، لان المطلوب ان نحسب إمكانية انهاء المشروع بعد أسبوع واحد من الوقت المتوقع (الوقت الحرج) وبما ان المسار الحرج=15 أسبوع  اذن قيمة </a:t>
                </a:r>
                <a:r>
                  <a:rPr lang="en-US" sz="1600" dirty="0" smtClean="0">
                    <a:solidFill>
                      <a:prstClr val="black"/>
                    </a:solidFill>
                    <a:latin typeface="Arial" panose="020B0604020202020204" pitchFamily="34" charset="0"/>
                    <a:cs typeface="Arial" panose="020B0604020202020204" pitchFamily="34" charset="0"/>
                  </a:rPr>
                  <a:t>X=16 </a:t>
                </a:r>
                <a:r>
                  <a:rPr lang="ar-SA" sz="1600" dirty="0" smtClean="0">
                    <a:solidFill>
                      <a:prstClr val="black"/>
                    </a:solidFill>
                    <a:latin typeface="Arial" panose="020B0604020202020204" pitchFamily="34" charset="0"/>
                    <a:cs typeface="Arial" panose="020B0604020202020204" pitchFamily="34" charset="0"/>
                  </a:rPr>
                  <a:t>أسبوع.</a:t>
                </a:r>
                <a:endParaRPr lang="en-US" sz="1600" dirty="0" smtClean="0">
                  <a:solidFill>
                    <a:prstClr val="black"/>
                  </a:solidFill>
                  <a:latin typeface="Arial" panose="020B0604020202020204" pitchFamily="34" charset="0"/>
                  <a:cs typeface="Arial" panose="020B0604020202020204" pitchFamily="34" charset="0"/>
                </a:endParaRPr>
              </a:p>
              <a:p>
                <a:pPr lvl="0"/>
                <a:endParaRPr lang="en-US" dirty="0">
                  <a:solidFill>
                    <a:prstClr val="black"/>
                  </a:solidFill>
                </a:endParaRPr>
              </a:p>
            </p:txBody>
          </p:sp>
        </mc:Choice>
        <mc:Fallback xmlns="">
          <p:sp>
            <p:nvSpPr>
              <p:cNvPr id="5" name="مستطيل 4"/>
              <p:cNvSpPr>
                <a:spLocks noRot="1" noChangeAspect="1" noMove="1" noResize="1" noEditPoints="1" noAdjustHandles="1" noChangeArrowheads="1" noChangeShapeType="1" noTextEdit="1"/>
              </p:cNvSpPr>
              <p:nvPr/>
            </p:nvSpPr>
            <p:spPr>
              <a:xfrm>
                <a:off x="560512" y="1196751"/>
                <a:ext cx="8678738" cy="4443251"/>
              </a:xfrm>
              <a:prstGeom prst="rect">
                <a:avLst/>
              </a:prstGeom>
              <a:blipFill rotWithShape="0">
                <a:blip r:embed="rId2"/>
                <a:stretch>
                  <a:fillRect r="-420"/>
                </a:stretch>
              </a:blipFill>
            </p:spPr>
            <p:txBody>
              <a:bodyPr/>
              <a:lstStyle/>
              <a:p>
                <a:r>
                  <a:rPr lang="en-US">
                    <a:noFill/>
                  </a:rPr>
                  <a:t> </a:t>
                </a:r>
              </a:p>
            </p:txBody>
          </p:sp>
        </mc:Fallback>
      </mc:AlternateContent>
      <p:pic>
        <p:nvPicPr>
          <p:cNvPr id="2" name="صورة 1"/>
          <p:cNvPicPr>
            <a:picLocks noChangeAspect="1"/>
          </p:cNvPicPr>
          <p:nvPr/>
        </p:nvPicPr>
        <p:blipFill>
          <a:blip r:embed="rId3"/>
          <a:stretch>
            <a:fillRect/>
          </a:stretch>
        </p:blipFill>
        <p:spPr>
          <a:xfrm>
            <a:off x="323851" y="4509121"/>
            <a:ext cx="8915400" cy="936104"/>
          </a:xfrm>
          <a:prstGeom prst="rect">
            <a:avLst/>
          </a:prstGeom>
        </p:spPr>
      </p:pic>
    </p:spTree>
    <p:extLst>
      <p:ext uri="{BB962C8B-B14F-4D97-AF65-F5344CB8AC3E}">
        <p14:creationId xmlns:p14="http://schemas.microsoft.com/office/powerpoint/2010/main" val="16817047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6" name="مستطيل 5"/>
          <p:cNvSpPr/>
          <p:nvPr/>
        </p:nvSpPr>
        <p:spPr>
          <a:xfrm>
            <a:off x="560512" y="1268760"/>
            <a:ext cx="8678738" cy="439248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solidFill>
                <a:schemeClr val="tx1"/>
              </a:solidFill>
            </a:endParaRPr>
          </a:p>
          <a:p>
            <a:r>
              <a:rPr lang="ar-SA" sz="2800" dirty="0" smtClean="0">
                <a:solidFill>
                  <a:schemeClr val="tx1"/>
                </a:solidFill>
              </a:rPr>
              <a:t>7. نذهب الى جدول الاحتمالات للقيمة المعيارية </a:t>
            </a:r>
            <a:r>
              <a:rPr lang="en-US" sz="2800" dirty="0" smtClean="0">
                <a:solidFill>
                  <a:schemeClr val="tx1"/>
                </a:solidFill>
              </a:rPr>
              <a:t>Z</a:t>
            </a:r>
            <a:r>
              <a:rPr lang="ar-SA" sz="2800" dirty="0" smtClean="0">
                <a:solidFill>
                  <a:schemeClr val="tx1"/>
                </a:solidFill>
              </a:rPr>
              <a:t>الموجود نسخة منه في نهاية هذا الفصل ومقابل قيمة </a:t>
            </a:r>
            <a:r>
              <a:rPr lang="en-US" sz="2800" dirty="0" smtClean="0">
                <a:solidFill>
                  <a:schemeClr val="tx1"/>
                </a:solidFill>
              </a:rPr>
              <a:t>Z=0.5668</a:t>
            </a:r>
            <a:r>
              <a:rPr lang="ar-SA" sz="2800" dirty="0" smtClean="0">
                <a:solidFill>
                  <a:schemeClr val="tx1"/>
                </a:solidFill>
              </a:rPr>
              <a:t>نجد ان احتمال انهاء المشروع بعد أسبوع واحد من موعده المتوقع يساوي71.5%.</a:t>
            </a:r>
            <a:endParaRPr lang="en-US" sz="2800" dirty="0">
              <a:solidFill>
                <a:schemeClr val="tx1"/>
              </a:solidFill>
            </a:endParaRPr>
          </a:p>
        </p:txBody>
      </p:sp>
    </p:spTree>
    <p:extLst>
      <p:ext uri="{BB962C8B-B14F-4D97-AF65-F5344CB8AC3E}">
        <p14:creationId xmlns:p14="http://schemas.microsoft.com/office/powerpoint/2010/main" val="41254765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5" name="مستطيل مستدير الزوايا 4"/>
          <p:cNvSpPr/>
          <p:nvPr/>
        </p:nvSpPr>
        <p:spPr>
          <a:xfrm>
            <a:off x="1147304" y="1124744"/>
            <a:ext cx="8136904" cy="446449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endParaRPr lang="ar-SA" sz="2800" dirty="0" smtClean="0"/>
          </a:p>
          <a:p>
            <a:pPr algn="just"/>
            <a:endParaRPr lang="en-US" sz="2700" dirty="0"/>
          </a:p>
        </p:txBody>
      </p:sp>
      <mc:AlternateContent xmlns:mc="http://schemas.openxmlformats.org/markup-compatibility/2006" xmlns:a14="http://schemas.microsoft.com/office/drawing/2010/main">
        <mc:Choice Requires="a14">
          <p:graphicFrame>
            <p:nvGraphicFramePr>
              <p:cNvPr id="6" name="جدول 5"/>
              <p:cNvGraphicFramePr>
                <a:graphicFrameLocks noGrp="1"/>
              </p:cNvGraphicFramePr>
              <p:nvPr>
                <p:extLst>
                  <p:ext uri="{D42A27DB-BD31-4B8C-83A1-F6EECF244321}">
                    <p14:modId xmlns:p14="http://schemas.microsoft.com/office/powerpoint/2010/main" val="3672660970"/>
                  </p:ext>
                </p:extLst>
              </p:nvPr>
            </p:nvGraphicFramePr>
            <p:xfrm>
              <a:off x="1280594" y="1628800"/>
              <a:ext cx="7776860" cy="4249072"/>
            </p:xfrm>
            <a:graphic>
              <a:graphicData uri="http://schemas.openxmlformats.org/drawingml/2006/table">
                <a:tbl>
                  <a:tblPr firstRow="1" bandRow="1">
                    <a:tableStyleId>{5C22544A-7EE6-4342-B048-85BDC9FD1C3A}</a:tableStyleId>
                  </a:tblPr>
                  <a:tblGrid>
                    <a:gridCol w="2016222"/>
                    <a:gridCol w="1063150"/>
                    <a:gridCol w="1539686"/>
                    <a:gridCol w="2149692"/>
                    <a:gridCol w="1008110"/>
                  </a:tblGrid>
                  <a:tr h="464494">
                    <a:tc>
                      <a:txBody>
                        <a:bodyPr/>
                        <a:lstStyle/>
                        <a:p>
                          <a:pPr algn="r" rtl="1"/>
                          <a:r>
                            <a:rPr lang="ar-SA" sz="1400" dirty="0" smtClean="0">
                              <a:solidFill>
                                <a:schemeClr val="tx1"/>
                              </a:solidFill>
                            </a:rPr>
                            <a:t>تباين</a:t>
                          </a:r>
                          <a:r>
                            <a:rPr lang="ar-SA" sz="1400" baseline="0" dirty="0" smtClean="0">
                              <a:solidFill>
                                <a:schemeClr val="tx1"/>
                              </a:solidFill>
                            </a:rPr>
                            <a:t> المشروع</a:t>
                          </a:r>
                          <a14:m>
                            <m:oMath xmlns:m="http://schemas.openxmlformats.org/officeDocument/2006/math">
                              <m:sSub>
                                <m:sSubPr>
                                  <m:ctrlPr>
                                    <a:rPr kumimoji="0" lang="el-GR"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m:rPr>
                                      <m:nor/>
                                    </m:rPr>
                                    <a:rPr kumimoji="0" lang="el-GR" sz="2800" b="1" i="0" u="none" strike="noStrike" kern="1200" cap="none" spc="0" normalizeH="0" baseline="0" noProof="0">
                                      <a:ln>
                                        <a:noFill/>
                                      </a:ln>
                                      <a:solidFill>
                                        <a:prstClr val="black"/>
                                      </a:solidFill>
                                      <a:effectLst/>
                                      <a:uLnTx/>
                                      <a:uFillTx/>
                                      <a:latin typeface="+mn-lt"/>
                                      <a:ea typeface="+mn-ea"/>
                                      <a:cs typeface="+mn-cs"/>
                                    </a:rPr>
                                    <m:t>σ</m:t>
                                  </m:r>
                                  <m:r>
                                    <m:rPr>
                                      <m:nor/>
                                    </m:rPr>
                                    <a:rPr kumimoji="0" lang="el-GR" sz="2800" b="1" i="0" u="none" strike="noStrike" kern="1200" cap="none" spc="0" normalizeH="0" baseline="30000" noProof="0">
                                      <a:ln>
                                        <a:noFill/>
                                      </a:ln>
                                      <a:solidFill>
                                        <a:prstClr val="black"/>
                                      </a:solidFill>
                                      <a:effectLst/>
                                      <a:uLnTx/>
                                      <a:uFillTx/>
                                      <a:latin typeface="+mn-lt"/>
                                      <a:ea typeface="+mn-ea"/>
                                      <a:cs typeface="+mn-cs"/>
                                    </a:rPr>
                                    <m:t>2</m:t>
                                  </m:r>
                                  <m:r>
                                    <m:rPr>
                                      <m:nor/>
                                    </m:rPr>
                                    <a:rPr kumimoji="0" lang="en-US" sz="2800" b="0" i="0" u="none" strike="noStrike" kern="1200" cap="none" spc="0" normalizeH="0" baseline="0" noProof="0" dirty="0">
                                      <a:ln>
                                        <a:noFill/>
                                      </a:ln>
                                      <a:solidFill>
                                        <a:prstClr val="black"/>
                                      </a:solidFill>
                                      <a:effectLst/>
                                      <a:uLnTx/>
                                      <a:uFillTx/>
                                      <a:latin typeface="+mn-lt"/>
                                      <a:ea typeface="+mn-ea"/>
                                      <a:cs typeface="+mn-cs"/>
                                    </a:rPr>
                                    <m:t> </m:t>
                                  </m:r>
                                </m:e>
                                <m:sub>
                                  <m:r>
                                    <a:rPr kumimoji="0" lang="en-US" sz="2800" b="1"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𝑷</m:t>
                                  </m:r>
                                  <m:r>
                                    <a:rPr kumimoji="0" lang="ar-SA"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sub>
                              </m:sSub>
                            </m:oMath>
                          </a14:m>
                          <a:endParaRPr lang="ar-SA" sz="1400" dirty="0" smtClean="0">
                            <a:solidFill>
                              <a:schemeClr val="tx1"/>
                            </a:solidFill>
                          </a:endParaRPr>
                        </a:p>
                      </a:txBody>
                      <a:tcPr/>
                    </a:tc>
                    <a:tc>
                      <a:txBody>
                        <a:bodyPr/>
                        <a:lstStyle/>
                        <a:p>
                          <a:pPr algn="r" rtl="1"/>
                          <a:r>
                            <a:rPr lang="ar-SA" sz="1400" dirty="0" smtClean="0">
                              <a:solidFill>
                                <a:schemeClr val="tx1"/>
                              </a:solidFill>
                            </a:rPr>
                            <a:t>طبيعة النشاط</a:t>
                          </a:r>
                          <a:endParaRPr lang="en-US" sz="1400" dirty="0">
                            <a:solidFill>
                              <a:schemeClr val="tx1"/>
                            </a:solidFill>
                          </a:endParaRPr>
                        </a:p>
                      </a:txBody>
                      <a:tcPr/>
                    </a:tc>
                    <a:tc>
                      <a:txBody>
                        <a:bodyPr/>
                        <a:lstStyle/>
                        <a:p>
                          <a:pPr algn="r" rtl="1"/>
                          <a:r>
                            <a:rPr lang="ar-SA" sz="1400" dirty="0" smtClean="0">
                              <a:solidFill>
                                <a:schemeClr val="tx1"/>
                              </a:solidFill>
                            </a:rPr>
                            <a:t>التباين</a:t>
                          </a:r>
                          <a:endParaRPr lang="en-US" sz="1400" dirty="0">
                            <a:solidFill>
                              <a:schemeClr val="tx1"/>
                            </a:solidFill>
                          </a:endParaRPr>
                        </a:p>
                      </a:txBody>
                      <a:tcPr/>
                    </a:tc>
                    <a:tc>
                      <a:txBody>
                        <a:bodyPr/>
                        <a:lstStyle/>
                        <a:p>
                          <a:pPr algn="r" rtl="1"/>
                          <a:r>
                            <a:rPr lang="en-US" sz="1400" dirty="0" smtClean="0">
                              <a:solidFill>
                                <a:schemeClr val="tx1"/>
                              </a:solidFill>
                            </a:rPr>
                            <a:t>ET</a:t>
                          </a:r>
                          <a:endParaRPr lang="ar-SA" sz="1400" dirty="0" smtClean="0">
                            <a:solidFill>
                              <a:schemeClr val="tx1"/>
                            </a:solidFill>
                          </a:endParaRPr>
                        </a:p>
                        <a:p>
                          <a:pPr algn="r" rtl="1"/>
                          <a:r>
                            <a:rPr lang="ar-SA" sz="1400" dirty="0" smtClean="0">
                              <a:solidFill>
                                <a:schemeClr val="tx1"/>
                              </a:solidFill>
                            </a:rPr>
                            <a:t>الوقت المتوقع(أسبوع)</a:t>
                          </a:r>
                          <a:endParaRPr lang="en-US" sz="1400" dirty="0">
                            <a:solidFill>
                              <a:schemeClr val="tx1"/>
                            </a:solidFill>
                          </a:endParaRPr>
                        </a:p>
                      </a:txBody>
                      <a:tcPr/>
                    </a:tc>
                    <a:tc>
                      <a:txBody>
                        <a:bodyPr/>
                        <a:lstStyle/>
                        <a:p>
                          <a:pPr algn="r" rtl="1"/>
                          <a:r>
                            <a:rPr lang="ar-SA" sz="1400" dirty="0" smtClean="0">
                              <a:solidFill>
                                <a:schemeClr val="tx1"/>
                              </a:solidFill>
                            </a:rPr>
                            <a:t>النشاط</a:t>
                          </a:r>
                          <a:endParaRPr lang="en-US" sz="1400" dirty="0">
                            <a:solidFill>
                              <a:schemeClr val="tx1"/>
                            </a:solidFill>
                          </a:endParaRPr>
                        </a:p>
                      </a:txBody>
                      <a:tcPr/>
                    </a:tc>
                  </a:tr>
                  <a:tr h="332432">
                    <a:tc>
                      <a:txBody>
                        <a:bodyPr/>
                        <a:lstStyle/>
                        <a:p>
                          <a:pPr algn="ctr" rtl="1"/>
                          <a:r>
                            <a:rPr lang="ar-SA" sz="1400" dirty="0" smtClean="0">
                              <a:solidFill>
                                <a:schemeClr val="tx1"/>
                              </a:solidFill>
                            </a:rPr>
                            <a:t>0.111</a:t>
                          </a:r>
                          <a:endParaRPr lang="en-US" sz="1400" dirty="0">
                            <a:solidFill>
                              <a:schemeClr val="tx1"/>
                            </a:solidFill>
                          </a:endParaRPr>
                        </a:p>
                      </a:txBody>
                      <a:tcPr/>
                    </a:tc>
                    <a:tc>
                      <a:txBody>
                        <a:bodyPr/>
                        <a:lstStyle/>
                        <a:p>
                          <a:pPr algn="ctr" rtl="1"/>
                          <a:r>
                            <a:rPr lang="ar-SA" sz="1400" dirty="0" smtClean="0">
                              <a:solidFill>
                                <a:schemeClr val="tx1"/>
                              </a:solidFill>
                            </a:rPr>
                            <a:t>حرج</a:t>
                          </a:r>
                          <a:endParaRPr lang="en-US" sz="1400" dirty="0">
                            <a:solidFill>
                              <a:schemeClr val="tx1"/>
                            </a:solidFill>
                          </a:endParaRPr>
                        </a:p>
                      </a:txBody>
                      <a:tcPr/>
                    </a:tc>
                    <a:tc>
                      <a:txBody>
                        <a:bodyPr/>
                        <a:lstStyle/>
                        <a:p>
                          <a:pPr algn="ctr" rtl="1"/>
                          <a:r>
                            <a:rPr lang="ar-SA" sz="1400" dirty="0" smtClean="0">
                              <a:solidFill>
                                <a:schemeClr val="tx1"/>
                              </a:solidFill>
                            </a:rPr>
                            <a:t>0.111</a:t>
                          </a:r>
                          <a:endParaRPr lang="en-US" sz="1400" dirty="0">
                            <a:solidFill>
                              <a:schemeClr val="tx1"/>
                            </a:solidFill>
                          </a:endParaRPr>
                        </a:p>
                      </a:txBody>
                      <a:tcPr/>
                    </a:tc>
                    <a:tc>
                      <a:txBody>
                        <a:bodyPr/>
                        <a:lstStyle/>
                        <a:p>
                          <a:pPr algn="ctr" rtl="1"/>
                          <a:r>
                            <a:rPr lang="ar-SA" sz="1400" dirty="0" smtClean="0">
                              <a:solidFill>
                                <a:schemeClr val="tx1"/>
                              </a:solidFill>
                            </a:rPr>
                            <a:t>2</a:t>
                          </a:r>
                          <a:endParaRPr lang="en-US" sz="1400" dirty="0">
                            <a:solidFill>
                              <a:schemeClr val="tx1"/>
                            </a:solidFill>
                          </a:endParaRPr>
                        </a:p>
                      </a:txBody>
                      <a:tcPr/>
                    </a:tc>
                    <a:tc>
                      <a:txBody>
                        <a:bodyPr/>
                        <a:lstStyle/>
                        <a:p>
                          <a:pPr algn="ctr" rtl="1"/>
                          <a:r>
                            <a:rPr lang="en-US" sz="1400" dirty="0" smtClean="0">
                              <a:solidFill>
                                <a:schemeClr val="tx1"/>
                              </a:solidFill>
                            </a:rPr>
                            <a:t>A</a:t>
                          </a:r>
                          <a:endParaRPr lang="en-US" sz="1400" dirty="0">
                            <a:solidFill>
                              <a:schemeClr val="tx1"/>
                            </a:solidFill>
                          </a:endParaRPr>
                        </a:p>
                      </a:txBody>
                      <a:tcPr/>
                    </a:tc>
                  </a:tr>
                  <a:tr h="332432">
                    <a:tc>
                      <a:txBody>
                        <a:bodyPr/>
                        <a:lstStyle/>
                        <a:p>
                          <a:pPr algn="ctr" rtl="1"/>
                          <a:r>
                            <a:rPr lang="ar-SA" sz="1400" dirty="0" smtClean="0">
                              <a:solidFill>
                                <a:schemeClr val="tx1"/>
                              </a:solidFill>
                            </a:rPr>
                            <a:t>-</a:t>
                          </a:r>
                          <a:endParaRPr lang="en-US" sz="1400" dirty="0">
                            <a:solidFill>
                              <a:schemeClr val="tx1"/>
                            </a:solidFill>
                          </a:endParaRPr>
                        </a:p>
                      </a:txBody>
                      <a:tcPr/>
                    </a:tc>
                    <a:tc>
                      <a:txBody>
                        <a:bodyPr/>
                        <a:lstStyle/>
                        <a:p>
                          <a:pPr algn="ctr" rtl="1"/>
                          <a:r>
                            <a:rPr lang="ar-SA" sz="1400" dirty="0" smtClean="0">
                              <a:solidFill>
                                <a:schemeClr val="tx1"/>
                              </a:solidFill>
                            </a:rPr>
                            <a:t>راكد</a:t>
                          </a:r>
                          <a:endParaRPr lang="en-US" sz="1400" dirty="0">
                            <a:solidFill>
                              <a:schemeClr val="tx1"/>
                            </a:solidFill>
                          </a:endParaRPr>
                        </a:p>
                      </a:txBody>
                      <a:tcPr/>
                    </a:tc>
                    <a:tc>
                      <a:txBody>
                        <a:bodyPr/>
                        <a:lstStyle/>
                        <a:p>
                          <a:pPr algn="ctr" rtl="1"/>
                          <a:r>
                            <a:rPr lang="ar-SA" sz="1400" dirty="0" smtClean="0">
                              <a:solidFill>
                                <a:schemeClr val="tx1"/>
                              </a:solidFill>
                            </a:rPr>
                            <a:t>0.111</a:t>
                          </a:r>
                          <a:endParaRPr lang="en-US" sz="1400" dirty="0">
                            <a:solidFill>
                              <a:schemeClr val="tx1"/>
                            </a:solidFill>
                          </a:endParaRPr>
                        </a:p>
                      </a:txBody>
                      <a:tcPr/>
                    </a:tc>
                    <a:tc>
                      <a:txBody>
                        <a:bodyPr/>
                        <a:lstStyle/>
                        <a:p>
                          <a:pPr algn="ctr" rtl="1"/>
                          <a:r>
                            <a:rPr lang="ar-SA" sz="1400" dirty="0" smtClean="0">
                              <a:solidFill>
                                <a:schemeClr val="tx1"/>
                              </a:solidFill>
                            </a:rPr>
                            <a:t>3</a:t>
                          </a:r>
                          <a:endParaRPr lang="en-US" sz="1400" dirty="0">
                            <a:solidFill>
                              <a:schemeClr val="tx1"/>
                            </a:solidFill>
                          </a:endParaRPr>
                        </a:p>
                      </a:txBody>
                      <a:tcPr/>
                    </a:tc>
                    <a:tc>
                      <a:txBody>
                        <a:bodyPr/>
                        <a:lstStyle/>
                        <a:p>
                          <a:pPr algn="ctr" rtl="1"/>
                          <a:r>
                            <a:rPr lang="en-US" sz="1400" dirty="0" smtClean="0">
                              <a:solidFill>
                                <a:schemeClr val="tx1"/>
                              </a:solidFill>
                            </a:rPr>
                            <a:t>B</a:t>
                          </a:r>
                          <a:endParaRPr lang="en-US" sz="1400" dirty="0">
                            <a:solidFill>
                              <a:schemeClr val="tx1"/>
                            </a:solidFill>
                          </a:endParaRPr>
                        </a:p>
                      </a:txBody>
                      <a:tcPr/>
                    </a:tc>
                  </a:tr>
                  <a:tr h="332432">
                    <a:tc>
                      <a:txBody>
                        <a:bodyPr/>
                        <a:lstStyle/>
                        <a:p>
                          <a:pPr algn="ctr" rtl="1"/>
                          <a:r>
                            <a:rPr lang="ar-SA" sz="1400" dirty="0" smtClean="0">
                              <a:solidFill>
                                <a:schemeClr val="tx1"/>
                              </a:solidFill>
                            </a:rPr>
                            <a:t>0.111</a:t>
                          </a:r>
                          <a:endParaRPr lang="en-US" sz="1400" dirty="0">
                            <a:solidFill>
                              <a:schemeClr val="tx1"/>
                            </a:solidFill>
                          </a:endParaRPr>
                        </a:p>
                      </a:txBody>
                      <a:tcPr/>
                    </a:tc>
                    <a:tc>
                      <a:txBody>
                        <a:bodyPr/>
                        <a:lstStyle/>
                        <a:p>
                          <a:pPr algn="ctr" rtl="1"/>
                          <a:r>
                            <a:rPr lang="ar-SA" sz="1400" dirty="0" smtClean="0">
                              <a:solidFill>
                                <a:schemeClr val="tx1"/>
                              </a:solidFill>
                            </a:rPr>
                            <a:t>حرج</a:t>
                          </a:r>
                          <a:endParaRPr lang="en-US" sz="1400" dirty="0">
                            <a:solidFill>
                              <a:schemeClr val="tx1"/>
                            </a:solidFill>
                          </a:endParaRPr>
                        </a:p>
                      </a:txBody>
                      <a:tcPr/>
                    </a:tc>
                    <a:tc>
                      <a:txBody>
                        <a:bodyPr/>
                        <a:lstStyle/>
                        <a:p>
                          <a:pPr algn="ctr" rtl="1"/>
                          <a:r>
                            <a:rPr lang="ar-SA" sz="1400" dirty="0" smtClean="0">
                              <a:solidFill>
                                <a:schemeClr val="tx1"/>
                              </a:solidFill>
                            </a:rPr>
                            <a:t>0.111</a:t>
                          </a:r>
                          <a:endParaRPr lang="en-US" sz="1400" dirty="0">
                            <a:solidFill>
                              <a:schemeClr val="tx1"/>
                            </a:solidFill>
                          </a:endParaRPr>
                        </a:p>
                      </a:txBody>
                      <a:tcPr/>
                    </a:tc>
                    <a:tc>
                      <a:txBody>
                        <a:bodyPr/>
                        <a:lstStyle/>
                        <a:p>
                          <a:pPr algn="ctr" rtl="1"/>
                          <a:r>
                            <a:rPr lang="ar-SA" sz="1400" dirty="0" smtClean="0">
                              <a:solidFill>
                                <a:schemeClr val="tx1"/>
                              </a:solidFill>
                            </a:rPr>
                            <a:t>2</a:t>
                          </a:r>
                          <a:endParaRPr lang="en-US" sz="1400" dirty="0">
                            <a:solidFill>
                              <a:schemeClr val="tx1"/>
                            </a:solidFill>
                          </a:endParaRPr>
                        </a:p>
                      </a:txBody>
                      <a:tcPr/>
                    </a:tc>
                    <a:tc>
                      <a:txBody>
                        <a:bodyPr/>
                        <a:lstStyle/>
                        <a:p>
                          <a:pPr algn="ctr" rtl="1"/>
                          <a:r>
                            <a:rPr lang="en-US" sz="1400" dirty="0" smtClean="0">
                              <a:solidFill>
                                <a:schemeClr val="tx1"/>
                              </a:solidFill>
                            </a:rPr>
                            <a:t>C</a:t>
                          </a:r>
                          <a:endParaRPr lang="en-US" sz="1400" dirty="0">
                            <a:solidFill>
                              <a:schemeClr val="tx1"/>
                            </a:solidFill>
                          </a:endParaRPr>
                        </a:p>
                      </a:txBody>
                      <a:tcPr/>
                    </a:tc>
                  </a:tr>
                  <a:tr h="332432">
                    <a:tc>
                      <a:txBody>
                        <a:bodyPr/>
                        <a:lstStyle/>
                        <a:p>
                          <a:pPr algn="ctr" rtl="1"/>
                          <a:r>
                            <a:rPr lang="ar-SA" sz="1400" dirty="0" smtClean="0">
                              <a:solidFill>
                                <a:schemeClr val="tx1"/>
                              </a:solidFill>
                            </a:rPr>
                            <a:t>-</a:t>
                          </a:r>
                          <a:endParaRPr lang="en-US" sz="1400" dirty="0">
                            <a:solidFill>
                              <a:schemeClr val="tx1"/>
                            </a:solidFill>
                          </a:endParaRPr>
                        </a:p>
                      </a:txBody>
                      <a:tcPr/>
                    </a:tc>
                    <a:tc>
                      <a:txBody>
                        <a:bodyPr/>
                        <a:lstStyle/>
                        <a:p>
                          <a:pPr algn="ctr" rtl="1"/>
                          <a:r>
                            <a:rPr lang="ar-SA" sz="1400" dirty="0" smtClean="0">
                              <a:solidFill>
                                <a:schemeClr val="tx1"/>
                              </a:solidFill>
                            </a:rPr>
                            <a:t>راكد</a:t>
                          </a:r>
                          <a:endParaRPr lang="en-US" sz="1400" dirty="0">
                            <a:solidFill>
                              <a:schemeClr val="tx1"/>
                            </a:solidFill>
                          </a:endParaRPr>
                        </a:p>
                      </a:txBody>
                      <a:tcPr/>
                    </a:tc>
                    <a:tc>
                      <a:txBody>
                        <a:bodyPr/>
                        <a:lstStyle/>
                        <a:p>
                          <a:pPr algn="ctr" rtl="1"/>
                          <a:r>
                            <a:rPr lang="ar-SA" sz="1400" dirty="0" smtClean="0">
                              <a:solidFill>
                                <a:schemeClr val="tx1"/>
                              </a:solidFill>
                            </a:rPr>
                            <a:t>0.444</a:t>
                          </a:r>
                          <a:endParaRPr lang="en-US" sz="1400" dirty="0">
                            <a:solidFill>
                              <a:schemeClr val="tx1"/>
                            </a:solidFill>
                          </a:endParaRPr>
                        </a:p>
                      </a:txBody>
                      <a:tcPr/>
                    </a:tc>
                    <a:tc>
                      <a:txBody>
                        <a:bodyPr/>
                        <a:lstStyle/>
                        <a:p>
                          <a:pPr algn="ctr" rtl="1"/>
                          <a:r>
                            <a:rPr lang="ar-SA" sz="1400" dirty="0" smtClean="0">
                              <a:solidFill>
                                <a:schemeClr val="tx1"/>
                              </a:solidFill>
                            </a:rPr>
                            <a:t>4</a:t>
                          </a:r>
                          <a:endParaRPr lang="en-US" sz="1400" dirty="0">
                            <a:solidFill>
                              <a:schemeClr val="tx1"/>
                            </a:solidFill>
                          </a:endParaRPr>
                        </a:p>
                      </a:txBody>
                      <a:tcPr/>
                    </a:tc>
                    <a:tc>
                      <a:txBody>
                        <a:bodyPr/>
                        <a:lstStyle/>
                        <a:p>
                          <a:pPr algn="ctr" rtl="1"/>
                          <a:r>
                            <a:rPr lang="en-US" sz="1400" dirty="0" smtClean="0">
                              <a:solidFill>
                                <a:schemeClr val="tx1"/>
                              </a:solidFill>
                            </a:rPr>
                            <a:t>D</a:t>
                          </a:r>
                          <a:endParaRPr lang="en-US" sz="1400" dirty="0">
                            <a:solidFill>
                              <a:schemeClr val="tx1"/>
                            </a:solidFill>
                          </a:endParaRPr>
                        </a:p>
                      </a:txBody>
                      <a:tcPr/>
                    </a:tc>
                  </a:tr>
                  <a:tr h="332432">
                    <a:tc>
                      <a:txBody>
                        <a:bodyPr/>
                        <a:lstStyle/>
                        <a:p>
                          <a:pPr algn="ctr" rtl="1"/>
                          <a:r>
                            <a:rPr lang="ar-SA" sz="1400" dirty="0" smtClean="0">
                              <a:solidFill>
                                <a:schemeClr val="tx1"/>
                              </a:solidFill>
                            </a:rPr>
                            <a:t>1.000</a:t>
                          </a:r>
                          <a:endParaRPr lang="en-US" sz="1400" dirty="0">
                            <a:solidFill>
                              <a:schemeClr val="tx1"/>
                            </a:solidFill>
                          </a:endParaRPr>
                        </a:p>
                      </a:txBody>
                      <a:tcPr/>
                    </a:tc>
                    <a:tc>
                      <a:txBody>
                        <a:bodyPr/>
                        <a:lstStyle/>
                        <a:p>
                          <a:pPr algn="ctr" rtl="1"/>
                          <a:r>
                            <a:rPr lang="ar-SA" sz="1400" dirty="0" smtClean="0">
                              <a:solidFill>
                                <a:schemeClr val="tx1"/>
                              </a:solidFill>
                            </a:rPr>
                            <a:t>حرج</a:t>
                          </a:r>
                          <a:endParaRPr lang="en-US" sz="1400" dirty="0">
                            <a:solidFill>
                              <a:schemeClr val="tx1"/>
                            </a:solidFill>
                          </a:endParaRPr>
                        </a:p>
                      </a:txBody>
                      <a:tcPr/>
                    </a:tc>
                    <a:tc>
                      <a:txBody>
                        <a:bodyPr/>
                        <a:lstStyle/>
                        <a:p>
                          <a:pPr algn="ctr" rtl="1"/>
                          <a:r>
                            <a:rPr lang="ar-SA" sz="1400" dirty="0" smtClean="0">
                              <a:solidFill>
                                <a:schemeClr val="tx1"/>
                              </a:solidFill>
                            </a:rPr>
                            <a:t>1.000</a:t>
                          </a:r>
                          <a:endParaRPr lang="en-US" sz="1400" dirty="0">
                            <a:solidFill>
                              <a:schemeClr val="tx1"/>
                            </a:solidFill>
                          </a:endParaRPr>
                        </a:p>
                      </a:txBody>
                      <a:tcPr/>
                    </a:tc>
                    <a:tc>
                      <a:txBody>
                        <a:bodyPr/>
                        <a:lstStyle/>
                        <a:p>
                          <a:pPr algn="ctr" rtl="1"/>
                          <a:r>
                            <a:rPr lang="ar-SA" sz="1400" dirty="0" smtClean="0">
                              <a:solidFill>
                                <a:schemeClr val="tx1"/>
                              </a:solidFill>
                            </a:rPr>
                            <a:t>4</a:t>
                          </a:r>
                          <a:endParaRPr lang="en-US" sz="1400" dirty="0">
                            <a:solidFill>
                              <a:schemeClr val="tx1"/>
                            </a:solidFill>
                          </a:endParaRPr>
                        </a:p>
                      </a:txBody>
                      <a:tcPr/>
                    </a:tc>
                    <a:tc>
                      <a:txBody>
                        <a:bodyPr/>
                        <a:lstStyle/>
                        <a:p>
                          <a:pPr algn="ctr" rtl="1"/>
                          <a:r>
                            <a:rPr lang="en-US" sz="1400" dirty="0" smtClean="0">
                              <a:solidFill>
                                <a:schemeClr val="tx1"/>
                              </a:solidFill>
                            </a:rPr>
                            <a:t>E</a:t>
                          </a:r>
                          <a:endParaRPr lang="en-US" sz="1400" dirty="0">
                            <a:solidFill>
                              <a:schemeClr val="tx1"/>
                            </a:solidFill>
                          </a:endParaRPr>
                        </a:p>
                      </a:txBody>
                      <a:tcPr/>
                    </a:tc>
                  </a:tr>
                  <a:tr h="332432">
                    <a:tc>
                      <a:txBody>
                        <a:bodyPr/>
                        <a:lstStyle/>
                        <a:p>
                          <a:pPr algn="ctr" rtl="1"/>
                          <a:r>
                            <a:rPr lang="ar-SA" sz="1400" dirty="0" smtClean="0">
                              <a:solidFill>
                                <a:schemeClr val="tx1"/>
                              </a:solidFill>
                            </a:rPr>
                            <a:t>-</a:t>
                          </a:r>
                          <a:endParaRPr lang="en-US" sz="1400" dirty="0">
                            <a:solidFill>
                              <a:schemeClr val="tx1"/>
                            </a:solidFill>
                          </a:endParaRPr>
                        </a:p>
                      </a:txBody>
                      <a:tcPr/>
                    </a:tc>
                    <a:tc>
                      <a:txBody>
                        <a:bodyPr/>
                        <a:lstStyle/>
                        <a:p>
                          <a:pPr algn="ctr" rtl="1"/>
                          <a:r>
                            <a:rPr lang="ar-SA" sz="1400" dirty="0" smtClean="0">
                              <a:solidFill>
                                <a:schemeClr val="tx1"/>
                              </a:solidFill>
                            </a:rPr>
                            <a:t>راكد</a:t>
                          </a:r>
                          <a:endParaRPr lang="en-US" sz="1400" dirty="0">
                            <a:solidFill>
                              <a:schemeClr val="tx1"/>
                            </a:solidFill>
                          </a:endParaRPr>
                        </a:p>
                      </a:txBody>
                      <a:tcPr/>
                    </a:tc>
                    <a:tc>
                      <a:txBody>
                        <a:bodyPr/>
                        <a:lstStyle/>
                        <a:p>
                          <a:pPr algn="ctr" rtl="1"/>
                          <a:r>
                            <a:rPr lang="ar-SA" sz="1400" dirty="0" smtClean="0">
                              <a:solidFill>
                                <a:schemeClr val="tx1"/>
                              </a:solidFill>
                            </a:rPr>
                            <a:t>1.778</a:t>
                          </a:r>
                          <a:endParaRPr lang="en-US" sz="1400" dirty="0">
                            <a:solidFill>
                              <a:schemeClr val="tx1"/>
                            </a:solidFill>
                          </a:endParaRPr>
                        </a:p>
                      </a:txBody>
                      <a:tcPr/>
                    </a:tc>
                    <a:tc>
                      <a:txBody>
                        <a:bodyPr/>
                        <a:lstStyle/>
                        <a:p>
                          <a:pPr algn="ctr" rtl="1"/>
                          <a:r>
                            <a:rPr lang="ar-SA" sz="1400" dirty="0" smtClean="0">
                              <a:solidFill>
                                <a:schemeClr val="tx1"/>
                              </a:solidFill>
                            </a:rPr>
                            <a:t>3</a:t>
                          </a:r>
                          <a:endParaRPr lang="en-US" sz="1400" dirty="0">
                            <a:solidFill>
                              <a:schemeClr val="tx1"/>
                            </a:solidFill>
                          </a:endParaRPr>
                        </a:p>
                      </a:txBody>
                      <a:tcPr/>
                    </a:tc>
                    <a:tc>
                      <a:txBody>
                        <a:bodyPr/>
                        <a:lstStyle/>
                        <a:p>
                          <a:pPr algn="ctr" rtl="1"/>
                          <a:r>
                            <a:rPr lang="en-US" sz="1400" dirty="0" smtClean="0">
                              <a:solidFill>
                                <a:schemeClr val="tx1"/>
                              </a:solidFill>
                            </a:rPr>
                            <a:t>F</a:t>
                          </a:r>
                          <a:endParaRPr lang="en-US" sz="1400" dirty="0">
                            <a:solidFill>
                              <a:schemeClr val="tx1"/>
                            </a:solidFill>
                          </a:endParaRPr>
                        </a:p>
                      </a:txBody>
                      <a:tcPr/>
                    </a:tc>
                  </a:tr>
                  <a:tr h="36756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solidFill>
                                <a:schemeClr val="tx1"/>
                              </a:solidFill>
                            </a:rPr>
                            <a:t>1.778</a:t>
                          </a:r>
                          <a:endParaRPr lang="en-US" sz="1400" dirty="0">
                            <a:solidFill>
                              <a:schemeClr val="tx1"/>
                            </a:solidFill>
                          </a:endParaRPr>
                        </a:p>
                      </a:txBody>
                      <a:tcPr/>
                    </a:tc>
                    <a:tc>
                      <a:txBody>
                        <a:bodyPr/>
                        <a:lstStyle/>
                        <a:p>
                          <a:pPr algn="ctr" rtl="1"/>
                          <a:r>
                            <a:rPr lang="ar-SA" sz="1400" dirty="0" smtClean="0">
                              <a:solidFill>
                                <a:schemeClr val="tx1"/>
                              </a:solidFill>
                            </a:rPr>
                            <a:t>حرج</a:t>
                          </a:r>
                          <a:endParaRPr lang="en-US" sz="1400" dirty="0">
                            <a:solidFill>
                              <a:schemeClr val="tx1"/>
                            </a:solidFill>
                          </a:endParaRPr>
                        </a:p>
                      </a:txBody>
                      <a:tcPr/>
                    </a:tc>
                    <a:tc>
                      <a:txBody>
                        <a:bodyPr/>
                        <a:lstStyle/>
                        <a:p>
                          <a:pPr algn="ctr" rtl="1"/>
                          <a:r>
                            <a:rPr lang="ar-SA" sz="1400" dirty="0" smtClean="0">
                              <a:solidFill>
                                <a:schemeClr val="tx1"/>
                              </a:solidFill>
                            </a:rPr>
                            <a:t>1.778</a:t>
                          </a:r>
                          <a:endParaRPr lang="en-US" sz="1400" dirty="0">
                            <a:solidFill>
                              <a:schemeClr val="tx1"/>
                            </a:solidFill>
                          </a:endParaRPr>
                        </a:p>
                      </a:txBody>
                      <a:tcPr/>
                    </a:tc>
                    <a:tc>
                      <a:txBody>
                        <a:bodyPr/>
                        <a:lstStyle/>
                        <a:p>
                          <a:pPr algn="ctr" rtl="1"/>
                          <a:r>
                            <a:rPr lang="ar-SA" sz="1400" dirty="0" smtClean="0">
                              <a:solidFill>
                                <a:schemeClr val="tx1"/>
                              </a:solidFill>
                            </a:rPr>
                            <a:t>5</a:t>
                          </a:r>
                          <a:endParaRPr lang="en-US" sz="1400" dirty="0">
                            <a:solidFill>
                              <a:schemeClr val="tx1"/>
                            </a:solidFill>
                          </a:endParaRPr>
                        </a:p>
                      </a:txBody>
                      <a:tcPr/>
                    </a:tc>
                    <a:tc>
                      <a:txBody>
                        <a:bodyPr/>
                        <a:lstStyle/>
                        <a:p>
                          <a:pPr algn="ctr" rtl="1"/>
                          <a:r>
                            <a:rPr lang="en-US" sz="1400" dirty="0" smtClean="0">
                              <a:solidFill>
                                <a:schemeClr val="tx1"/>
                              </a:solidFill>
                            </a:rPr>
                            <a:t>G</a:t>
                          </a:r>
                          <a:endParaRPr lang="en-US" sz="1400" dirty="0">
                            <a:solidFill>
                              <a:schemeClr val="tx1"/>
                            </a:solidFill>
                          </a:endParaRPr>
                        </a:p>
                      </a:txBody>
                      <a:tcPr/>
                    </a:tc>
                  </a:tr>
                  <a:tr h="332432">
                    <a:tc>
                      <a:txBody>
                        <a:bodyPr/>
                        <a:lstStyle/>
                        <a:p>
                          <a:pPr algn="ctr" rtl="1"/>
                          <a:r>
                            <a:rPr lang="ar-SA" sz="1400" dirty="0" smtClean="0">
                              <a:solidFill>
                                <a:schemeClr val="tx1"/>
                              </a:solidFill>
                            </a:rPr>
                            <a:t>0.111</a:t>
                          </a:r>
                          <a:endParaRPr lang="en-US" sz="1400" dirty="0">
                            <a:solidFill>
                              <a:schemeClr val="tx1"/>
                            </a:solidFill>
                          </a:endParaRPr>
                        </a:p>
                      </a:txBody>
                      <a:tcPr/>
                    </a:tc>
                    <a:tc>
                      <a:txBody>
                        <a:bodyPr/>
                        <a:lstStyle/>
                        <a:p>
                          <a:pPr algn="ctr" rtl="1"/>
                          <a:r>
                            <a:rPr lang="ar-SA" sz="1400" dirty="0" smtClean="0">
                              <a:solidFill>
                                <a:schemeClr val="tx1"/>
                              </a:solidFill>
                            </a:rPr>
                            <a:t>حرج</a:t>
                          </a:r>
                          <a:endParaRPr lang="en-US" sz="1400" dirty="0">
                            <a:solidFill>
                              <a:schemeClr val="tx1"/>
                            </a:solidFill>
                          </a:endParaRPr>
                        </a:p>
                      </a:txBody>
                      <a:tcPr/>
                    </a:tc>
                    <a:tc>
                      <a:txBody>
                        <a:bodyPr/>
                        <a:lstStyle/>
                        <a:p>
                          <a:pPr algn="ctr" rtl="1"/>
                          <a:r>
                            <a:rPr lang="ar-SA" sz="1400" dirty="0" smtClean="0">
                              <a:solidFill>
                                <a:schemeClr val="tx1"/>
                              </a:solidFill>
                            </a:rPr>
                            <a:t>0.111</a:t>
                          </a:r>
                          <a:endParaRPr lang="en-US" sz="1400" dirty="0">
                            <a:solidFill>
                              <a:schemeClr val="tx1"/>
                            </a:solidFill>
                          </a:endParaRPr>
                        </a:p>
                      </a:txBody>
                      <a:tcPr/>
                    </a:tc>
                    <a:tc>
                      <a:txBody>
                        <a:bodyPr/>
                        <a:lstStyle/>
                        <a:p>
                          <a:pPr algn="ctr" rtl="1"/>
                          <a:r>
                            <a:rPr lang="ar-SA" sz="1400" dirty="0" smtClean="0">
                              <a:solidFill>
                                <a:schemeClr val="tx1"/>
                              </a:solidFill>
                            </a:rPr>
                            <a:t>2</a:t>
                          </a:r>
                          <a:endParaRPr lang="en-US" sz="1400" dirty="0">
                            <a:solidFill>
                              <a:schemeClr val="tx1"/>
                            </a:solidFill>
                          </a:endParaRPr>
                        </a:p>
                      </a:txBody>
                      <a:tcPr/>
                    </a:tc>
                    <a:tc>
                      <a:txBody>
                        <a:bodyPr/>
                        <a:lstStyle/>
                        <a:p>
                          <a:pPr algn="ctr" rtl="1"/>
                          <a:r>
                            <a:rPr lang="en-US" sz="1400" dirty="0" smtClean="0">
                              <a:solidFill>
                                <a:schemeClr val="tx1"/>
                              </a:solidFill>
                            </a:rPr>
                            <a:t>H</a:t>
                          </a:r>
                          <a:endParaRPr lang="en-US" sz="1400" dirty="0">
                            <a:solidFill>
                              <a:schemeClr val="tx1"/>
                            </a:solidFill>
                          </a:endParaRPr>
                        </a:p>
                      </a:txBody>
                      <a:tcPr/>
                    </a:tc>
                  </a:tr>
                  <a:tr h="332432">
                    <a:tc>
                      <a:txBody>
                        <a:bodyPr/>
                        <a:lstStyle/>
                        <a:p>
                          <a:pPr algn="ctr" rtl="1"/>
                          <a:r>
                            <a:rPr lang="ar-SA" sz="1400" dirty="0" smtClean="0">
                              <a:solidFill>
                                <a:schemeClr val="tx1"/>
                              </a:solidFill>
                            </a:rPr>
                            <a:t>3.111</a:t>
                          </a:r>
                          <a:endParaRPr lang="en-US" sz="1400" dirty="0">
                            <a:solidFill>
                              <a:schemeClr val="tx1"/>
                            </a:solidFill>
                          </a:endParaRPr>
                        </a:p>
                      </a:txBody>
                      <a:tcPr/>
                    </a:tc>
                    <a:tc>
                      <a:txBody>
                        <a:bodyPr/>
                        <a:lstStyle/>
                        <a:p>
                          <a:pPr algn="ctr" rtl="1"/>
                          <a:r>
                            <a:rPr lang="ar-SA" sz="1400" dirty="0" smtClean="0">
                              <a:solidFill>
                                <a:schemeClr val="tx1"/>
                              </a:solidFill>
                            </a:rPr>
                            <a:t>المجموع لتباين المشروع</a:t>
                          </a:r>
                          <a:endParaRPr lang="en-US" sz="1400" dirty="0">
                            <a:solidFill>
                              <a:schemeClr val="tx1"/>
                            </a:solidFill>
                          </a:endParaRPr>
                        </a:p>
                      </a:txBody>
                      <a:tcPr/>
                    </a:tc>
                    <a:tc gridSpan="3">
                      <a:txBody>
                        <a:bodyPr/>
                        <a:lstStyle/>
                        <a:p>
                          <a:pPr algn="ctr" rtl="1"/>
                          <a:endParaRPr lang="en-US" sz="1400" dirty="0">
                            <a:solidFill>
                              <a:schemeClr val="tx1"/>
                            </a:solidFill>
                          </a:endParaRPr>
                        </a:p>
                      </a:txBody>
                      <a:tcPr/>
                    </a:tc>
                    <a:tc hMerge="1">
                      <a:txBody>
                        <a:bodyPr/>
                        <a:lstStyle/>
                        <a:p>
                          <a:pPr algn="ctr" rtl="1"/>
                          <a:endParaRPr lang="en-US" sz="1400" dirty="0">
                            <a:solidFill>
                              <a:schemeClr val="tx1"/>
                            </a:solidFill>
                          </a:endParaRPr>
                        </a:p>
                      </a:txBody>
                      <a:tcPr/>
                    </a:tc>
                    <a:tc hMerge="1">
                      <a:txBody>
                        <a:bodyPr/>
                        <a:lstStyle/>
                        <a:p>
                          <a:pPr algn="ctr" rtl="1"/>
                          <a:endParaRPr lang="en-US" sz="1400" dirty="0">
                            <a:solidFill>
                              <a:schemeClr val="tx1"/>
                            </a:solidFill>
                          </a:endParaRPr>
                        </a:p>
                      </a:txBody>
                      <a:tcPr/>
                    </a:tc>
                  </a:tr>
                  <a:tr h="332432">
                    <a:tc>
                      <a:txBody>
                        <a:bodyPr/>
                        <a:lstStyle/>
                        <a:p>
                          <a:pPr algn="ctr" rtl="1"/>
                          <a:endParaRPr lang="en-US" sz="1400" dirty="0">
                            <a:solidFill>
                              <a:schemeClr val="tx1"/>
                            </a:solidFill>
                          </a:endParaRPr>
                        </a:p>
                      </a:txBody>
                      <a:tcPr/>
                    </a:tc>
                    <a:tc>
                      <a:txBody>
                        <a:bodyPr/>
                        <a:lstStyle/>
                        <a:p>
                          <a:pPr algn="ctr" rtl="1"/>
                          <a:r>
                            <a:rPr lang="ar-SA" sz="1400" dirty="0" smtClean="0">
                              <a:solidFill>
                                <a:schemeClr val="tx1"/>
                              </a:solidFill>
                            </a:rPr>
                            <a:t>الانحراف المعياري</a:t>
                          </a:r>
                          <a:endParaRPr lang="en-US" sz="1400" dirty="0">
                            <a:solidFill>
                              <a:schemeClr val="tx1"/>
                            </a:solidFill>
                          </a:endParaRPr>
                        </a:p>
                      </a:txBody>
                      <a:tcPr/>
                    </a:tc>
                    <a:tc gridSpan="3">
                      <a:txBody>
                        <a:bodyPr/>
                        <a:lstStyle/>
                        <a:p>
                          <a:pPr algn="ctr" rtl="1"/>
                          <a:endParaRPr lang="en-US" sz="1400" dirty="0">
                            <a:solidFill>
                              <a:schemeClr val="tx1"/>
                            </a:solidFill>
                          </a:endParaRPr>
                        </a:p>
                      </a:txBody>
                      <a:tcPr/>
                    </a:tc>
                    <a:tc hMerge="1">
                      <a:txBody>
                        <a:bodyPr/>
                        <a:lstStyle/>
                        <a:p>
                          <a:endParaRPr lang="en-US"/>
                        </a:p>
                      </a:txBody>
                      <a:tcPr/>
                    </a:tc>
                    <a:tc hMerge="1">
                      <a:txBody>
                        <a:bodyPr/>
                        <a:lstStyle/>
                        <a:p>
                          <a:endParaRPr lang="en-US"/>
                        </a:p>
                      </a:txBody>
                      <a:tcPr/>
                    </a:tc>
                  </a:tr>
                </a:tbl>
              </a:graphicData>
            </a:graphic>
          </p:graphicFrame>
        </mc:Choice>
        <mc:Fallback xmlns="">
          <p:graphicFrame>
            <p:nvGraphicFramePr>
              <p:cNvPr id="6" name="جدول 5"/>
              <p:cNvGraphicFramePr>
                <a:graphicFrameLocks noGrp="1"/>
              </p:cNvGraphicFramePr>
              <p:nvPr>
                <p:extLst>
                  <p:ext uri="{D42A27DB-BD31-4B8C-83A1-F6EECF244321}">
                    <p14:modId xmlns:p14="http://schemas.microsoft.com/office/powerpoint/2010/main" val="3672660970"/>
                  </p:ext>
                </p:extLst>
              </p:nvPr>
            </p:nvGraphicFramePr>
            <p:xfrm>
              <a:off x="1280594" y="1628800"/>
              <a:ext cx="7776860" cy="4249072"/>
            </p:xfrm>
            <a:graphic>
              <a:graphicData uri="http://schemas.openxmlformats.org/drawingml/2006/table">
                <a:tbl>
                  <a:tblPr firstRow="1" bandRow="1">
                    <a:tableStyleId>{5C22544A-7EE6-4342-B048-85BDC9FD1C3A}</a:tableStyleId>
                  </a:tblPr>
                  <a:tblGrid>
                    <a:gridCol w="2016222"/>
                    <a:gridCol w="1063150"/>
                    <a:gridCol w="1539686"/>
                    <a:gridCol w="2149692"/>
                    <a:gridCol w="1008110"/>
                  </a:tblGrid>
                  <a:tr h="518160">
                    <a:tc>
                      <a:txBody>
                        <a:bodyPr/>
                        <a:lstStyle/>
                        <a:p>
                          <a:endParaRPr lang="en-US"/>
                        </a:p>
                      </a:txBody>
                      <a:tcPr>
                        <a:blipFill rotWithShape="0">
                          <a:blip r:embed="rId2"/>
                          <a:stretch>
                            <a:fillRect l="-302" t="-2353" r="-286707" b="-732941"/>
                          </a:stretch>
                        </a:blipFill>
                      </a:tcPr>
                    </a:tc>
                    <a:tc>
                      <a:txBody>
                        <a:bodyPr/>
                        <a:lstStyle/>
                        <a:p>
                          <a:pPr algn="r" rtl="1"/>
                          <a:r>
                            <a:rPr lang="ar-SA" sz="1400" dirty="0" smtClean="0">
                              <a:solidFill>
                                <a:schemeClr val="tx1"/>
                              </a:solidFill>
                            </a:rPr>
                            <a:t>طبيعة النشاط</a:t>
                          </a:r>
                          <a:endParaRPr lang="en-US" sz="1400" dirty="0">
                            <a:solidFill>
                              <a:schemeClr val="tx1"/>
                            </a:solidFill>
                          </a:endParaRPr>
                        </a:p>
                      </a:txBody>
                      <a:tcPr/>
                    </a:tc>
                    <a:tc>
                      <a:txBody>
                        <a:bodyPr/>
                        <a:lstStyle/>
                        <a:p>
                          <a:pPr algn="r" rtl="1"/>
                          <a:r>
                            <a:rPr lang="ar-SA" sz="1400" dirty="0" smtClean="0">
                              <a:solidFill>
                                <a:schemeClr val="tx1"/>
                              </a:solidFill>
                            </a:rPr>
                            <a:t>التباين</a:t>
                          </a:r>
                          <a:endParaRPr lang="en-US" sz="1400" dirty="0">
                            <a:solidFill>
                              <a:schemeClr val="tx1"/>
                            </a:solidFill>
                          </a:endParaRPr>
                        </a:p>
                      </a:txBody>
                      <a:tcPr/>
                    </a:tc>
                    <a:tc>
                      <a:txBody>
                        <a:bodyPr/>
                        <a:lstStyle/>
                        <a:p>
                          <a:pPr algn="r" rtl="1"/>
                          <a:r>
                            <a:rPr lang="en-US" sz="1400" dirty="0" smtClean="0">
                              <a:solidFill>
                                <a:schemeClr val="tx1"/>
                              </a:solidFill>
                            </a:rPr>
                            <a:t>ET</a:t>
                          </a:r>
                          <a:endParaRPr lang="ar-SA" sz="1400" dirty="0" smtClean="0">
                            <a:solidFill>
                              <a:schemeClr val="tx1"/>
                            </a:solidFill>
                          </a:endParaRPr>
                        </a:p>
                        <a:p>
                          <a:pPr algn="r" rtl="1"/>
                          <a:r>
                            <a:rPr lang="ar-SA" sz="1400" dirty="0" smtClean="0">
                              <a:solidFill>
                                <a:schemeClr val="tx1"/>
                              </a:solidFill>
                            </a:rPr>
                            <a:t>الوقت المتوقع(أسبوع)</a:t>
                          </a:r>
                          <a:endParaRPr lang="en-US" sz="1400" dirty="0">
                            <a:solidFill>
                              <a:schemeClr val="tx1"/>
                            </a:solidFill>
                          </a:endParaRPr>
                        </a:p>
                      </a:txBody>
                      <a:tcPr/>
                    </a:tc>
                    <a:tc>
                      <a:txBody>
                        <a:bodyPr/>
                        <a:lstStyle/>
                        <a:p>
                          <a:pPr algn="r" rtl="1"/>
                          <a:r>
                            <a:rPr lang="ar-SA" sz="1400" dirty="0" smtClean="0">
                              <a:solidFill>
                                <a:schemeClr val="tx1"/>
                              </a:solidFill>
                            </a:rPr>
                            <a:t>النشاط</a:t>
                          </a:r>
                          <a:endParaRPr lang="en-US" sz="1400" dirty="0">
                            <a:solidFill>
                              <a:schemeClr val="tx1"/>
                            </a:solidFill>
                          </a:endParaRPr>
                        </a:p>
                      </a:txBody>
                      <a:tcPr/>
                    </a:tc>
                  </a:tr>
                  <a:tr h="332432">
                    <a:tc>
                      <a:txBody>
                        <a:bodyPr/>
                        <a:lstStyle/>
                        <a:p>
                          <a:pPr algn="ctr" rtl="1"/>
                          <a:r>
                            <a:rPr lang="ar-SA" sz="1400" dirty="0" smtClean="0">
                              <a:solidFill>
                                <a:schemeClr val="tx1"/>
                              </a:solidFill>
                            </a:rPr>
                            <a:t>0.111</a:t>
                          </a:r>
                          <a:endParaRPr lang="en-US" sz="1400" dirty="0">
                            <a:solidFill>
                              <a:schemeClr val="tx1"/>
                            </a:solidFill>
                          </a:endParaRPr>
                        </a:p>
                      </a:txBody>
                      <a:tcPr/>
                    </a:tc>
                    <a:tc>
                      <a:txBody>
                        <a:bodyPr/>
                        <a:lstStyle/>
                        <a:p>
                          <a:pPr algn="ctr" rtl="1"/>
                          <a:r>
                            <a:rPr lang="ar-SA" sz="1400" dirty="0" smtClean="0">
                              <a:solidFill>
                                <a:schemeClr val="tx1"/>
                              </a:solidFill>
                            </a:rPr>
                            <a:t>حرج</a:t>
                          </a:r>
                          <a:endParaRPr lang="en-US" sz="1400" dirty="0">
                            <a:solidFill>
                              <a:schemeClr val="tx1"/>
                            </a:solidFill>
                          </a:endParaRPr>
                        </a:p>
                      </a:txBody>
                      <a:tcPr/>
                    </a:tc>
                    <a:tc>
                      <a:txBody>
                        <a:bodyPr/>
                        <a:lstStyle/>
                        <a:p>
                          <a:pPr algn="ctr" rtl="1"/>
                          <a:r>
                            <a:rPr lang="ar-SA" sz="1400" dirty="0" smtClean="0">
                              <a:solidFill>
                                <a:schemeClr val="tx1"/>
                              </a:solidFill>
                            </a:rPr>
                            <a:t>0.111</a:t>
                          </a:r>
                          <a:endParaRPr lang="en-US" sz="1400" dirty="0">
                            <a:solidFill>
                              <a:schemeClr val="tx1"/>
                            </a:solidFill>
                          </a:endParaRPr>
                        </a:p>
                      </a:txBody>
                      <a:tcPr/>
                    </a:tc>
                    <a:tc>
                      <a:txBody>
                        <a:bodyPr/>
                        <a:lstStyle/>
                        <a:p>
                          <a:pPr algn="ctr" rtl="1"/>
                          <a:r>
                            <a:rPr lang="ar-SA" sz="1400" dirty="0" smtClean="0">
                              <a:solidFill>
                                <a:schemeClr val="tx1"/>
                              </a:solidFill>
                            </a:rPr>
                            <a:t>2</a:t>
                          </a:r>
                          <a:endParaRPr lang="en-US" sz="1400" dirty="0">
                            <a:solidFill>
                              <a:schemeClr val="tx1"/>
                            </a:solidFill>
                          </a:endParaRPr>
                        </a:p>
                      </a:txBody>
                      <a:tcPr/>
                    </a:tc>
                    <a:tc>
                      <a:txBody>
                        <a:bodyPr/>
                        <a:lstStyle/>
                        <a:p>
                          <a:pPr algn="ctr" rtl="1"/>
                          <a:r>
                            <a:rPr lang="en-US" sz="1400" dirty="0" smtClean="0">
                              <a:solidFill>
                                <a:schemeClr val="tx1"/>
                              </a:solidFill>
                            </a:rPr>
                            <a:t>A</a:t>
                          </a:r>
                          <a:endParaRPr lang="en-US" sz="1400" dirty="0">
                            <a:solidFill>
                              <a:schemeClr val="tx1"/>
                            </a:solidFill>
                          </a:endParaRPr>
                        </a:p>
                      </a:txBody>
                      <a:tcPr/>
                    </a:tc>
                  </a:tr>
                  <a:tr h="332432">
                    <a:tc>
                      <a:txBody>
                        <a:bodyPr/>
                        <a:lstStyle/>
                        <a:p>
                          <a:pPr algn="ctr" rtl="1"/>
                          <a:r>
                            <a:rPr lang="ar-SA" sz="1400" dirty="0" smtClean="0">
                              <a:solidFill>
                                <a:schemeClr val="tx1"/>
                              </a:solidFill>
                            </a:rPr>
                            <a:t>-</a:t>
                          </a:r>
                          <a:endParaRPr lang="en-US" sz="1400" dirty="0">
                            <a:solidFill>
                              <a:schemeClr val="tx1"/>
                            </a:solidFill>
                          </a:endParaRPr>
                        </a:p>
                      </a:txBody>
                      <a:tcPr/>
                    </a:tc>
                    <a:tc>
                      <a:txBody>
                        <a:bodyPr/>
                        <a:lstStyle/>
                        <a:p>
                          <a:pPr algn="ctr" rtl="1"/>
                          <a:r>
                            <a:rPr lang="ar-SA" sz="1400" dirty="0" smtClean="0">
                              <a:solidFill>
                                <a:schemeClr val="tx1"/>
                              </a:solidFill>
                            </a:rPr>
                            <a:t>راكد</a:t>
                          </a:r>
                          <a:endParaRPr lang="en-US" sz="1400" dirty="0">
                            <a:solidFill>
                              <a:schemeClr val="tx1"/>
                            </a:solidFill>
                          </a:endParaRPr>
                        </a:p>
                      </a:txBody>
                      <a:tcPr/>
                    </a:tc>
                    <a:tc>
                      <a:txBody>
                        <a:bodyPr/>
                        <a:lstStyle/>
                        <a:p>
                          <a:pPr algn="ctr" rtl="1"/>
                          <a:r>
                            <a:rPr lang="ar-SA" sz="1400" dirty="0" smtClean="0">
                              <a:solidFill>
                                <a:schemeClr val="tx1"/>
                              </a:solidFill>
                            </a:rPr>
                            <a:t>0.111</a:t>
                          </a:r>
                          <a:endParaRPr lang="en-US" sz="1400" dirty="0">
                            <a:solidFill>
                              <a:schemeClr val="tx1"/>
                            </a:solidFill>
                          </a:endParaRPr>
                        </a:p>
                      </a:txBody>
                      <a:tcPr/>
                    </a:tc>
                    <a:tc>
                      <a:txBody>
                        <a:bodyPr/>
                        <a:lstStyle/>
                        <a:p>
                          <a:pPr algn="ctr" rtl="1"/>
                          <a:r>
                            <a:rPr lang="ar-SA" sz="1400" dirty="0" smtClean="0">
                              <a:solidFill>
                                <a:schemeClr val="tx1"/>
                              </a:solidFill>
                            </a:rPr>
                            <a:t>3</a:t>
                          </a:r>
                          <a:endParaRPr lang="en-US" sz="1400" dirty="0">
                            <a:solidFill>
                              <a:schemeClr val="tx1"/>
                            </a:solidFill>
                          </a:endParaRPr>
                        </a:p>
                      </a:txBody>
                      <a:tcPr/>
                    </a:tc>
                    <a:tc>
                      <a:txBody>
                        <a:bodyPr/>
                        <a:lstStyle/>
                        <a:p>
                          <a:pPr algn="ctr" rtl="1"/>
                          <a:r>
                            <a:rPr lang="en-US" sz="1400" dirty="0" smtClean="0">
                              <a:solidFill>
                                <a:schemeClr val="tx1"/>
                              </a:solidFill>
                            </a:rPr>
                            <a:t>B</a:t>
                          </a:r>
                          <a:endParaRPr lang="en-US" sz="1400" dirty="0">
                            <a:solidFill>
                              <a:schemeClr val="tx1"/>
                            </a:solidFill>
                          </a:endParaRPr>
                        </a:p>
                      </a:txBody>
                      <a:tcPr/>
                    </a:tc>
                  </a:tr>
                  <a:tr h="332432">
                    <a:tc>
                      <a:txBody>
                        <a:bodyPr/>
                        <a:lstStyle/>
                        <a:p>
                          <a:pPr algn="ctr" rtl="1"/>
                          <a:r>
                            <a:rPr lang="ar-SA" sz="1400" dirty="0" smtClean="0">
                              <a:solidFill>
                                <a:schemeClr val="tx1"/>
                              </a:solidFill>
                            </a:rPr>
                            <a:t>0.111</a:t>
                          </a:r>
                          <a:endParaRPr lang="en-US" sz="1400" dirty="0">
                            <a:solidFill>
                              <a:schemeClr val="tx1"/>
                            </a:solidFill>
                          </a:endParaRPr>
                        </a:p>
                      </a:txBody>
                      <a:tcPr/>
                    </a:tc>
                    <a:tc>
                      <a:txBody>
                        <a:bodyPr/>
                        <a:lstStyle/>
                        <a:p>
                          <a:pPr algn="ctr" rtl="1"/>
                          <a:r>
                            <a:rPr lang="ar-SA" sz="1400" dirty="0" smtClean="0">
                              <a:solidFill>
                                <a:schemeClr val="tx1"/>
                              </a:solidFill>
                            </a:rPr>
                            <a:t>حرج</a:t>
                          </a:r>
                          <a:endParaRPr lang="en-US" sz="1400" dirty="0">
                            <a:solidFill>
                              <a:schemeClr val="tx1"/>
                            </a:solidFill>
                          </a:endParaRPr>
                        </a:p>
                      </a:txBody>
                      <a:tcPr/>
                    </a:tc>
                    <a:tc>
                      <a:txBody>
                        <a:bodyPr/>
                        <a:lstStyle/>
                        <a:p>
                          <a:pPr algn="ctr" rtl="1"/>
                          <a:r>
                            <a:rPr lang="ar-SA" sz="1400" dirty="0" smtClean="0">
                              <a:solidFill>
                                <a:schemeClr val="tx1"/>
                              </a:solidFill>
                            </a:rPr>
                            <a:t>0.111</a:t>
                          </a:r>
                          <a:endParaRPr lang="en-US" sz="1400" dirty="0">
                            <a:solidFill>
                              <a:schemeClr val="tx1"/>
                            </a:solidFill>
                          </a:endParaRPr>
                        </a:p>
                      </a:txBody>
                      <a:tcPr/>
                    </a:tc>
                    <a:tc>
                      <a:txBody>
                        <a:bodyPr/>
                        <a:lstStyle/>
                        <a:p>
                          <a:pPr algn="ctr" rtl="1"/>
                          <a:r>
                            <a:rPr lang="ar-SA" sz="1400" dirty="0" smtClean="0">
                              <a:solidFill>
                                <a:schemeClr val="tx1"/>
                              </a:solidFill>
                            </a:rPr>
                            <a:t>2</a:t>
                          </a:r>
                          <a:endParaRPr lang="en-US" sz="1400" dirty="0">
                            <a:solidFill>
                              <a:schemeClr val="tx1"/>
                            </a:solidFill>
                          </a:endParaRPr>
                        </a:p>
                      </a:txBody>
                      <a:tcPr/>
                    </a:tc>
                    <a:tc>
                      <a:txBody>
                        <a:bodyPr/>
                        <a:lstStyle/>
                        <a:p>
                          <a:pPr algn="ctr" rtl="1"/>
                          <a:r>
                            <a:rPr lang="en-US" sz="1400" dirty="0" smtClean="0">
                              <a:solidFill>
                                <a:schemeClr val="tx1"/>
                              </a:solidFill>
                            </a:rPr>
                            <a:t>C</a:t>
                          </a:r>
                          <a:endParaRPr lang="en-US" sz="1400" dirty="0">
                            <a:solidFill>
                              <a:schemeClr val="tx1"/>
                            </a:solidFill>
                          </a:endParaRPr>
                        </a:p>
                      </a:txBody>
                      <a:tcPr/>
                    </a:tc>
                  </a:tr>
                  <a:tr h="332432">
                    <a:tc>
                      <a:txBody>
                        <a:bodyPr/>
                        <a:lstStyle/>
                        <a:p>
                          <a:pPr algn="ctr" rtl="1"/>
                          <a:r>
                            <a:rPr lang="ar-SA" sz="1400" dirty="0" smtClean="0">
                              <a:solidFill>
                                <a:schemeClr val="tx1"/>
                              </a:solidFill>
                            </a:rPr>
                            <a:t>-</a:t>
                          </a:r>
                          <a:endParaRPr lang="en-US" sz="1400" dirty="0">
                            <a:solidFill>
                              <a:schemeClr val="tx1"/>
                            </a:solidFill>
                          </a:endParaRPr>
                        </a:p>
                      </a:txBody>
                      <a:tcPr/>
                    </a:tc>
                    <a:tc>
                      <a:txBody>
                        <a:bodyPr/>
                        <a:lstStyle/>
                        <a:p>
                          <a:pPr algn="ctr" rtl="1"/>
                          <a:r>
                            <a:rPr lang="ar-SA" sz="1400" dirty="0" smtClean="0">
                              <a:solidFill>
                                <a:schemeClr val="tx1"/>
                              </a:solidFill>
                            </a:rPr>
                            <a:t>راكد</a:t>
                          </a:r>
                          <a:endParaRPr lang="en-US" sz="1400" dirty="0">
                            <a:solidFill>
                              <a:schemeClr val="tx1"/>
                            </a:solidFill>
                          </a:endParaRPr>
                        </a:p>
                      </a:txBody>
                      <a:tcPr/>
                    </a:tc>
                    <a:tc>
                      <a:txBody>
                        <a:bodyPr/>
                        <a:lstStyle/>
                        <a:p>
                          <a:pPr algn="ctr" rtl="1"/>
                          <a:r>
                            <a:rPr lang="ar-SA" sz="1400" dirty="0" smtClean="0">
                              <a:solidFill>
                                <a:schemeClr val="tx1"/>
                              </a:solidFill>
                            </a:rPr>
                            <a:t>0.444</a:t>
                          </a:r>
                          <a:endParaRPr lang="en-US" sz="1400" dirty="0">
                            <a:solidFill>
                              <a:schemeClr val="tx1"/>
                            </a:solidFill>
                          </a:endParaRPr>
                        </a:p>
                      </a:txBody>
                      <a:tcPr/>
                    </a:tc>
                    <a:tc>
                      <a:txBody>
                        <a:bodyPr/>
                        <a:lstStyle/>
                        <a:p>
                          <a:pPr algn="ctr" rtl="1"/>
                          <a:r>
                            <a:rPr lang="ar-SA" sz="1400" dirty="0" smtClean="0">
                              <a:solidFill>
                                <a:schemeClr val="tx1"/>
                              </a:solidFill>
                            </a:rPr>
                            <a:t>4</a:t>
                          </a:r>
                          <a:endParaRPr lang="en-US" sz="1400" dirty="0">
                            <a:solidFill>
                              <a:schemeClr val="tx1"/>
                            </a:solidFill>
                          </a:endParaRPr>
                        </a:p>
                      </a:txBody>
                      <a:tcPr/>
                    </a:tc>
                    <a:tc>
                      <a:txBody>
                        <a:bodyPr/>
                        <a:lstStyle/>
                        <a:p>
                          <a:pPr algn="ctr" rtl="1"/>
                          <a:r>
                            <a:rPr lang="en-US" sz="1400" dirty="0" smtClean="0">
                              <a:solidFill>
                                <a:schemeClr val="tx1"/>
                              </a:solidFill>
                            </a:rPr>
                            <a:t>D</a:t>
                          </a:r>
                          <a:endParaRPr lang="en-US" sz="1400" dirty="0">
                            <a:solidFill>
                              <a:schemeClr val="tx1"/>
                            </a:solidFill>
                          </a:endParaRPr>
                        </a:p>
                      </a:txBody>
                      <a:tcPr/>
                    </a:tc>
                  </a:tr>
                  <a:tr h="332432">
                    <a:tc>
                      <a:txBody>
                        <a:bodyPr/>
                        <a:lstStyle/>
                        <a:p>
                          <a:pPr algn="ctr" rtl="1"/>
                          <a:r>
                            <a:rPr lang="ar-SA" sz="1400" dirty="0" smtClean="0">
                              <a:solidFill>
                                <a:schemeClr val="tx1"/>
                              </a:solidFill>
                            </a:rPr>
                            <a:t>1.000</a:t>
                          </a:r>
                          <a:endParaRPr lang="en-US" sz="1400" dirty="0">
                            <a:solidFill>
                              <a:schemeClr val="tx1"/>
                            </a:solidFill>
                          </a:endParaRPr>
                        </a:p>
                      </a:txBody>
                      <a:tcPr/>
                    </a:tc>
                    <a:tc>
                      <a:txBody>
                        <a:bodyPr/>
                        <a:lstStyle/>
                        <a:p>
                          <a:pPr algn="ctr" rtl="1"/>
                          <a:r>
                            <a:rPr lang="ar-SA" sz="1400" dirty="0" smtClean="0">
                              <a:solidFill>
                                <a:schemeClr val="tx1"/>
                              </a:solidFill>
                            </a:rPr>
                            <a:t>حرج</a:t>
                          </a:r>
                          <a:endParaRPr lang="en-US" sz="1400" dirty="0">
                            <a:solidFill>
                              <a:schemeClr val="tx1"/>
                            </a:solidFill>
                          </a:endParaRPr>
                        </a:p>
                      </a:txBody>
                      <a:tcPr/>
                    </a:tc>
                    <a:tc>
                      <a:txBody>
                        <a:bodyPr/>
                        <a:lstStyle/>
                        <a:p>
                          <a:pPr algn="ctr" rtl="1"/>
                          <a:r>
                            <a:rPr lang="ar-SA" sz="1400" dirty="0" smtClean="0">
                              <a:solidFill>
                                <a:schemeClr val="tx1"/>
                              </a:solidFill>
                            </a:rPr>
                            <a:t>1.000</a:t>
                          </a:r>
                          <a:endParaRPr lang="en-US" sz="1400" dirty="0">
                            <a:solidFill>
                              <a:schemeClr val="tx1"/>
                            </a:solidFill>
                          </a:endParaRPr>
                        </a:p>
                      </a:txBody>
                      <a:tcPr/>
                    </a:tc>
                    <a:tc>
                      <a:txBody>
                        <a:bodyPr/>
                        <a:lstStyle/>
                        <a:p>
                          <a:pPr algn="ctr" rtl="1"/>
                          <a:r>
                            <a:rPr lang="ar-SA" sz="1400" dirty="0" smtClean="0">
                              <a:solidFill>
                                <a:schemeClr val="tx1"/>
                              </a:solidFill>
                            </a:rPr>
                            <a:t>4</a:t>
                          </a:r>
                          <a:endParaRPr lang="en-US" sz="1400" dirty="0">
                            <a:solidFill>
                              <a:schemeClr val="tx1"/>
                            </a:solidFill>
                          </a:endParaRPr>
                        </a:p>
                      </a:txBody>
                      <a:tcPr/>
                    </a:tc>
                    <a:tc>
                      <a:txBody>
                        <a:bodyPr/>
                        <a:lstStyle/>
                        <a:p>
                          <a:pPr algn="ctr" rtl="1"/>
                          <a:r>
                            <a:rPr lang="en-US" sz="1400" dirty="0" smtClean="0">
                              <a:solidFill>
                                <a:schemeClr val="tx1"/>
                              </a:solidFill>
                            </a:rPr>
                            <a:t>E</a:t>
                          </a:r>
                          <a:endParaRPr lang="en-US" sz="1400" dirty="0">
                            <a:solidFill>
                              <a:schemeClr val="tx1"/>
                            </a:solidFill>
                          </a:endParaRPr>
                        </a:p>
                      </a:txBody>
                      <a:tcPr/>
                    </a:tc>
                  </a:tr>
                  <a:tr h="332432">
                    <a:tc>
                      <a:txBody>
                        <a:bodyPr/>
                        <a:lstStyle/>
                        <a:p>
                          <a:pPr algn="ctr" rtl="1"/>
                          <a:r>
                            <a:rPr lang="ar-SA" sz="1400" dirty="0" smtClean="0">
                              <a:solidFill>
                                <a:schemeClr val="tx1"/>
                              </a:solidFill>
                            </a:rPr>
                            <a:t>-</a:t>
                          </a:r>
                          <a:endParaRPr lang="en-US" sz="1400" dirty="0">
                            <a:solidFill>
                              <a:schemeClr val="tx1"/>
                            </a:solidFill>
                          </a:endParaRPr>
                        </a:p>
                      </a:txBody>
                      <a:tcPr/>
                    </a:tc>
                    <a:tc>
                      <a:txBody>
                        <a:bodyPr/>
                        <a:lstStyle/>
                        <a:p>
                          <a:pPr algn="ctr" rtl="1"/>
                          <a:r>
                            <a:rPr lang="ar-SA" sz="1400" dirty="0" smtClean="0">
                              <a:solidFill>
                                <a:schemeClr val="tx1"/>
                              </a:solidFill>
                            </a:rPr>
                            <a:t>راكد</a:t>
                          </a:r>
                          <a:endParaRPr lang="en-US" sz="1400" dirty="0">
                            <a:solidFill>
                              <a:schemeClr val="tx1"/>
                            </a:solidFill>
                          </a:endParaRPr>
                        </a:p>
                      </a:txBody>
                      <a:tcPr/>
                    </a:tc>
                    <a:tc>
                      <a:txBody>
                        <a:bodyPr/>
                        <a:lstStyle/>
                        <a:p>
                          <a:pPr algn="ctr" rtl="1"/>
                          <a:r>
                            <a:rPr lang="ar-SA" sz="1400" dirty="0" smtClean="0">
                              <a:solidFill>
                                <a:schemeClr val="tx1"/>
                              </a:solidFill>
                            </a:rPr>
                            <a:t>1.778</a:t>
                          </a:r>
                          <a:endParaRPr lang="en-US" sz="1400" dirty="0">
                            <a:solidFill>
                              <a:schemeClr val="tx1"/>
                            </a:solidFill>
                          </a:endParaRPr>
                        </a:p>
                      </a:txBody>
                      <a:tcPr/>
                    </a:tc>
                    <a:tc>
                      <a:txBody>
                        <a:bodyPr/>
                        <a:lstStyle/>
                        <a:p>
                          <a:pPr algn="ctr" rtl="1"/>
                          <a:r>
                            <a:rPr lang="ar-SA" sz="1400" dirty="0" smtClean="0">
                              <a:solidFill>
                                <a:schemeClr val="tx1"/>
                              </a:solidFill>
                            </a:rPr>
                            <a:t>3</a:t>
                          </a:r>
                          <a:endParaRPr lang="en-US" sz="1400" dirty="0">
                            <a:solidFill>
                              <a:schemeClr val="tx1"/>
                            </a:solidFill>
                          </a:endParaRPr>
                        </a:p>
                      </a:txBody>
                      <a:tcPr/>
                    </a:tc>
                    <a:tc>
                      <a:txBody>
                        <a:bodyPr/>
                        <a:lstStyle/>
                        <a:p>
                          <a:pPr algn="ctr" rtl="1"/>
                          <a:r>
                            <a:rPr lang="en-US" sz="1400" dirty="0" smtClean="0">
                              <a:solidFill>
                                <a:schemeClr val="tx1"/>
                              </a:solidFill>
                            </a:rPr>
                            <a:t>F</a:t>
                          </a:r>
                          <a:endParaRPr lang="en-US" sz="1400" dirty="0">
                            <a:solidFill>
                              <a:schemeClr val="tx1"/>
                            </a:solidFill>
                          </a:endParaRPr>
                        </a:p>
                      </a:txBody>
                      <a:tcPr/>
                    </a:tc>
                  </a:tr>
                  <a:tr h="36756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400" dirty="0" smtClean="0">
                              <a:solidFill>
                                <a:schemeClr val="tx1"/>
                              </a:solidFill>
                            </a:rPr>
                            <a:t>1.778</a:t>
                          </a:r>
                          <a:endParaRPr lang="en-US" sz="1400" dirty="0">
                            <a:solidFill>
                              <a:schemeClr val="tx1"/>
                            </a:solidFill>
                          </a:endParaRPr>
                        </a:p>
                      </a:txBody>
                      <a:tcPr/>
                    </a:tc>
                    <a:tc>
                      <a:txBody>
                        <a:bodyPr/>
                        <a:lstStyle/>
                        <a:p>
                          <a:pPr algn="ctr" rtl="1"/>
                          <a:r>
                            <a:rPr lang="ar-SA" sz="1400" dirty="0" smtClean="0">
                              <a:solidFill>
                                <a:schemeClr val="tx1"/>
                              </a:solidFill>
                            </a:rPr>
                            <a:t>حرج</a:t>
                          </a:r>
                          <a:endParaRPr lang="en-US" sz="1400" dirty="0">
                            <a:solidFill>
                              <a:schemeClr val="tx1"/>
                            </a:solidFill>
                          </a:endParaRPr>
                        </a:p>
                      </a:txBody>
                      <a:tcPr/>
                    </a:tc>
                    <a:tc>
                      <a:txBody>
                        <a:bodyPr/>
                        <a:lstStyle/>
                        <a:p>
                          <a:pPr algn="ctr" rtl="1"/>
                          <a:r>
                            <a:rPr lang="ar-SA" sz="1400" dirty="0" smtClean="0">
                              <a:solidFill>
                                <a:schemeClr val="tx1"/>
                              </a:solidFill>
                            </a:rPr>
                            <a:t>1.778</a:t>
                          </a:r>
                          <a:endParaRPr lang="en-US" sz="1400" dirty="0">
                            <a:solidFill>
                              <a:schemeClr val="tx1"/>
                            </a:solidFill>
                          </a:endParaRPr>
                        </a:p>
                      </a:txBody>
                      <a:tcPr/>
                    </a:tc>
                    <a:tc>
                      <a:txBody>
                        <a:bodyPr/>
                        <a:lstStyle/>
                        <a:p>
                          <a:pPr algn="ctr" rtl="1"/>
                          <a:r>
                            <a:rPr lang="ar-SA" sz="1400" dirty="0" smtClean="0">
                              <a:solidFill>
                                <a:schemeClr val="tx1"/>
                              </a:solidFill>
                            </a:rPr>
                            <a:t>5</a:t>
                          </a:r>
                          <a:endParaRPr lang="en-US" sz="1400" dirty="0">
                            <a:solidFill>
                              <a:schemeClr val="tx1"/>
                            </a:solidFill>
                          </a:endParaRPr>
                        </a:p>
                      </a:txBody>
                      <a:tcPr/>
                    </a:tc>
                    <a:tc>
                      <a:txBody>
                        <a:bodyPr/>
                        <a:lstStyle/>
                        <a:p>
                          <a:pPr algn="ctr" rtl="1"/>
                          <a:r>
                            <a:rPr lang="en-US" sz="1400" dirty="0" smtClean="0">
                              <a:solidFill>
                                <a:schemeClr val="tx1"/>
                              </a:solidFill>
                            </a:rPr>
                            <a:t>G</a:t>
                          </a:r>
                          <a:endParaRPr lang="en-US" sz="1400" dirty="0">
                            <a:solidFill>
                              <a:schemeClr val="tx1"/>
                            </a:solidFill>
                          </a:endParaRPr>
                        </a:p>
                      </a:txBody>
                      <a:tcPr/>
                    </a:tc>
                  </a:tr>
                  <a:tr h="332432">
                    <a:tc>
                      <a:txBody>
                        <a:bodyPr/>
                        <a:lstStyle/>
                        <a:p>
                          <a:pPr algn="ctr" rtl="1"/>
                          <a:r>
                            <a:rPr lang="ar-SA" sz="1400" dirty="0" smtClean="0">
                              <a:solidFill>
                                <a:schemeClr val="tx1"/>
                              </a:solidFill>
                            </a:rPr>
                            <a:t>0.111</a:t>
                          </a:r>
                          <a:endParaRPr lang="en-US" sz="1400" dirty="0">
                            <a:solidFill>
                              <a:schemeClr val="tx1"/>
                            </a:solidFill>
                          </a:endParaRPr>
                        </a:p>
                      </a:txBody>
                      <a:tcPr/>
                    </a:tc>
                    <a:tc>
                      <a:txBody>
                        <a:bodyPr/>
                        <a:lstStyle/>
                        <a:p>
                          <a:pPr algn="ctr" rtl="1"/>
                          <a:r>
                            <a:rPr lang="ar-SA" sz="1400" dirty="0" smtClean="0">
                              <a:solidFill>
                                <a:schemeClr val="tx1"/>
                              </a:solidFill>
                            </a:rPr>
                            <a:t>حرج</a:t>
                          </a:r>
                          <a:endParaRPr lang="en-US" sz="1400" dirty="0">
                            <a:solidFill>
                              <a:schemeClr val="tx1"/>
                            </a:solidFill>
                          </a:endParaRPr>
                        </a:p>
                      </a:txBody>
                      <a:tcPr/>
                    </a:tc>
                    <a:tc>
                      <a:txBody>
                        <a:bodyPr/>
                        <a:lstStyle/>
                        <a:p>
                          <a:pPr algn="ctr" rtl="1"/>
                          <a:r>
                            <a:rPr lang="ar-SA" sz="1400" dirty="0" smtClean="0">
                              <a:solidFill>
                                <a:schemeClr val="tx1"/>
                              </a:solidFill>
                            </a:rPr>
                            <a:t>0.111</a:t>
                          </a:r>
                          <a:endParaRPr lang="en-US" sz="1400" dirty="0">
                            <a:solidFill>
                              <a:schemeClr val="tx1"/>
                            </a:solidFill>
                          </a:endParaRPr>
                        </a:p>
                      </a:txBody>
                      <a:tcPr/>
                    </a:tc>
                    <a:tc>
                      <a:txBody>
                        <a:bodyPr/>
                        <a:lstStyle/>
                        <a:p>
                          <a:pPr algn="ctr" rtl="1"/>
                          <a:r>
                            <a:rPr lang="ar-SA" sz="1400" dirty="0" smtClean="0">
                              <a:solidFill>
                                <a:schemeClr val="tx1"/>
                              </a:solidFill>
                            </a:rPr>
                            <a:t>2</a:t>
                          </a:r>
                          <a:endParaRPr lang="en-US" sz="1400" dirty="0">
                            <a:solidFill>
                              <a:schemeClr val="tx1"/>
                            </a:solidFill>
                          </a:endParaRPr>
                        </a:p>
                      </a:txBody>
                      <a:tcPr/>
                    </a:tc>
                    <a:tc>
                      <a:txBody>
                        <a:bodyPr/>
                        <a:lstStyle/>
                        <a:p>
                          <a:pPr algn="ctr" rtl="1"/>
                          <a:r>
                            <a:rPr lang="en-US" sz="1400" dirty="0" smtClean="0">
                              <a:solidFill>
                                <a:schemeClr val="tx1"/>
                              </a:solidFill>
                            </a:rPr>
                            <a:t>H</a:t>
                          </a:r>
                          <a:endParaRPr lang="en-US" sz="1400" dirty="0">
                            <a:solidFill>
                              <a:schemeClr val="tx1"/>
                            </a:solidFill>
                          </a:endParaRPr>
                        </a:p>
                      </a:txBody>
                      <a:tcPr/>
                    </a:tc>
                  </a:tr>
                  <a:tr h="518160">
                    <a:tc>
                      <a:txBody>
                        <a:bodyPr/>
                        <a:lstStyle/>
                        <a:p>
                          <a:pPr algn="ctr" rtl="1"/>
                          <a:r>
                            <a:rPr lang="ar-SA" sz="1400" dirty="0" smtClean="0">
                              <a:solidFill>
                                <a:schemeClr val="tx1"/>
                              </a:solidFill>
                            </a:rPr>
                            <a:t>3.111</a:t>
                          </a:r>
                          <a:endParaRPr lang="en-US" sz="1400" dirty="0">
                            <a:solidFill>
                              <a:schemeClr val="tx1"/>
                            </a:solidFill>
                          </a:endParaRPr>
                        </a:p>
                      </a:txBody>
                      <a:tcPr/>
                    </a:tc>
                    <a:tc>
                      <a:txBody>
                        <a:bodyPr/>
                        <a:lstStyle/>
                        <a:p>
                          <a:pPr algn="ctr" rtl="1"/>
                          <a:r>
                            <a:rPr lang="ar-SA" sz="1400" dirty="0" smtClean="0">
                              <a:solidFill>
                                <a:schemeClr val="tx1"/>
                              </a:solidFill>
                            </a:rPr>
                            <a:t>المجموع لتباين المشروع</a:t>
                          </a:r>
                          <a:endParaRPr lang="en-US" sz="1400" dirty="0">
                            <a:solidFill>
                              <a:schemeClr val="tx1"/>
                            </a:solidFill>
                          </a:endParaRPr>
                        </a:p>
                      </a:txBody>
                      <a:tcPr/>
                    </a:tc>
                    <a:tc gridSpan="3">
                      <a:txBody>
                        <a:bodyPr/>
                        <a:lstStyle/>
                        <a:p>
                          <a:pPr algn="ctr" rtl="1"/>
                          <a:endParaRPr lang="en-US" sz="1400" dirty="0">
                            <a:solidFill>
                              <a:schemeClr val="tx1"/>
                            </a:solidFill>
                          </a:endParaRPr>
                        </a:p>
                      </a:txBody>
                      <a:tcPr/>
                    </a:tc>
                    <a:tc hMerge="1">
                      <a:txBody>
                        <a:bodyPr/>
                        <a:lstStyle/>
                        <a:p>
                          <a:pPr algn="ctr" rtl="1"/>
                          <a:endParaRPr lang="en-US" sz="1400" dirty="0">
                            <a:solidFill>
                              <a:schemeClr val="tx1"/>
                            </a:solidFill>
                          </a:endParaRPr>
                        </a:p>
                      </a:txBody>
                      <a:tcPr/>
                    </a:tc>
                    <a:tc hMerge="1">
                      <a:txBody>
                        <a:bodyPr/>
                        <a:lstStyle/>
                        <a:p>
                          <a:pPr algn="ctr" rtl="1"/>
                          <a:endParaRPr lang="en-US" sz="1400" dirty="0">
                            <a:solidFill>
                              <a:schemeClr val="tx1"/>
                            </a:solidFill>
                          </a:endParaRPr>
                        </a:p>
                      </a:txBody>
                      <a:tcPr/>
                    </a:tc>
                  </a:tr>
                  <a:tr h="518160">
                    <a:tc>
                      <a:txBody>
                        <a:bodyPr/>
                        <a:lstStyle/>
                        <a:p>
                          <a:pPr algn="ctr" rtl="1"/>
                          <a:endParaRPr lang="en-US" sz="1400" dirty="0">
                            <a:solidFill>
                              <a:schemeClr val="tx1"/>
                            </a:solidFill>
                          </a:endParaRPr>
                        </a:p>
                      </a:txBody>
                      <a:tcPr/>
                    </a:tc>
                    <a:tc>
                      <a:txBody>
                        <a:bodyPr/>
                        <a:lstStyle/>
                        <a:p>
                          <a:pPr algn="ctr" rtl="1"/>
                          <a:r>
                            <a:rPr lang="ar-SA" sz="1400" dirty="0" smtClean="0">
                              <a:solidFill>
                                <a:schemeClr val="tx1"/>
                              </a:solidFill>
                            </a:rPr>
                            <a:t>الانحراف المعياري</a:t>
                          </a:r>
                          <a:endParaRPr lang="en-US" sz="1400" dirty="0">
                            <a:solidFill>
                              <a:schemeClr val="tx1"/>
                            </a:solidFill>
                          </a:endParaRPr>
                        </a:p>
                      </a:txBody>
                      <a:tcPr/>
                    </a:tc>
                    <a:tc gridSpan="3">
                      <a:txBody>
                        <a:bodyPr/>
                        <a:lstStyle/>
                        <a:p>
                          <a:pPr algn="ctr" rtl="1"/>
                          <a:endParaRPr lang="en-US" sz="1400" dirty="0">
                            <a:solidFill>
                              <a:schemeClr val="tx1"/>
                            </a:solidFill>
                          </a:endParaRPr>
                        </a:p>
                      </a:txBody>
                      <a:tcPr/>
                    </a:tc>
                    <a:tc hMerge="1">
                      <a:txBody>
                        <a:bodyPr/>
                        <a:lstStyle/>
                        <a:p>
                          <a:endParaRPr lang="en-US"/>
                        </a:p>
                      </a:txBody>
                      <a:tcPr/>
                    </a:tc>
                    <a:tc hMerge="1">
                      <a:txBody>
                        <a:bodyPr/>
                        <a:lstStyle/>
                        <a:p>
                          <a:endParaRPr lang="en-US"/>
                        </a:p>
                      </a:txBody>
                      <a:tcPr/>
                    </a:tc>
                  </a:tr>
                </a:tbl>
              </a:graphicData>
            </a:graphic>
          </p:graphicFrame>
        </mc:Fallback>
      </mc:AlternateContent>
      <p:sp>
        <p:nvSpPr>
          <p:cNvPr id="2" name="مستطيل مستدير الزوايا 1"/>
          <p:cNvSpPr/>
          <p:nvPr/>
        </p:nvSpPr>
        <p:spPr>
          <a:xfrm>
            <a:off x="3800872" y="1124744"/>
            <a:ext cx="4680520" cy="3858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solidFill>
                  <a:schemeClr val="tx1"/>
                </a:solidFill>
              </a:rPr>
              <a:t>نتائج الحل  في الجدول التالي:</a:t>
            </a:r>
            <a:endParaRPr lang="en-US" dirty="0">
              <a:solidFill>
                <a:schemeClr val="tx1"/>
              </a:solidFill>
            </a:endParaRPr>
          </a:p>
        </p:txBody>
      </p:sp>
      <mc:AlternateContent xmlns:mc="http://schemas.openxmlformats.org/markup-compatibility/2006" xmlns:a14="http://schemas.microsoft.com/office/drawing/2010/main">
        <mc:Choice Requires="a14">
          <p:sp>
            <p:nvSpPr>
              <p:cNvPr id="7" name="مربع نص 6"/>
              <p:cNvSpPr txBox="1"/>
              <p:nvPr/>
            </p:nvSpPr>
            <p:spPr>
              <a:xfrm>
                <a:off x="4988738" y="1875975"/>
                <a:ext cx="504093" cy="369332"/>
              </a:xfrm>
              <a:prstGeom prst="rect">
                <a:avLst/>
              </a:prstGeom>
              <a:noFill/>
            </p:spPr>
            <p:txBody>
              <a:bodyPr wrap="square" rtlCol="0">
                <a:spAutoFit/>
              </a:bodyPr>
              <a:lstStyle/>
              <a:p>
                <a:pPr algn="ctr" rtl="0" fontAlgn="auto">
                  <a:spcBef>
                    <a:spcPts val="0"/>
                  </a:spcBef>
                  <a:spcAft>
                    <a:spcPts val="0"/>
                  </a:spcAft>
                </a:pPr>
                <a14:m>
                  <m:oMathPara xmlns:m="http://schemas.openxmlformats.org/officeDocument/2006/math">
                    <m:oMathParaPr>
                      <m:jc m:val="centerGroup"/>
                    </m:oMathParaPr>
                    <m:oMath xmlns:m="http://schemas.openxmlformats.org/officeDocument/2006/math">
                      <m:r>
                        <m:rPr>
                          <m:nor/>
                        </m:rPr>
                        <a:rPr lang="el-GR" b="1">
                          <a:solidFill>
                            <a:prstClr val="black"/>
                          </a:solidFill>
                          <a:latin typeface="Calibri" panose="020F0502020204030204"/>
                          <a:cs typeface="+mn-cs"/>
                        </a:rPr>
                        <m:t>σ</m:t>
                      </m:r>
                      <m:r>
                        <m:rPr>
                          <m:nor/>
                        </m:rPr>
                        <a:rPr lang="el-GR" b="1" baseline="30000">
                          <a:solidFill>
                            <a:prstClr val="black"/>
                          </a:solidFill>
                          <a:latin typeface="Calibri" panose="020F0502020204030204"/>
                          <a:cs typeface="+mn-cs"/>
                        </a:rPr>
                        <m:t>2</m:t>
                      </m:r>
                    </m:oMath>
                  </m:oMathPara>
                </a14:m>
                <a:endParaRPr lang="en-US" dirty="0">
                  <a:solidFill>
                    <a:prstClr val="black"/>
                  </a:solidFill>
                  <a:latin typeface="Calibri" panose="020F0502020204030204"/>
                  <a:cs typeface="+mn-cs"/>
                </a:endParaRPr>
              </a:p>
            </p:txBody>
          </p:sp>
        </mc:Choice>
        <mc:Fallback xmlns="">
          <p:sp>
            <p:nvSpPr>
              <p:cNvPr id="7" name="مربع نص 6"/>
              <p:cNvSpPr txBox="1">
                <a:spLocks noRot="1" noChangeAspect="1" noMove="1" noResize="1" noEditPoints="1" noAdjustHandles="1" noChangeArrowheads="1" noChangeShapeType="1" noTextEdit="1"/>
              </p:cNvSpPr>
              <p:nvPr/>
            </p:nvSpPr>
            <p:spPr>
              <a:xfrm>
                <a:off x="4988738" y="1875975"/>
                <a:ext cx="504093" cy="369332"/>
              </a:xfrm>
              <a:prstGeom prst="rect">
                <a:avLst/>
              </a:prstGeom>
              <a:blipFill rotWithShape="0">
                <a:blip r:embed="rId3"/>
                <a:stretch>
                  <a:fillRect/>
                </a:stretch>
              </a:blipFill>
            </p:spPr>
            <p:txBody>
              <a:bodyPr/>
              <a:lstStyle/>
              <a:p>
                <a:r>
                  <a:rPr lang="en-US">
                    <a:noFill/>
                  </a:rPr>
                  <a:t> </a:t>
                </a:r>
              </a:p>
            </p:txBody>
          </p:sp>
        </mc:Fallback>
      </mc:AlternateContent>
      <p:pic>
        <p:nvPicPr>
          <p:cNvPr id="9" name="صورة 8"/>
          <p:cNvPicPr>
            <a:picLocks noChangeAspect="1"/>
          </p:cNvPicPr>
          <p:nvPr/>
        </p:nvPicPr>
        <p:blipFill>
          <a:blip r:embed="rId4"/>
          <a:stretch>
            <a:fillRect/>
          </a:stretch>
        </p:blipFill>
        <p:spPr>
          <a:xfrm>
            <a:off x="1928664" y="5476706"/>
            <a:ext cx="1097375" cy="493819"/>
          </a:xfrm>
          <a:prstGeom prst="rect">
            <a:avLst/>
          </a:prstGeom>
        </p:spPr>
      </p:pic>
    </p:spTree>
    <p:extLst>
      <p:ext uri="{BB962C8B-B14F-4D97-AF65-F5344CB8AC3E}">
        <p14:creationId xmlns:p14="http://schemas.microsoft.com/office/powerpoint/2010/main" val="19862908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5" name="مستطيل 4"/>
          <p:cNvSpPr/>
          <p:nvPr/>
        </p:nvSpPr>
        <p:spPr>
          <a:xfrm>
            <a:off x="3008784" y="1124744"/>
            <a:ext cx="6336704" cy="9361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sz="3600" dirty="0" smtClean="0"/>
              <a:t>تسريع المشروع</a:t>
            </a:r>
            <a:endParaRPr lang="en-US" sz="3600" dirty="0"/>
          </a:p>
        </p:txBody>
      </p:sp>
      <p:sp>
        <p:nvSpPr>
          <p:cNvPr id="6" name="مستطيل مستدير الزوايا 5"/>
          <p:cNvSpPr/>
          <p:nvPr/>
        </p:nvSpPr>
        <p:spPr>
          <a:xfrm>
            <a:off x="0" y="2060848"/>
            <a:ext cx="9906000" cy="403244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3200" dirty="0" smtClean="0">
                <a:solidFill>
                  <a:schemeClr val="tx1"/>
                </a:solidFill>
              </a:rPr>
              <a:t>العملية التي يتم بموجبها تسريع وقت انهاء المشروع مع الاستعداد لتحمل التكاليف الإضافية المترتبة على هذا التسريع.</a:t>
            </a:r>
          </a:p>
          <a:p>
            <a:r>
              <a:rPr lang="ar-SA" sz="3200" dirty="0" smtClean="0">
                <a:solidFill>
                  <a:schemeClr val="tx1"/>
                </a:solidFill>
              </a:rPr>
              <a:t>وعليه يجب الانتباه الى الجوانب التالية:</a:t>
            </a:r>
          </a:p>
          <a:p>
            <a:r>
              <a:rPr lang="ar-SA" sz="3200" dirty="0" smtClean="0">
                <a:solidFill>
                  <a:schemeClr val="tx1"/>
                </a:solidFill>
              </a:rPr>
              <a:t>1.عملية التسريع: قرار يجب اخضاعه لمبدا الكلفة والمنفعة.</a:t>
            </a:r>
          </a:p>
          <a:p>
            <a:endParaRPr lang="ar-SA" dirty="0" smtClean="0">
              <a:solidFill>
                <a:schemeClr val="tx1"/>
              </a:solidFill>
            </a:endParaRPr>
          </a:p>
        </p:txBody>
      </p:sp>
    </p:spTree>
    <p:extLst>
      <p:ext uri="{BB962C8B-B14F-4D97-AF65-F5344CB8AC3E}">
        <p14:creationId xmlns:p14="http://schemas.microsoft.com/office/powerpoint/2010/main" val="38216172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5" name="مستطيل 4"/>
          <p:cNvSpPr/>
          <p:nvPr/>
        </p:nvSpPr>
        <p:spPr>
          <a:xfrm>
            <a:off x="3008784" y="1124744"/>
            <a:ext cx="6336704" cy="9361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sz="3600" dirty="0" smtClean="0"/>
              <a:t> تابع تسريع المشروع</a:t>
            </a:r>
            <a:endParaRPr lang="en-US" sz="3600" dirty="0"/>
          </a:p>
        </p:txBody>
      </p:sp>
      <p:sp>
        <p:nvSpPr>
          <p:cNvPr id="6" name="مستطيل مستدير الزوايا 5"/>
          <p:cNvSpPr/>
          <p:nvPr/>
        </p:nvSpPr>
        <p:spPr>
          <a:xfrm>
            <a:off x="0" y="2060848"/>
            <a:ext cx="9906000" cy="403244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2400" dirty="0">
                <a:solidFill>
                  <a:schemeClr val="tx1"/>
                </a:solidFill>
              </a:rPr>
              <a:t>2.ضرورة وجوب أسباب موجبة للتسريع منها:</a:t>
            </a:r>
          </a:p>
          <a:p>
            <a:pPr marL="285750" indent="-285750">
              <a:buFontTx/>
              <a:buChar char="-"/>
            </a:pPr>
            <a:r>
              <a:rPr lang="ar-SA" sz="2400" dirty="0">
                <a:solidFill>
                  <a:schemeClr val="tx1"/>
                </a:solidFill>
              </a:rPr>
              <a:t>وجود خطا في جدولة المشروع: مثلا وجود أوقات تنفيذية متفائلة اكثر من اللازم لأنشطة المشروع.</a:t>
            </a:r>
          </a:p>
          <a:p>
            <a:pPr marL="285750" indent="-285750">
              <a:buFontTx/>
              <a:buChar char="-"/>
            </a:pPr>
            <a:r>
              <a:rPr lang="ar-SA" sz="2400" dirty="0">
                <a:solidFill>
                  <a:schemeClr val="tx1"/>
                </a:solidFill>
              </a:rPr>
              <a:t>نشوء ظروف بيئية داخلية تؤدي الى تأخر تنفيذ بعض الأنشطة الحرجة والتي يؤدي تأخر تنفيذها الى تأخر تنفيذ المشروع ككل مثل( غيابات العاملين، تأخر وصول بعض الموارد الحرجة، ظهور صعوبات فنية، عدم توفر السيولة،.....الخ</a:t>
            </a:r>
          </a:p>
          <a:p>
            <a:pPr marL="285750" indent="-285750">
              <a:buFontTx/>
              <a:buChar char="-"/>
            </a:pPr>
            <a:r>
              <a:rPr lang="ar-SA" sz="2400" dirty="0">
                <a:solidFill>
                  <a:schemeClr val="tx1"/>
                </a:solidFill>
              </a:rPr>
              <a:t>نشوء ظروف بيئية خارجية ممكن ان تؤدي الى تأخير تنفيذ بعض الأنشطة الحرجة مثل: تأخر الموردين، ظروف مناخية، اضطرابات اجتماعية،........الخ.</a:t>
            </a:r>
          </a:p>
          <a:p>
            <a:pPr marL="285750" indent="-285750">
              <a:buFontTx/>
              <a:buChar char="-"/>
            </a:pPr>
            <a:r>
              <a:rPr lang="ar-SA" sz="2400" dirty="0">
                <a:solidFill>
                  <a:schemeClr val="tx1"/>
                </a:solidFill>
              </a:rPr>
              <a:t>التسريع بناء على طلب الزبون وعليه تحمل الكلف.</a:t>
            </a:r>
          </a:p>
          <a:p>
            <a:pPr marL="285750" indent="-285750">
              <a:buFontTx/>
              <a:buChar char="-"/>
            </a:pPr>
            <a:r>
              <a:rPr lang="ar-SA" sz="2400" dirty="0">
                <a:solidFill>
                  <a:schemeClr val="tx1"/>
                </a:solidFill>
              </a:rPr>
              <a:t>تغييرات قانونية وتشريعات حكومية  </a:t>
            </a:r>
          </a:p>
        </p:txBody>
      </p:sp>
    </p:spTree>
    <p:extLst>
      <p:ext uri="{BB962C8B-B14F-4D97-AF65-F5344CB8AC3E}">
        <p14:creationId xmlns:p14="http://schemas.microsoft.com/office/powerpoint/2010/main" val="20854187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5" name="مستطيل مستدير الزوايا 4"/>
          <p:cNvSpPr/>
          <p:nvPr/>
        </p:nvSpPr>
        <p:spPr>
          <a:xfrm>
            <a:off x="776536" y="1124744"/>
            <a:ext cx="8568952" cy="792088"/>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3600" dirty="0" smtClean="0">
                <a:solidFill>
                  <a:schemeClr val="tx1"/>
                </a:solidFill>
              </a:rPr>
              <a:t>عملية التسريع</a:t>
            </a:r>
            <a:endParaRPr lang="en-US" sz="3600" dirty="0">
              <a:solidFill>
                <a:schemeClr val="tx1"/>
              </a:solidFill>
            </a:endParaRPr>
          </a:p>
        </p:txBody>
      </p:sp>
      <p:sp>
        <p:nvSpPr>
          <p:cNvPr id="6" name="مستطيل مستدير الزوايا 5"/>
          <p:cNvSpPr/>
          <p:nvPr/>
        </p:nvSpPr>
        <p:spPr>
          <a:xfrm>
            <a:off x="920552" y="2204864"/>
            <a:ext cx="8064896" cy="360040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2800" dirty="0" smtClean="0">
                <a:solidFill>
                  <a:schemeClr val="tx1"/>
                </a:solidFill>
              </a:rPr>
              <a:t>عملية التسريع تبدا بالأساس على المسار الحرج </a:t>
            </a:r>
            <a:r>
              <a:rPr lang="ar-SA" sz="2800" dirty="0" err="1" smtClean="0">
                <a:solidFill>
                  <a:schemeClr val="tx1"/>
                </a:solidFill>
              </a:rPr>
              <a:t>لانه</a:t>
            </a:r>
            <a:r>
              <a:rPr lang="ar-SA" sz="2800" dirty="0" smtClean="0">
                <a:solidFill>
                  <a:schemeClr val="tx1"/>
                </a:solidFill>
              </a:rPr>
              <a:t> المسار الأطول.</a:t>
            </a:r>
          </a:p>
          <a:p>
            <a:r>
              <a:rPr lang="ar-SA" sz="2800" dirty="0" smtClean="0">
                <a:solidFill>
                  <a:schemeClr val="tx1"/>
                </a:solidFill>
              </a:rPr>
              <a:t>-تسريع لوقت تنفيذ المشروع يعني تقصير وقت المسار الحرج عن طريق تسريع الأنشطة الحرجة .</a:t>
            </a:r>
          </a:p>
          <a:p>
            <a:r>
              <a:rPr lang="ar-SA" sz="2800" dirty="0" smtClean="0">
                <a:solidFill>
                  <a:schemeClr val="tx1"/>
                </a:solidFill>
              </a:rPr>
              <a:t>- بعد ذلك ينظر الى المسارات الأخرى ونقرر اذا كانت بحاجة الى تسريع ام ان عملية التسريع لا تؤثر على تلك المسارات وتبقى كما هي .</a:t>
            </a:r>
            <a:endParaRPr lang="en-US" sz="2800" dirty="0">
              <a:solidFill>
                <a:schemeClr val="tx1"/>
              </a:solidFill>
            </a:endParaRPr>
          </a:p>
        </p:txBody>
      </p:sp>
    </p:spTree>
    <p:extLst>
      <p:ext uri="{BB962C8B-B14F-4D97-AF65-F5344CB8AC3E}">
        <p14:creationId xmlns:p14="http://schemas.microsoft.com/office/powerpoint/2010/main" val="13480322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22</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5" name="مستطيل 4"/>
          <p:cNvSpPr/>
          <p:nvPr/>
        </p:nvSpPr>
        <p:spPr>
          <a:xfrm>
            <a:off x="5457056" y="1052736"/>
            <a:ext cx="3600400" cy="5760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dirty="0" smtClean="0"/>
              <a:t>مثال</a:t>
            </a:r>
            <a:endParaRPr lang="en-US" dirty="0"/>
          </a:p>
        </p:txBody>
      </p:sp>
      <p:sp>
        <p:nvSpPr>
          <p:cNvPr id="6" name="مستطيل مستدير الزوايا 5"/>
          <p:cNvSpPr/>
          <p:nvPr/>
        </p:nvSpPr>
        <p:spPr>
          <a:xfrm>
            <a:off x="776536" y="1916832"/>
            <a:ext cx="8280920" cy="38884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sz="2000" dirty="0" smtClean="0"/>
              <a:t>اذا كان لدينا 4 مسارات لبرمجة احد المشاريع:</a:t>
            </a:r>
          </a:p>
          <a:p>
            <a:r>
              <a:rPr lang="ar-SA" sz="2000" dirty="0" smtClean="0"/>
              <a:t>المسار الأول (المسار الحرج)=60 أسبوع.</a:t>
            </a:r>
          </a:p>
          <a:p>
            <a:r>
              <a:rPr lang="ar-SA" sz="2000" dirty="0" smtClean="0"/>
              <a:t>المسار الثاني                   =50 أسبوع.</a:t>
            </a:r>
          </a:p>
          <a:p>
            <a:r>
              <a:rPr lang="ar-SA" sz="2000" dirty="0" smtClean="0"/>
              <a:t>المسار الثالث                   =40 أسبوع.</a:t>
            </a:r>
          </a:p>
          <a:p>
            <a:r>
              <a:rPr lang="ar-SA" sz="2000" dirty="0" smtClean="0"/>
              <a:t>المسار الرابع                    =45اسبوع.</a:t>
            </a:r>
          </a:p>
          <a:p>
            <a:r>
              <a:rPr lang="ar-SA" sz="2000" dirty="0" smtClean="0"/>
              <a:t>واذا اردنا تسريع المشروع لينتهي في 52 أسبوع.</a:t>
            </a:r>
          </a:p>
          <a:p>
            <a:r>
              <a:rPr lang="ar-SA" sz="2000" dirty="0" smtClean="0"/>
              <a:t>فان عملية التسريع تكون على المسار الحرج فقط ولا تطال المسارات الأخرى ( لان المسار الحرج سيبقى أطول المسارات حتى بعد التسريع).</a:t>
            </a:r>
          </a:p>
          <a:p>
            <a:r>
              <a:rPr lang="ar-SA" sz="2000" dirty="0" smtClean="0"/>
              <a:t>لكن اذا ادنا تسريع المشروع لينتهي في 48 أسبوع.</a:t>
            </a:r>
          </a:p>
          <a:p>
            <a:r>
              <a:rPr lang="ar-SA" sz="2000" dirty="0" smtClean="0"/>
              <a:t>فإننا بحاجة الى تسريع المسار الحرج بمعدل 12 أسبوع. وكذلك تسريع المسار الثاني بمعدل 2 أسبوع. وهنا ستصبح كلفة التسريع هي كلفة تسريع المسار الحرج والمسار الثاني.</a:t>
            </a:r>
            <a:endParaRPr lang="en-US" sz="2000" dirty="0"/>
          </a:p>
        </p:txBody>
      </p:sp>
    </p:spTree>
    <p:extLst>
      <p:ext uri="{BB962C8B-B14F-4D97-AF65-F5344CB8AC3E}">
        <p14:creationId xmlns:p14="http://schemas.microsoft.com/office/powerpoint/2010/main" val="28768878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23</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5" name="مستطيل مستدير الزوايا 4"/>
          <p:cNvSpPr/>
          <p:nvPr/>
        </p:nvSpPr>
        <p:spPr>
          <a:xfrm>
            <a:off x="1064568" y="980728"/>
            <a:ext cx="8462714" cy="496855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dirty="0" smtClean="0"/>
              <a:t>4</a:t>
            </a:r>
            <a:r>
              <a:rPr lang="ar-SA" dirty="0" smtClean="0">
                <a:solidFill>
                  <a:schemeClr val="tx1"/>
                </a:solidFill>
              </a:rPr>
              <a:t>4. يتم حساب كلفة التسريع  بالمعادلة على النحو التالي:</a:t>
            </a:r>
          </a:p>
          <a:p>
            <a:endParaRPr lang="ar-SA" dirty="0" smtClean="0">
              <a:solidFill>
                <a:schemeClr val="tx1"/>
              </a:solidFill>
            </a:endParaRPr>
          </a:p>
          <a:p>
            <a:endParaRPr lang="ar-SA" dirty="0">
              <a:solidFill>
                <a:schemeClr val="tx1"/>
              </a:solidFill>
            </a:endParaRPr>
          </a:p>
          <a:p>
            <a:endParaRPr lang="ar-SA" dirty="0" smtClean="0">
              <a:solidFill>
                <a:schemeClr val="tx1"/>
              </a:solidFill>
            </a:endParaRPr>
          </a:p>
          <a:p>
            <a:r>
              <a:rPr lang="ar-SA" dirty="0" smtClean="0">
                <a:solidFill>
                  <a:schemeClr val="tx1"/>
                </a:solidFill>
              </a:rPr>
              <a:t>او يمكن التعبير عن ذلك بالرسم البياني التالي:</a:t>
            </a:r>
            <a:endParaRPr lang="ar-SA" dirty="0">
              <a:solidFill>
                <a:schemeClr val="tx1"/>
              </a:solidFill>
            </a:endParaRPr>
          </a:p>
          <a:p>
            <a:endParaRPr lang="ar-SA" dirty="0" smtClean="0">
              <a:solidFill>
                <a:schemeClr val="tx1"/>
              </a:solidFill>
            </a:endParaRPr>
          </a:p>
          <a:p>
            <a:endParaRPr lang="ar-SA" dirty="0">
              <a:solidFill>
                <a:schemeClr val="tx1"/>
              </a:solidFill>
            </a:endParaRPr>
          </a:p>
          <a:p>
            <a:endParaRPr lang="ar-SA" dirty="0" smtClean="0">
              <a:solidFill>
                <a:schemeClr val="tx1"/>
              </a:solidFill>
            </a:endParaRPr>
          </a:p>
          <a:p>
            <a:endParaRPr lang="ar-SA" dirty="0">
              <a:solidFill>
                <a:schemeClr val="tx1"/>
              </a:solidFill>
            </a:endParaRPr>
          </a:p>
          <a:p>
            <a:endParaRPr lang="ar-SA" dirty="0" smtClean="0">
              <a:solidFill>
                <a:schemeClr val="tx1"/>
              </a:solidFill>
            </a:endParaRPr>
          </a:p>
          <a:p>
            <a:endParaRPr lang="ar-SA" dirty="0">
              <a:solidFill>
                <a:schemeClr val="tx1"/>
              </a:solidFill>
            </a:endParaRPr>
          </a:p>
          <a:p>
            <a:endParaRPr lang="ar-SA" dirty="0" smtClean="0">
              <a:solidFill>
                <a:schemeClr val="tx1"/>
              </a:solidFill>
            </a:endParaRPr>
          </a:p>
          <a:p>
            <a:endParaRPr lang="ar-SA" dirty="0">
              <a:solidFill>
                <a:schemeClr val="tx1"/>
              </a:solidFill>
            </a:endParaRPr>
          </a:p>
          <a:p>
            <a:endParaRPr lang="ar-SA" dirty="0" smtClean="0">
              <a:solidFill>
                <a:schemeClr val="tx1"/>
              </a:solidFill>
            </a:endParaRPr>
          </a:p>
          <a:p>
            <a:endParaRPr lang="ar-SA" dirty="0">
              <a:solidFill>
                <a:schemeClr val="tx1"/>
              </a:solidFill>
            </a:endParaRPr>
          </a:p>
          <a:p>
            <a:endParaRPr lang="ar-SA" dirty="0" smtClean="0">
              <a:solidFill>
                <a:schemeClr val="tx1"/>
              </a:solidFill>
            </a:endParaRPr>
          </a:p>
          <a:p>
            <a:r>
              <a:rPr lang="ar-SA" dirty="0" err="1" smtClean="0"/>
              <a:t>يبشي</a:t>
            </a:r>
            <a:endParaRPr lang="en-US" dirty="0"/>
          </a:p>
        </p:txBody>
      </p:sp>
      <p:pic>
        <p:nvPicPr>
          <p:cNvPr id="11" name="صورة 10"/>
          <p:cNvPicPr>
            <a:picLocks noChangeAspect="1"/>
          </p:cNvPicPr>
          <p:nvPr/>
        </p:nvPicPr>
        <p:blipFill>
          <a:blip r:embed="rId2"/>
          <a:stretch>
            <a:fillRect/>
          </a:stretch>
        </p:blipFill>
        <p:spPr>
          <a:xfrm>
            <a:off x="4003461" y="1484784"/>
            <a:ext cx="2584928" cy="981541"/>
          </a:xfrm>
          <a:prstGeom prst="rect">
            <a:avLst/>
          </a:prstGeom>
        </p:spPr>
      </p:pic>
      <p:pic>
        <p:nvPicPr>
          <p:cNvPr id="26" name="صورة 25"/>
          <p:cNvPicPr>
            <a:picLocks noChangeAspect="1"/>
          </p:cNvPicPr>
          <p:nvPr/>
        </p:nvPicPr>
        <p:blipFill>
          <a:blip r:embed="rId3"/>
          <a:stretch>
            <a:fillRect/>
          </a:stretch>
        </p:blipFill>
        <p:spPr>
          <a:xfrm>
            <a:off x="1702021" y="2416296"/>
            <a:ext cx="7187807" cy="3028928"/>
          </a:xfrm>
          <a:prstGeom prst="rect">
            <a:avLst/>
          </a:prstGeom>
        </p:spPr>
      </p:pic>
      <p:sp>
        <p:nvSpPr>
          <p:cNvPr id="27" name="مستطيل 26"/>
          <p:cNvSpPr/>
          <p:nvPr/>
        </p:nvSpPr>
        <p:spPr>
          <a:xfrm>
            <a:off x="2576736" y="5445224"/>
            <a:ext cx="6120680" cy="6480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solidFill>
                  <a:schemeClr val="tx1"/>
                </a:solidFill>
              </a:rPr>
              <a:t>يتم ضرب كلفة التسريع لوحدة زمنية واحدة في عدد الوحدات الزمنية (وقت التسريع)</a:t>
            </a:r>
            <a:endParaRPr lang="en-US" dirty="0">
              <a:solidFill>
                <a:schemeClr val="tx1"/>
              </a:solidFill>
            </a:endParaRPr>
          </a:p>
        </p:txBody>
      </p:sp>
      <mc:AlternateContent xmlns:mc="http://schemas.openxmlformats.org/markup-compatibility/2006">
        <mc:Choice xmlns:p14="http://schemas.microsoft.com/office/powerpoint/2010/main" Requires="p14">
          <p:contentPart p14:bwMode="auto" r:id="rId4">
            <p14:nvContentPartPr>
              <p14:cNvPr id="2" name="Ink 1"/>
              <p14:cNvContentPartPr/>
              <p14:nvPr/>
            </p14:nvContentPartPr>
            <p14:xfrm>
              <a:off x="2631240" y="3064680"/>
              <a:ext cx="4620600" cy="2236680"/>
            </p14:xfrm>
          </p:contentPart>
        </mc:Choice>
        <mc:Fallback>
          <p:pic>
            <p:nvPicPr>
              <p:cNvPr id="2" name="Ink 1"/>
              <p:cNvPicPr/>
              <p:nvPr/>
            </p:nvPicPr>
            <p:blipFill>
              <a:blip r:embed="rId5"/>
              <a:stretch>
                <a:fillRect/>
              </a:stretch>
            </p:blipFill>
            <p:spPr>
              <a:xfrm>
                <a:off x="2621880" y="3055320"/>
                <a:ext cx="4639320" cy="2255400"/>
              </a:xfrm>
              <a:prstGeom prst="rect">
                <a:avLst/>
              </a:prstGeom>
            </p:spPr>
          </p:pic>
        </mc:Fallback>
      </mc:AlternateContent>
    </p:spTree>
    <p:extLst>
      <p:ext uri="{BB962C8B-B14F-4D97-AF65-F5344CB8AC3E}">
        <p14:creationId xmlns:p14="http://schemas.microsoft.com/office/powerpoint/2010/main" val="39709602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24</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5" name="مستطيل 4"/>
          <p:cNvSpPr/>
          <p:nvPr/>
        </p:nvSpPr>
        <p:spPr>
          <a:xfrm>
            <a:off x="5097016" y="1052736"/>
            <a:ext cx="4032448" cy="5760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مثال</a:t>
            </a:r>
            <a:endParaRPr lang="en-US" dirty="0"/>
          </a:p>
        </p:txBody>
      </p:sp>
      <p:sp>
        <p:nvSpPr>
          <p:cNvPr id="6" name="مستطيل 5"/>
          <p:cNvSpPr/>
          <p:nvPr/>
        </p:nvSpPr>
        <p:spPr>
          <a:xfrm>
            <a:off x="704528" y="1844824"/>
            <a:ext cx="8424936" cy="396044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pPr algn="just"/>
            <a:r>
              <a:rPr lang="ar-SA" sz="2400" dirty="0" smtClean="0"/>
              <a:t>البيانات في الجدول التالي تمثل الأوقات اللازمة لتنفيذ أنشطة المشروع الثمانية مع كلفة ضغط ( تسريع) أسبوع واحد لكل نشاط، فاذا علمت ان المشروع له المسارات التالية:</a:t>
            </a:r>
          </a:p>
          <a:p>
            <a:pPr algn="just"/>
            <a:r>
              <a:rPr lang="ar-SA" sz="2400" dirty="0" smtClean="0"/>
              <a:t>المسار الأول:</a:t>
            </a:r>
            <a:r>
              <a:rPr lang="en-US" sz="2400" dirty="0" smtClean="0"/>
              <a:t>A→C→E→G→H=34 Weeks</a:t>
            </a:r>
          </a:p>
          <a:p>
            <a:pPr algn="just"/>
            <a:r>
              <a:rPr lang="ar-SA" sz="2400" dirty="0" smtClean="0"/>
              <a:t>المسار الثاني:</a:t>
            </a:r>
            <a:r>
              <a:rPr lang="en-US" sz="2400" dirty="0" smtClean="0"/>
              <a:t>A→C→F→H=20WeekS</a:t>
            </a:r>
          </a:p>
          <a:p>
            <a:pPr algn="just"/>
            <a:r>
              <a:rPr lang="ar-SA" sz="2400" dirty="0" smtClean="0"/>
              <a:t>المسار الثالث:</a:t>
            </a:r>
            <a:r>
              <a:rPr lang="en-US" sz="2400" dirty="0" smtClean="0"/>
              <a:t>A→D→G→H=24Weeks</a:t>
            </a:r>
          </a:p>
          <a:p>
            <a:pPr algn="just"/>
            <a:r>
              <a:rPr lang="ar-SA" sz="2400" dirty="0" smtClean="0"/>
              <a:t>المسار الرابع:</a:t>
            </a:r>
            <a:r>
              <a:rPr lang="en-US" sz="2400" dirty="0" smtClean="0"/>
              <a:t>B→D→G→H=21Weeks</a:t>
            </a:r>
          </a:p>
          <a:p>
            <a:pPr algn="just"/>
            <a:r>
              <a:rPr lang="en-US" sz="2400" dirty="0"/>
              <a:t> </a:t>
            </a:r>
            <a:r>
              <a:rPr lang="ar-SA" sz="2400" dirty="0" smtClean="0"/>
              <a:t>والجدول التالي يوضح النشاط والوقت/ الأسبوع وتكلفة التسريع لكل أسبوع.</a:t>
            </a:r>
          </a:p>
          <a:p>
            <a:endParaRPr lang="en-US" dirty="0"/>
          </a:p>
          <a:p>
            <a:endParaRPr lang="en-US" dirty="0"/>
          </a:p>
          <a:p>
            <a:endParaRPr lang="en-US" dirty="0"/>
          </a:p>
          <a:p>
            <a:endParaRPr lang="en-US" dirty="0"/>
          </a:p>
          <a:p>
            <a:endParaRPr lang="en-US" dirty="0"/>
          </a:p>
          <a:p>
            <a:endParaRPr lang="en-US" dirty="0"/>
          </a:p>
          <a:p>
            <a:endParaRPr lang="en-US" dirty="0"/>
          </a:p>
          <a:p>
            <a:r>
              <a:rPr lang="en-US" dirty="0" smtClean="0"/>
              <a:t>                    </a:t>
            </a:r>
            <a:endParaRPr lang="en-US" dirty="0"/>
          </a:p>
          <a:p>
            <a:endParaRPr lang="en-US" dirty="0" smtClean="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9823056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25</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graphicFrame>
        <p:nvGraphicFramePr>
          <p:cNvPr id="5" name="جدول 4"/>
          <p:cNvGraphicFramePr>
            <a:graphicFrameLocks noGrp="1"/>
          </p:cNvGraphicFramePr>
          <p:nvPr>
            <p:extLst>
              <p:ext uri="{D42A27DB-BD31-4B8C-83A1-F6EECF244321}">
                <p14:modId xmlns:p14="http://schemas.microsoft.com/office/powerpoint/2010/main" val="2954296010"/>
              </p:ext>
            </p:extLst>
          </p:nvPr>
        </p:nvGraphicFramePr>
        <p:xfrm>
          <a:off x="2072680" y="1052736"/>
          <a:ext cx="6572274" cy="3311019"/>
        </p:xfrm>
        <a:graphic>
          <a:graphicData uri="http://schemas.openxmlformats.org/drawingml/2006/table">
            <a:tbl>
              <a:tblPr firstRow="1" bandRow="1">
                <a:tableStyleId>{5C22544A-7EE6-4342-B048-85BDC9FD1C3A}</a:tableStyleId>
              </a:tblPr>
              <a:tblGrid>
                <a:gridCol w="2190758"/>
                <a:gridCol w="2190758"/>
                <a:gridCol w="2190758"/>
              </a:tblGrid>
              <a:tr h="367891">
                <a:tc>
                  <a:txBody>
                    <a:bodyPr/>
                    <a:lstStyle/>
                    <a:p>
                      <a:pPr algn="ctr" rtl="1"/>
                      <a:r>
                        <a:rPr lang="ar-SA" dirty="0" smtClean="0"/>
                        <a:t>كلفة التسريع/الاسبوع</a:t>
                      </a:r>
                      <a:endParaRPr lang="en-US" dirty="0"/>
                    </a:p>
                  </a:txBody>
                  <a:tcPr/>
                </a:tc>
                <a:tc>
                  <a:txBody>
                    <a:bodyPr/>
                    <a:lstStyle/>
                    <a:p>
                      <a:pPr algn="ctr" rtl="1"/>
                      <a:r>
                        <a:rPr lang="ar-SA" dirty="0" smtClean="0"/>
                        <a:t>الوقت/الاسبوع</a:t>
                      </a:r>
                      <a:endParaRPr lang="en-US" dirty="0"/>
                    </a:p>
                  </a:txBody>
                  <a:tcPr/>
                </a:tc>
                <a:tc>
                  <a:txBody>
                    <a:bodyPr/>
                    <a:lstStyle/>
                    <a:p>
                      <a:pPr algn="ctr" rtl="1"/>
                      <a:r>
                        <a:rPr lang="ar-SA" dirty="0" smtClean="0"/>
                        <a:t>النشاط</a:t>
                      </a:r>
                    </a:p>
                  </a:txBody>
                  <a:tcPr/>
                </a:tc>
              </a:tr>
              <a:tr h="367891">
                <a:tc>
                  <a:txBody>
                    <a:bodyPr/>
                    <a:lstStyle/>
                    <a:p>
                      <a:pPr algn="ctr" rtl="1"/>
                      <a:r>
                        <a:rPr lang="en-US" dirty="0" smtClean="0"/>
                        <a:t>1000</a:t>
                      </a:r>
                      <a:endParaRPr lang="en-US" dirty="0"/>
                    </a:p>
                  </a:txBody>
                  <a:tcPr/>
                </a:tc>
                <a:tc>
                  <a:txBody>
                    <a:bodyPr/>
                    <a:lstStyle/>
                    <a:p>
                      <a:pPr algn="ctr" rtl="1"/>
                      <a:r>
                        <a:rPr lang="en-US" dirty="0" smtClean="0"/>
                        <a:t>6</a:t>
                      </a:r>
                      <a:endParaRPr lang="en-US" dirty="0"/>
                    </a:p>
                  </a:txBody>
                  <a:tcPr/>
                </a:tc>
                <a:tc>
                  <a:txBody>
                    <a:bodyPr/>
                    <a:lstStyle/>
                    <a:p>
                      <a:pPr algn="ctr" rtl="1"/>
                      <a:r>
                        <a:rPr lang="en-US" dirty="0" smtClean="0"/>
                        <a:t>A</a:t>
                      </a:r>
                      <a:endParaRPr lang="en-US" dirty="0"/>
                    </a:p>
                  </a:txBody>
                  <a:tcPr/>
                </a:tc>
              </a:tr>
              <a:tr h="367891">
                <a:tc>
                  <a:txBody>
                    <a:bodyPr/>
                    <a:lstStyle/>
                    <a:p>
                      <a:pPr algn="ctr" rtl="1"/>
                      <a:r>
                        <a:rPr lang="en-US" dirty="0" smtClean="0"/>
                        <a:t>500</a:t>
                      </a:r>
                      <a:endParaRPr lang="en-US" dirty="0"/>
                    </a:p>
                  </a:txBody>
                  <a:tcPr/>
                </a:tc>
                <a:tc>
                  <a:txBody>
                    <a:bodyPr/>
                    <a:lstStyle/>
                    <a:p>
                      <a:pPr algn="ctr" rtl="1"/>
                      <a:r>
                        <a:rPr lang="en-US" dirty="0" smtClean="0"/>
                        <a:t>3</a:t>
                      </a:r>
                      <a:endParaRPr lang="en-US" dirty="0"/>
                    </a:p>
                  </a:txBody>
                  <a:tcPr/>
                </a:tc>
                <a:tc>
                  <a:txBody>
                    <a:bodyPr/>
                    <a:lstStyle/>
                    <a:p>
                      <a:pPr algn="ctr" rtl="1"/>
                      <a:r>
                        <a:rPr lang="en-US" dirty="0" smtClean="0"/>
                        <a:t>B</a:t>
                      </a:r>
                      <a:endParaRPr lang="en-US" dirty="0"/>
                    </a:p>
                  </a:txBody>
                  <a:tcPr/>
                </a:tc>
              </a:tr>
              <a:tr h="367891">
                <a:tc>
                  <a:txBody>
                    <a:bodyPr/>
                    <a:lstStyle/>
                    <a:p>
                      <a:pPr algn="ctr" rtl="1"/>
                      <a:r>
                        <a:rPr lang="en-US" dirty="0" smtClean="0"/>
                        <a:t>1500</a:t>
                      </a:r>
                      <a:endParaRPr lang="en-US" dirty="0"/>
                    </a:p>
                  </a:txBody>
                  <a:tcPr/>
                </a:tc>
                <a:tc>
                  <a:txBody>
                    <a:bodyPr/>
                    <a:lstStyle/>
                    <a:p>
                      <a:pPr algn="ctr" rtl="1"/>
                      <a:r>
                        <a:rPr lang="en-US" dirty="0" smtClean="0"/>
                        <a:t>5</a:t>
                      </a:r>
                      <a:endParaRPr lang="en-US" dirty="0"/>
                    </a:p>
                  </a:txBody>
                  <a:tcPr/>
                </a:tc>
                <a:tc>
                  <a:txBody>
                    <a:bodyPr/>
                    <a:lstStyle/>
                    <a:p>
                      <a:pPr algn="ctr" rtl="1"/>
                      <a:r>
                        <a:rPr lang="en-US" dirty="0" smtClean="0"/>
                        <a:t>C</a:t>
                      </a:r>
                      <a:endParaRPr lang="en-US" dirty="0"/>
                    </a:p>
                  </a:txBody>
                  <a:tcPr/>
                </a:tc>
              </a:tr>
              <a:tr h="367891">
                <a:tc>
                  <a:txBody>
                    <a:bodyPr/>
                    <a:lstStyle/>
                    <a:p>
                      <a:pPr algn="ctr" rtl="1"/>
                      <a:r>
                        <a:rPr lang="en-US" dirty="0" smtClean="0"/>
                        <a:t>1250</a:t>
                      </a:r>
                      <a:endParaRPr lang="en-US" dirty="0"/>
                    </a:p>
                  </a:txBody>
                  <a:tcPr/>
                </a:tc>
                <a:tc>
                  <a:txBody>
                    <a:bodyPr/>
                    <a:lstStyle/>
                    <a:p>
                      <a:pPr algn="ctr" rtl="1"/>
                      <a:r>
                        <a:rPr lang="en-US" dirty="0" smtClean="0"/>
                        <a:t>4</a:t>
                      </a:r>
                      <a:endParaRPr lang="en-US" dirty="0"/>
                    </a:p>
                  </a:txBody>
                  <a:tcPr/>
                </a:tc>
                <a:tc>
                  <a:txBody>
                    <a:bodyPr/>
                    <a:lstStyle/>
                    <a:p>
                      <a:pPr algn="ctr" rtl="1"/>
                      <a:r>
                        <a:rPr lang="en-US" dirty="0" smtClean="0"/>
                        <a:t>D</a:t>
                      </a:r>
                      <a:endParaRPr lang="en-US" dirty="0"/>
                    </a:p>
                  </a:txBody>
                  <a:tcPr/>
                </a:tc>
              </a:tr>
              <a:tr h="367891">
                <a:tc>
                  <a:txBody>
                    <a:bodyPr/>
                    <a:lstStyle/>
                    <a:p>
                      <a:pPr algn="ctr" rtl="1"/>
                      <a:r>
                        <a:rPr lang="en-US" dirty="0" smtClean="0"/>
                        <a:t>500</a:t>
                      </a:r>
                      <a:endParaRPr lang="en-US" dirty="0"/>
                    </a:p>
                  </a:txBody>
                  <a:tcPr/>
                </a:tc>
                <a:tc>
                  <a:txBody>
                    <a:bodyPr/>
                    <a:lstStyle/>
                    <a:p>
                      <a:pPr algn="ctr" rtl="1"/>
                      <a:r>
                        <a:rPr lang="en-US" dirty="0" smtClean="0"/>
                        <a:t>8</a:t>
                      </a:r>
                      <a:endParaRPr lang="en-US" dirty="0"/>
                    </a:p>
                  </a:txBody>
                  <a:tcPr/>
                </a:tc>
                <a:tc>
                  <a:txBody>
                    <a:bodyPr/>
                    <a:lstStyle/>
                    <a:p>
                      <a:pPr algn="ctr" rtl="1"/>
                      <a:r>
                        <a:rPr lang="en-US" dirty="0" smtClean="0"/>
                        <a:t>E</a:t>
                      </a:r>
                      <a:endParaRPr lang="en-US" dirty="0"/>
                    </a:p>
                  </a:txBody>
                  <a:tcPr/>
                </a:tc>
              </a:tr>
              <a:tr h="367891">
                <a:tc>
                  <a:txBody>
                    <a:bodyPr/>
                    <a:lstStyle/>
                    <a:p>
                      <a:pPr algn="ctr" rtl="1"/>
                      <a:r>
                        <a:rPr lang="en-US" dirty="0" smtClean="0"/>
                        <a:t>1000</a:t>
                      </a:r>
                      <a:endParaRPr lang="en-US" dirty="0"/>
                    </a:p>
                  </a:txBody>
                  <a:tcPr/>
                </a:tc>
                <a:tc>
                  <a:txBody>
                    <a:bodyPr/>
                    <a:lstStyle/>
                    <a:p>
                      <a:pPr algn="ctr" rtl="1"/>
                      <a:r>
                        <a:rPr lang="en-US" dirty="0" smtClean="0"/>
                        <a:t>3</a:t>
                      </a:r>
                      <a:endParaRPr lang="en-US" dirty="0"/>
                    </a:p>
                  </a:txBody>
                  <a:tcPr/>
                </a:tc>
                <a:tc>
                  <a:txBody>
                    <a:bodyPr/>
                    <a:lstStyle/>
                    <a:p>
                      <a:pPr algn="ctr" rtl="1"/>
                      <a:r>
                        <a:rPr lang="en-US" dirty="0" smtClean="0"/>
                        <a:t>F</a:t>
                      </a:r>
                      <a:endParaRPr lang="en-US" dirty="0"/>
                    </a:p>
                  </a:txBody>
                  <a:tcPr/>
                </a:tc>
              </a:tr>
              <a:tr h="367891">
                <a:tc>
                  <a:txBody>
                    <a:bodyPr/>
                    <a:lstStyle/>
                    <a:p>
                      <a:pPr algn="ctr" rtl="1"/>
                      <a:r>
                        <a:rPr lang="en-US" dirty="0" smtClean="0"/>
                        <a:t>1500</a:t>
                      </a:r>
                      <a:endParaRPr lang="en-US" dirty="0"/>
                    </a:p>
                  </a:txBody>
                  <a:tcPr/>
                </a:tc>
                <a:tc>
                  <a:txBody>
                    <a:bodyPr/>
                    <a:lstStyle/>
                    <a:p>
                      <a:pPr algn="ctr" rtl="1"/>
                      <a:r>
                        <a:rPr lang="en-US" dirty="0" smtClean="0"/>
                        <a:t>8</a:t>
                      </a:r>
                      <a:endParaRPr lang="en-US" dirty="0"/>
                    </a:p>
                  </a:txBody>
                  <a:tcPr/>
                </a:tc>
                <a:tc>
                  <a:txBody>
                    <a:bodyPr/>
                    <a:lstStyle/>
                    <a:p>
                      <a:pPr algn="ctr" rtl="1"/>
                      <a:r>
                        <a:rPr lang="en-US" dirty="0" smtClean="0"/>
                        <a:t>G</a:t>
                      </a:r>
                      <a:endParaRPr lang="en-US" dirty="0"/>
                    </a:p>
                  </a:txBody>
                  <a:tcPr/>
                </a:tc>
              </a:tr>
              <a:tr h="367891">
                <a:tc>
                  <a:txBody>
                    <a:bodyPr/>
                    <a:lstStyle/>
                    <a:p>
                      <a:pPr algn="ctr" rtl="1"/>
                      <a:r>
                        <a:rPr lang="en-US" dirty="0" smtClean="0"/>
                        <a:t>750</a:t>
                      </a:r>
                      <a:endParaRPr lang="en-US" dirty="0"/>
                    </a:p>
                  </a:txBody>
                  <a:tcPr/>
                </a:tc>
                <a:tc>
                  <a:txBody>
                    <a:bodyPr/>
                    <a:lstStyle/>
                    <a:p>
                      <a:pPr algn="ctr" rtl="1"/>
                      <a:r>
                        <a:rPr lang="en-US" dirty="0" smtClean="0"/>
                        <a:t>6</a:t>
                      </a:r>
                      <a:endParaRPr lang="en-US" dirty="0"/>
                    </a:p>
                  </a:txBody>
                  <a:tcPr/>
                </a:tc>
                <a:tc>
                  <a:txBody>
                    <a:bodyPr/>
                    <a:lstStyle/>
                    <a:p>
                      <a:pPr algn="ctr" rtl="1"/>
                      <a:r>
                        <a:rPr lang="en-US" dirty="0" smtClean="0"/>
                        <a:t>H</a:t>
                      </a:r>
                      <a:endParaRPr lang="en-US" dirty="0"/>
                    </a:p>
                  </a:txBody>
                  <a:tcPr/>
                </a:tc>
              </a:tr>
            </a:tbl>
          </a:graphicData>
        </a:graphic>
      </p:graphicFrame>
      <p:sp>
        <p:nvSpPr>
          <p:cNvPr id="6" name="مستطيل مستدير الزوايا 5"/>
          <p:cNvSpPr/>
          <p:nvPr/>
        </p:nvSpPr>
        <p:spPr>
          <a:xfrm>
            <a:off x="1424608" y="4653136"/>
            <a:ext cx="7488832" cy="115212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dirty="0" smtClean="0">
                <a:solidFill>
                  <a:schemeClr val="tx1"/>
                </a:solidFill>
              </a:rPr>
              <a:t>المطلوب: حساب كلفة تسريع المشروع ليصبح المسار الجديد =28 أسبوعا، بشرط ان لا يزيد تسريع أي نشاط عن مدة أسبوعين فقط.</a:t>
            </a:r>
            <a:endParaRPr lang="en-US" dirty="0">
              <a:solidFill>
                <a:schemeClr val="tx1"/>
              </a:solidFill>
            </a:endParaRPr>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2654640" y="4743720"/>
              <a:ext cx="6276600" cy="906120"/>
            </p14:xfrm>
          </p:contentPart>
        </mc:Choice>
        <mc:Fallback>
          <p:pic>
            <p:nvPicPr>
              <p:cNvPr id="2" name="Ink 1"/>
              <p:cNvPicPr/>
              <p:nvPr/>
            </p:nvPicPr>
            <p:blipFill>
              <a:blip r:embed="rId3"/>
              <a:stretch>
                <a:fillRect/>
              </a:stretch>
            </p:blipFill>
            <p:spPr>
              <a:xfrm>
                <a:off x="2645280" y="4734360"/>
                <a:ext cx="6295320" cy="924840"/>
              </a:xfrm>
              <a:prstGeom prst="rect">
                <a:avLst/>
              </a:prstGeom>
            </p:spPr>
          </p:pic>
        </mc:Fallback>
      </mc:AlternateContent>
    </p:spTree>
    <p:extLst>
      <p:ext uri="{BB962C8B-B14F-4D97-AF65-F5344CB8AC3E}">
        <p14:creationId xmlns:p14="http://schemas.microsoft.com/office/powerpoint/2010/main" val="15293251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26</a:t>
            </a:fld>
            <a:endParaRPr lang="en-US" dirty="0"/>
          </a:p>
        </p:txBody>
      </p:sp>
      <p:sp>
        <p:nvSpPr>
          <p:cNvPr id="4" name="Title 1"/>
          <p:cNvSpPr txBox="1">
            <a:spLocks/>
          </p:cNvSpPr>
          <p:nvPr/>
        </p:nvSpPr>
        <p:spPr>
          <a:xfrm>
            <a:off x="323850" y="182687"/>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اسلوب بيرت                                                                                المحاضرة السابعة</a:t>
            </a:r>
            <a:endParaRPr lang="ar-SA" sz="2000" dirty="0">
              <a:solidFill>
                <a:schemeClr val="accent1"/>
              </a:solidFill>
            </a:endParaRPr>
          </a:p>
        </p:txBody>
      </p:sp>
      <p:sp>
        <p:nvSpPr>
          <p:cNvPr id="5" name="مستطيل مستدير الزوايا 4"/>
          <p:cNvSpPr/>
          <p:nvPr/>
        </p:nvSpPr>
        <p:spPr>
          <a:xfrm>
            <a:off x="779103" y="1947392"/>
            <a:ext cx="8390706" cy="400188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solidFill>
                  <a:schemeClr val="tx1"/>
                </a:solidFill>
              </a:rPr>
              <a:t>- المسار الحرج هو المسار الاول: </a:t>
            </a:r>
            <a:r>
              <a:rPr lang="en-US" dirty="0" smtClean="0"/>
              <a:t>A</a:t>
            </a:r>
            <a:r>
              <a:rPr lang="en-US" dirty="0"/>
              <a:t>→C→E→G→H=34 Weeks</a:t>
            </a:r>
          </a:p>
          <a:p>
            <a:pPr marL="285750" indent="-285750">
              <a:buFontTx/>
              <a:buChar char="-"/>
            </a:pPr>
            <a:r>
              <a:rPr lang="ar-SA" dirty="0" smtClean="0">
                <a:solidFill>
                  <a:schemeClr val="tx1"/>
                </a:solidFill>
              </a:rPr>
              <a:t>وبما ان وقت المسار الحرج الجديد سيكون 28 أسبوعا، فان هذا يعني ان وقت المسار الحرج الأصلي والبالع 34 أسبوعا . بمعنى انه سيبقى المسار الحرج حتى بعد تسريعه.</a:t>
            </a:r>
          </a:p>
          <a:p>
            <a:pPr marL="285750" indent="-285750">
              <a:buFontTx/>
              <a:buChar char="-"/>
            </a:pPr>
            <a:r>
              <a:rPr lang="ar-SA" dirty="0" smtClean="0">
                <a:solidFill>
                  <a:schemeClr val="tx1"/>
                </a:solidFill>
              </a:rPr>
              <a:t>لذا التسريع سوف يكون فقط على المسار الحرج الأصلي فقط.</a:t>
            </a:r>
          </a:p>
          <a:p>
            <a:pPr marL="285750" indent="-285750">
              <a:buFontTx/>
              <a:buChar char="-"/>
            </a:pPr>
            <a:r>
              <a:rPr lang="ar-SA" dirty="0" smtClean="0">
                <a:solidFill>
                  <a:schemeClr val="tx1"/>
                </a:solidFill>
              </a:rPr>
              <a:t>وبما ان الوقت المطلوب للتسريع هو 6 أسابيع، وبحث لا يزيد تسريع أي نشاط عن أسبوعين فقط ، </a:t>
            </a:r>
            <a:r>
              <a:rPr lang="ar-SA" dirty="0" err="1" smtClean="0">
                <a:solidFill>
                  <a:schemeClr val="tx1"/>
                </a:solidFill>
              </a:rPr>
              <a:t>فاننا</a:t>
            </a:r>
            <a:r>
              <a:rPr lang="ar-SA" dirty="0" smtClean="0">
                <a:solidFill>
                  <a:schemeClr val="tx1"/>
                </a:solidFill>
              </a:rPr>
              <a:t>  نذهب الى النشاط الحرج ( الذي يقع على المسار الحرج ) وننظر الى اقل كلفة تسريع هو للنشاط </a:t>
            </a:r>
            <a:r>
              <a:rPr lang="en-US" dirty="0" smtClean="0">
                <a:solidFill>
                  <a:schemeClr val="tx1"/>
                </a:solidFill>
              </a:rPr>
              <a:t>E </a:t>
            </a:r>
            <a:r>
              <a:rPr lang="ar-SA" dirty="0" smtClean="0">
                <a:solidFill>
                  <a:schemeClr val="tx1"/>
                </a:solidFill>
              </a:rPr>
              <a:t>ونقوم بتسريعه اسبوعين، وبكلفة 1000 دولار.</a:t>
            </a:r>
          </a:p>
          <a:p>
            <a:pPr marL="285750" indent="-285750">
              <a:buFontTx/>
              <a:buChar char="-"/>
            </a:pPr>
            <a:r>
              <a:rPr lang="ar-SA" dirty="0" smtClean="0">
                <a:solidFill>
                  <a:schemeClr val="tx1"/>
                </a:solidFill>
              </a:rPr>
              <a:t>ثم ننظر الى النشاط الذي يليه من حيث الكلفة وهو النشاط </a:t>
            </a:r>
            <a:r>
              <a:rPr lang="en-US" dirty="0" smtClean="0">
                <a:solidFill>
                  <a:schemeClr val="tx1"/>
                </a:solidFill>
              </a:rPr>
              <a:t>H </a:t>
            </a:r>
            <a:r>
              <a:rPr lang="ar-SA" dirty="0" smtClean="0">
                <a:solidFill>
                  <a:schemeClr val="tx1"/>
                </a:solidFill>
              </a:rPr>
              <a:t>ونقوم بتسريعه أسبوعين وبكلفة1500 دولار للأسبوعين.</a:t>
            </a:r>
          </a:p>
          <a:p>
            <a:pPr marL="285750" indent="-285750">
              <a:buFontTx/>
              <a:buChar char="-"/>
            </a:pPr>
            <a:r>
              <a:rPr lang="ar-SA" dirty="0" smtClean="0">
                <a:solidFill>
                  <a:schemeClr val="tx1"/>
                </a:solidFill>
              </a:rPr>
              <a:t>والذي يليه في الكلفة النشاط </a:t>
            </a:r>
            <a:r>
              <a:rPr lang="en-US" dirty="0" smtClean="0">
                <a:solidFill>
                  <a:schemeClr val="tx1"/>
                </a:solidFill>
              </a:rPr>
              <a:t>A</a:t>
            </a:r>
            <a:r>
              <a:rPr lang="ar-SA" dirty="0" smtClean="0">
                <a:solidFill>
                  <a:schemeClr val="tx1"/>
                </a:solidFill>
              </a:rPr>
              <a:t>يسرع أسبوعين وبكلفة 2000 دولار للأسبوعين.</a:t>
            </a:r>
          </a:p>
          <a:p>
            <a:pPr marL="285750" indent="-285750">
              <a:buFontTx/>
              <a:buChar char="-"/>
            </a:pPr>
            <a:r>
              <a:rPr lang="ar-SA" dirty="0" smtClean="0">
                <a:solidFill>
                  <a:schemeClr val="tx1"/>
                </a:solidFill>
              </a:rPr>
              <a:t>وبهذا تكون اجمالية كلفة التسريع هي :</a:t>
            </a:r>
          </a:p>
          <a:p>
            <a:pPr marL="285750" indent="-285750">
              <a:buFontTx/>
              <a:buChar char="-"/>
            </a:pPr>
            <a:r>
              <a:rPr lang="ar-SA" dirty="0" smtClean="0">
                <a:solidFill>
                  <a:schemeClr val="tx1"/>
                </a:solidFill>
              </a:rPr>
              <a:t>1000+1500+2000=4500 دولار.</a:t>
            </a:r>
          </a:p>
        </p:txBody>
      </p:sp>
      <p:sp>
        <p:nvSpPr>
          <p:cNvPr id="6" name="مستطيل 5"/>
          <p:cNvSpPr/>
          <p:nvPr/>
        </p:nvSpPr>
        <p:spPr>
          <a:xfrm>
            <a:off x="4808984" y="1268760"/>
            <a:ext cx="3600400" cy="5040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dirty="0" smtClean="0"/>
              <a:t>الحل</a:t>
            </a:r>
            <a:endParaRPr lang="en-US" dirty="0"/>
          </a:p>
        </p:txBody>
      </p:sp>
    </p:spTree>
    <p:extLst>
      <p:ext uri="{BB962C8B-B14F-4D97-AF65-F5344CB8AC3E}">
        <p14:creationId xmlns:p14="http://schemas.microsoft.com/office/powerpoint/2010/main" val="35394874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7063</TotalTime>
  <Words>1512</Words>
  <Application>Microsoft Office PowerPoint</Application>
  <PresentationFormat>A4 Paper (210x297 mm)</PresentationFormat>
  <Paragraphs>336</Paragraphs>
  <Slides>27</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ae_AlMateen</vt:lpstr>
      <vt:lpstr>Arial</vt:lpstr>
      <vt:lpstr>AYM Wadiy S_U normal.</vt:lpstr>
      <vt:lpstr>Calibri</vt:lpstr>
      <vt:lpstr>Cambria Math</vt:lpstr>
      <vt:lpstr>PT Bold Heading</vt:lpstr>
      <vt:lpstr>Times New Roman</vt:lpstr>
      <vt:lpstr>Office Theme</vt:lpstr>
      <vt:lpstr>PowerPoint Presentation</vt:lpstr>
      <vt:lpstr>المحاضرة السابعة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Bassim Ali Yoseif Alsabbgh</cp:lastModifiedBy>
  <cp:revision>262</cp:revision>
  <dcterms:created xsi:type="dcterms:W3CDTF">2014-09-11T06:47:01Z</dcterms:created>
  <dcterms:modified xsi:type="dcterms:W3CDTF">2014-10-23T08:46:13Z</dcterms:modified>
</cp:coreProperties>
</file>