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84" r:id="rId3"/>
    <p:sldId id="310" r:id="rId4"/>
    <p:sldId id="375" r:id="rId5"/>
    <p:sldId id="376" r:id="rId6"/>
    <p:sldId id="380" r:id="rId7"/>
    <p:sldId id="373" r:id="rId8"/>
    <p:sldId id="372" r:id="rId9"/>
    <p:sldId id="371" r:id="rId10"/>
    <p:sldId id="370" r:id="rId11"/>
    <p:sldId id="369" r:id="rId12"/>
    <p:sldId id="383" r:id="rId13"/>
    <p:sldId id="368" r:id="rId14"/>
    <p:sldId id="367" r:id="rId15"/>
    <p:sldId id="381" r:id="rId16"/>
    <p:sldId id="382" r:id="rId17"/>
    <p:sldId id="266" r:id="rId1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009900"/>
    <a:srgbClr val="AD9968"/>
    <a:srgbClr val="D9791B"/>
    <a:srgbClr val="AB1A25"/>
    <a:srgbClr val="00263A"/>
    <a:srgbClr val="FF3300"/>
    <a:srgbClr val="709256"/>
    <a:srgbClr val="3B84A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97" d="100"/>
          <a:sy n="97" d="100"/>
        </p:scale>
        <p:origin x="96" y="34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11/6/2014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p14="http://schemas.microsoft.com/office/powerpoint/2010/main" val="1265736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641751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600915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128879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3299471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4185675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1813373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3112362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3143514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2694308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3013939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cxnSp>
        <p:nvCxnSpPr>
          <p:cNvPr id="7"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7"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8"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3"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3"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55572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9" name="Straight Connector 11"/>
          <p:cNvCxnSpPr/>
          <p:nvPr userDrawn="1"/>
        </p:nvCxnSpPr>
        <p:spPr>
          <a:xfrm>
            <a:off x="415925" y="830362"/>
            <a:ext cx="9296400" cy="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Rectangle 20"/>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1" fontAlgn="base" hangingPunct="1">
        <a:spcBef>
          <a:spcPct val="0"/>
        </a:spcBef>
        <a:spcAft>
          <a:spcPct val="0"/>
        </a:spcAft>
        <a:defRPr sz="4400" kern="1200">
          <a:solidFill>
            <a:srgbClr val="AD9968"/>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abdu99@hotmai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إدارة المشاريع</a:t>
            </a:r>
          </a:p>
          <a:p>
            <a:pPr algn="ctr"/>
            <a:r>
              <a:rPr lang="ar-SA" sz="3700" b="1" dirty="0" smtClean="0">
                <a:solidFill>
                  <a:srgbClr val="AD9968"/>
                </a:solidFill>
                <a:latin typeface="AYM Wadiy S_U normal."/>
                <a:cs typeface="Times New Roman" pitchFamily="18" charset="0"/>
              </a:rPr>
              <a:t>استاذ </a:t>
            </a:r>
            <a:r>
              <a:rPr lang="ar-SA" sz="3700" b="1" dirty="0">
                <a:solidFill>
                  <a:srgbClr val="AD9968"/>
                </a:solidFill>
                <a:latin typeface="AYM Wadiy S_U normal."/>
                <a:cs typeface="Times New Roman" pitchFamily="18" charset="0"/>
              </a:rPr>
              <a:t>المقرر</a:t>
            </a:r>
          </a:p>
          <a:p>
            <a:pPr algn="ctr"/>
            <a:r>
              <a:rPr lang="ar-SA" sz="2800" b="1" dirty="0" smtClean="0">
                <a:solidFill>
                  <a:srgbClr val="7F7F7F"/>
                </a:solidFill>
                <a:latin typeface="Calibri" pitchFamily="34" charset="0"/>
                <a:cs typeface="Times New Roman" pitchFamily="18" charset="0"/>
              </a:rPr>
              <a:t>د/ عبدالله حمود سراج</a:t>
            </a:r>
          </a:p>
          <a:p>
            <a:pPr algn="ctr"/>
            <a:r>
              <a:rPr lang="ar-SA" sz="2800" b="1" dirty="0" smtClean="0">
                <a:solidFill>
                  <a:srgbClr val="7F7F7F"/>
                </a:solidFill>
                <a:latin typeface="Calibri" pitchFamily="34" charset="0"/>
                <a:cs typeface="Times New Roman" pitchFamily="18" charset="0"/>
              </a:rPr>
              <a:t>أستاذ مشارك</a:t>
            </a:r>
            <a:endParaRPr lang="en-US" sz="28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Rectangle 13"/>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
        <p:nvSpPr>
          <p:cNvPr id="15"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013E36"/>
                </a:solidFill>
                <a:effectLst>
                  <a:outerShdw blurRad="38100" dist="38100" dir="2700000" algn="tl">
                    <a:srgbClr val="000000">
                      <a:alpha val="43137"/>
                    </a:srgbClr>
                  </a:outerShdw>
                </a:effectLst>
                <a:latin typeface="Calibri" pitchFamily="34" charset="0"/>
              </a:rPr>
              <a:t>كلية </a:t>
            </a:r>
            <a:r>
              <a:rPr lang="ar-SA" sz="2400" b="1" u="sng" dirty="0" smtClean="0">
                <a:solidFill>
                  <a:srgbClr val="013E36"/>
                </a:solidFill>
                <a:effectLst>
                  <a:outerShdw blurRad="38100" dist="38100" dir="2700000" algn="tl">
                    <a:srgbClr val="000000">
                      <a:alpha val="43137"/>
                    </a:srgbClr>
                  </a:outerShdw>
                </a:effectLst>
                <a:latin typeface="Calibri" pitchFamily="34" charset="0"/>
              </a:rPr>
              <a:t>إدارة الأعمال</a:t>
            </a:r>
            <a:endParaRPr lang="en-US" sz="2400" b="1" u="sng" dirty="0">
              <a:solidFill>
                <a:srgbClr val="013E36"/>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a:t>
            </a:fld>
            <a:endParaRPr lang="en-US" sz="1200" dirty="0">
              <a:solidFill>
                <a:schemeClr val="bg1"/>
              </a:solidFill>
            </a:endParaRPr>
          </a:p>
        </p:txBody>
      </p:sp>
      <p:sp>
        <p:nvSpPr>
          <p:cNvPr id="9" name="مخطط انسيابي: معالجة متعاقبة 8"/>
          <p:cNvSpPr/>
          <p:nvPr/>
        </p:nvSpPr>
        <p:spPr>
          <a:xfrm>
            <a:off x="304800" y="1427202"/>
            <a:ext cx="9144000" cy="4460796"/>
          </a:xfrm>
          <a:prstGeom prst="flowChartAlternateProcess">
            <a:avLst/>
          </a:prstGeom>
          <a:gradFill flip="none" rotWithShape="0">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tileRect/>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ffectLst>
            <a:outerShdw blurRad="1270000" dir="5640000" sx="102000" sy="102000" rotWithShape="0">
              <a:srgbClr val="7030A0">
                <a:alpha val="88000"/>
              </a:srgbClr>
            </a:outerShdw>
          </a:effectLst>
        </p:spPr>
        <p:style>
          <a:lnRef idx="1">
            <a:schemeClr val="accent6"/>
          </a:lnRef>
          <a:fillRef idx="2">
            <a:schemeClr val="accent6"/>
          </a:fillRef>
          <a:effectRef idx="1">
            <a:schemeClr val="accent6"/>
          </a:effectRef>
          <a:fontRef idx="minor">
            <a:schemeClr val="dk1"/>
          </a:fontRef>
        </p:style>
        <p:txBody>
          <a:bodyPr rtlCol="1" anchor="ctr">
            <a:normAutofit/>
          </a:bodyPr>
          <a:lstStyle/>
          <a:p>
            <a:pPr algn="r" rtl="1" eaLnBrk="1" hangingPunct="1">
              <a:defRPr/>
            </a:pPr>
            <a:r>
              <a:rPr lang="ar-SA" sz="3200" dirty="0" smtClean="0">
                <a:cs typeface="Arabic Transparent" pitchFamily="2" charset="0"/>
              </a:rPr>
              <a:t>د</a:t>
            </a:r>
            <a:r>
              <a:rPr lang="ar-SA" sz="3200" dirty="0">
                <a:cs typeface="Arabic Transparent" pitchFamily="2" charset="0"/>
              </a:rPr>
              <a:t>. عبدالله حمود سراج</a:t>
            </a:r>
          </a:p>
          <a:p>
            <a:pPr algn="r" rtl="1" eaLnBrk="1" hangingPunct="1">
              <a:defRPr/>
            </a:pPr>
            <a:r>
              <a:rPr lang="ar-SA" sz="3200" dirty="0" smtClean="0">
                <a:cs typeface="Arabic Transparent" pitchFamily="2" charset="0"/>
              </a:rPr>
              <a:t>الجوال:0563373834</a:t>
            </a:r>
            <a:endParaRPr lang="ar-SA" sz="3200" dirty="0">
              <a:cs typeface="Arabic Transparent" pitchFamily="2" charset="0"/>
            </a:endParaRPr>
          </a:p>
          <a:p>
            <a:pPr algn="r" rtl="1" eaLnBrk="1" hangingPunct="1">
              <a:defRPr/>
            </a:pPr>
            <a:r>
              <a:rPr lang="ar-SA" sz="3200" dirty="0">
                <a:cs typeface="Arabic Transparent" pitchFamily="2" charset="0"/>
              </a:rPr>
              <a:t>البريد الالكتروني</a:t>
            </a:r>
            <a:r>
              <a:rPr lang="ar-SA" sz="3200" dirty="0" smtClean="0">
                <a:cs typeface="Arabic Transparent" pitchFamily="2" charset="0"/>
              </a:rPr>
              <a:t>:</a:t>
            </a:r>
          </a:p>
          <a:p>
            <a:pPr algn="r" rtl="1" eaLnBrk="1" hangingPunct="1">
              <a:defRPr/>
            </a:pPr>
            <a:r>
              <a:rPr lang="en-US" sz="3200" dirty="0" smtClean="0">
                <a:cs typeface="Arabic Transparent" pitchFamily="2" charset="0"/>
                <a:hlinkClick r:id="rId3"/>
              </a:rPr>
              <a:t>abdu99@hotmail.com</a:t>
            </a:r>
            <a:endParaRPr lang="ar-SA" sz="3200" dirty="0" smtClean="0">
              <a:cs typeface="Arabic Transparent" pitchFamily="2" charset="0"/>
            </a:endParaRPr>
          </a:p>
          <a:p>
            <a:pPr algn="r" rtl="1" eaLnBrk="1" hangingPunct="1">
              <a:defRPr/>
            </a:pPr>
            <a:r>
              <a:rPr lang="en-US" sz="3200" smtClean="0">
                <a:cs typeface="Arabic Transparent" pitchFamily="2" charset="0"/>
              </a:rPr>
              <a:t>aseraj@kfu.edu.sa</a:t>
            </a:r>
            <a:endParaRPr lang="ar-SA" sz="3200" dirty="0" smtClean="0">
              <a:cs typeface="Arabic Transparent" pitchFamily="2" charset="0"/>
            </a:endParaRPr>
          </a:p>
          <a:p>
            <a:pPr algn="r" rtl="1" eaLnBrk="1" hangingPunct="1">
              <a:defRPr/>
            </a:pPr>
            <a:endParaRPr lang="ar-SA" sz="3200" dirty="0">
              <a:cs typeface="Arabic Transparent" pitchFamily="2" charset="0"/>
            </a:endParaRPr>
          </a:p>
          <a:p>
            <a:pPr>
              <a:defRPr/>
            </a:pPr>
            <a:r>
              <a:rPr lang="ar-SA" sz="3200" dirty="0"/>
              <a:t>الساعات المكتبية:</a:t>
            </a:r>
            <a:endParaRPr lang="en-US" sz="3200" dirty="0"/>
          </a:p>
          <a:p>
            <a:pPr>
              <a:defRPr/>
            </a:pPr>
            <a:r>
              <a:rPr lang="en-US" sz="3200" b="1" dirty="0"/>
              <a:t> </a:t>
            </a:r>
            <a:r>
              <a:rPr lang="ar-SA" sz="3200" b="1" dirty="0"/>
              <a:t>الأثنين:  9-10.5             الأربعاء:10.5-12</a:t>
            </a:r>
            <a:endParaRPr lang="en-US" sz="3200" dirty="0"/>
          </a:p>
          <a:p>
            <a:pPr algn="ctr" rtl="1" eaLnBrk="1" hangingPunct="1">
              <a:defRPr/>
            </a:pPr>
            <a:endParaRPr lang="ar-SA" sz="3200" dirty="0"/>
          </a:p>
        </p:txBody>
      </p:sp>
      <p:sp>
        <p:nvSpPr>
          <p:cNvPr id="5" name="مخطط انسيابي: شريط مثقب 4"/>
          <p:cNvSpPr/>
          <p:nvPr/>
        </p:nvSpPr>
        <p:spPr>
          <a:xfrm>
            <a:off x="592956" y="360402"/>
            <a:ext cx="8763000" cy="1066800"/>
          </a:xfrm>
          <a:prstGeom prst="flowChartPunchedTape">
            <a:avLst/>
          </a:prstGeom>
        </p:spPr>
        <p:style>
          <a:lnRef idx="1">
            <a:schemeClr val="accent6"/>
          </a:lnRef>
          <a:fillRef idx="2">
            <a:schemeClr val="accent6"/>
          </a:fillRef>
          <a:effectRef idx="1">
            <a:schemeClr val="accent6"/>
          </a:effectRef>
          <a:fontRef idx="minor">
            <a:schemeClr val="dk1"/>
          </a:fontRef>
        </p:style>
        <p:txBody>
          <a:bodyPr rtlCol="1" anchor="ctr"/>
          <a:lstStyle/>
          <a:p>
            <a:pPr algn="r" rtl="1" eaLnBrk="1" hangingPunct="1">
              <a:defRPr/>
            </a:pPr>
            <a:r>
              <a:rPr lang="ar-SA" sz="3200" dirty="0">
                <a:solidFill>
                  <a:schemeClr val="tx1"/>
                </a:solidFill>
                <a:cs typeface="PT Bold Heading" pitchFamily="2" charset="-78"/>
              </a:rPr>
              <a:t>الاتصال بمدرس المقرر</a:t>
            </a:r>
            <a:endParaRPr lang="ar-SA" sz="3200" dirty="0">
              <a:cs typeface="PT Bold Heading" pitchFamily="2" charset="-78"/>
            </a:endParaRPr>
          </a:p>
        </p:txBody>
      </p:sp>
    </p:spTree>
    <p:extLst>
      <p:ext uri="{BB962C8B-B14F-4D97-AF65-F5344CB8AC3E}">
        <p14:creationId xmlns:p14="http://schemas.microsoft.com/office/powerpoint/2010/main" val="21867451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solidFill>
                  <a:srgbClr val="AD9968"/>
                </a:solidFill>
                <a:effectLst>
                  <a:outerShdw blurRad="38100" dist="38100" dir="2700000" algn="tl">
                    <a:srgbClr val="000000">
                      <a:alpha val="43137"/>
                    </a:srgbClr>
                  </a:outerShdw>
                </a:effectLst>
                <a:cs typeface="Arial" pitchFamily="34" charset="0"/>
              </a:rPr>
              <a:t>المحاضرة</a:t>
            </a:r>
            <a:r>
              <a:rPr lang="ar-SA" b="1" dirty="0" smtClean="0">
                <a:solidFill>
                  <a:srgbClr val="AD9968"/>
                </a:solidFill>
                <a:effectLst>
                  <a:outerShdw blurRad="38100" dist="38100" dir="2700000" algn="tl">
                    <a:srgbClr val="000000">
                      <a:alpha val="43137"/>
                    </a:srgbClr>
                  </a:outerShdw>
                </a:effectLst>
                <a:cs typeface="Arial" pitchFamily="34" charset="0"/>
              </a:rPr>
              <a:t> الثامنة </a:t>
            </a:r>
            <a:endParaRPr lang="en-US" spc="-150" dirty="0" smtClean="0">
              <a:solidFill>
                <a:srgbClr val="AD9968"/>
              </a:solidFill>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موازنة المشروع</a:t>
            </a: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موازنة المشروع                                                                                 المحاضرة الثامنة</a:t>
            </a:r>
            <a:endParaRPr lang="ar-SA" sz="2000" dirty="0">
              <a:solidFill>
                <a:schemeClr val="accent1"/>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4</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موازنة المشروع                                                                              المحاضرة الثامنة</a:t>
            </a:r>
            <a:endParaRPr lang="ar-SA" sz="2000" dirty="0">
              <a:solidFill>
                <a:schemeClr val="accent1"/>
              </a:solidFill>
            </a:endParaRPr>
          </a:p>
        </p:txBody>
      </p:sp>
      <p:sp>
        <p:nvSpPr>
          <p:cNvPr id="5" name="عنصر نائب للمحتوى 4"/>
          <p:cNvSpPr>
            <a:spLocks noGrp="1"/>
          </p:cNvSpPr>
          <p:nvPr>
            <p:ph idx="1"/>
          </p:nvPr>
        </p:nvSpPr>
        <p:spPr>
          <a:xfrm>
            <a:off x="495300" y="1600201"/>
            <a:ext cx="8915400" cy="676672"/>
          </a:xfrm>
          <a:prstGeom prst="flowChartPunchedTape">
            <a:avLst/>
          </a:prstGeom>
        </p:spPr>
        <p:style>
          <a:lnRef idx="1">
            <a:schemeClr val="accent6"/>
          </a:lnRef>
          <a:fillRef idx="2">
            <a:schemeClr val="accent6"/>
          </a:fillRef>
          <a:effectRef idx="1">
            <a:schemeClr val="accent6"/>
          </a:effectRef>
          <a:fontRef idx="minor">
            <a:schemeClr val="dk1"/>
          </a:fontRef>
        </p:style>
        <p:txBody>
          <a:bodyPr rtlCol="1" anchor="ctr"/>
          <a:lstStyle>
            <a:defPPr>
              <a:defRPr lang="en-US"/>
            </a:defPPr>
            <a:lvl1pPr algn="r" rtl="1" fontAlgn="base">
              <a:spcBef>
                <a:spcPct val="0"/>
              </a:spcBef>
              <a:spcAft>
                <a:spcPct val="0"/>
              </a:spcAft>
              <a:defRPr kern="1200">
                <a:solidFill>
                  <a:schemeClr val="dk1"/>
                </a:solidFill>
                <a:latin typeface="+mn-lt"/>
                <a:ea typeface="+mn-ea"/>
                <a:cs typeface="+mn-cs"/>
              </a:defRPr>
            </a:lvl1pPr>
            <a:lvl2pPr marL="457200" algn="r" rtl="1" fontAlgn="base">
              <a:spcBef>
                <a:spcPct val="0"/>
              </a:spcBef>
              <a:spcAft>
                <a:spcPct val="0"/>
              </a:spcAft>
              <a:defRPr kern="1200">
                <a:solidFill>
                  <a:schemeClr val="dk1"/>
                </a:solidFill>
                <a:latin typeface="+mn-lt"/>
                <a:ea typeface="+mn-ea"/>
                <a:cs typeface="+mn-cs"/>
              </a:defRPr>
            </a:lvl2pPr>
            <a:lvl3pPr marL="914400" algn="r" rtl="1" fontAlgn="base">
              <a:spcBef>
                <a:spcPct val="0"/>
              </a:spcBef>
              <a:spcAft>
                <a:spcPct val="0"/>
              </a:spcAft>
              <a:defRPr kern="1200">
                <a:solidFill>
                  <a:schemeClr val="dk1"/>
                </a:solidFill>
                <a:latin typeface="+mn-lt"/>
                <a:ea typeface="+mn-ea"/>
                <a:cs typeface="+mn-cs"/>
              </a:defRPr>
            </a:lvl3pPr>
            <a:lvl4pPr marL="1371600" algn="r" rtl="1" fontAlgn="base">
              <a:spcBef>
                <a:spcPct val="0"/>
              </a:spcBef>
              <a:spcAft>
                <a:spcPct val="0"/>
              </a:spcAft>
              <a:defRPr kern="1200">
                <a:solidFill>
                  <a:schemeClr val="dk1"/>
                </a:solidFill>
                <a:latin typeface="+mn-lt"/>
                <a:ea typeface="+mn-ea"/>
                <a:cs typeface="+mn-cs"/>
              </a:defRPr>
            </a:lvl4pPr>
            <a:lvl5pPr marL="1828800" algn="r" rtl="1" fontAlgn="base">
              <a:spcBef>
                <a:spcPct val="0"/>
              </a:spcBef>
              <a:spcAft>
                <a:spcPct val="0"/>
              </a:spcAft>
              <a:defRPr kern="1200">
                <a:solidFill>
                  <a:schemeClr val="dk1"/>
                </a:solidFill>
                <a:latin typeface="+mn-lt"/>
                <a:ea typeface="+mn-ea"/>
                <a:cs typeface="+mn-cs"/>
              </a:defRPr>
            </a:lvl5pPr>
            <a:lvl6pPr marL="2286000" algn="r" defTabSz="914400" rtl="1" eaLnBrk="1" latinLnBrk="0" hangingPunct="1">
              <a:defRPr kern="1200">
                <a:solidFill>
                  <a:schemeClr val="dk1"/>
                </a:solidFill>
                <a:latin typeface="+mn-lt"/>
                <a:ea typeface="+mn-ea"/>
                <a:cs typeface="+mn-cs"/>
              </a:defRPr>
            </a:lvl6pPr>
            <a:lvl7pPr marL="2743200" algn="r" defTabSz="914400" rtl="1" eaLnBrk="1" latinLnBrk="0" hangingPunct="1">
              <a:defRPr kern="1200">
                <a:solidFill>
                  <a:schemeClr val="dk1"/>
                </a:solidFill>
                <a:latin typeface="+mn-lt"/>
                <a:ea typeface="+mn-ea"/>
                <a:cs typeface="+mn-cs"/>
              </a:defRPr>
            </a:lvl7pPr>
            <a:lvl8pPr marL="3200400" algn="r" defTabSz="914400" rtl="1" eaLnBrk="1" latinLnBrk="0" hangingPunct="1">
              <a:defRPr kern="1200">
                <a:solidFill>
                  <a:schemeClr val="dk1"/>
                </a:solidFill>
                <a:latin typeface="+mn-lt"/>
                <a:ea typeface="+mn-ea"/>
                <a:cs typeface="+mn-cs"/>
              </a:defRPr>
            </a:lvl8pPr>
            <a:lvl9pPr marL="3657600" algn="r" defTabSz="914400" rtl="1" eaLnBrk="1" latinLnBrk="0" hangingPunct="1">
              <a:defRPr kern="1200">
                <a:solidFill>
                  <a:schemeClr val="dk1"/>
                </a:solidFill>
                <a:latin typeface="+mn-lt"/>
                <a:ea typeface="+mn-ea"/>
                <a:cs typeface="+mn-cs"/>
              </a:defRPr>
            </a:lvl9pPr>
          </a:lstStyle>
          <a:p>
            <a:pPr algn="r" rtl="1" eaLnBrk="1" hangingPunct="1">
              <a:defRPr/>
            </a:pPr>
            <a:r>
              <a:rPr lang="ar-SA" sz="3200" dirty="0" smtClean="0">
                <a:solidFill>
                  <a:schemeClr val="tx1"/>
                </a:solidFill>
                <a:cs typeface="PT Bold Heading" pitchFamily="2" charset="-78"/>
              </a:rPr>
              <a:t>الأهداف الدراسية للفصل</a:t>
            </a:r>
            <a:endParaRPr lang="ar-SA" sz="3200" dirty="0">
              <a:cs typeface="PT Bold Heading" pitchFamily="2" charset="-78"/>
            </a:endParaRPr>
          </a:p>
        </p:txBody>
      </p:sp>
      <p:sp>
        <p:nvSpPr>
          <p:cNvPr id="7" name="مستطيل 6"/>
          <p:cNvSpPr/>
          <p:nvPr/>
        </p:nvSpPr>
        <p:spPr>
          <a:xfrm>
            <a:off x="776536" y="2551837"/>
            <a:ext cx="8483352" cy="3416320"/>
          </a:xfrm>
          <a:prstGeom prst="rect">
            <a:avLst/>
          </a:prstGeom>
          <a:solidFill>
            <a:schemeClr val="accent1">
              <a:lumMod val="40000"/>
              <a:lumOff val="60000"/>
            </a:schemeClr>
          </a:solidFill>
        </p:spPr>
        <p:txBody>
          <a:bodyPr wrap="square">
            <a:spAutoFit/>
          </a:bodyPr>
          <a:lstStyle/>
          <a:p>
            <a:pPr marL="342900" indent="-342900">
              <a:buFontTx/>
              <a:buChar char="-"/>
            </a:pPr>
            <a:r>
              <a:rPr lang="ar-SA" altLang="en-US" sz="3600" dirty="0" smtClean="0"/>
              <a:t>تعريف موازنة المشروع.</a:t>
            </a:r>
          </a:p>
          <a:p>
            <a:pPr marL="342900" indent="-342900">
              <a:buFontTx/>
              <a:buChar char="-"/>
            </a:pPr>
            <a:r>
              <a:rPr lang="ar-SA" altLang="en-US" sz="3600" dirty="0" smtClean="0"/>
              <a:t>معرفة فوائد موازنة المشروع واثرها في إدارة المشروع.</a:t>
            </a:r>
          </a:p>
          <a:p>
            <a:pPr marL="342900" indent="-342900">
              <a:buFontTx/>
              <a:buChar char="-"/>
            </a:pPr>
            <a:r>
              <a:rPr lang="ar-SA" altLang="en-US" sz="3600" dirty="0" smtClean="0"/>
              <a:t>التعرف على طرق اعداد موازنة المشروع.</a:t>
            </a:r>
          </a:p>
          <a:p>
            <a:pPr marL="342900" indent="-342900">
              <a:buFontTx/>
              <a:buChar char="-"/>
            </a:pPr>
            <a:r>
              <a:rPr lang="ar-SA" altLang="en-US" sz="3600" dirty="0" smtClean="0"/>
              <a:t>تحديد أسس اختيار طريقة اعداد الموازنة التقديرية.</a:t>
            </a:r>
          </a:p>
          <a:p>
            <a:pPr marL="342900" indent="-342900">
              <a:buFontTx/>
              <a:buChar char="-"/>
            </a:pPr>
            <a:r>
              <a:rPr lang="ar-SA" altLang="en-US" sz="3600" dirty="0" smtClean="0"/>
              <a:t>معرفة أسباب تمويل المشاريع غير المربحة.</a:t>
            </a:r>
            <a:endParaRPr lang="ar-SA" altLang="en-US" sz="3600" dirty="0"/>
          </a:p>
        </p:txBody>
      </p:sp>
    </p:spTree>
    <p:extLst>
      <p:ext uri="{BB962C8B-B14F-4D97-AF65-F5344CB8AC3E}">
        <p14:creationId xmlns:p14="http://schemas.microsoft.com/office/powerpoint/2010/main" val="8962383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موازنة المشروع                                                                              المحاضرة الثامنة</a:t>
            </a:r>
            <a:endParaRPr lang="ar-SA" sz="2000" dirty="0">
              <a:solidFill>
                <a:schemeClr val="accent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تمهيد</a:t>
            </a:r>
            <a:endParaRPr lang="ar-SA" dirty="0">
              <a:cs typeface="PT Bold Heading" pitchFamily="2" charset="-78"/>
            </a:endParaRPr>
          </a:p>
        </p:txBody>
      </p:sp>
      <p:sp>
        <p:nvSpPr>
          <p:cNvPr id="2" name="مستطيل مستدير الزوايا 1"/>
          <p:cNvSpPr/>
          <p:nvPr/>
        </p:nvSpPr>
        <p:spPr>
          <a:xfrm>
            <a:off x="1208584" y="2060848"/>
            <a:ext cx="8051304" cy="352839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sz="2800" dirty="0" smtClean="0"/>
              <a:t>تناولنا جدولة المشروع وهي عبارة عن تحويل خطة المشروع الى برنامج زمني .</a:t>
            </a:r>
          </a:p>
          <a:p>
            <a:r>
              <a:rPr lang="ar-SA" sz="2800" dirty="0" smtClean="0"/>
              <a:t>في محاضرة </a:t>
            </a:r>
            <a:r>
              <a:rPr lang="ar-SA" sz="2800" smtClean="0"/>
              <a:t>اليوم </a:t>
            </a:r>
            <a:r>
              <a:rPr lang="ar-SA" sz="2800" smtClean="0"/>
              <a:t>سنتناول </a:t>
            </a:r>
            <a:r>
              <a:rPr lang="ar-SA" sz="2800" dirty="0" smtClean="0"/>
              <a:t>موازنة المشروع،  وما يتعلق بتقدير كلفة المشروع وتحديد الموارد واوقات الاحتياج الى استخدامها .</a:t>
            </a:r>
            <a:endParaRPr lang="en-US" sz="2800" dirty="0"/>
          </a:p>
        </p:txBody>
      </p:sp>
    </p:spTree>
    <p:extLst>
      <p:ext uri="{BB962C8B-B14F-4D97-AF65-F5344CB8AC3E}">
        <p14:creationId xmlns:p14="http://schemas.microsoft.com/office/powerpoint/2010/main" val="28030746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موازنة المشروع                                                                              المحاضرة الثامنة</a:t>
            </a:r>
            <a:endParaRPr lang="ar-SA" sz="2000" dirty="0">
              <a:solidFill>
                <a:schemeClr val="accent1"/>
              </a:solidFill>
            </a:endParaRPr>
          </a:p>
        </p:txBody>
      </p:sp>
      <p:sp>
        <p:nvSpPr>
          <p:cNvPr id="5" name="عنصر نائب للمحتوى 4"/>
          <p:cNvSpPr txBox="1">
            <a:spLocks/>
          </p:cNvSpPr>
          <p:nvPr/>
        </p:nvSpPr>
        <p:spPr bwMode="auto">
          <a:xfrm>
            <a:off x="479710" y="1091649"/>
            <a:ext cx="8915400" cy="676672"/>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التعريف</a:t>
            </a:r>
            <a:endParaRPr lang="ar-SA" dirty="0">
              <a:cs typeface="PT Bold Heading" pitchFamily="2" charset="-78"/>
            </a:endParaRPr>
          </a:p>
        </p:txBody>
      </p:sp>
      <p:sp>
        <p:nvSpPr>
          <p:cNvPr id="7" name="مستطيل ذو زوايا قطرية مستديرة 6"/>
          <p:cNvSpPr/>
          <p:nvPr/>
        </p:nvSpPr>
        <p:spPr>
          <a:xfrm>
            <a:off x="479710" y="1916832"/>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b="1" dirty="0">
                <a:solidFill>
                  <a:schemeClr val="tx1"/>
                </a:solidFill>
              </a:rPr>
              <a:t>موازنة المشروع </a:t>
            </a:r>
            <a:r>
              <a:rPr lang="ar-SA" sz="2800" b="1" dirty="0" err="1">
                <a:solidFill>
                  <a:schemeClr val="tx1"/>
                </a:solidFill>
              </a:rPr>
              <a:t>ھي</a:t>
            </a:r>
            <a:r>
              <a:rPr lang="ar-SA" sz="2800" b="1" dirty="0">
                <a:solidFill>
                  <a:schemeClr val="tx1"/>
                </a:solidFill>
              </a:rPr>
              <a:t> </a:t>
            </a:r>
            <a:r>
              <a:rPr lang="ar-SA" sz="2800" b="1" dirty="0" smtClean="0">
                <a:solidFill>
                  <a:schemeClr val="tx1"/>
                </a:solidFill>
              </a:rPr>
              <a:t>عملية تقدير </a:t>
            </a:r>
            <a:r>
              <a:rPr lang="ar-SA" sz="2800" b="1" dirty="0">
                <a:solidFill>
                  <a:schemeClr val="tx1"/>
                </a:solidFill>
              </a:rPr>
              <a:t>تكلفة المشروع عن </a:t>
            </a:r>
            <a:r>
              <a:rPr lang="ar-SA" sz="2800" b="1" dirty="0" smtClean="0">
                <a:solidFill>
                  <a:schemeClr val="tx1"/>
                </a:solidFill>
              </a:rPr>
              <a:t>طريق تحديد </a:t>
            </a:r>
            <a:r>
              <a:rPr lang="ar-SA" sz="2800" b="1" dirty="0">
                <a:solidFill>
                  <a:schemeClr val="tx1"/>
                </a:solidFill>
              </a:rPr>
              <a:t>الموارد اللازمة </a:t>
            </a:r>
            <a:r>
              <a:rPr lang="ar-SA" sz="2800" b="1" dirty="0" smtClean="0">
                <a:solidFill>
                  <a:schemeClr val="tx1"/>
                </a:solidFill>
              </a:rPr>
              <a:t>لتنفيذ </a:t>
            </a:r>
            <a:r>
              <a:rPr lang="ar-SA" sz="2800" b="1" dirty="0">
                <a:solidFill>
                  <a:schemeClr val="tx1"/>
                </a:solidFill>
              </a:rPr>
              <a:t>كافة أنشطة المشروع مع </a:t>
            </a:r>
            <a:r>
              <a:rPr lang="ar-SA" sz="2800" b="1" dirty="0" smtClean="0">
                <a:solidFill>
                  <a:schemeClr val="tx1"/>
                </a:solidFill>
              </a:rPr>
              <a:t>تقدير </a:t>
            </a:r>
            <a:r>
              <a:rPr lang="ar-SA" sz="2800" b="1" dirty="0">
                <a:solidFill>
                  <a:schemeClr val="tx1"/>
                </a:solidFill>
              </a:rPr>
              <a:t>التكلفة المتوقعة </a:t>
            </a:r>
            <a:r>
              <a:rPr lang="ar-SA" sz="2800" b="1" dirty="0" smtClean="0">
                <a:solidFill>
                  <a:schemeClr val="tx1"/>
                </a:solidFill>
              </a:rPr>
              <a:t>لهذه </a:t>
            </a:r>
            <a:r>
              <a:rPr lang="ar-SA" sz="2800" b="1" dirty="0">
                <a:solidFill>
                  <a:schemeClr val="tx1"/>
                </a:solidFill>
              </a:rPr>
              <a:t>الموارد وقت </a:t>
            </a:r>
            <a:r>
              <a:rPr lang="ar-SA" sz="2800" b="1" dirty="0" smtClean="0">
                <a:solidFill>
                  <a:schemeClr val="tx1"/>
                </a:solidFill>
              </a:rPr>
              <a:t>استخدامها.</a:t>
            </a:r>
            <a:endParaRPr lang="ar-SA" sz="2800" b="1" dirty="0">
              <a:solidFill>
                <a:schemeClr val="tx1"/>
              </a:solidFill>
            </a:endParaRPr>
          </a:p>
          <a:p>
            <a:pPr algn="just" rtl="0">
              <a:defRPr/>
            </a:pPr>
            <a:r>
              <a:rPr lang="en-US" sz="2800" dirty="0">
                <a:solidFill>
                  <a:schemeClr val="tx1"/>
                </a:solidFill>
              </a:rPr>
              <a:t>Budgeting is simply the process of forecasting what resources the project will require, what quantities of each will be needed, when they will be needed, and how much they will cost.</a:t>
            </a:r>
            <a:endParaRPr lang="ar-SA" sz="2800" dirty="0">
              <a:solidFill>
                <a:schemeClr val="tx1"/>
              </a:solidFill>
            </a:endParaRPr>
          </a:p>
        </p:txBody>
      </p:sp>
    </p:spTree>
    <p:extLst>
      <p:ext uri="{BB962C8B-B14F-4D97-AF65-F5344CB8AC3E}">
        <p14:creationId xmlns:p14="http://schemas.microsoft.com/office/powerpoint/2010/main" val="10869294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موازنة المشروع                                                                              المحاضرة الثامنة</a:t>
            </a:r>
            <a:endParaRPr lang="ar-SA" sz="2000" dirty="0">
              <a:solidFill>
                <a:schemeClr val="accent1"/>
              </a:solidFill>
            </a:endParaRPr>
          </a:p>
        </p:txBody>
      </p:sp>
      <p:sp>
        <p:nvSpPr>
          <p:cNvPr id="5" name="عنصر نائب للمحتوى 4"/>
          <p:cNvSpPr txBox="1">
            <a:spLocks noGrp="1"/>
          </p:cNvSpPr>
          <p:nvPr>
            <p:ph idx="1"/>
          </p:nvPr>
        </p:nvSpPr>
        <p:spPr bwMode="auto">
          <a:xfrm>
            <a:off x="632520" y="980728"/>
            <a:ext cx="8915400" cy="604664"/>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dirty="0" smtClean="0">
                <a:solidFill>
                  <a:schemeClr val="tx1"/>
                </a:solidFill>
                <a:cs typeface="PT Bold Heading" pitchFamily="2" charset="-78"/>
              </a:rPr>
              <a:t>خطوات تحديد الموازنة</a:t>
            </a:r>
            <a:endParaRPr lang="ar-SA" dirty="0">
              <a:cs typeface="PT Bold Heading" pitchFamily="2" charset="-78"/>
            </a:endParaRPr>
          </a:p>
        </p:txBody>
      </p:sp>
      <p:sp>
        <p:nvSpPr>
          <p:cNvPr id="8" name="مستطيل ذو زوايا قطرية مستديرة 7"/>
          <p:cNvSpPr/>
          <p:nvPr/>
        </p:nvSpPr>
        <p:spPr>
          <a:xfrm>
            <a:off x="601216" y="1715716"/>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١- التنبؤ بالموارد اللازمة </a:t>
            </a:r>
            <a:r>
              <a:rPr lang="ar-SA" sz="2800" dirty="0" smtClean="0">
                <a:solidFill>
                  <a:schemeClr val="tx1"/>
                </a:solidFill>
              </a:rPr>
              <a:t>لتنفيذ </a:t>
            </a:r>
            <a:r>
              <a:rPr lang="ar-SA" sz="2800" dirty="0">
                <a:solidFill>
                  <a:schemeClr val="tx1"/>
                </a:solidFill>
              </a:rPr>
              <a:t>المشروع</a:t>
            </a:r>
          </a:p>
          <a:p>
            <a:pPr algn="just">
              <a:defRPr/>
            </a:pPr>
            <a:r>
              <a:rPr lang="ar-SA" sz="2800" dirty="0">
                <a:solidFill>
                  <a:schemeClr val="tx1"/>
                </a:solidFill>
              </a:rPr>
              <a:t>٢- التنبؤ بالوقت الذي نحتاج </a:t>
            </a:r>
            <a:r>
              <a:rPr lang="ar-SA" sz="2800" dirty="0" err="1">
                <a:solidFill>
                  <a:schemeClr val="tx1"/>
                </a:solidFill>
              </a:rPr>
              <a:t>فیه</a:t>
            </a:r>
            <a:r>
              <a:rPr lang="ar-SA" sz="2800" dirty="0">
                <a:solidFill>
                  <a:schemeClr val="tx1"/>
                </a:solidFill>
              </a:rPr>
              <a:t> </a:t>
            </a:r>
            <a:r>
              <a:rPr lang="ar-SA" sz="2800" dirty="0" err="1">
                <a:solidFill>
                  <a:schemeClr val="tx1"/>
                </a:solidFill>
              </a:rPr>
              <a:t>ھذه</a:t>
            </a:r>
            <a:r>
              <a:rPr lang="ar-SA" sz="2800" dirty="0">
                <a:solidFill>
                  <a:schemeClr val="tx1"/>
                </a:solidFill>
              </a:rPr>
              <a:t> الموارد</a:t>
            </a:r>
          </a:p>
          <a:p>
            <a:pPr algn="just">
              <a:defRPr/>
            </a:pPr>
            <a:r>
              <a:rPr lang="ar-SA" sz="2800" dirty="0">
                <a:solidFill>
                  <a:schemeClr val="tx1"/>
                </a:solidFill>
              </a:rPr>
              <a:t>٣- التنبؤ بتكلفة </a:t>
            </a:r>
            <a:r>
              <a:rPr lang="ar-SA" sz="2800" dirty="0" err="1">
                <a:solidFill>
                  <a:schemeClr val="tx1"/>
                </a:solidFill>
              </a:rPr>
              <a:t>ھذه</a:t>
            </a:r>
            <a:r>
              <a:rPr lang="ar-SA" sz="2800" dirty="0">
                <a:solidFill>
                  <a:schemeClr val="tx1"/>
                </a:solidFill>
              </a:rPr>
              <a:t> الموارد وقت </a:t>
            </a:r>
            <a:r>
              <a:rPr lang="ar-SA" sz="2800" dirty="0" smtClean="0">
                <a:solidFill>
                  <a:schemeClr val="tx1"/>
                </a:solidFill>
              </a:rPr>
              <a:t>استخدامها</a:t>
            </a:r>
            <a:endParaRPr lang="ar-SA" sz="2800" dirty="0">
              <a:solidFill>
                <a:schemeClr val="tx1"/>
              </a:solidFill>
            </a:endParaRPr>
          </a:p>
          <a:p>
            <a:pPr algn="just">
              <a:defRPr/>
            </a:pPr>
            <a:r>
              <a:rPr lang="ar-SA" sz="2800" dirty="0">
                <a:solidFill>
                  <a:schemeClr val="tx1"/>
                </a:solidFill>
              </a:rPr>
              <a:t>٤- التنبؤ بأثر التضخم على </a:t>
            </a:r>
            <a:r>
              <a:rPr lang="ar-SA" sz="2800" dirty="0" err="1">
                <a:solidFill>
                  <a:schemeClr val="tx1"/>
                </a:solidFill>
              </a:rPr>
              <a:t>ھذه</a:t>
            </a:r>
            <a:r>
              <a:rPr lang="ar-SA" sz="2800" dirty="0">
                <a:solidFill>
                  <a:schemeClr val="tx1"/>
                </a:solidFill>
              </a:rPr>
              <a:t> الموارد</a:t>
            </a:r>
          </a:p>
          <a:p>
            <a:pPr algn="just">
              <a:defRPr/>
            </a:pPr>
            <a:r>
              <a:rPr lang="ar-SA" sz="2800" dirty="0">
                <a:solidFill>
                  <a:schemeClr val="tx1"/>
                </a:solidFill>
              </a:rPr>
              <a:t>٥- التنبؤ بالمخاطر المحتملة التي ستواجه المشروع أثناء السعي للحصول على </a:t>
            </a:r>
            <a:r>
              <a:rPr lang="ar-SA" sz="2800" dirty="0" err="1">
                <a:solidFill>
                  <a:schemeClr val="tx1"/>
                </a:solidFill>
              </a:rPr>
              <a:t>ھذه</a:t>
            </a:r>
            <a:r>
              <a:rPr lang="ar-SA" sz="2800" dirty="0">
                <a:solidFill>
                  <a:schemeClr val="tx1"/>
                </a:solidFill>
              </a:rPr>
              <a:t> الموارد</a:t>
            </a:r>
          </a:p>
        </p:txBody>
      </p:sp>
    </p:spTree>
    <p:extLst>
      <p:ext uri="{BB962C8B-B14F-4D97-AF65-F5344CB8AC3E}">
        <p14:creationId xmlns:p14="http://schemas.microsoft.com/office/powerpoint/2010/main" val="1508562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موازنة المشروع                                                                              المحاضرة الثامنة</a:t>
            </a:r>
            <a:endParaRPr lang="ar-SA" sz="2000" dirty="0">
              <a:solidFill>
                <a:schemeClr val="accent1"/>
              </a:solidFill>
            </a:endParaRPr>
          </a:p>
        </p:txBody>
      </p:sp>
      <p:sp>
        <p:nvSpPr>
          <p:cNvPr id="5" name="عنصر نائب للمحتوى 4"/>
          <p:cNvSpPr>
            <a:spLocks noGrp="1"/>
          </p:cNvSpPr>
          <p:nvPr>
            <p:ph idx="1"/>
          </p:nvPr>
        </p:nvSpPr>
        <p:spPr>
          <a:xfrm>
            <a:off x="704528" y="980728"/>
            <a:ext cx="8915400" cy="604664"/>
          </a:xfrm>
          <a:prstGeom prst="flowChartPunchedTape">
            <a:avLst/>
          </a:prstGeom>
        </p:spPr>
        <p:style>
          <a:lnRef idx="1">
            <a:schemeClr val="accent6"/>
          </a:lnRef>
          <a:fillRef idx="2">
            <a:schemeClr val="accent6"/>
          </a:fillRef>
          <a:effectRef idx="1">
            <a:schemeClr val="accent6"/>
          </a:effectRef>
          <a:fontRef idx="minor">
            <a:schemeClr val="dk1"/>
          </a:fontRef>
        </p:style>
        <p:txBody>
          <a:bodyPr rtlCol="1" anchor="ctr"/>
          <a:lstStyle>
            <a:defPPr>
              <a:defRPr lang="en-US"/>
            </a:defPPr>
            <a:lvl1pPr algn="r" rtl="1" fontAlgn="base">
              <a:spcBef>
                <a:spcPct val="0"/>
              </a:spcBef>
              <a:spcAft>
                <a:spcPct val="0"/>
              </a:spcAft>
              <a:defRPr kern="1200">
                <a:solidFill>
                  <a:schemeClr val="dk1"/>
                </a:solidFill>
                <a:latin typeface="+mn-lt"/>
                <a:ea typeface="+mn-ea"/>
                <a:cs typeface="+mn-cs"/>
              </a:defRPr>
            </a:lvl1pPr>
            <a:lvl2pPr marL="457200" algn="r" rtl="1" fontAlgn="base">
              <a:spcBef>
                <a:spcPct val="0"/>
              </a:spcBef>
              <a:spcAft>
                <a:spcPct val="0"/>
              </a:spcAft>
              <a:defRPr kern="1200">
                <a:solidFill>
                  <a:schemeClr val="dk1"/>
                </a:solidFill>
                <a:latin typeface="+mn-lt"/>
                <a:ea typeface="+mn-ea"/>
                <a:cs typeface="+mn-cs"/>
              </a:defRPr>
            </a:lvl2pPr>
            <a:lvl3pPr marL="914400" algn="r" rtl="1" fontAlgn="base">
              <a:spcBef>
                <a:spcPct val="0"/>
              </a:spcBef>
              <a:spcAft>
                <a:spcPct val="0"/>
              </a:spcAft>
              <a:defRPr kern="1200">
                <a:solidFill>
                  <a:schemeClr val="dk1"/>
                </a:solidFill>
                <a:latin typeface="+mn-lt"/>
                <a:ea typeface="+mn-ea"/>
                <a:cs typeface="+mn-cs"/>
              </a:defRPr>
            </a:lvl3pPr>
            <a:lvl4pPr marL="1371600" algn="r" rtl="1" fontAlgn="base">
              <a:spcBef>
                <a:spcPct val="0"/>
              </a:spcBef>
              <a:spcAft>
                <a:spcPct val="0"/>
              </a:spcAft>
              <a:defRPr kern="1200">
                <a:solidFill>
                  <a:schemeClr val="dk1"/>
                </a:solidFill>
                <a:latin typeface="+mn-lt"/>
                <a:ea typeface="+mn-ea"/>
                <a:cs typeface="+mn-cs"/>
              </a:defRPr>
            </a:lvl4pPr>
            <a:lvl5pPr marL="1828800" algn="r" rtl="1" fontAlgn="base">
              <a:spcBef>
                <a:spcPct val="0"/>
              </a:spcBef>
              <a:spcAft>
                <a:spcPct val="0"/>
              </a:spcAft>
              <a:defRPr kern="1200">
                <a:solidFill>
                  <a:schemeClr val="dk1"/>
                </a:solidFill>
                <a:latin typeface="+mn-lt"/>
                <a:ea typeface="+mn-ea"/>
                <a:cs typeface="+mn-cs"/>
              </a:defRPr>
            </a:lvl5pPr>
            <a:lvl6pPr marL="2286000" algn="r" defTabSz="914400" rtl="1" eaLnBrk="1" latinLnBrk="0" hangingPunct="1">
              <a:defRPr kern="1200">
                <a:solidFill>
                  <a:schemeClr val="dk1"/>
                </a:solidFill>
                <a:latin typeface="+mn-lt"/>
                <a:ea typeface="+mn-ea"/>
                <a:cs typeface="+mn-cs"/>
              </a:defRPr>
            </a:lvl6pPr>
            <a:lvl7pPr marL="2743200" algn="r" defTabSz="914400" rtl="1" eaLnBrk="1" latinLnBrk="0" hangingPunct="1">
              <a:defRPr kern="1200">
                <a:solidFill>
                  <a:schemeClr val="dk1"/>
                </a:solidFill>
                <a:latin typeface="+mn-lt"/>
                <a:ea typeface="+mn-ea"/>
                <a:cs typeface="+mn-cs"/>
              </a:defRPr>
            </a:lvl7pPr>
            <a:lvl8pPr marL="3200400" algn="r" defTabSz="914400" rtl="1" eaLnBrk="1" latinLnBrk="0" hangingPunct="1">
              <a:defRPr kern="1200">
                <a:solidFill>
                  <a:schemeClr val="dk1"/>
                </a:solidFill>
                <a:latin typeface="+mn-lt"/>
                <a:ea typeface="+mn-ea"/>
                <a:cs typeface="+mn-cs"/>
              </a:defRPr>
            </a:lvl8pPr>
            <a:lvl9pPr marL="3657600" algn="r" defTabSz="914400" rtl="1" eaLnBrk="1" latinLnBrk="0" hangingPunct="1">
              <a:defRPr kern="1200">
                <a:solidFill>
                  <a:schemeClr val="dk1"/>
                </a:solidFill>
                <a:latin typeface="+mn-lt"/>
                <a:ea typeface="+mn-ea"/>
                <a:cs typeface="+mn-cs"/>
              </a:defRPr>
            </a:lvl9pPr>
          </a:lstStyle>
          <a:p>
            <a:pPr>
              <a:defRPr/>
            </a:pPr>
            <a:r>
              <a:rPr lang="ar-SA" b="1" dirty="0" smtClean="0"/>
              <a:t>فوائد موازنة المشروع</a:t>
            </a:r>
            <a:endParaRPr lang="ar-SA" sz="3200" dirty="0">
              <a:cs typeface="PT Bold Heading" pitchFamily="2" charset="-78"/>
            </a:endParaRPr>
          </a:p>
        </p:txBody>
      </p:sp>
      <p:sp>
        <p:nvSpPr>
          <p:cNvPr id="8" name="مستطيل ذو زوايا قطرية مستديرة 7"/>
          <p:cNvSpPr/>
          <p:nvPr/>
        </p:nvSpPr>
        <p:spPr>
          <a:xfrm>
            <a:off x="590228" y="1729408"/>
            <a:ext cx="9144000" cy="43434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تعتبر الموازنة كأداة ل ..</a:t>
            </a:r>
          </a:p>
          <a:p>
            <a:pPr>
              <a:defRPr/>
            </a:pPr>
            <a:r>
              <a:rPr lang="ar-SA" sz="2800" dirty="0">
                <a:solidFill>
                  <a:schemeClr val="tx1"/>
                </a:solidFill>
              </a:rPr>
              <a:t>- </a:t>
            </a:r>
            <a:r>
              <a:rPr lang="ar-SA" sz="2800" u="sng" dirty="0" smtClean="0">
                <a:solidFill>
                  <a:schemeClr val="tx1"/>
                </a:solidFill>
              </a:rPr>
              <a:t>تخطيط</a:t>
            </a:r>
            <a:r>
              <a:rPr lang="ar-SA" sz="2800" dirty="0" smtClean="0">
                <a:solidFill>
                  <a:schemeClr val="tx1"/>
                </a:solidFill>
              </a:rPr>
              <a:t> </a:t>
            </a:r>
            <a:r>
              <a:rPr lang="ar-SA" sz="2800" dirty="0">
                <a:solidFill>
                  <a:schemeClr val="tx1"/>
                </a:solidFill>
              </a:rPr>
              <a:t>( </a:t>
            </a:r>
            <a:r>
              <a:rPr lang="ar-SA" sz="2800" dirty="0" smtClean="0">
                <a:solidFill>
                  <a:schemeClr val="tx1"/>
                </a:solidFill>
              </a:rPr>
              <a:t>أداة للإنجاز والقدرة </a:t>
            </a:r>
            <a:r>
              <a:rPr lang="ar-SA" sz="2800" dirty="0">
                <a:solidFill>
                  <a:schemeClr val="tx1"/>
                </a:solidFill>
              </a:rPr>
              <a:t>على الوصول إلى </a:t>
            </a:r>
            <a:r>
              <a:rPr lang="ar-SA" sz="2800" dirty="0" smtClean="0">
                <a:solidFill>
                  <a:schemeClr val="tx1"/>
                </a:solidFill>
              </a:rPr>
              <a:t>الأهداف </a:t>
            </a:r>
            <a:r>
              <a:rPr lang="ar-SA" sz="2800" dirty="0">
                <a:solidFill>
                  <a:schemeClr val="tx1"/>
                </a:solidFill>
              </a:rPr>
              <a:t>)</a:t>
            </a:r>
          </a:p>
          <a:p>
            <a:pPr>
              <a:defRPr/>
            </a:pPr>
            <a:r>
              <a:rPr lang="ar-SA" sz="2800" dirty="0">
                <a:solidFill>
                  <a:schemeClr val="tx1"/>
                </a:solidFill>
              </a:rPr>
              <a:t>- </a:t>
            </a:r>
            <a:r>
              <a:rPr lang="ar-SA" sz="2800" u="sng" dirty="0" smtClean="0">
                <a:solidFill>
                  <a:schemeClr val="tx1"/>
                </a:solidFill>
              </a:rPr>
              <a:t>تخصيص</a:t>
            </a:r>
            <a:r>
              <a:rPr lang="ar-SA" sz="2800" dirty="0" smtClean="0">
                <a:solidFill>
                  <a:schemeClr val="tx1"/>
                </a:solidFill>
              </a:rPr>
              <a:t> </a:t>
            </a:r>
            <a:r>
              <a:rPr lang="ar-SA" sz="2800" dirty="0">
                <a:solidFill>
                  <a:schemeClr val="tx1"/>
                </a:solidFill>
              </a:rPr>
              <a:t>الموارد ( </a:t>
            </a:r>
            <a:r>
              <a:rPr lang="ar-SA" sz="2800" dirty="0" smtClean="0">
                <a:solidFill>
                  <a:schemeClr val="tx1"/>
                </a:solidFill>
              </a:rPr>
              <a:t>تحديد وتوفير الموارد في الوقت المناسب </a:t>
            </a:r>
            <a:r>
              <a:rPr lang="ar-SA" sz="2800" dirty="0">
                <a:solidFill>
                  <a:schemeClr val="tx1"/>
                </a:solidFill>
              </a:rPr>
              <a:t>)</a:t>
            </a:r>
          </a:p>
          <a:p>
            <a:pPr>
              <a:defRPr/>
            </a:pPr>
            <a:r>
              <a:rPr lang="ar-SA" sz="2800" dirty="0">
                <a:solidFill>
                  <a:schemeClr val="tx1"/>
                </a:solidFill>
              </a:rPr>
              <a:t>- </a:t>
            </a:r>
            <a:r>
              <a:rPr lang="ar-SA" sz="2800" u="sng" dirty="0">
                <a:solidFill>
                  <a:schemeClr val="tx1"/>
                </a:solidFill>
              </a:rPr>
              <a:t>رقابة</a:t>
            </a:r>
            <a:r>
              <a:rPr lang="ar-SA" sz="2800" dirty="0">
                <a:solidFill>
                  <a:schemeClr val="tx1"/>
                </a:solidFill>
              </a:rPr>
              <a:t> ( </a:t>
            </a:r>
            <a:r>
              <a:rPr lang="ar-SA" sz="2800" dirty="0" err="1">
                <a:solidFill>
                  <a:schemeClr val="tx1"/>
                </a:solidFill>
              </a:rPr>
              <a:t>معیار</a:t>
            </a:r>
            <a:r>
              <a:rPr lang="ar-SA" sz="2800" dirty="0">
                <a:solidFill>
                  <a:schemeClr val="tx1"/>
                </a:solidFill>
              </a:rPr>
              <a:t> للمقارنة </a:t>
            </a:r>
            <a:r>
              <a:rPr lang="ar-SA" sz="2800" dirty="0" err="1">
                <a:solidFill>
                  <a:schemeClr val="tx1"/>
                </a:solidFill>
              </a:rPr>
              <a:t>بین</a:t>
            </a:r>
            <a:r>
              <a:rPr lang="ar-SA" sz="2800" dirty="0">
                <a:solidFill>
                  <a:schemeClr val="tx1"/>
                </a:solidFill>
              </a:rPr>
              <a:t> التكلفة المقدرة والتكلفة </a:t>
            </a:r>
            <a:r>
              <a:rPr lang="ar-SA" sz="2800" dirty="0" smtClean="0">
                <a:solidFill>
                  <a:schemeClr val="tx1"/>
                </a:solidFill>
              </a:rPr>
              <a:t>الفعلية</a:t>
            </a:r>
            <a:endParaRPr lang="ar-SA" sz="2800" dirty="0">
              <a:solidFill>
                <a:schemeClr val="tx1"/>
              </a:solidFill>
            </a:endParaRPr>
          </a:p>
          <a:p>
            <a:pPr>
              <a:defRPr/>
            </a:pPr>
            <a:r>
              <a:rPr lang="ar-SA" sz="2800" dirty="0">
                <a:solidFill>
                  <a:schemeClr val="tx1"/>
                </a:solidFill>
              </a:rPr>
              <a:t>- </a:t>
            </a:r>
            <a:r>
              <a:rPr lang="ar-SA" sz="2800" u="sng" dirty="0" smtClean="0">
                <a:solidFill>
                  <a:schemeClr val="tx1"/>
                </a:solidFill>
              </a:rPr>
              <a:t>قياس</a:t>
            </a:r>
            <a:r>
              <a:rPr lang="ar-SA" sz="2800" dirty="0" smtClean="0">
                <a:solidFill>
                  <a:schemeClr val="tx1"/>
                </a:solidFill>
              </a:rPr>
              <a:t> الأداء( حساب كمية الموارد- الكلف – ربطها بأهداف المشروع ومدى ارتباطها برسالة المنظمة الام)</a:t>
            </a:r>
            <a:endParaRPr lang="ar-SA" sz="2800" dirty="0">
              <a:solidFill>
                <a:schemeClr val="tx1"/>
              </a:solidFill>
            </a:endParaRPr>
          </a:p>
        </p:txBody>
      </p:sp>
    </p:spTree>
    <p:extLst>
      <p:ext uri="{BB962C8B-B14F-4D97-AF65-F5344CB8AC3E}">
        <p14:creationId xmlns:p14="http://schemas.microsoft.com/office/powerpoint/2010/main" val="1026434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موازنة المشروع                                                                              المحاضرة الثامنة</a:t>
            </a:r>
            <a:endParaRPr lang="ar-SA" sz="2000" dirty="0">
              <a:solidFill>
                <a:schemeClr val="accent1"/>
              </a:solidFill>
            </a:endParaRPr>
          </a:p>
        </p:txBody>
      </p:sp>
      <p:sp>
        <p:nvSpPr>
          <p:cNvPr id="5" name="عنصر نائب للمحتوى 4"/>
          <p:cNvSpPr txBox="1">
            <a:spLocks/>
          </p:cNvSpPr>
          <p:nvPr/>
        </p:nvSpPr>
        <p:spPr bwMode="auto">
          <a:xfrm>
            <a:off x="704528" y="980728"/>
            <a:ext cx="8915400" cy="604664"/>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b="1" dirty="0"/>
              <a:t>طرق إعداد الموازنة التقديرية</a:t>
            </a:r>
            <a:endParaRPr lang="ar-SA" dirty="0">
              <a:solidFill>
                <a:schemeClr val="tx1"/>
              </a:solidFill>
            </a:endParaRPr>
          </a:p>
        </p:txBody>
      </p:sp>
      <p:sp>
        <p:nvSpPr>
          <p:cNvPr id="8" name="مستطيل ذو زوايا قطرية مستديرة 7"/>
          <p:cNvSpPr/>
          <p:nvPr/>
        </p:nvSpPr>
        <p:spPr>
          <a:xfrm>
            <a:off x="590228" y="1649636"/>
            <a:ext cx="9144000" cy="365157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err="1">
                <a:solidFill>
                  <a:schemeClr val="tx1"/>
                </a:solidFill>
              </a:rPr>
              <a:t>یتم</a:t>
            </a:r>
            <a:r>
              <a:rPr lang="ar-SA" sz="2800" dirty="0">
                <a:solidFill>
                  <a:schemeClr val="tx1"/>
                </a:solidFill>
              </a:rPr>
              <a:t> اعداد الموازنة </a:t>
            </a:r>
            <a:r>
              <a:rPr lang="ar-SA" sz="2800" dirty="0" smtClean="0">
                <a:solidFill>
                  <a:schemeClr val="tx1"/>
                </a:solidFill>
              </a:rPr>
              <a:t>التقديرية </a:t>
            </a:r>
            <a:r>
              <a:rPr lang="ar-SA" sz="2800" dirty="0">
                <a:solidFill>
                  <a:schemeClr val="tx1"/>
                </a:solidFill>
              </a:rPr>
              <a:t>في </a:t>
            </a:r>
            <a:r>
              <a:rPr lang="ar-SA" sz="2800" dirty="0" smtClean="0">
                <a:solidFill>
                  <a:schemeClr val="tx1"/>
                </a:solidFill>
              </a:rPr>
              <a:t>المشاريع باستخدام </a:t>
            </a:r>
            <a:r>
              <a:rPr lang="ar-SA" sz="2800" dirty="0">
                <a:solidFill>
                  <a:schemeClr val="tx1"/>
                </a:solidFill>
              </a:rPr>
              <a:t>إحدى الطرق </a:t>
            </a:r>
            <a:r>
              <a:rPr lang="ar-SA" sz="2800" dirty="0" smtClean="0">
                <a:solidFill>
                  <a:schemeClr val="tx1"/>
                </a:solidFill>
              </a:rPr>
              <a:t>التالية </a:t>
            </a:r>
            <a:r>
              <a:rPr lang="ar-SA" sz="2800" dirty="0">
                <a:solidFill>
                  <a:schemeClr val="tx1"/>
                </a:solidFill>
              </a:rPr>
              <a:t>:</a:t>
            </a:r>
          </a:p>
          <a:p>
            <a:pPr>
              <a:defRPr/>
            </a:pPr>
            <a:r>
              <a:rPr lang="ar-SA" sz="2800" dirty="0">
                <a:solidFill>
                  <a:schemeClr val="tx1"/>
                </a:solidFill>
              </a:rPr>
              <a:t>١- </a:t>
            </a:r>
            <a:r>
              <a:rPr lang="ar-SA" sz="2800" dirty="0" smtClean="0">
                <a:solidFill>
                  <a:schemeClr val="tx1"/>
                </a:solidFill>
              </a:rPr>
              <a:t>طريقة </a:t>
            </a:r>
            <a:r>
              <a:rPr lang="ar-SA" sz="2800" dirty="0">
                <a:solidFill>
                  <a:schemeClr val="tx1"/>
                </a:solidFill>
              </a:rPr>
              <a:t>المخصصات </a:t>
            </a:r>
            <a:r>
              <a:rPr lang="ar-SA" sz="2800" dirty="0" smtClean="0">
                <a:solidFill>
                  <a:schemeClr val="tx1"/>
                </a:solidFill>
              </a:rPr>
              <a:t>التقديرية</a:t>
            </a:r>
            <a:endParaRPr lang="ar-SA" sz="2800" dirty="0">
              <a:solidFill>
                <a:schemeClr val="tx1"/>
              </a:solidFill>
            </a:endParaRPr>
          </a:p>
          <a:p>
            <a:pPr>
              <a:defRPr/>
            </a:pPr>
            <a:r>
              <a:rPr lang="ar-SA" sz="2800" dirty="0">
                <a:solidFill>
                  <a:schemeClr val="tx1"/>
                </a:solidFill>
              </a:rPr>
              <a:t>٢- </a:t>
            </a:r>
            <a:r>
              <a:rPr lang="ar-SA" sz="2800" dirty="0" smtClean="0">
                <a:solidFill>
                  <a:schemeClr val="tx1"/>
                </a:solidFill>
              </a:rPr>
              <a:t>طريقة </a:t>
            </a:r>
            <a:r>
              <a:rPr lang="ar-SA" sz="2800" dirty="0">
                <a:solidFill>
                  <a:schemeClr val="tx1"/>
                </a:solidFill>
              </a:rPr>
              <a:t>من الأعلى إلى الأسفل</a:t>
            </a:r>
          </a:p>
          <a:p>
            <a:pPr>
              <a:defRPr/>
            </a:pPr>
            <a:r>
              <a:rPr lang="ar-SA" sz="2800" dirty="0">
                <a:solidFill>
                  <a:schemeClr val="tx1"/>
                </a:solidFill>
              </a:rPr>
              <a:t>٣- </a:t>
            </a:r>
            <a:r>
              <a:rPr lang="ar-SA" sz="2800" dirty="0" smtClean="0">
                <a:solidFill>
                  <a:schemeClr val="tx1"/>
                </a:solidFill>
              </a:rPr>
              <a:t>طريقة </a:t>
            </a:r>
            <a:r>
              <a:rPr lang="ar-SA" sz="2800" dirty="0">
                <a:solidFill>
                  <a:schemeClr val="tx1"/>
                </a:solidFill>
              </a:rPr>
              <a:t>من الأسفل إلى الأعلى</a:t>
            </a:r>
            <a:endParaRPr lang="ar-SA" sz="2800" b="1" dirty="0">
              <a:solidFill>
                <a:schemeClr val="tx1"/>
              </a:solidFill>
            </a:endParaRPr>
          </a:p>
        </p:txBody>
      </p:sp>
    </p:spTree>
    <p:extLst>
      <p:ext uri="{BB962C8B-B14F-4D97-AF65-F5344CB8AC3E}">
        <p14:creationId xmlns:p14="http://schemas.microsoft.com/office/powerpoint/2010/main" val="30735982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موازنة المشروع                                                                              المحاضرة الثامنة</a:t>
            </a:r>
            <a:endParaRPr lang="ar-SA" sz="2000" dirty="0">
              <a:solidFill>
                <a:schemeClr val="accent1"/>
              </a:solidFill>
            </a:endParaRPr>
          </a:p>
        </p:txBody>
      </p:sp>
      <p:sp>
        <p:nvSpPr>
          <p:cNvPr id="5" name="عنصر نائب للمحتوى 4"/>
          <p:cNvSpPr txBox="1">
            <a:spLocks noGrp="1"/>
          </p:cNvSpPr>
          <p:nvPr>
            <p:ph idx="1"/>
          </p:nvPr>
        </p:nvSpPr>
        <p:spPr bwMode="auto">
          <a:xfrm>
            <a:off x="656681" y="868380"/>
            <a:ext cx="8915400" cy="460648"/>
          </a:xfrm>
          <a:prstGeom prst="flowChartPunchedTape">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1" anchor="ctr" anchorCtr="0" compatLnSpc="1">
            <a:prstTxWarp prst="textNoShape">
              <a:avLst/>
            </a:prstTxWarp>
          </a:bodyPr>
          <a:lstStyle>
            <a:defPPr>
              <a:defRPr lang="en-US"/>
            </a:defPPr>
            <a:lvl1pPr marL="342900" indent="-342900" algn="r" rtl="1" eaLnBrk="1" fontAlgn="base" hangingPunct="1">
              <a:spcBef>
                <a:spcPct val="0"/>
              </a:spcBef>
              <a:spcAft>
                <a:spcPct val="0"/>
              </a:spcAft>
              <a:buFont typeface="Arial" pitchFamily="34" charset="0"/>
              <a:buNone/>
              <a:defRPr sz="3200" kern="1200">
                <a:solidFill>
                  <a:schemeClr val="dk1"/>
                </a:solidFill>
                <a:latin typeface="+mn-lt"/>
                <a:ea typeface="+mn-ea"/>
                <a:cs typeface="+mn-cs"/>
              </a:defRPr>
            </a:lvl1pPr>
            <a:lvl2pPr marL="457200" indent="-285750" algn="r" rtl="1" eaLnBrk="1" fontAlgn="base" hangingPunct="1">
              <a:spcBef>
                <a:spcPct val="0"/>
              </a:spcBef>
              <a:spcAft>
                <a:spcPct val="0"/>
              </a:spcAft>
              <a:buFont typeface="Arial" pitchFamily="34" charset="0"/>
              <a:buNone/>
              <a:defRPr sz="2800" kern="1200">
                <a:solidFill>
                  <a:schemeClr val="dk1"/>
                </a:solidFill>
                <a:latin typeface="+mn-lt"/>
                <a:ea typeface="+mn-ea"/>
                <a:cs typeface="+mn-cs"/>
              </a:defRPr>
            </a:lvl2pPr>
            <a:lvl3pPr marL="914400" indent="-228600" algn="r" rtl="1" eaLnBrk="1" fontAlgn="base" hangingPunct="1">
              <a:spcBef>
                <a:spcPct val="0"/>
              </a:spcBef>
              <a:spcAft>
                <a:spcPct val="0"/>
              </a:spcAft>
              <a:buFont typeface="Arial" pitchFamily="34" charset="0"/>
              <a:buNone/>
              <a:defRPr sz="2400" kern="1200">
                <a:solidFill>
                  <a:schemeClr val="dk1"/>
                </a:solidFill>
                <a:latin typeface="+mn-lt"/>
                <a:ea typeface="+mn-ea"/>
                <a:cs typeface="+mn-cs"/>
              </a:defRPr>
            </a:lvl3pPr>
            <a:lvl4pPr marL="13716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4pPr>
            <a:lvl5pPr marL="1828800" indent="-228600" algn="r" rtl="1" eaLnBrk="1" fontAlgn="base" hangingPunct="1">
              <a:spcBef>
                <a:spcPct val="0"/>
              </a:spcBef>
              <a:spcAft>
                <a:spcPct val="0"/>
              </a:spcAft>
              <a:buFont typeface="Arial" pitchFamily="34" charset="0"/>
              <a:buNone/>
              <a:defRPr sz="2000" kern="1200">
                <a:solidFill>
                  <a:schemeClr val="dk1"/>
                </a:solidFill>
                <a:latin typeface="+mn-lt"/>
                <a:ea typeface="+mn-ea"/>
                <a:cs typeface="+mn-cs"/>
              </a:defRPr>
            </a:lvl5pPr>
            <a:lvl6pPr marL="22860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6pPr>
            <a:lvl7pPr marL="27432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7pPr>
            <a:lvl8pPr marL="32004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8pPr>
            <a:lvl9pPr marL="3657600" indent="-228600" algn="r" defTabSz="914400" rtl="1"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defRPr/>
            </a:pPr>
            <a:r>
              <a:rPr lang="ar-SA" b="1" dirty="0"/>
              <a:t>طريقة المخصصات </a:t>
            </a:r>
            <a:r>
              <a:rPr lang="ar-SA" b="1" dirty="0" smtClean="0"/>
              <a:t>التقديرية</a:t>
            </a:r>
            <a:endParaRPr lang="ar-SA" dirty="0">
              <a:cs typeface="PT Bold Heading" pitchFamily="2" charset="-78"/>
            </a:endParaRPr>
          </a:p>
        </p:txBody>
      </p:sp>
      <p:sp>
        <p:nvSpPr>
          <p:cNvPr id="9" name="مستطيل ذو زوايا قطرية مستديرة 8"/>
          <p:cNvSpPr/>
          <p:nvPr/>
        </p:nvSpPr>
        <p:spPr>
          <a:xfrm>
            <a:off x="542381" y="2132856"/>
            <a:ext cx="9144000" cy="316835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  </a:t>
            </a:r>
            <a:r>
              <a:rPr lang="ar-SA" sz="2800" dirty="0" smtClean="0">
                <a:solidFill>
                  <a:schemeClr val="tx1"/>
                </a:solidFill>
              </a:rPr>
              <a:t>وفق هذه الطريقة </a:t>
            </a:r>
            <a:r>
              <a:rPr lang="ar-SA" sz="2800" dirty="0" err="1">
                <a:solidFill>
                  <a:schemeClr val="tx1"/>
                </a:solidFill>
              </a:rPr>
              <a:t>یتم</a:t>
            </a:r>
            <a:r>
              <a:rPr lang="ar-SA" sz="2800" dirty="0">
                <a:solidFill>
                  <a:schemeClr val="tx1"/>
                </a:solidFill>
              </a:rPr>
              <a:t> حساب مخصصات </a:t>
            </a:r>
            <a:r>
              <a:rPr lang="ar-SA" sz="2800" dirty="0" smtClean="0">
                <a:solidFill>
                  <a:schemeClr val="tx1"/>
                </a:solidFill>
              </a:rPr>
              <a:t>تقديرية </a:t>
            </a:r>
            <a:r>
              <a:rPr lang="ar-SA" sz="2800" dirty="0">
                <a:solidFill>
                  <a:schemeClr val="tx1"/>
                </a:solidFill>
              </a:rPr>
              <a:t>للمشروع تعتمد على </a:t>
            </a:r>
            <a:r>
              <a:rPr lang="ar-SA" sz="2800" u="sng" dirty="0">
                <a:solidFill>
                  <a:schemeClr val="tx1"/>
                </a:solidFill>
              </a:rPr>
              <a:t>التجارب السابقة وبعض </a:t>
            </a:r>
            <a:r>
              <a:rPr lang="ar-SA" sz="2800" u="sng" dirty="0" smtClean="0">
                <a:solidFill>
                  <a:schemeClr val="tx1"/>
                </a:solidFill>
              </a:rPr>
              <a:t>البيانات التاريخية</a:t>
            </a:r>
            <a:endParaRPr lang="ar-SA" sz="2800" u="sng" dirty="0">
              <a:solidFill>
                <a:schemeClr val="tx1"/>
              </a:solidFill>
            </a:endParaRPr>
          </a:p>
          <a:p>
            <a:pPr>
              <a:defRPr/>
            </a:pPr>
            <a:r>
              <a:rPr lang="ar-SA" sz="2800" dirty="0">
                <a:solidFill>
                  <a:schemeClr val="tx1"/>
                </a:solidFill>
              </a:rPr>
              <a:t>- تعتبر </a:t>
            </a:r>
            <a:r>
              <a:rPr lang="ar-SA" sz="2800" dirty="0" err="1">
                <a:solidFill>
                  <a:schemeClr val="tx1"/>
                </a:solidFill>
              </a:rPr>
              <a:t>ھذه</a:t>
            </a:r>
            <a:r>
              <a:rPr lang="ar-SA" sz="2800" dirty="0">
                <a:solidFill>
                  <a:schemeClr val="tx1"/>
                </a:solidFill>
              </a:rPr>
              <a:t> </a:t>
            </a:r>
            <a:r>
              <a:rPr lang="ar-SA" sz="2800" dirty="0" smtClean="0">
                <a:solidFill>
                  <a:schemeClr val="tx1"/>
                </a:solidFill>
              </a:rPr>
              <a:t>الطريقة </a:t>
            </a:r>
            <a:r>
              <a:rPr lang="ar-SA" sz="2800" dirty="0" err="1" smtClean="0">
                <a:solidFill>
                  <a:schemeClr val="tx1"/>
                </a:solidFill>
              </a:rPr>
              <a:t>سھلة</a:t>
            </a:r>
            <a:r>
              <a:rPr lang="ar-SA" sz="2800" dirty="0" smtClean="0">
                <a:solidFill>
                  <a:schemeClr val="tx1"/>
                </a:solidFill>
              </a:rPr>
              <a:t> وقليلة </a:t>
            </a:r>
            <a:r>
              <a:rPr lang="ar-SA" sz="2800" dirty="0">
                <a:solidFill>
                  <a:schemeClr val="tx1"/>
                </a:solidFill>
              </a:rPr>
              <a:t>التكلفة عند </a:t>
            </a:r>
            <a:r>
              <a:rPr lang="ar-SA" sz="2800" dirty="0" smtClean="0">
                <a:solidFill>
                  <a:schemeClr val="tx1"/>
                </a:solidFill>
              </a:rPr>
              <a:t>استخدامها </a:t>
            </a:r>
            <a:r>
              <a:rPr lang="ar-SA" sz="2800" dirty="0">
                <a:solidFill>
                  <a:schemeClr val="tx1"/>
                </a:solidFill>
              </a:rPr>
              <a:t>في </a:t>
            </a:r>
            <a:r>
              <a:rPr lang="ar-SA" sz="2800" dirty="0" smtClean="0">
                <a:solidFill>
                  <a:schemeClr val="tx1"/>
                </a:solidFill>
              </a:rPr>
              <a:t>التقديرات</a:t>
            </a:r>
            <a:endParaRPr lang="ar-SA" sz="2800" dirty="0">
              <a:solidFill>
                <a:schemeClr val="tx1"/>
              </a:solidFill>
            </a:endParaRPr>
          </a:p>
          <a:p>
            <a:pPr marL="457200" indent="-457200">
              <a:buFontTx/>
              <a:buChar char="-"/>
              <a:defRPr/>
            </a:pPr>
            <a:r>
              <a:rPr lang="ar-SA" sz="2800" b="1" dirty="0">
                <a:solidFill>
                  <a:schemeClr val="tx1"/>
                </a:solidFill>
              </a:rPr>
              <a:t>من </a:t>
            </a:r>
            <a:r>
              <a:rPr lang="ar-SA" sz="2800" b="1" dirty="0" err="1">
                <a:solidFill>
                  <a:schemeClr val="tx1"/>
                </a:solidFill>
              </a:rPr>
              <a:t>سلبیاتھا</a:t>
            </a:r>
            <a:r>
              <a:rPr lang="ar-SA" sz="2800" b="1" dirty="0">
                <a:solidFill>
                  <a:schemeClr val="tx1"/>
                </a:solidFill>
              </a:rPr>
              <a:t> </a:t>
            </a:r>
            <a:r>
              <a:rPr lang="ar-SA" sz="2800" dirty="0" err="1">
                <a:solidFill>
                  <a:schemeClr val="tx1"/>
                </a:solidFill>
              </a:rPr>
              <a:t>أنھا</a:t>
            </a:r>
            <a:r>
              <a:rPr lang="ar-SA" sz="2800" dirty="0">
                <a:solidFill>
                  <a:schemeClr val="tx1"/>
                </a:solidFill>
              </a:rPr>
              <a:t> تحتمل نسبة </a:t>
            </a:r>
            <a:r>
              <a:rPr lang="ar-SA" sz="2800" dirty="0" smtClean="0">
                <a:solidFill>
                  <a:schemeClr val="tx1"/>
                </a:solidFill>
              </a:rPr>
              <a:t>عالية </a:t>
            </a:r>
            <a:r>
              <a:rPr lang="ar-SA" sz="2800" dirty="0">
                <a:solidFill>
                  <a:schemeClr val="tx1"/>
                </a:solidFill>
              </a:rPr>
              <a:t>من احتمال حصول خطأ في </a:t>
            </a:r>
            <a:r>
              <a:rPr lang="ar-SA" sz="2800" dirty="0" smtClean="0">
                <a:solidFill>
                  <a:schemeClr val="tx1"/>
                </a:solidFill>
              </a:rPr>
              <a:t>التقدير</a:t>
            </a:r>
            <a:endParaRPr lang="ar-SA" sz="2800" dirty="0">
              <a:solidFill>
                <a:schemeClr val="tx1"/>
              </a:solidFill>
            </a:endParaRPr>
          </a:p>
          <a:p>
            <a:pPr>
              <a:defRPr/>
            </a:pPr>
            <a:endParaRPr lang="ar-SA" sz="2800" b="1" dirty="0">
              <a:solidFill>
                <a:schemeClr val="tx1"/>
              </a:solidFill>
            </a:endParaRPr>
          </a:p>
        </p:txBody>
      </p:sp>
    </p:spTree>
    <p:extLst>
      <p:ext uri="{BB962C8B-B14F-4D97-AF65-F5344CB8AC3E}">
        <p14:creationId xmlns:p14="http://schemas.microsoft.com/office/powerpoint/2010/main" val="17557364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موازنة المشروع                                                                              المحاضرة الثامنة</a:t>
            </a:r>
            <a:endParaRPr lang="ar-SA" sz="2000" dirty="0">
              <a:solidFill>
                <a:schemeClr val="accent1"/>
              </a:solidFill>
            </a:endParaRPr>
          </a:p>
        </p:txBody>
      </p:sp>
      <p:sp>
        <p:nvSpPr>
          <p:cNvPr id="5" name="عنوان 1"/>
          <p:cNvSpPr>
            <a:spLocks noGrp="1"/>
          </p:cNvSpPr>
          <p:nvPr>
            <p:ph idx="1"/>
          </p:nvPr>
        </p:nvSpPr>
        <p:spPr>
          <a:xfrm>
            <a:off x="632520" y="1052736"/>
            <a:ext cx="8915400" cy="532656"/>
          </a:xfrm>
          <a:solidFill>
            <a:schemeClr val="tx2">
              <a:lumMod val="20000"/>
              <a:lumOff val="80000"/>
            </a:schemeClr>
          </a:solidFill>
        </p:spPr>
        <p:txBody>
          <a:bodyPr/>
          <a:lstStyle/>
          <a:p>
            <a:pPr rtl="1">
              <a:defRPr/>
            </a:pPr>
            <a:r>
              <a:rPr lang="ar-SA" b="1" dirty="0"/>
              <a:t>طريقة الموازنة من الأعلى إلى الأسفل</a:t>
            </a:r>
            <a:br>
              <a:rPr lang="ar-SA" b="1" dirty="0"/>
            </a:br>
            <a:endParaRPr lang="ar-SA" dirty="0"/>
          </a:p>
          <a:p>
            <a:pPr rtl="1">
              <a:defRPr/>
            </a:pPr>
            <a:r>
              <a:rPr lang="ar-SA" b="1" dirty="0" smtClean="0"/>
              <a:t/>
            </a:r>
            <a:br>
              <a:rPr lang="ar-SA" b="1" dirty="0" smtClean="0"/>
            </a:br>
            <a:endParaRPr lang="ar-SA" dirty="0"/>
          </a:p>
        </p:txBody>
      </p:sp>
      <p:sp>
        <p:nvSpPr>
          <p:cNvPr id="8" name="مستطيل ذو زوايا قطرية مستديرة 7"/>
          <p:cNvSpPr/>
          <p:nvPr/>
        </p:nvSpPr>
        <p:spPr>
          <a:xfrm>
            <a:off x="518220" y="1936552"/>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400" dirty="0">
                <a:solidFill>
                  <a:schemeClr val="tx1"/>
                </a:solidFill>
              </a:rPr>
              <a:t>- </a:t>
            </a:r>
            <a:r>
              <a:rPr lang="ar-SA" sz="2400" dirty="0" err="1">
                <a:solidFill>
                  <a:schemeClr val="tx1"/>
                </a:solidFill>
              </a:rPr>
              <a:t>یتم</a:t>
            </a:r>
            <a:r>
              <a:rPr lang="ar-SA" sz="2400" dirty="0">
                <a:solidFill>
                  <a:schemeClr val="tx1"/>
                </a:solidFill>
              </a:rPr>
              <a:t> </a:t>
            </a:r>
            <a:r>
              <a:rPr lang="ar-SA" sz="2400" dirty="0" smtClean="0">
                <a:solidFill>
                  <a:schemeClr val="tx1"/>
                </a:solidFill>
              </a:rPr>
              <a:t>تقدير </a:t>
            </a:r>
            <a:r>
              <a:rPr lang="ar-SA" sz="2400" dirty="0">
                <a:solidFill>
                  <a:schemeClr val="tx1"/>
                </a:solidFill>
              </a:rPr>
              <a:t>المبالغ </a:t>
            </a:r>
            <a:r>
              <a:rPr lang="ar-SA" sz="2400" dirty="0" err="1">
                <a:solidFill>
                  <a:schemeClr val="tx1"/>
                </a:solidFill>
              </a:rPr>
              <a:t>المالیة</a:t>
            </a:r>
            <a:r>
              <a:rPr lang="ar-SA" sz="2400" dirty="0">
                <a:solidFill>
                  <a:schemeClr val="tx1"/>
                </a:solidFill>
              </a:rPr>
              <a:t> اللازمة </a:t>
            </a:r>
            <a:r>
              <a:rPr lang="ar-SA" sz="2400" dirty="0" smtClean="0">
                <a:solidFill>
                  <a:schemeClr val="tx1"/>
                </a:solidFill>
              </a:rPr>
              <a:t>لتنفيذ </a:t>
            </a:r>
            <a:r>
              <a:rPr lang="ar-SA" sz="2400" dirty="0">
                <a:solidFill>
                  <a:schemeClr val="tx1"/>
                </a:solidFill>
              </a:rPr>
              <a:t>المشروع من قبل </a:t>
            </a:r>
            <a:r>
              <a:rPr lang="ar-SA" sz="2400" dirty="0" smtClean="0">
                <a:solidFill>
                  <a:schemeClr val="tx1"/>
                </a:solidFill>
              </a:rPr>
              <a:t>المستويات الإدارية </a:t>
            </a:r>
            <a:r>
              <a:rPr lang="ar-SA" sz="2400" dirty="0">
                <a:solidFill>
                  <a:schemeClr val="tx1"/>
                </a:solidFill>
              </a:rPr>
              <a:t>الأعلى ومن ثم </a:t>
            </a:r>
            <a:r>
              <a:rPr lang="ar-SA" sz="2400" dirty="0" err="1">
                <a:solidFill>
                  <a:schemeClr val="tx1"/>
                </a:solidFill>
              </a:rPr>
              <a:t>یطلب</a:t>
            </a:r>
            <a:r>
              <a:rPr lang="ar-SA" sz="2400" dirty="0">
                <a:solidFill>
                  <a:schemeClr val="tx1"/>
                </a:solidFill>
              </a:rPr>
              <a:t> من </a:t>
            </a:r>
            <a:r>
              <a:rPr lang="ar-SA" sz="2400" dirty="0" err="1">
                <a:solidFill>
                  <a:schemeClr val="tx1"/>
                </a:solidFill>
              </a:rPr>
              <a:t>الھیئات</a:t>
            </a:r>
            <a:r>
              <a:rPr lang="ar-SA" sz="2400" dirty="0">
                <a:solidFill>
                  <a:schemeClr val="tx1"/>
                </a:solidFill>
              </a:rPr>
              <a:t> الأدنى أن تقوم بإعداد الخطط والجداول والموازنات ضمن السقوف المسموحة </a:t>
            </a:r>
            <a:r>
              <a:rPr lang="ar-SA" sz="2400" dirty="0" err="1">
                <a:solidFill>
                  <a:schemeClr val="tx1"/>
                </a:solidFill>
              </a:rPr>
              <a:t>لھم</a:t>
            </a:r>
            <a:endParaRPr lang="ar-SA" sz="2400" dirty="0">
              <a:solidFill>
                <a:schemeClr val="tx1"/>
              </a:solidFill>
            </a:endParaRPr>
          </a:p>
          <a:p>
            <a:pPr algn="just">
              <a:defRPr/>
            </a:pPr>
            <a:r>
              <a:rPr lang="ar-SA" sz="2400" dirty="0">
                <a:solidFill>
                  <a:schemeClr val="tx1"/>
                </a:solidFill>
              </a:rPr>
              <a:t>- </a:t>
            </a:r>
            <a:r>
              <a:rPr lang="ar-SA" sz="2400" dirty="0" err="1">
                <a:solidFill>
                  <a:schemeClr val="tx1"/>
                </a:solidFill>
              </a:rPr>
              <a:t>یتم</a:t>
            </a:r>
            <a:r>
              <a:rPr lang="ar-SA" sz="2400" dirty="0">
                <a:solidFill>
                  <a:schemeClr val="tx1"/>
                </a:solidFill>
              </a:rPr>
              <a:t> </a:t>
            </a:r>
            <a:r>
              <a:rPr lang="ar-SA" sz="2400" dirty="0" smtClean="0">
                <a:solidFill>
                  <a:schemeClr val="tx1"/>
                </a:solidFill>
              </a:rPr>
              <a:t>تجميع </a:t>
            </a:r>
            <a:r>
              <a:rPr lang="ar-SA" sz="2400" dirty="0" err="1">
                <a:solidFill>
                  <a:schemeClr val="tx1"/>
                </a:solidFill>
              </a:rPr>
              <a:t>ھذه</a:t>
            </a:r>
            <a:r>
              <a:rPr lang="ar-SA" sz="2400" dirty="0">
                <a:solidFill>
                  <a:schemeClr val="tx1"/>
                </a:solidFill>
              </a:rPr>
              <a:t> الخطط والجداول </a:t>
            </a:r>
            <a:r>
              <a:rPr lang="ar-SA" sz="2400" dirty="0" smtClean="0">
                <a:solidFill>
                  <a:schemeClr val="tx1"/>
                </a:solidFill>
              </a:rPr>
              <a:t>لتحديد </a:t>
            </a:r>
            <a:r>
              <a:rPr lang="ar-SA" sz="2400" dirty="0">
                <a:solidFill>
                  <a:schemeClr val="tx1"/>
                </a:solidFill>
              </a:rPr>
              <a:t>الموازنة </a:t>
            </a:r>
            <a:r>
              <a:rPr lang="ar-SA" sz="2400" dirty="0" smtClean="0">
                <a:solidFill>
                  <a:schemeClr val="tx1"/>
                </a:solidFill>
              </a:rPr>
              <a:t>الإجمالية</a:t>
            </a:r>
            <a:endParaRPr lang="ar-SA" sz="2400" dirty="0">
              <a:solidFill>
                <a:schemeClr val="tx1"/>
              </a:solidFill>
            </a:endParaRPr>
          </a:p>
          <a:p>
            <a:pPr marL="457200" indent="-457200" algn="just">
              <a:buFontTx/>
              <a:buChar char="-"/>
              <a:defRPr/>
            </a:pPr>
            <a:r>
              <a:rPr lang="ar-SA" sz="2400" dirty="0" smtClean="0">
                <a:solidFill>
                  <a:schemeClr val="tx1"/>
                </a:solidFill>
              </a:rPr>
              <a:t>تعتمد </a:t>
            </a:r>
            <a:r>
              <a:rPr lang="ar-SA" sz="2400" dirty="0" err="1">
                <a:solidFill>
                  <a:schemeClr val="tx1"/>
                </a:solidFill>
              </a:rPr>
              <a:t>ھذه</a:t>
            </a:r>
            <a:r>
              <a:rPr lang="ar-SA" sz="2400" dirty="0">
                <a:solidFill>
                  <a:schemeClr val="tx1"/>
                </a:solidFill>
              </a:rPr>
              <a:t> </a:t>
            </a:r>
            <a:r>
              <a:rPr lang="ar-SA" sz="2400" dirty="0" smtClean="0">
                <a:solidFill>
                  <a:schemeClr val="tx1"/>
                </a:solidFill>
              </a:rPr>
              <a:t>الطريقة </a:t>
            </a:r>
            <a:r>
              <a:rPr lang="ar-SA" sz="2400" dirty="0">
                <a:solidFill>
                  <a:schemeClr val="tx1"/>
                </a:solidFill>
              </a:rPr>
              <a:t>على </a:t>
            </a:r>
            <a:r>
              <a:rPr lang="ar-SA" sz="2400" dirty="0" smtClean="0">
                <a:solidFill>
                  <a:schemeClr val="tx1"/>
                </a:solidFill>
              </a:rPr>
              <a:t>عملية </a:t>
            </a:r>
            <a:r>
              <a:rPr lang="ar-SA" sz="2400" dirty="0">
                <a:solidFill>
                  <a:schemeClr val="tx1"/>
                </a:solidFill>
              </a:rPr>
              <a:t>المقارنة </a:t>
            </a:r>
            <a:r>
              <a:rPr lang="ar-SA" sz="2400" dirty="0" err="1">
                <a:solidFill>
                  <a:schemeClr val="tx1"/>
                </a:solidFill>
              </a:rPr>
              <a:t>بین</a:t>
            </a:r>
            <a:r>
              <a:rPr lang="ar-SA" sz="2400" dirty="0">
                <a:solidFill>
                  <a:schemeClr val="tx1"/>
                </a:solidFill>
              </a:rPr>
              <a:t> </a:t>
            </a:r>
            <a:r>
              <a:rPr lang="ar-SA" sz="2400" dirty="0" smtClean="0">
                <a:solidFill>
                  <a:schemeClr val="tx1"/>
                </a:solidFill>
              </a:rPr>
              <a:t>المشاريع </a:t>
            </a:r>
            <a:r>
              <a:rPr lang="ar-SA" sz="2400" dirty="0">
                <a:solidFill>
                  <a:schemeClr val="tx1"/>
                </a:solidFill>
              </a:rPr>
              <a:t>المماثلة التي تم </a:t>
            </a:r>
            <a:r>
              <a:rPr lang="ar-SA" sz="2400" dirty="0" err="1" smtClean="0">
                <a:solidFill>
                  <a:schemeClr val="tx1"/>
                </a:solidFill>
              </a:rPr>
              <a:t>تنفیذھا</a:t>
            </a:r>
            <a:endParaRPr lang="ar-SA" sz="2400" dirty="0" smtClean="0">
              <a:solidFill>
                <a:schemeClr val="tx1"/>
              </a:solidFill>
            </a:endParaRPr>
          </a:p>
        </p:txBody>
      </p:sp>
    </p:spTree>
    <p:extLst>
      <p:ext uri="{BB962C8B-B14F-4D97-AF65-F5344CB8AC3E}">
        <p14:creationId xmlns:p14="http://schemas.microsoft.com/office/powerpoint/2010/main" val="39409051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موازنة المشروع                                                                              المحاضرة الثامنة</a:t>
            </a:r>
            <a:endParaRPr lang="ar-SA" sz="2000" dirty="0">
              <a:solidFill>
                <a:schemeClr val="accent1"/>
              </a:solidFill>
            </a:endParaRPr>
          </a:p>
        </p:txBody>
      </p:sp>
      <p:sp>
        <p:nvSpPr>
          <p:cNvPr id="5" name="مستطيل مستدير الزوايا 4"/>
          <p:cNvSpPr/>
          <p:nvPr/>
        </p:nvSpPr>
        <p:spPr>
          <a:xfrm>
            <a:off x="1136576" y="2780928"/>
            <a:ext cx="7920880" cy="3312368"/>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just">
              <a:buFontTx/>
              <a:buChar char="-"/>
              <a:defRPr/>
            </a:pPr>
            <a:r>
              <a:rPr lang="ar-SA" sz="3200" dirty="0">
                <a:solidFill>
                  <a:schemeClr val="tx1"/>
                </a:solidFill>
              </a:rPr>
              <a:t>من مزاياها : انها طريقة لتدريب المستويات الإدارية العليا على التخطيط واتخاذ القرار، بالإضافة انها اكثر دقة من طريقة المخصصات التقديرية.</a:t>
            </a:r>
          </a:p>
          <a:p>
            <a:pPr algn="just">
              <a:defRPr/>
            </a:pPr>
            <a:r>
              <a:rPr lang="ar-SA" sz="3200" dirty="0">
                <a:solidFill>
                  <a:schemeClr val="tx1"/>
                </a:solidFill>
              </a:rPr>
              <a:t>- </a:t>
            </a:r>
            <a:r>
              <a:rPr lang="ar-SA" sz="3200" b="1" dirty="0">
                <a:solidFill>
                  <a:schemeClr val="tx1"/>
                </a:solidFill>
              </a:rPr>
              <a:t>من </a:t>
            </a:r>
            <a:r>
              <a:rPr lang="ar-SA" sz="3200" b="1" dirty="0" err="1">
                <a:solidFill>
                  <a:schemeClr val="tx1"/>
                </a:solidFill>
              </a:rPr>
              <a:t>سلبیاتھا</a:t>
            </a:r>
            <a:r>
              <a:rPr lang="ar-SA" sz="3200" b="1" dirty="0">
                <a:solidFill>
                  <a:schemeClr val="tx1"/>
                </a:solidFill>
              </a:rPr>
              <a:t> </a:t>
            </a:r>
            <a:r>
              <a:rPr lang="ar-SA" sz="3200" dirty="0" err="1">
                <a:solidFill>
                  <a:schemeClr val="tx1"/>
                </a:solidFill>
              </a:rPr>
              <a:t>أنھا</a:t>
            </a:r>
            <a:r>
              <a:rPr lang="ar-SA" sz="3200" dirty="0">
                <a:solidFill>
                  <a:schemeClr val="tx1"/>
                </a:solidFill>
              </a:rPr>
              <a:t> </a:t>
            </a:r>
            <a:r>
              <a:rPr lang="ar-SA" sz="3200" dirty="0" err="1">
                <a:solidFill>
                  <a:schemeClr val="tx1"/>
                </a:solidFill>
              </a:rPr>
              <a:t>غیر</a:t>
            </a:r>
            <a:r>
              <a:rPr lang="ar-SA" sz="3200" dirty="0">
                <a:solidFill>
                  <a:schemeClr val="tx1"/>
                </a:solidFill>
              </a:rPr>
              <a:t> </a:t>
            </a:r>
            <a:r>
              <a:rPr lang="ar-SA" sz="3200" dirty="0" err="1">
                <a:solidFill>
                  <a:schemeClr val="tx1"/>
                </a:solidFill>
              </a:rPr>
              <a:t>دقیقة</a:t>
            </a:r>
            <a:r>
              <a:rPr lang="ar-SA" sz="3200" dirty="0">
                <a:solidFill>
                  <a:schemeClr val="tx1"/>
                </a:solidFill>
              </a:rPr>
              <a:t> في </a:t>
            </a:r>
            <a:r>
              <a:rPr lang="ar-SA" sz="3200" dirty="0" err="1">
                <a:solidFill>
                  <a:schemeClr val="tx1"/>
                </a:solidFill>
              </a:rPr>
              <a:t>عملیة</a:t>
            </a:r>
            <a:r>
              <a:rPr lang="ar-SA" sz="3200" dirty="0">
                <a:solidFill>
                  <a:schemeClr val="tx1"/>
                </a:solidFill>
              </a:rPr>
              <a:t> </a:t>
            </a:r>
            <a:r>
              <a:rPr lang="ar-SA" sz="3200" dirty="0" err="1">
                <a:solidFill>
                  <a:schemeClr val="tx1"/>
                </a:solidFill>
              </a:rPr>
              <a:t>توزیع</a:t>
            </a:r>
            <a:r>
              <a:rPr lang="ar-SA" sz="3200" dirty="0">
                <a:solidFill>
                  <a:schemeClr val="tx1"/>
                </a:solidFill>
              </a:rPr>
              <a:t> المخصصات، وانها لازالت تحتمل نسبة من </a:t>
            </a:r>
            <a:r>
              <a:rPr lang="ar-SA" sz="3200" dirty="0" err="1">
                <a:solidFill>
                  <a:schemeClr val="tx1"/>
                </a:solidFill>
              </a:rPr>
              <a:t>الخطا</a:t>
            </a:r>
            <a:r>
              <a:rPr lang="ar-SA" sz="3200" dirty="0">
                <a:solidFill>
                  <a:schemeClr val="tx1"/>
                </a:solidFill>
              </a:rPr>
              <a:t> والبعد عن الدقة المطلوبة.</a:t>
            </a:r>
          </a:p>
        </p:txBody>
      </p:sp>
      <p:sp>
        <p:nvSpPr>
          <p:cNvPr id="6" name="مستطيل مستدير الزوايا 5"/>
          <p:cNvSpPr/>
          <p:nvPr/>
        </p:nvSpPr>
        <p:spPr>
          <a:xfrm>
            <a:off x="2360712" y="980728"/>
            <a:ext cx="6552728" cy="115212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SA" sz="3200" dirty="0" smtClean="0">
                <a:solidFill>
                  <a:schemeClr val="tx1"/>
                </a:solidFill>
              </a:rPr>
              <a:t>تابع</a:t>
            </a:r>
            <a:endParaRPr lang="en-US" sz="3200" dirty="0">
              <a:solidFill>
                <a:schemeClr val="tx1"/>
              </a:solidFill>
            </a:endParaRPr>
          </a:p>
        </p:txBody>
      </p:sp>
    </p:spTree>
    <p:extLst>
      <p:ext uri="{BB962C8B-B14F-4D97-AF65-F5344CB8AC3E}">
        <p14:creationId xmlns:p14="http://schemas.microsoft.com/office/powerpoint/2010/main" val="1050930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موازنة المشروع                                                                              المحاضرة الثامنة</a:t>
            </a:r>
            <a:endParaRPr lang="ar-SA" sz="2000" dirty="0">
              <a:solidFill>
                <a:schemeClr val="accent1"/>
              </a:solidFill>
            </a:endParaRPr>
          </a:p>
        </p:txBody>
      </p:sp>
      <p:sp>
        <p:nvSpPr>
          <p:cNvPr id="5" name="عنوان 1"/>
          <p:cNvSpPr txBox="1">
            <a:spLocks/>
          </p:cNvSpPr>
          <p:nvPr/>
        </p:nvSpPr>
        <p:spPr bwMode="auto">
          <a:xfrm>
            <a:off x="632520" y="1052736"/>
            <a:ext cx="8915400" cy="532656"/>
          </a:xfrm>
          <a:prstGeom prst="rect">
            <a:avLst/>
          </a:prstGeom>
          <a:solidFill>
            <a:schemeClr val="tx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r" rtl="0" eaLnBrk="1" fontAlgn="base" hangingPunct="1">
              <a:spcBef>
                <a:spcPct val="20000"/>
              </a:spcBef>
              <a:spcAft>
                <a:spcPct val="0"/>
              </a:spcAft>
              <a:buFont typeface="Arial" pitchFamily="34" charset="0"/>
              <a:buNone/>
              <a:defRPr sz="3200" kern="1200">
                <a:solidFill>
                  <a:srgbClr val="013E36"/>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None/>
              <a:defRPr sz="2800" kern="1200">
                <a:solidFill>
                  <a:srgbClr val="013E36"/>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None/>
              <a:defRPr sz="2400" kern="1200">
                <a:solidFill>
                  <a:srgbClr val="013E36"/>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None/>
              <a:defRPr sz="2000" kern="1200">
                <a:solidFill>
                  <a:srgbClr val="013E36"/>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1">
              <a:defRPr/>
            </a:pPr>
            <a:r>
              <a:rPr lang="ar-SA" b="1" dirty="0"/>
              <a:t>طريقة الموازنة من الأسفل إلى </a:t>
            </a:r>
            <a:r>
              <a:rPr lang="ar-SA" b="1" dirty="0" smtClean="0"/>
              <a:t>الأعلى</a:t>
            </a:r>
            <a:endParaRPr lang="ar-SA" dirty="0"/>
          </a:p>
        </p:txBody>
      </p:sp>
      <p:sp>
        <p:nvSpPr>
          <p:cNvPr id="8" name="مستطيل ذو زوايا قطرية مستديرة 7"/>
          <p:cNvSpPr/>
          <p:nvPr/>
        </p:nvSpPr>
        <p:spPr>
          <a:xfrm>
            <a:off x="518220" y="1787724"/>
            <a:ext cx="9144000" cy="4038600"/>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ar-SA" sz="2800" dirty="0">
                <a:solidFill>
                  <a:schemeClr val="tx1"/>
                </a:solidFill>
              </a:rPr>
              <a:t>تعتبر أكثر دقة في اعداد الموازنة </a:t>
            </a:r>
            <a:r>
              <a:rPr lang="ar-SA" sz="2800" dirty="0" smtClean="0">
                <a:solidFill>
                  <a:schemeClr val="tx1"/>
                </a:solidFill>
              </a:rPr>
              <a:t>التقديرية </a:t>
            </a:r>
            <a:r>
              <a:rPr lang="ar-SA" sz="2800" dirty="0">
                <a:solidFill>
                  <a:schemeClr val="tx1"/>
                </a:solidFill>
              </a:rPr>
              <a:t>وترتكز على :</a:t>
            </a:r>
          </a:p>
          <a:p>
            <a:pPr>
              <a:defRPr/>
            </a:pPr>
            <a:r>
              <a:rPr lang="ar-SA" sz="2800" u="sng" dirty="0">
                <a:solidFill>
                  <a:schemeClr val="tx1"/>
                </a:solidFill>
              </a:rPr>
              <a:t>١- الإجابة على الأسئلة </a:t>
            </a:r>
            <a:r>
              <a:rPr lang="ar-SA" sz="2800" u="sng" dirty="0" err="1">
                <a:solidFill>
                  <a:schemeClr val="tx1"/>
                </a:solidFill>
              </a:rPr>
              <a:t>التالیة</a:t>
            </a:r>
            <a:r>
              <a:rPr lang="ar-SA" sz="2800" u="sng" dirty="0">
                <a:solidFill>
                  <a:schemeClr val="tx1"/>
                </a:solidFill>
              </a:rPr>
              <a:t> :</a:t>
            </a:r>
          </a:p>
          <a:p>
            <a:pPr>
              <a:defRPr/>
            </a:pPr>
            <a:r>
              <a:rPr lang="ar-SA" sz="2800" dirty="0">
                <a:solidFill>
                  <a:schemeClr val="tx1"/>
                </a:solidFill>
              </a:rPr>
              <a:t>- </a:t>
            </a:r>
            <a:r>
              <a:rPr lang="ar-SA" sz="2800" dirty="0" smtClean="0">
                <a:solidFill>
                  <a:schemeClr val="tx1"/>
                </a:solidFill>
              </a:rPr>
              <a:t>ما </a:t>
            </a:r>
            <a:r>
              <a:rPr lang="ar-SA" sz="2800" dirty="0" err="1" smtClean="0">
                <a:solidFill>
                  <a:schemeClr val="tx1"/>
                </a:solidFill>
              </a:rPr>
              <a:t>ھي</a:t>
            </a:r>
            <a:r>
              <a:rPr lang="ar-SA" sz="2800" dirty="0" smtClean="0">
                <a:solidFill>
                  <a:schemeClr val="tx1"/>
                </a:solidFill>
              </a:rPr>
              <a:t> </a:t>
            </a:r>
            <a:r>
              <a:rPr lang="ar-SA" sz="2800" dirty="0">
                <a:solidFill>
                  <a:schemeClr val="tx1"/>
                </a:solidFill>
              </a:rPr>
              <a:t>الموارد اللازمة ؟</a:t>
            </a:r>
          </a:p>
          <a:p>
            <a:pPr>
              <a:defRPr/>
            </a:pPr>
            <a:r>
              <a:rPr lang="ar-SA" sz="2800" dirty="0">
                <a:solidFill>
                  <a:schemeClr val="tx1"/>
                </a:solidFill>
              </a:rPr>
              <a:t>- </a:t>
            </a:r>
            <a:r>
              <a:rPr lang="ar-SA" sz="2800" dirty="0" smtClean="0">
                <a:solidFill>
                  <a:schemeClr val="tx1"/>
                </a:solidFill>
              </a:rPr>
              <a:t>ما </a:t>
            </a:r>
            <a:r>
              <a:rPr lang="ar-SA" sz="2800" dirty="0" err="1" smtClean="0">
                <a:solidFill>
                  <a:schemeClr val="tx1"/>
                </a:solidFill>
              </a:rPr>
              <a:t>ھي</a:t>
            </a:r>
            <a:r>
              <a:rPr lang="ar-SA" sz="2800" dirty="0" smtClean="0">
                <a:solidFill>
                  <a:schemeClr val="tx1"/>
                </a:solidFill>
              </a:rPr>
              <a:t> </a:t>
            </a:r>
            <a:r>
              <a:rPr lang="ar-SA" sz="2800" dirty="0" err="1">
                <a:solidFill>
                  <a:schemeClr val="tx1"/>
                </a:solidFill>
              </a:rPr>
              <a:t>كمیة</a:t>
            </a:r>
            <a:r>
              <a:rPr lang="ar-SA" sz="2800" dirty="0">
                <a:solidFill>
                  <a:schemeClr val="tx1"/>
                </a:solidFill>
              </a:rPr>
              <a:t> الموارد </a:t>
            </a:r>
            <a:r>
              <a:rPr lang="ar-SA" sz="2800" dirty="0" smtClean="0">
                <a:solidFill>
                  <a:schemeClr val="tx1"/>
                </a:solidFill>
              </a:rPr>
              <a:t>الضرورية </a:t>
            </a:r>
            <a:r>
              <a:rPr lang="ar-SA" sz="2800" dirty="0">
                <a:solidFill>
                  <a:schemeClr val="tx1"/>
                </a:solidFill>
              </a:rPr>
              <a:t>؟</a:t>
            </a:r>
          </a:p>
          <a:p>
            <a:pPr>
              <a:defRPr/>
            </a:pPr>
            <a:r>
              <a:rPr lang="ar-SA" sz="2800" dirty="0">
                <a:solidFill>
                  <a:schemeClr val="tx1"/>
                </a:solidFill>
              </a:rPr>
              <a:t>- متى نحتاج </a:t>
            </a:r>
            <a:r>
              <a:rPr lang="ar-SA" sz="2800" dirty="0" err="1">
                <a:solidFill>
                  <a:schemeClr val="tx1"/>
                </a:solidFill>
              </a:rPr>
              <a:t>ھذه</a:t>
            </a:r>
            <a:r>
              <a:rPr lang="ar-SA" sz="2800" dirty="0">
                <a:solidFill>
                  <a:schemeClr val="tx1"/>
                </a:solidFill>
              </a:rPr>
              <a:t> الموارد ؟</a:t>
            </a:r>
          </a:p>
          <a:p>
            <a:pPr>
              <a:defRPr/>
            </a:pPr>
            <a:r>
              <a:rPr lang="ar-SA" sz="2800" dirty="0">
                <a:solidFill>
                  <a:schemeClr val="tx1"/>
                </a:solidFill>
              </a:rPr>
              <a:t>- </a:t>
            </a:r>
            <a:r>
              <a:rPr lang="ar-SA" sz="2800" dirty="0" smtClean="0">
                <a:solidFill>
                  <a:schemeClr val="tx1"/>
                </a:solidFill>
              </a:rPr>
              <a:t>ما </a:t>
            </a:r>
            <a:r>
              <a:rPr lang="ar-SA" sz="2800" dirty="0" err="1" smtClean="0">
                <a:solidFill>
                  <a:schemeClr val="tx1"/>
                </a:solidFill>
              </a:rPr>
              <a:t>ھي</a:t>
            </a:r>
            <a:r>
              <a:rPr lang="ar-SA" sz="2800" dirty="0" smtClean="0">
                <a:solidFill>
                  <a:schemeClr val="tx1"/>
                </a:solidFill>
              </a:rPr>
              <a:t> </a:t>
            </a:r>
            <a:r>
              <a:rPr lang="ar-SA" sz="2800" dirty="0">
                <a:solidFill>
                  <a:schemeClr val="tx1"/>
                </a:solidFill>
              </a:rPr>
              <a:t>تكلفة </a:t>
            </a:r>
            <a:r>
              <a:rPr lang="ar-SA" sz="2800" dirty="0" err="1">
                <a:solidFill>
                  <a:schemeClr val="tx1"/>
                </a:solidFill>
              </a:rPr>
              <a:t>ھذه</a:t>
            </a:r>
            <a:r>
              <a:rPr lang="ar-SA" sz="2800" dirty="0">
                <a:solidFill>
                  <a:schemeClr val="tx1"/>
                </a:solidFill>
              </a:rPr>
              <a:t> الموارد ؟</a:t>
            </a:r>
          </a:p>
          <a:p>
            <a:pPr algn="just">
              <a:defRPr/>
            </a:pPr>
            <a:r>
              <a:rPr lang="ar-SA" sz="2800" u="sng" dirty="0">
                <a:solidFill>
                  <a:schemeClr val="tx1"/>
                </a:solidFill>
              </a:rPr>
              <a:t>٢- تجزئة </a:t>
            </a:r>
            <a:r>
              <a:rPr lang="ar-SA" sz="2800" u="sng" dirty="0" err="1">
                <a:solidFill>
                  <a:schemeClr val="tx1"/>
                </a:solidFill>
              </a:rPr>
              <a:t>ھیكل</a:t>
            </a:r>
            <a:r>
              <a:rPr lang="ar-SA" sz="2800" u="sng" dirty="0">
                <a:solidFill>
                  <a:schemeClr val="tx1"/>
                </a:solidFill>
              </a:rPr>
              <a:t> العمل </a:t>
            </a:r>
            <a:r>
              <a:rPr lang="ar-SA" sz="2800" dirty="0">
                <a:solidFill>
                  <a:schemeClr val="tx1"/>
                </a:solidFill>
              </a:rPr>
              <a:t>( </a:t>
            </a:r>
            <a:r>
              <a:rPr lang="ar-SA" sz="2800" dirty="0" smtClean="0">
                <a:solidFill>
                  <a:schemeClr val="tx1"/>
                </a:solidFill>
              </a:rPr>
              <a:t>تحليل </a:t>
            </a:r>
            <a:r>
              <a:rPr lang="ar-SA" sz="2800" dirty="0">
                <a:solidFill>
                  <a:schemeClr val="tx1"/>
                </a:solidFill>
              </a:rPr>
              <a:t>المشروع إلى </a:t>
            </a:r>
            <a:r>
              <a:rPr lang="ar-SA" sz="2800" dirty="0" err="1">
                <a:solidFill>
                  <a:schemeClr val="tx1"/>
                </a:solidFill>
              </a:rPr>
              <a:t>مھمات</a:t>
            </a:r>
            <a:r>
              <a:rPr lang="ar-SA" sz="2800" dirty="0">
                <a:solidFill>
                  <a:schemeClr val="tx1"/>
                </a:solidFill>
              </a:rPr>
              <a:t> – حزم عمل – وحدات عمل – أنشطة ) . واستخدام الأسئلة السابقة لكل </a:t>
            </a:r>
            <a:r>
              <a:rPr lang="ar-SA" sz="2800" dirty="0" smtClean="0">
                <a:solidFill>
                  <a:schemeClr val="tx1"/>
                </a:solidFill>
              </a:rPr>
              <a:t>جزئية </a:t>
            </a:r>
            <a:r>
              <a:rPr lang="ar-SA" sz="2800" dirty="0">
                <a:solidFill>
                  <a:schemeClr val="tx1"/>
                </a:solidFill>
              </a:rPr>
              <a:t>من </a:t>
            </a:r>
            <a:r>
              <a:rPr lang="ar-SA" sz="2800" dirty="0" err="1">
                <a:solidFill>
                  <a:schemeClr val="tx1"/>
                </a:solidFill>
              </a:rPr>
              <a:t>ھذه</a:t>
            </a:r>
            <a:r>
              <a:rPr lang="ar-SA" sz="2800" dirty="0">
                <a:solidFill>
                  <a:schemeClr val="tx1"/>
                </a:solidFill>
              </a:rPr>
              <a:t> </a:t>
            </a:r>
            <a:r>
              <a:rPr lang="ar-SA" sz="2800" dirty="0" smtClean="0">
                <a:solidFill>
                  <a:schemeClr val="tx1"/>
                </a:solidFill>
              </a:rPr>
              <a:t>الجزئيات </a:t>
            </a:r>
            <a:r>
              <a:rPr lang="ar-SA" sz="2800" dirty="0" err="1">
                <a:solidFill>
                  <a:schemeClr val="tx1"/>
                </a:solidFill>
              </a:rPr>
              <a:t>فیتم</a:t>
            </a:r>
            <a:r>
              <a:rPr lang="ar-SA" sz="2800" dirty="0">
                <a:solidFill>
                  <a:schemeClr val="tx1"/>
                </a:solidFill>
              </a:rPr>
              <a:t> </a:t>
            </a:r>
            <a:r>
              <a:rPr lang="ar-SA" sz="2800" dirty="0" smtClean="0">
                <a:solidFill>
                  <a:schemeClr val="tx1"/>
                </a:solidFill>
              </a:rPr>
              <a:t>تجميع التكاليف </a:t>
            </a:r>
            <a:r>
              <a:rPr lang="ar-SA" sz="2800" dirty="0">
                <a:solidFill>
                  <a:schemeClr val="tx1"/>
                </a:solidFill>
              </a:rPr>
              <a:t>من الأسفل نحو الأعلى إلى </a:t>
            </a:r>
            <a:r>
              <a:rPr lang="ar-SA" sz="2800" dirty="0" err="1">
                <a:solidFill>
                  <a:schemeClr val="tx1"/>
                </a:solidFill>
              </a:rPr>
              <a:t>غایة</a:t>
            </a:r>
            <a:r>
              <a:rPr lang="ar-SA" sz="2800" dirty="0">
                <a:solidFill>
                  <a:schemeClr val="tx1"/>
                </a:solidFill>
              </a:rPr>
              <a:t> اعداد </a:t>
            </a:r>
            <a:r>
              <a:rPr lang="ar-SA" sz="2800" dirty="0" smtClean="0">
                <a:solidFill>
                  <a:schemeClr val="tx1"/>
                </a:solidFill>
              </a:rPr>
              <a:t>الميزانية </a:t>
            </a:r>
            <a:r>
              <a:rPr lang="ar-SA" sz="2800" dirty="0" err="1">
                <a:solidFill>
                  <a:schemeClr val="tx1"/>
                </a:solidFill>
              </a:rPr>
              <a:t>النھائیة</a:t>
            </a:r>
            <a:endParaRPr lang="ar-SA" sz="2800" dirty="0">
              <a:solidFill>
                <a:schemeClr val="tx1"/>
              </a:solidFill>
            </a:endParaRPr>
          </a:p>
        </p:txBody>
      </p:sp>
    </p:spTree>
    <p:extLst>
      <p:ext uri="{BB962C8B-B14F-4D97-AF65-F5344CB8AC3E}">
        <p14:creationId xmlns:p14="http://schemas.microsoft.com/office/powerpoint/2010/main" val="17551218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6"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موازنة المشروع                                                                              المحاضرة الثامنة</a:t>
            </a:r>
            <a:endParaRPr lang="ar-SA" sz="2000" dirty="0">
              <a:solidFill>
                <a:schemeClr val="accent1"/>
              </a:solidFill>
            </a:endParaRPr>
          </a:p>
        </p:txBody>
      </p:sp>
      <p:sp>
        <p:nvSpPr>
          <p:cNvPr id="5" name="عنوان 1"/>
          <p:cNvSpPr>
            <a:spLocks noGrp="1"/>
          </p:cNvSpPr>
          <p:nvPr>
            <p:ph idx="1"/>
          </p:nvPr>
        </p:nvSpPr>
        <p:spPr>
          <a:xfrm>
            <a:off x="495300" y="1196753"/>
            <a:ext cx="9066212" cy="576063"/>
          </a:xfrm>
          <a:solidFill>
            <a:schemeClr val="tx2">
              <a:lumMod val="20000"/>
              <a:lumOff val="80000"/>
            </a:schemeClr>
          </a:solidFill>
        </p:spPr>
        <p:txBody>
          <a:bodyPr/>
          <a:lstStyle/>
          <a:p>
            <a:pPr rtl="1">
              <a:defRPr/>
            </a:pPr>
            <a:r>
              <a:rPr lang="ar-SA" b="1" dirty="0"/>
              <a:t>أسس </a:t>
            </a:r>
            <a:r>
              <a:rPr lang="ar-SA" b="1" dirty="0" smtClean="0"/>
              <a:t>اختيار </a:t>
            </a:r>
            <a:r>
              <a:rPr lang="ar-SA" b="1" dirty="0"/>
              <a:t>طريقة إعداد الموازنة</a:t>
            </a:r>
            <a:r>
              <a:rPr lang="ar-SA" b="1" dirty="0" smtClean="0"/>
              <a:t/>
            </a:r>
            <a:br>
              <a:rPr lang="ar-SA" b="1" dirty="0" smtClean="0"/>
            </a:br>
            <a:r>
              <a:rPr lang="ar-SA" b="1" dirty="0" smtClean="0"/>
              <a:t/>
            </a:r>
            <a:br>
              <a:rPr lang="ar-SA" b="1" dirty="0" smtClean="0"/>
            </a:br>
            <a:endParaRPr lang="ar-SA" dirty="0"/>
          </a:p>
        </p:txBody>
      </p:sp>
      <p:sp>
        <p:nvSpPr>
          <p:cNvPr id="8" name="مستطيل ذو زوايا قطرية مستديرة 7"/>
          <p:cNvSpPr/>
          <p:nvPr/>
        </p:nvSpPr>
        <p:spPr>
          <a:xfrm>
            <a:off x="643756" y="1772816"/>
            <a:ext cx="9144000" cy="4248472"/>
          </a:xfrm>
          <a:prstGeom prst="round2Diag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defRPr/>
            </a:pPr>
            <a:r>
              <a:rPr lang="ar-SA" sz="2800" dirty="0">
                <a:solidFill>
                  <a:schemeClr val="tx1"/>
                </a:solidFill>
              </a:rPr>
              <a:t>إن </a:t>
            </a:r>
            <a:r>
              <a:rPr lang="ar-SA" sz="2800" dirty="0" smtClean="0">
                <a:solidFill>
                  <a:schemeClr val="tx1"/>
                </a:solidFill>
              </a:rPr>
              <a:t>اختيار </a:t>
            </a:r>
            <a:r>
              <a:rPr lang="ar-SA" sz="2800" dirty="0">
                <a:solidFill>
                  <a:schemeClr val="tx1"/>
                </a:solidFill>
              </a:rPr>
              <a:t>إحدى الطرق </a:t>
            </a:r>
            <a:r>
              <a:rPr lang="ar-SA" sz="2800" dirty="0" smtClean="0">
                <a:solidFill>
                  <a:schemeClr val="tx1"/>
                </a:solidFill>
              </a:rPr>
              <a:t>المذكورة </a:t>
            </a:r>
            <a:r>
              <a:rPr lang="ar-SA" sz="2800" dirty="0">
                <a:solidFill>
                  <a:schemeClr val="tx1"/>
                </a:solidFill>
              </a:rPr>
              <a:t>سابقا </a:t>
            </a:r>
            <a:r>
              <a:rPr lang="ar-SA" sz="2800" dirty="0" err="1">
                <a:solidFill>
                  <a:schemeClr val="tx1"/>
                </a:solidFill>
              </a:rPr>
              <a:t>یعتمد</a:t>
            </a:r>
            <a:r>
              <a:rPr lang="ar-SA" sz="2800" dirty="0">
                <a:solidFill>
                  <a:schemeClr val="tx1"/>
                </a:solidFill>
              </a:rPr>
              <a:t> على مجموعة من العوامل :</a:t>
            </a:r>
          </a:p>
          <a:p>
            <a:pPr algn="just">
              <a:defRPr/>
            </a:pPr>
            <a:r>
              <a:rPr lang="ar-SA" sz="2800" dirty="0">
                <a:solidFill>
                  <a:schemeClr val="tx1"/>
                </a:solidFill>
              </a:rPr>
              <a:t>١- </a:t>
            </a:r>
            <a:r>
              <a:rPr lang="ar-SA" sz="2800" b="1" dirty="0">
                <a:solidFill>
                  <a:schemeClr val="tx1"/>
                </a:solidFill>
              </a:rPr>
              <a:t>حجم المشروع : </a:t>
            </a:r>
            <a:r>
              <a:rPr lang="ar-SA" sz="2800" dirty="0">
                <a:solidFill>
                  <a:schemeClr val="tx1"/>
                </a:solidFill>
              </a:rPr>
              <a:t>كلما زاد حجم المشروع كلما أصبح بحاجة إلى </a:t>
            </a:r>
            <a:r>
              <a:rPr lang="ar-SA" sz="2800" dirty="0" smtClean="0">
                <a:solidFill>
                  <a:schemeClr val="tx1"/>
                </a:solidFill>
              </a:rPr>
              <a:t>طريقة </a:t>
            </a:r>
            <a:r>
              <a:rPr lang="ar-SA" sz="2800" dirty="0">
                <a:solidFill>
                  <a:schemeClr val="tx1"/>
                </a:solidFill>
              </a:rPr>
              <a:t>أكثر دقة ( مثل </a:t>
            </a:r>
            <a:r>
              <a:rPr lang="ar-SA" sz="2800" dirty="0" smtClean="0">
                <a:solidFill>
                  <a:schemeClr val="tx1"/>
                </a:solidFill>
              </a:rPr>
              <a:t>طريقة </a:t>
            </a:r>
            <a:r>
              <a:rPr lang="ar-SA" sz="2800" dirty="0">
                <a:solidFill>
                  <a:schemeClr val="tx1"/>
                </a:solidFill>
              </a:rPr>
              <a:t>من الأسفل إلى الأعلى )</a:t>
            </a:r>
          </a:p>
          <a:p>
            <a:pPr algn="just">
              <a:defRPr/>
            </a:pPr>
            <a:r>
              <a:rPr lang="ar-SA" sz="2800" dirty="0">
                <a:solidFill>
                  <a:schemeClr val="tx1"/>
                </a:solidFill>
              </a:rPr>
              <a:t>٢- </a:t>
            </a:r>
            <a:r>
              <a:rPr lang="ar-SA" sz="2800" b="1" dirty="0">
                <a:solidFill>
                  <a:schemeClr val="tx1"/>
                </a:solidFill>
              </a:rPr>
              <a:t>تنوع المشروع : </a:t>
            </a:r>
            <a:r>
              <a:rPr lang="ar-SA" sz="2800" dirty="0">
                <a:solidFill>
                  <a:schemeClr val="tx1"/>
                </a:solidFill>
              </a:rPr>
              <a:t>كلما تنوع المشروع في أنشطة المشروع بدرجة </a:t>
            </a:r>
            <a:r>
              <a:rPr lang="ar-SA" sz="2800" dirty="0" smtClean="0">
                <a:solidFill>
                  <a:schemeClr val="tx1"/>
                </a:solidFill>
              </a:rPr>
              <a:t>عالية </a:t>
            </a:r>
            <a:r>
              <a:rPr lang="ar-SA" sz="2800" dirty="0">
                <a:solidFill>
                  <a:schemeClr val="tx1"/>
                </a:solidFill>
              </a:rPr>
              <a:t>كلما أصبح بحاجة إلى </a:t>
            </a:r>
            <a:r>
              <a:rPr lang="ar-SA" sz="2800" dirty="0" smtClean="0">
                <a:solidFill>
                  <a:schemeClr val="tx1"/>
                </a:solidFill>
              </a:rPr>
              <a:t>طريقة </a:t>
            </a:r>
            <a:r>
              <a:rPr lang="ar-SA" sz="2800" dirty="0">
                <a:solidFill>
                  <a:schemeClr val="tx1"/>
                </a:solidFill>
              </a:rPr>
              <a:t>أكثر دقة ( مثل </a:t>
            </a:r>
            <a:r>
              <a:rPr lang="ar-SA" sz="2800" dirty="0" smtClean="0">
                <a:solidFill>
                  <a:schemeClr val="tx1"/>
                </a:solidFill>
              </a:rPr>
              <a:t>طريقة </a:t>
            </a:r>
            <a:r>
              <a:rPr lang="ar-SA" sz="2800" dirty="0">
                <a:solidFill>
                  <a:schemeClr val="tx1"/>
                </a:solidFill>
              </a:rPr>
              <a:t>من الأسفل إلى الأعلى )</a:t>
            </a:r>
          </a:p>
          <a:p>
            <a:pPr algn="just">
              <a:defRPr/>
            </a:pPr>
            <a:r>
              <a:rPr lang="ar-SA" sz="2800" dirty="0">
                <a:solidFill>
                  <a:schemeClr val="tx1"/>
                </a:solidFill>
              </a:rPr>
              <a:t>٣- </a:t>
            </a:r>
            <a:r>
              <a:rPr lang="ar-SA" sz="2800" b="1" dirty="0">
                <a:solidFill>
                  <a:schemeClr val="tx1"/>
                </a:solidFill>
              </a:rPr>
              <a:t>نمط ادارة المشروع : </a:t>
            </a:r>
            <a:r>
              <a:rPr lang="ar-SA" sz="2800" dirty="0">
                <a:solidFill>
                  <a:schemeClr val="tx1"/>
                </a:solidFill>
              </a:rPr>
              <a:t>اذا كانت </a:t>
            </a:r>
            <a:r>
              <a:rPr lang="ar-SA" sz="2800" dirty="0" smtClean="0">
                <a:solidFill>
                  <a:schemeClr val="tx1"/>
                </a:solidFill>
              </a:rPr>
              <a:t>الإدارة مركزية فإنها </a:t>
            </a:r>
            <a:r>
              <a:rPr lang="ar-SA" sz="2800" dirty="0">
                <a:solidFill>
                  <a:schemeClr val="tx1"/>
                </a:solidFill>
              </a:rPr>
              <a:t>غالبا </a:t>
            </a:r>
            <a:r>
              <a:rPr lang="ar-SA" sz="2800" dirty="0" smtClean="0">
                <a:solidFill>
                  <a:schemeClr val="tx1"/>
                </a:solidFill>
              </a:rPr>
              <a:t>ستستخدم </a:t>
            </a:r>
            <a:r>
              <a:rPr lang="ar-SA" sz="2800" dirty="0" err="1">
                <a:solidFill>
                  <a:schemeClr val="tx1"/>
                </a:solidFill>
              </a:rPr>
              <a:t>طریقة</a:t>
            </a:r>
            <a:r>
              <a:rPr lang="ar-SA" sz="2800" dirty="0">
                <a:solidFill>
                  <a:schemeClr val="tx1"/>
                </a:solidFill>
              </a:rPr>
              <a:t> من الأعلى إلى الأسفل فإذا كانت </a:t>
            </a:r>
            <a:r>
              <a:rPr lang="ar-SA" sz="2800" dirty="0" smtClean="0">
                <a:solidFill>
                  <a:schemeClr val="tx1"/>
                </a:solidFill>
              </a:rPr>
              <a:t>الإدارة </a:t>
            </a:r>
            <a:r>
              <a:rPr lang="ar-SA" sz="2800" dirty="0" err="1">
                <a:solidFill>
                  <a:schemeClr val="tx1"/>
                </a:solidFill>
              </a:rPr>
              <a:t>غیر</a:t>
            </a:r>
            <a:r>
              <a:rPr lang="ar-SA" sz="2800" dirty="0">
                <a:solidFill>
                  <a:schemeClr val="tx1"/>
                </a:solidFill>
              </a:rPr>
              <a:t> </a:t>
            </a:r>
            <a:r>
              <a:rPr lang="ar-SA" sz="2800" dirty="0" smtClean="0">
                <a:solidFill>
                  <a:schemeClr val="tx1"/>
                </a:solidFill>
              </a:rPr>
              <a:t>مركزية فإنها </a:t>
            </a:r>
            <a:r>
              <a:rPr lang="ar-SA" sz="2800" dirty="0">
                <a:solidFill>
                  <a:schemeClr val="tx1"/>
                </a:solidFill>
              </a:rPr>
              <a:t>ستستخدم </a:t>
            </a:r>
            <a:r>
              <a:rPr lang="ar-SA" sz="2800" dirty="0" err="1">
                <a:solidFill>
                  <a:schemeClr val="tx1"/>
                </a:solidFill>
              </a:rPr>
              <a:t>طریقة</a:t>
            </a:r>
            <a:r>
              <a:rPr lang="ar-SA" sz="2800" dirty="0">
                <a:solidFill>
                  <a:schemeClr val="tx1"/>
                </a:solidFill>
              </a:rPr>
              <a:t> من الأسفل إلى الأعلى</a:t>
            </a:r>
          </a:p>
          <a:p>
            <a:pPr algn="just">
              <a:defRPr/>
            </a:pPr>
            <a:r>
              <a:rPr lang="ar-SA" sz="2800" dirty="0">
                <a:solidFill>
                  <a:schemeClr val="tx1"/>
                </a:solidFill>
              </a:rPr>
              <a:t>٤- </a:t>
            </a:r>
            <a:r>
              <a:rPr lang="ar-SA" sz="2800" b="1" dirty="0">
                <a:solidFill>
                  <a:schemeClr val="tx1"/>
                </a:solidFill>
              </a:rPr>
              <a:t>الثقافة </a:t>
            </a:r>
            <a:r>
              <a:rPr lang="ar-SA" sz="2800" b="1" dirty="0" smtClean="0">
                <a:solidFill>
                  <a:schemeClr val="tx1"/>
                </a:solidFill>
              </a:rPr>
              <a:t>السائدة </a:t>
            </a:r>
            <a:r>
              <a:rPr lang="ar-SA" sz="2800" dirty="0">
                <a:solidFill>
                  <a:schemeClr val="tx1"/>
                </a:solidFill>
              </a:rPr>
              <a:t>( ثقافة </a:t>
            </a:r>
            <a:r>
              <a:rPr lang="ar-SA" sz="2800" dirty="0" smtClean="0">
                <a:solidFill>
                  <a:schemeClr val="tx1"/>
                </a:solidFill>
              </a:rPr>
              <a:t>مركزية </a:t>
            </a:r>
            <a:r>
              <a:rPr lang="ar-SA" sz="2800" dirty="0">
                <a:solidFill>
                  <a:schemeClr val="tx1"/>
                </a:solidFill>
              </a:rPr>
              <a:t>محافظة – ثقافة منفتحة ومرنة )</a:t>
            </a:r>
          </a:p>
        </p:txBody>
      </p:sp>
    </p:spTree>
    <p:extLst>
      <p:ext uri="{BB962C8B-B14F-4D97-AF65-F5344CB8AC3E}">
        <p14:creationId xmlns:p14="http://schemas.microsoft.com/office/powerpoint/2010/main" val="9934728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15</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موازنة المشروع                                                                              المحاضرة الثامنة</a:t>
            </a:r>
            <a:endParaRPr lang="ar-SA" sz="2000" dirty="0">
              <a:solidFill>
                <a:schemeClr val="accent1"/>
              </a:solidFill>
            </a:endParaRPr>
          </a:p>
        </p:txBody>
      </p:sp>
      <p:sp>
        <p:nvSpPr>
          <p:cNvPr id="5" name="مستطيل مستدير الزوايا 4"/>
          <p:cNvSpPr/>
          <p:nvPr/>
        </p:nvSpPr>
        <p:spPr>
          <a:xfrm>
            <a:off x="560512" y="1124744"/>
            <a:ext cx="8699376" cy="576064"/>
          </a:xfrm>
          <a:prstGeom prst="roundRect">
            <a:avLst/>
          </a:prstGeom>
          <a:solidFill>
            <a:schemeClr val="accent1"/>
          </a:solidFill>
        </p:spPr>
        <p:style>
          <a:lnRef idx="2">
            <a:schemeClr val="accent6"/>
          </a:lnRef>
          <a:fillRef idx="1">
            <a:schemeClr val="lt1"/>
          </a:fillRef>
          <a:effectRef idx="0">
            <a:schemeClr val="accent6"/>
          </a:effectRef>
          <a:fontRef idx="minor">
            <a:schemeClr val="dk1"/>
          </a:fontRef>
        </p:style>
        <p:txBody>
          <a:bodyPr rtlCol="0" anchor="ctr"/>
          <a:lstStyle/>
          <a:p>
            <a:r>
              <a:rPr lang="ar-SA" sz="2000" dirty="0" smtClean="0">
                <a:solidFill>
                  <a:schemeClr val="tx1"/>
                </a:solidFill>
              </a:rPr>
              <a:t>تمويل المشاريع غير الرابحة</a:t>
            </a:r>
            <a:endParaRPr lang="en-US" sz="2000" dirty="0">
              <a:solidFill>
                <a:schemeClr val="tx1"/>
              </a:solidFill>
            </a:endParaRPr>
          </a:p>
        </p:txBody>
      </p:sp>
      <p:sp>
        <p:nvSpPr>
          <p:cNvPr id="6" name="مستطيل مستدير الزوايا 5"/>
          <p:cNvSpPr/>
          <p:nvPr/>
        </p:nvSpPr>
        <p:spPr>
          <a:xfrm>
            <a:off x="560512" y="1916832"/>
            <a:ext cx="8699376" cy="41044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r-SA" sz="2400" dirty="0" smtClean="0"/>
              <a:t>في بعض الأحيان تضطر المنظمات الى تمويل مشاريع غير رابحة وذلك لأسباب عديدة منها:</a:t>
            </a:r>
          </a:p>
          <a:p>
            <a:pPr marL="342900" indent="-342900">
              <a:buAutoNum type="arabicPeriod"/>
            </a:pPr>
            <a:r>
              <a:rPr lang="ar-SA" sz="2400" dirty="0" smtClean="0"/>
              <a:t>تطوير معرفة جديدة او تكنولوجيا جديدة تخدم المنظمة وتساعد في تحقيق رسالتها.</a:t>
            </a:r>
          </a:p>
          <a:p>
            <a:pPr marL="342900" indent="-342900">
              <a:buAutoNum type="arabicPeriod"/>
            </a:pPr>
            <a:r>
              <a:rPr lang="ar-SA" sz="2400" dirty="0" smtClean="0"/>
              <a:t>مساعدة الشركة الام في الحصول على موطئ قدم في مجال المشروع ودخول المنافسة في هذا الحقل.</a:t>
            </a:r>
          </a:p>
          <a:p>
            <a:pPr marL="342900" indent="-342900">
              <a:buAutoNum type="arabicPeriod"/>
            </a:pPr>
            <a:r>
              <a:rPr lang="ar-SA" sz="2400" dirty="0" smtClean="0"/>
              <a:t>تمكين الشركة من الحصول على بعض الأجزاء اللازمة او الخدمات اللازمة لإتمام العمل او المنتج الذي تهتم به الشركة.</a:t>
            </a:r>
          </a:p>
        </p:txBody>
      </p:sp>
    </p:spTree>
    <p:extLst>
      <p:ext uri="{BB962C8B-B14F-4D97-AF65-F5344CB8AC3E}">
        <p14:creationId xmlns:p14="http://schemas.microsoft.com/office/powerpoint/2010/main" val="1586062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fld id="{7B8EA862-7DD5-4A06-BDE1-DB7EC5FAA60C}" type="slidenum">
              <a:rPr lang="ar-SA" smtClean="0"/>
              <a:pPr>
                <a:defRPr/>
              </a:pPr>
              <a:t>16</a:t>
            </a:fld>
            <a:endParaRPr lang="en-US" dirty="0"/>
          </a:p>
        </p:txBody>
      </p:sp>
      <p:sp>
        <p:nvSpPr>
          <p:cNvPr id="4" name="Title 1"/>
          <p:cNvSpPr txBox="1">
            <a:spLocks/>
          </p:cNvSpPr>
          <p:nvPr/>
        </p:nvSpPr>
        <p:spPr>
          <a:xfrm>
            <a:off x="344488" y="275940"/>
            <a:ext cx="8915400" cy="560772"/>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solidFill>
                  <a:schemeClr val="accent1"/>
                </a:solidFill>
              </a:rPr>
              <a:t>موازنة المشروع                                                                              المحاضرة الثامنة</a:t>
            </a:r>
            <a:endParaRPr lang="ar-SA" sz="2000" dirty="0">
              <a:solidFill>
                <a:schemeClr val="accent1"/>
              </a:solidFill>
            </a:endParaRPr>
          </a:p>
        </p:txBody>
      </p:sp>
      <p:sp>
        <p:nvSpPr>
          <p:cNvPr id="5" name="مستطيل 4"/>
          <p:cNvSpPr/>
          <p:nvPr/>
        </p:nvSpPr>
        <p:spPr>
          <a:xfrm>
            <a:off x="128464" y="2060848"/>
            <a:ext cx="9361040" cy="2246769"/>
          </a:xfrm>
          <a:prstGeom prst="rect">
            <a:avLst/>
          </a:prstGeom>
        </p:spPr>
        <p:txBody>
          <a:bodyPr wrap="square">
            <a:spAutoFit/>
          </a:bodyPr>
          <a:lstStyle/>
          <a:p>
            <a:r>
              <a:rPr lang="ar-SA" sz="2800" dirty="0" smtClean="0"/>
              <a:t>4. تمكين </a:t>
            </a:r>
            <a:r>
              <a:rPr lang="ar-SA" sz="2800" dirty="0"/>
              <a:t>الشركة من تحسن موقعها في العطاءات او المقاولات القادمة </a:t>
            </a:r>
            <a:endParaRPr lang="ar-SA" sz="2800" dirty="0" smtClean="0"/>
          </a:p>
          <a:p>
            <a:r>
              <a:rPr lang="ar-SA" sz="2800" dirty="0" smtClean="0"/>
              <a:t>5. تحسن </a:t>
            </a:r>
            <a:r>
              <a:rPr lang="ar-SA" sz="2800" dirty="0"/>
              <a:t>الموقع التنافسي للشركة </a:t>
            </a:r>
            <a:r>
              <a:rPr lang="ar-SA" sz="2800" dirty="0" smtClean="0"/>
              <a:t>الام.</a:t>
            </a:r>
          </a:p>
          <a:p>
            <a:r>
              <a:rPr lang="ar-SA" sz="2800" dirty="0" smtClean="0"/>
              <a:t>6. توسيع </a:t>
            </a:r>
            <a:r>
              <a:rPr lang="ar-SA" sz="2800" dirty="0"/>
              <a:t>خط الإنتاج او خط الاعمال في الشركة </a:t>
            </a:r>
            <a:r>
              <a:rPr lang="ar-SA" sz="2800" dirty="0" smtClean="0"/>
              <a:t>الام.</a:t>
            </a:r>
          </a:p>
          <a:p>
            <a:r>
              <a:rPr lang="ar-SA" sz="2800" dirty="0" smtClean="0"/>
              <a:t>7.ممارسة المسؤولية الاجتماعية مثل المشاريع التي تنفذها الحكومة لصالح الشعب.</a:t>
            </a:r>
            <a:endParaRPr lang="en-US" sz="2800" dirty="0"/>
          </a:p>
        </p:txBody>
      </p:sp>
    </p:spTree>
    <p:extLst>
      <p:ext uri="{BB962C8B-B14F-4D97-AF65-F5344CB8AC3E}">
        <p14:creationId xmlns:p14="http://schemas.microsoft.com/office/powerpoint/2010/main" val="3062286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rPr>
              <a:t>All Rights Reserved for KFU ©</a:t>
            </a:r>
            <a:endParaRPr lang="en-US" sz="1100" b="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template-final.potx" id="{95F461BE-526E-4CA1-9DA5-0D8BE929E680}" vid="{4B94896F-684C-4F32-8A74-8D9CFF96F3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Managemnt-template-final</Template>
  <TotalTime>6210</TotalTime>
  <Words>879</Words>
  <Application>Microsoft Office PowerPoint</Application>
  <PresentationFormat>A4 Paper (210x297 mm)</PresentationFormat>
  <Paragraphs>132</Paragraphs>
  <Slides>17</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ae_AlMateen</vt:lpstr>
      <vt:lpstr>Arabic Transparent</vt:lpstr>
      <vt:lpstr>Arial</vt:lpstr>
      <vt:lpstr>AYM Wadiy S_U normal.</vt:lpstr>
      <vt:lpstr>Calibri</vt:lpstr>
      <vt:lpstr>PT Bold Heading</vt:lpstr>
      <vt:lpstr>Times New Roman</vt:lpstr>
      <vt:lpstr>Office Theme</vt:lpstr>
      <vt:lpstr>PowerPoint Presentation</vt:lpstr>
      <vt:lpstr>PowerPoint Presentation</vt:lpstr>
      <vt:lpstr>المحاضرة الثامنة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Bassim Ali Yoseif Alsabbgh</cp:lastModifiedBy>
  <cp:revision>177</cp:revision>
  <dcterms:created xsi:type="dcterms:W3CDTF">2014-09-11T06:47:01Z</dcterms:created>
  <dcterms:modified xsi:type="dcterms:W3CDTF">2014-11-06T07:21:41Z</dcterms:modified>
</cp:coreProperties>
</file>