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10" r:id="rId3"/>
    <p:sldId id="375" r:id="rId4"/>
    <p:sldId id="376" r:id="rId5"/>
    <p:sldId id="380" r:id="rId6"/>
    <p:sldId id="381" r:id="rId7"/>
    <p:sldId id="373" r:id="rId8"/>
    <p:sldId id="372" r:id="rId9"/>
    <p:sldId id="393" r:id="rId10"/>
    <p:sldId id="371" r:id="rId11"/>
    <p:sldId id="384" r:id="rId12"/>
    <p:sldId id="385" r:id="rId13"/>
    <p:sldId id="386" r:id="rId14"/>
    <p:sldId id="387" r:id="rId15"/>
    <p:sldId id="370" r:id="rId16"/>
    <p:sldId id="369" r:id="rId17"/>
    <p:sldId id="388" r:id="rId18"/>
    <p:sldId id="389" r:id="rId19"/>
    <p:sldId id="390" r:id="rId20"/>
    <p:sldId id="391" r:id="rId21"/>
    <p:sldId id="392" r:id="rId22"/>
    <p:sldId id="368" r:id="rId23"/>
    <p:sldId id="367" r:id="rId24"/>
    <p:sldId id="366" r:id="rId25"/>
    <p:sldId id="383"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1" d="100"/>
          <a:sy n="71" d="100"/>
        </p:scale>
        <p:origin x="104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11/5/2014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600915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28879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296377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329947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4185675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813373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3112362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3143514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465206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3465719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2884943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3893103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1034556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694308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3013939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83632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التاسعة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إدارة فريق المشروع</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عنصر نائب للمحتوى 4"/>
          <p:cNvSpPr>
            <a:spLocks noGrp="1"/>
          </p:cNvSpPr>
          <p:nvPr>
            <p:ph idx="1"/>
          </p:nvPr>
        </p:nvSpPr>
        <p:spPr>
          <a:xfrm>
            <a:off x="965200" y="1115097"/>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6" name="عنصر نائب للمحتوى 6"/>
          <p:cNvSpPr txBox="1">
            <a:spLocks/>
          </p:cNvSpPr>
          <p:nvPr/>
        </p:nvSpPr>
        <p:spPr bwMode="auto">
          <a:xfrm>
            <a:off x="723573" y="2465388"/>
            <a:ext cx="8915400" cy="2743944"/>
          </a:xfrm>
          <a:prstGeom prst="roundRect">
            <a:avLst/>
          </a:prstGeom>
          <a:ln w="9525" cap="flat" cmpd="sng" algn="ctr">
            <a:solidFill>
              <a:schemeClr val="accent3">
                <a:shade val="95000"/>
                <a:satMod val="105000"/>
              </a:schemeClr>
            </a:solidFill>
            <a:prstDash val="solid"/>
            <a:miter lim="800000"/>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mn-cs"/>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mn-cs"/>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mn-cs"/>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mn-cs"/>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just" rtl="1">
              <a:defRPr/>
            </a:pPr>
            <a:r>
              <a:rPr lang="ar-SA" sz="2400" dirty="0" smtClean="0"/>
              <a:t>تعريف فريق </a:t>
            </a:r>
            <a:r>
              <a:rPr lang="ar-SA" sz="2400" dirty="0" smtClean="0"/>
              <a:t>المشروع</a:t>
            </a:r>
            <a:endParaRPr lang="en-US" sz="2400" dirty="0" smtClean="0"/>
          </a:p>
          <a:p>
            <a:pPr algn="just" rtl="1">
              <a:defRPr/>
            </a:pPr>
            <a:r>
              <a:rPr lang="ar-SA" sz="2400" dirty="0" smtClean="0"/>
              <a:t>مزايا تكوين فرق العمل </a:t>
            </a:r>
            <a:endParaRPr lang="ar-SA" sz="2400" dirty="0" smtClean="0"/>
          </a:p>
          <a:p>
            <a:pPr algn="just" rtl="1">
              <a:defRPr/>
            </a:pPr>
            <a:r>
              <a:rPr lang="ar-SA" sz="2400" dirty="0" smtClean="0"/>
              <a:t>إدارة فريق </a:t>
            </a:r>
            <a:r>
              <a:rPr lang="ar-SA" sz="2400" dirty="0" smtClean="0"/>
              <a:t>المشروع</a:t>
            </a:r>
          </a:p>
          <a:p>
            <a:pPr algn="just" rtl="1">
              <a:defRPr/>
            </a:pPr>
            <a:r>
              <a:rPr lang="ar-SA" sz="2400" dirty="0" smtClean="0"/>
              <a:t>التعرف على أنماط فرق العمل</a:t>
            </a:r>
            <a:endParaRPr lang="ar-SA" sz="2400" dirty="0" smtClean="0"/>
          </a:p>
          <a:p>
            <a:pPr algn="just" rtl="1">
              <a:defRPr/>
            </a:pPr>
            <a:r>
              <a:rPr lang="ar-SA" sz="2400" dirty="0" smtClean="0"/>
              <a:t>تحديد خصائص الفرق في </a:t>
            </a:r>
            <a:r>
              <a:rPr lang="ar-SA" sz="2400" dirty="0" smtClean="0"/>
              <a:t>المنظمات</a:t>
            </a:r>
            <a:endParaRPr lang="ar-SA" sz="2400" dirty="0"/>
          </a:p>
          <a:p>
            <a:pPr algn="just" rtl="1">
              <a:defRPr/>
            </a:pPr>
            <a:r>
              <a:rPr lang="ar-SA" sz="2400" dirty="0" smtClean="0"/>
              <a:t>التعرف على موضوع الاختلافات داخل فريق العمل</a:t>
            </a:r>
            <a:endParaRPr lang="en-US" sz="2400"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التمهيد والتعريف</a:t>
            </a:r>
            <a:endParaRPr lang="ar-SA" dirty="0">
              <a:cs typeface="PT Bold Heading" pitchFamily="2" charset="-78"/>
            </a:endParaRPr>
          </a:p>
        </p:txBody>
      </p:sp>
      <p:sp>
        <p:nvSpPr>
          <p:cNvPr id="11" name="مستطيل ذو زوايا قطرية مستديرة 10"/>
          <p:cNvSpPr/>
          <p:nvPr/>
        </p:nvSpPr>
        <p:spPr>
          <a:xfrm>
            <a:off x="502864" y="1916832"/>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وعلى الرغم من ان مدير المشروع قد يقوم بعمليه اختيار الطاقم الذي سيعمل معه، الان انه قد تواجه بعض المشاكل، لاسيما اذا تم استعارة هذه الطاقم من الإدارات الوظيفية، وقد يتأثر الولاء للمشروع ووحدة الامر وعليه لابد على مدير المشروع ان يقود فريقه بكفاءة وفاعليه نحو تحقيق اهداف المشروع .</a:t>
            </a:r>
          </a:p>
          <a:p>
            <a:pPr algn="just">
              <a:defRPr/>
            </a:pPr>
            <a:r>
              <a:rPr lang="ar-SA" sz="2800" dirty="0">
                <a:solidFill>
                  <a:schemeClr val="tx1"/>
                </a:solidFill>
              </a:rPr>
              <a:t>فريق المشروع او طاقم المشروع هو مجموع الافراد الذين يعملون مع مدير المشروع وتحت ادارته لإنجاز المشروع والوصول به الى أهدافه في الوقت والكلفة والمواصفات المطلوبة.</a:t>
            </a: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Tree>
    <p:extLst>
      <p:ext uri="{BB962C8B-B14F-4D97-AF65-F5344CB8AC3E}">
        <p14:creationId xmlns:p14="http://schemas.microsoft.com/office/powerpoint/2010/main" val="2803074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تابع </a:t>
            </a:r>
            <a:endParaRPr lang="ar-SA" dirty="0">
              <a:cs typeface="PT Bold Heading" pitchFamily="2" charset="-78"/>
            </a:endParaRPr>
          </a:p>
        </p:txBody>
      </p:sp>
      <p:sp>
        <p:nvSpPr>
          <p:cNvPr id="6" name="مستطيل ذو زوايا قطرية مستديرة 5"/>
          <p:cNvSpPr/>
          <p:nvPr/>
        </p:nvSpPr>
        <p:spPr>
          <a:xfrm>
            <a:off x="643756" y="2046024"/>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 كما يعرف ايضا </a:t>
            </a:r>
            <a:r>
              <a:rPr lang="ar-SA" sz="2800" dirty="0">
                <a:solidFill>
                  <a:schemeClr val="tx1"/>
                </a:solidFill>
              </a:rPr>
              <a:t>فریق العمل للمشروع </a:t>
            </a:r>
            <a:r>
              <a:rPr lang="ar-SA" sz="2800" b="1" dirty="0">
                <a:solidFill>
                  <a:schemeClr val="tx1"/>
                </a:solidFill>
              </a:rPr>
              <a:t>بأنه مجموعة من الأعضاء ذوي تخصصات مھنیة متنوعة یعملون معا لتحقیق أھداف محدده خاصة بالمشروع لفتره زمنیة محدوده وعملھم یتم بشكل جماعي وبالتعاون المتبادل فیما بینھم.</a:t>
            </a:r>
            <a:endParaRPr lang="ar-SA" sz="2800" dirty="0">
              <a:solidFill>
                <a:schemeClr val="tx1"/>
              </a:solidFill>
            </a:endParaRPr>
          </a:p>
        </p:txBody>
      </p:sp>
      <p:sp>
        <p:nvSpPr>
          <p:cNvPr id="9"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p>
          <a:p>
            <a:endParaRPr lang="ar-SA" sz="2000" dirty="0">
              <a:solidFill>
                <a:schemeClr val="accent1"/>
              </a:solidFill>
            </a:endParaRPr>
          </a:p>
        </p:txBody>
      </p:sp>
    </p:spTree>
    <p:extLst>
      <p:ext uri="{BB962C8B-B14F-4D97-AF65-F5344CB8AC3E}">
        <p14:creationId xmlns:p14="http://schemas.microsoft.com/office/powerpoint/2010/main" val="1086929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أهمية فرق العمل</a:t>
            </a: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9" name="مستطيل ذو زوايا قطرية مستديرة 8"/>
          <p:cNvSpPr/>
          <p:nvPr/>
        </p:nvSpPr>
        <p:spPr>
          <a:xfrm>
            <a:off x="643756" y="2071424"/>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 ھي إحدى ركائز نجاح وتقدم المنظمات</a:t>
            </a:r>
          </a:p>
          <a:p>
            <a:pPr>
              <a:defRPr/>
            </a:pPr>
            <a:r>
              <a:rPr lang="ar-SA" sz="2800" dirty="0">
                <a:solidFill>
                  <a:schemeClr val="tx1"/>
                </a:solidFill>
              </a:rPr>
              <a:t>- ھناك الحاجة إلى التعاون والتكامل بین العاملین لتحقیق أھداف المشروع</a:t>
            </a:r>
          </a:p>
          <a:p>
            <a:pPr>
              <a:defRPr/>
            </a:pPr>
            <a:r>
              <a:rPr lang="ar-SA" sz="2800" dirty="0">
                <a:solidFill>
                  <a:schemeClr val="tx1"/>
                </a:solidFill>
              </a:rPr>
              <a:t>- تعتبر أداة فعالة لإنجاز المھام المشتركة</a:t>
            </a:r>
          </a:p>
          <a:p>
            <a:pPr>
              <a:defRPr/>
            </a:pPr>
            <a:r>
              <a:rPr lang="ar-SA" sz="2800" dirty="0">
                <a:solidFill>
                  <a:schemeClr val="tx1"/>
                </a:solidFill>
              </a:rPr>
              <a:t>- ترفع من إنتاجیة العمل</a:t>
            </a:r>
          </a:p>
          <a:p>
            <a:pPr>
              <a:defRPr/>
            </a:pPr>
            <a:r>
              <a:rPr lang="ar-SA" sz="2800" dirty="0">
                <a:solidFill>
                  <a:schemeClr val="tx1"/>
                </a:solidFill>
              </a:rPr>
              <a:t>- تساعد على المرونة</a:t>
            </a:r>
          </a:p>
          <a:p>
            <a:pPr>
              <a:defRPr/>
            </a:pPr>
            <a:r>
              <a:rPr lang="ar-SA" sz="2800" dirty="0">
                <a:solidFill>
                  <a:schemeClr val="tx1"/>
                </a:solidFill>
              </a:rPr>
              <a:t>- تحسن مستوى الجوده</a:t>
            </a:r>
          </a:p>
          <a:p>
            <a:pPr>
              <a:defRPr/>
            </a:pPr>
            <a:r>
              <a:rPr lang="ar-SA" sz="2800" dirty="0">
                <a:solidFill>
                  <a:schemeClr val="tx1"/>
                </a:solidFill>
              </a:rPr>
              <a:t>- تعمل على تحقیق رضا العملاء</a:t>
            </a:r>
          </a:p>
        </p:txBody>
      </p:sp>
    </p:spTree>
    <p:extLst>
      <p:ext uri="{BB962C8B-B14F-4D97-AF65-F5344CB8AC3E}">
        <p14:creationId xmlns:p14="http://schemas.microsoft.com/office/powerpoint/2010/main" val="3169191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5" name="عنصر نائب للمحتوى 4"/>
          <p:cNvSpPr txBox="1">
            <a:spLocks noGrp="1"/>
          </p:cNvSpPr>
          <p:nvPr>
            <p:ph idx="1"/>
          </p:nvPr>
        </p:nvSpPr>
        <p:spPr bwMode="auto">
          <a:xfrm>
            <a:off x="632520"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مزايا تكوين فرق العمل</a:t>
            </a:r>
            <a:endParaRPr lang="ar-SA" dirty="0">
              <a:cs typeface="PT Bold Heading" pitchFamily="2" charset="-78"/>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p>
          <a:p>
            <a:endParaRPr lang="ar-SA" sz="2000" dirty="0">
              <a:solidFill>
                <a:schemeClr val="accent1"/>
              </a:solidFill>
            </a:endParaRPr>
          </a:p>
        </p:txBody>
      </p:sp>
      <p:sp>
        <p:nvSpPr>
          <p:cNvPr id="7" name="مستطيل ذو زوايا قطرية مستديرة 6"/>
          <p:cNvSpPr/>
          <p:nvPr/>
        </p:nvSpPr>
        <p:spPr>
          <a:xfrm>
            <a:off x="381000" y="1729408"/>
            <a:ext cx="9144000" cy="398559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 تعطي قیمة أعلى لمخرجات العمل التنظیمي</a:t>
            </a:r>
          </a:p>
          <a:p>
            <a:pPr>
              <a:defRPr/>
            </a:pPr>
            <a:r>
              <a:rPr lang="ar-SA" sz="2800" dirty="0">
                <a:solidFill>
                  <a:schemeClr val="tx1"/>
                </a:solidFill>
              </a:rPr>
              <a:t>- تخلق جوا من الرضا للأعضاء العاملین في الفریق</a:t>
            </a:r>
          </a:p>
          <a:p>
            <a:pPr>
              <a:defRPr/>
            </a:pPr>
            <a:r>
              <a:rPr lang="ar-SA" sz="2800" dirty="0">
                <a:solidFill>
                  <a:schemeClr val="tx1"/>
                </a:solidFill>
              </a:rPr>
              <a:t>- تقرب وجھات النظر بین الأعضاء</a:t>
            </a:r>
          </a:p>
          <a:p>
            <a:pPr>
              <a:defRPr/>
            </a:pPr>
            <a:r>
              <a:rPr lang="ar-SA" sz="2800" dirty="0">
                <a:solidFill>
                  <a:schemeClr val="tx1"/>
                </a:solidFill>
              </a:rPr>
              <a:t>- تخلق جو من الإنتاج الفكري والإبداعي</a:t>
            </a:r>
          </a:p>
          <a:p>
            <a:pPr>
              <a:defRPr/>
            </a:pPr>
            <a:r>
              <a:rPr lang="ar-SA" sz="2800" dirty="0">
                <a:solidFill>
                  <a:schemeClr val="tx1"/>
                </a:solidFill>
              </a:rPr>
              <a:t>- تساھم في تقلیل التكالیف</a:t>
            </a:r>
          </a:p>
        </p:txBody>
      </p:sp>
    </p:spTree>
    <p:extLst>
      <p:ext uri="{BB962C8B-B14F-4D97-AF65-F5344CB8AC3E}">
        <p14:creationId xmlns:p14="http://schemas.microsoft.com/office/powerpoint/2010/main" val="150856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5" name="عنصر نائب للمحتوى 4"/>
          <p:cNvSpPr>
            <a:spLocks noGrp="1"/>
          </p:cNvSpPr>
          <p:nvPr>
            <p:ph idx="1"/>
          </p:nvPr>
        </p:nvSpPr>
        <p:spPr>
          <a:xfrm>
            <a:off x="704528" y="980728"/>
            <a:ext cx="8915400" cy="604664"/>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defRPr/>
            </a:pPr>
            <a:r>
              <a:rPr lang="ar-SA" b="1" dirty="0" smtClean="0"/>
              <a:t>أنماط فرق العمل</a:t>
            </a:r>
            <a:endParaRPr lang="ar-SA" sz="3200" dirty="0">
              <a:cs typeface="PT Bold Heading" pitchFamily="2" charset="-78"/>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844824"/>
            <a:ext cx="9144000" cy="409877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هناك تصنيفات مختلفة لأنماط فرق العمل منها:</a:t>
            </a:r>
          </a:p>
          <a:p>
            <a:pPr algn="just">
              <a:defRPr/>
            </a:pPr>
            <a:r>
              <a:rPr lang="ar-SA" sz="2800" dirty="0">
                <a:solidFill>
                  <a:schemeClr val="tx1"/>
                </a:solidFill>
              </a:rPr>
              <a:t>1</a:t>
            </a:r>
            <a:r>
              <a:rPr lang="ar-SA" sz="2800" dirty="0" smtClean="0">
                <a:solidFill>
                  <a:schemeClr val="tx1"/>
                </a:solidFill>
              </a:rPr>
              <a:t>- </a:t>
            </a:r>
            <a:r>
              <a:rPr lang="ar-SA" sz="2800" b="1" dirty="0">
                <a:solidFill>
                  <a:schemeClr val="tx1"/>
                </a:solidFill>
              </a:rPr>
              <a:t>فرق المھام : تستخدم لحل مشكلة معینة یراد حلھا أو موضوع محدد مطلوب إنجازه في ھذا النوع </a:t>
            </a:r>
            <a:r>
              <a:rPr lang="ar-SA" sz="2800" dirty="0">
                <a:solidFill>
                  <a:schemeClr val="tx1"/>
                </a:solidFill>
              </a:rPr>
              <a:t>تدخل فرق العمل التي تعمل في المشاریع</a:t>
            </a:r>
          </a:p>
          <a:p>
            <a:pPr algn="just">
              <a:defRPr/>
            </a:pPr>
            <a:r>
              <a:rPr lang="ar-SA" sz="2800" dirty="0">
                <a:solidFill>
                  <a:schemeClr val="tx1"/>
                </a:solidFill>
              </a:rPr>
              <a:t>٢- </a:t>
            </a:r>
            <a:r>
              <a:rPr lang="ar-SA" sz="2800" b="1" dirty="0">
                <a:solidFill>
                  <a:schemeClr val="tx1"/>
                </a:solidFill>
              </a:rPr>
              <a:t>فرق الإداره : وھي الفرق المتكونة من الموظفین الذین یشرفون على الوحدات التشغیلیة أو التنظیمیة </a:t>
            </a:r>
            <a:r>
              <a:rPr lang="ar-SA" sz="2800" dirty="0">
                <a:solidFill>
                  <a:schemeClr val="tx1"/>
                </a:solidFill>
              </a:rPr>
              <a:t>في المنظمة</a:t>
            </a:r>
          </a:p>
          <a:p>
            <a:pPr algn="just">
              <a:defRPr/>
            </a:pPr>
            <a:r>
              <a:rPr lang="ar-SA" sz="2800" dirty="0">
                <a:solidFill>
                  <a:schemeClr val="tx1"/>
                </a:solidFill>
              </a:rPr>
              <a:t>٣- </a:t>
            </a:r>
            <a:r>
              <a:rPr lang="ar-SA" sz="2800" b="1" dirty="0">
                <a:solidFill>
                  <a:schemeClr val="tx1"/>
                </a:solidFill>
              </a:rPr>
              <a:t>فرق العمل الإلكترونیة : من خصائصھا العمل في المجال الإفتراضي</a:t>
            </a:r>
          </a:p>
        </p:txBody>
      </p:sp>
    </p:spTree>
    <p:extLst>
      <p:ext uri="{BB962C8B-B14F-4D97-AF65-F5344CB8AC3E}">
        <p14:creationId xmlns:p14="http://schemas.microsoft.com/office/powerpoint/2010/main" val="102643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5" name="مستطيل 4"/>
          <p:cNvSpPr/>
          <p:nvPr/>
        </p:nvSpPr>
        <p:spPr>
          <a:xfrm>
            <a:off x="560512" y="1052736"/>
            <a:ext cx="9001000" cy="446449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000" dirty="0" smtClean="0"/>
              <a:t>تصنيف اخر للباحث مهرمان فقد قسم فرق العمل </a:t>
            </a:r>
            <a:r>
              <a:rPr lang="ar-SA" sz="2000" smtClean="0"/>
              <a:t>الى </a:t>
            </a:r>
            <a:r>
              <a:rPr lang="ar-SA" sz="2000" smtClean="0"/>
              <a:t>اربعة انواع  </a:t>
            </a:r>
            <a:r>
              <a:rPr lang="ar-SA" sz="2000" dirty="0" smtClean="0"/>
              <a:t>وفقا لمعايير مختلفة :</a:t>
            </a:r>
          </a:p>
          <a:p>
            <a:pPr marL="342900" indent="-342900">
              <a:buAutoNum type="arabicPeriod"/>
            </a:pPr>
            <a:r>
              <a:rPr lang="ar-SA" sz="2000" dirty="0" smtClean="0"/>
              <a:t>حسب العمل او الهدف:</a:t>
            </a:r>
          </a:p>
          <a:p>
            <a:pPr marL="285750" indent="-285750">
              <a:buFontTx/>
              <a:buChar char="-"/>
            </a:pPr>
            <a:r>
              <a:rPr lang="ar-SA" sz="2000" dirty="0" smtClean="0"/>
              <a:t>فرق التحسين: تهدف الى تحسن إجراءات العمل.</a:t>
            </a:r>
          </a:p>
          <a:p>
            <a:pPr marL="285750" indent="-285750">
              <a:buFontTx/>
              <a:buChar char="-"/>
            </a:pPr>
            <a:r>
              <a:rPr lang="ar-SA" sz="2000" dirty="0" smtClean="0"/>
              <a:t>فرق انجاز المهام: تهتم هذه الفرق بتنمية المنتجات او الخدمات الجديدة.</a:t>
            </a:r>
          </a:p>
          <a:p>
            <a:r>
              <a:rPr lang="ar-SA" sz="2000" dirty="0" smtClean="0"/>
              <a:t>2. حسب الوقت:</a:t>
            </a:r>
          </a:p>
          <a:p>
            <a:pPr marL="285750" indent="-285750">
              <a:buFontTx/>
              <a:buChar char="-"/>
            </a:pPr>
            <a:r>
              <a:rPr lang="ar-SA" sz="2000" dirty="0" smtClean="0"/>
              <a:t>فرق دائمة: تبقى بتكوينها طالما بقيت المنظمة.</a:t>
            </a:r>
          </a:p>
          <a:p>
            <a:pPr marL="285750" indent="-285750">
              <a:buFontTx/>
              <a:buChar char="-"/>
            </a:pPr>
            <a:r>
              <a:rPr lang="ar-SA" sz="2000" dirty="0" smtClean="0"/>
              <a:t>فرق مؤقتة: يبقى تكوينها لفترة محددة.</a:t>
            </a:r>
          </a:p>
          <a:p>
            <a:r>
              <a:rPr lang="ar-SA" sz="2000" dirty="0" smtClean="0"/>
              <a:t>3. حسب درجة الحرية المتاحة:</a:t>
            </a:r>
          </a:p>
          <a:p>
            <a:pPr marL="285750" indent="-285750">
              <a:buFontTx/>
              <a:buChar char="-"/>
            </a:pPr>
            <a:r>
              <a:rPr lang="ar-SA" sz="2000" dirty="0" smtClean="0"/>
              <a:t>فرق تدير نفسها: يتمتع أعضاء الفرق بأخذ القرارات الأساسية.</a:t>
            </a:r>
          </a:p>
          <a:p>
            <a:pPr marL="285750" indent="-285750">
              <a:buFontTx/>
              <a:buChar char="-"/>
            </a:pPr>
            <a:r>
              <a:rPr lang="ar-SA" sz="2000" dirty="0" smtClean="0"/>
              <a:t>جماعات عمل: يقوم القادة باتخاذ القرارات لأعضاء الجماعة.</a:t>
            </a:r>
          </a:p>
          <a:p>
            <a:r>
              <a:rPr lang="ar-SA" sz="2000" dirty="0" smtClean="0"/>
              <a:t>4. حسب هيكل السلطة:</a:t>
            </a:r>
          </a:p>
          <a:p>
            <a:pPr marL="285750" indent="-285750">
              <a:buFontTx/>
              <a:buChar char="-"/>
            </a:pPr>
            <a:r>
              <a:rPr lang="ar-SA" sz="2000" dirty="0" smtClean="0"/>
              <a:t>فرق مكونه من أعضاء من مختلف التخصصات.</a:t>
            </a:r>
          </a:p>
          <a:p>
            <a:pPr marL="285750" indent="-285750">
              <a:buFontTx/>
              <a:buChar char="-"/>
            </a:pPr>
            <a:r>
              <a:rPr lang="ar-SA" sz="2000" dirty="0" smtClean="0"/>
              <a:t>فرق مكونه من الأعضاء من نفس التخصص</a:t>
            </a:r>
            <a:r>
              <a:rPr lang="ar-SA" dirty="0" smtClean="0"/>
              <a:t>.</a:t>
            </a:r>
            <a:endParaRPr lang="en-US" dirty="0"/>
          </a:p>
        </p:txBody>
      </p:sp>
    </p:spTree>
    <p:extLst>
      <p:ext uri="{BB962C8B-B14F-4D97-AF65-F5344CB8AC3E}">
        <p14:creationId xmlns:p14="http://schemas.microsoft.com/office/powerpoint/2010/main" val="2507331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5" name="عنصر نائب للمحتوى 4"/>
          <p:cNvSpPr txBox="1">
            <a:spLocks/>
          </p:cNvSpPr>
          <p:nvPr/>
        </p:nvSpPr>
        <p:spPr bwMode="auto">
          <a:xfrm>
            <a:off x="704528"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rPr>
              <a:t>مراحل بناء فرق العمل</a:t>
            </a:r>
            <a:endParaRPr lang="ar-SA" dirty="0">
              <a:solidFill>
                <a:schemeClr val="tx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p>
          <a:p>
            <a:endParaRPr lang="ar-SA" sz="2000" dirty="0">
              <a:solidFill>
                <a:schemeClr val="accent1"/>
              </a:solidFill>
            </a:endParaRPr>
          </a:p>
        </p:txBody>
      </p:sp>
      <p:sp>
        <p:nvSpPr>
          <p:cNvPr id="7" name="مستطيل ذو زوايا قطرية مستديرة 6"/>
          <p:cNvSpPr/>
          <p:nvPr/>
        </p:nvSpPr>
        <p:spPr>
          <a:xfrm>
            <a:off x="381000" y="1844824"/>
            <a:ext cx="9144000" cy="409877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smtClean="0">
                <a:solidFill>
                  <a:schemeClr val="tx1"/>
                </a:solidFill>
              </a:rPr>
              <a:t>تمر عملية بناء الفريق بخمسة مراحل هي:</a:t>
            </a:r>
          </a:p>
          <a:p>
            <a:pPr>
              <a:defRPr/>
            </a:pPr>
            <a:r>
              <a:rPr lang="ar-SA" sz="2800" b="1" dirty="0" smtClean="0">
                <a:solidFill>
                  <a:schemeClr val="tx1"/>
                </a:solidFill>
              </a:rPr>
              <a:t>المرحلة الأولى: مرحلة التشكيل</a:t>
            </a:r>
          </a:p>
          <a:p>
            <a:pPr marL="457200" indent="-457200">
              <a:buFontTx/>
              <a:buChar char="-"/>
              <a:defRPr/>
            </a:pPr>
            <a:r>
              <a:rPr lang="ar-SA" sz="2800" dirty="0" smtClean="0">
                <a:solidFill>
                  <a:schemeClr val="tx1"/>
                </a:solidFill>
              </a:rPr>
              <a:t>ظهور </a:t>
            </a:r>
            <a:r>
              <a:rPr lang="ar-SA" sz="2800" dirty="0">
                <a:solidFill>
                  <a:schemeClr val="tx1"/>
                </a:solidFill>
              </a:rPr>
              <a:t>الحاجة إلى </a:t>
            </a:r>
            <a:r>
              <a:rPr lang="ar-SA" sz="2800" dirty="0" err="1">
                <a:solidFill>
                  <a:schemeClr val="tx1"/>
                </a:solidFill>
              </a:rPr>
              <a:t>تكوین</a:t>
            </a:r>
            <a:r>
              <a:rPr lang="ar-SA" sz="2800" dirty="0">
                <a:solidFill>
                  <a:schemeClr val="tx1"/>
                </a:solidFill>
              </a:rPr>
              <a:t> </a:t>
            </a:r>
            <a:r>
              <a:rPr lang="ar-SA" sz="2800" dirty="0" err="1">
                <a:solidFill>
                  <a:schemeClr val="tx1"/>
                </a:solidFill>
              </a:rPr>
              <a:t>فریق</a:t>
            </a:r>
            <a:r>
              <a:rPr lang="ar-SA" sz="2800" dirty="0">
                <a:solidFill>
                  <a:schemeClr val="tx1"/>
                </a:solidFill>
              </a:rPr>
              <a:t> </a:t>
            </a:r>
            <a:r>
              <a:rPr lang="ar-SA" sz="2800" dirty="0" smtClean="0">
                <a:solidFill>
                  <a:schemeClr val="tx1"/>
                </a:solidFill>
              </a:rPr>
              <a:t>العمل</a:t>
            </a:r>
          </a:p>
          <a:p>
            <a:pPr marL="457200" indent="-457200">
              <a:buFontTx/>
              <a:buChar char="-"/>
              <a:defRPr/>
            </a:pPr>
            <a:r>
              <a:rPr lang="ar-SA" sz="2800" dirty="0" smtClean="0">
                <a:solidFill>
                  <a:schemeClr val="tx1"/>
                </a:solidFill>
              </a:rPr>
              <a:t>عملية تعرف أعضاء الفريق علي بعضهم البعض وبناء الثقة فيما بينهم.</a:t>
            </a:r>
          </a:p>
          <a:p>
            <a:pPr marL="457200" indent="-457200">
              <a:buFontTx/>
              <a:buChar char="-"/>
              <a:defRPr/>
            </a:pPr>
            <a:r>
              <a:rPr lang="ar-SA" sz="2800" dirty="0" smtClean="0">
                <a:solidFill>
                  <a:schemeClr val="tx1"/>
                </a:solidFill>
              </a:rPr>
              <a:t>في هذه المرحلة لا يتعارفوا ولذا يكونوا حذرين في التفاعل والاتصال.</a:t>
            </a:r>
          </a:p>
          <a:p>
            <a:pPr marL="457200" indent="-457200">
              <a:buFontTx/>
              <a:buChar char="-"/>
              <a:defRPr/>
            </a:pPr>
            <a:r>
              <a:rPr lang="ar-SA" sz="2800" dirty="0" smtClean="0">
                <a:solidFill>
                  <a:schemeClr val="tx1"/>
                </a:solidFill>
              </a:rPr>
              <a:t>تكون اهداف المشروع موضع التساؤل والنقاش </a:t>
            </a:r>
          </a:p>
          <a:p>
            <a:pPr marL="457200" indent="-457200">
              <a:buFontTx/>
              <a:buChar char="-"/>
              <a:defRPr/>
            </a:pPr>
            <a:r>
              <a:rPr lang="ar-SA" sz="2800" dirty="0" smtClean="0">
                <a:solidFill>
                  <a:schemeClr val="tx1"/>
                </a:solidFill>
              </a:rPr>
              <a:t>يصرف الفريق جهدا كبيرا على التنظيم والتدريب.</a:t>
            </a:r>
          </a:p>
          <a:p>
            <a:pPr marL="457200" indent="-457200">
              <a:buFontTx/>
              <a:buChar char="-"/>
              <a:defRPr/>
            </a:pPr>
            <a:r>
              <a:rPr lang="ar-SA" sz="2800" dirty="0" smtClean="0">
                <a:solidFill>
                  <a:schemeClr val="tx1"/>
                </a:solidFill>
              </a:rPr>
              <a:t>اعداد ما يسمى بعقد الالتزام الذي يشكل مرجعية للفريق.</a:t>
            </a:r>
            <a:endParaRPr lang="ar-SA" sz="2800" dirty="0">
              <a:solidFill>
                <a:schemeClr val="tx1"/>
              </a:solidFill>
            </a:endParaRPr>
          </a:p>
          <a:p>
            <a:pPr>
              <a:defRPr/>
            </a:pPr>
            <a:endParaRPr lang="ar-SA" sz="2800" dirty="0" smtClean="0">
              <a:solidFill>
                <a:schemeClr val="tx1"/>
              </a:solidFill>
            </a:endParaRPr>
          </a:p>
        </p:txBody>
      </p:sp>
    </p:spTree>
    <p:extLst>
      <p:ext uri="{BB962C8B-B14F-4D97-AF65-F5344CB8AC3E}">
        <p14:creationId xmlns:p14="http://schemas.microsoft.com/office/powerpoint/2010/main" val="3073598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p>
          <a:p>
            <a:endParaRPr lang="ar-SA" sz="2000" dirty="0">
              <a:solidFill>
                <a:schemeClr val="accent1"/>
              </a:solidFill>
            </a:endParaRPr>
          </a:p>
        </p:txBody>
      </p:sp>
      <p:sp>
        <p:nvSpPr>
          <p:cNvPr id="5" name="مستطيل مستدير الزوايا 4"/>
          <p:cNvSpPr/>
          <p:nvPr/>
        </p:nvSpPr>
        <p:spPr>
          <a:xfrm>
            <a:off x="830064" y="836712"/>
            <a:ext cx="8771384" cy="48245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defRPr/>
            </a:pPr>
            <a:r>
              <a:rPr lang="ar-SA" sz="2800" dirty="0" smtClean="0">
                <a:solidFill>
                  <a:schemeClr val="tx1"/>
                </a:solidFill>
              </a:rPr>
              <a:t>2. المرحلة الثانية هي مرحلة العصف:</a:t>
            </a:r>
          </a:p>
          <a:p>
            <a:pPr marL="457200" indent="-457200">
              <a:buFontTx/>
              <a:buChar char="-"/>
              <a:defRPr/>
            </a:pPr>
            <a:r>
              <a:rPr lang="ar-SA" sz="2800" dirty="0" smtClean="0">
                <a:solidFill>
                  <a:schemeClr val="tx1"/>
                </a:solidFill>
              </a:rPr>
              <a:t>يبدا العاملون في التحقق من حجم العمل الملقى على عاتقهم.</a:t>
            </a:r>
          </a:p>
          <a:p>
            <a:pPr marL="457200" indent="-457200">
              <a:buFontTx/>
              <a:buChar char="-"/>
              <a:defRPr/>
            </a:pPr>
            <a:r>
              <a:rPr lang="ar-SA" sz="2800" dirty="0" smtClean="0">
                <a:solidFill>
                  <a:schemeClr val="tx1"/>
                </a:solidFill>
              </a:rPr>
              <a:t>يكون الضغط ويميلون هنا الى التذمر والاحساس بالتعب.</a:t>
            </a:r>
          </a:p>
          <a:p>
            <a:pPr marL="457200" indent="-457200">
              <a:buFontTx/>
              <a:buChar char="-"/>
              <a:defRPr/>
            </a:pPr>
            <a:r>
              <a:rPr lang="ar-SA" sz="2800" dirty="0" smtClean="0">
                <a:solidFill>
                  <a:schemeClr val="tx1"/>
                </a:solidFill>
              </a:rPr>
              <a:t>يعتمد العاملون بشكل ساسي في أداء العمل على خبراتهم </a:t>
            </a:r>
            <a:r>
              <a:rPr lang="ar-SA" sz="2800" dirty="0" err="1" smtClean="0">
                <a:solidFill>
                  <a:schemeClr val="tx1"/>
                </a:solidFill>
              </a:rPr>
              <a:t>وحرفيتهم</a:t>
            </a:r>
            <a:r>
              <a:rPr lang="ar-SA" sz="2800" dirty="0" smtClean="0">
                <a:solidFill>
                  <a:schemeClr val="tx1"/>
                </a:solidFill>
              </a:rPr>
              <a:t> </a:t>
            </a:r>
          </a:p>
          <a:p>
            <a:pPr marL="457200" indent="-457200">
              <a:buFontTx/>
              <a:buChar char="-"/>
              <a:defRPr/>
            </a:pPr>
            <a:r>
              <a:rPr lang="ar-SA" sz="2800" dirty="0" smtClean="0">
                <a:solidFill>
                  <a:schemeClr val="tx1"/>
                </a:solidFill>
              </a:rPr>
              <a:t>يقاومون العمل مع الفريق كمجموعة متجانسة.</a:t>
            </a:r>
          </a:p>
          <a:p>
            <a:pPr marL="457200" indent="-457200">
              <a:buFontTx/>
              <a:buChar char="-"/>
              <a:defRPr/>
            </a:pPr>
            <a:r>
              <a:rPr lang="ar-SA" sz="2800" dirty="0" smtClean="0">
                <a:solidFill>
                  <a:schemeClr val="tx1"/>
                </a:solidFill>
              </a:rPr>
              <a:t>يجب على قائد الفريق التحلي بالصبر والمرونة في العمل بهدف خلق التعاون والتجانس.</a:t>
            </a:r>
          </a:p>
        </p:txBody>
      </p:sp>
    </p:spTree>
    <p:extLst>
      <p:ext uri="{BB962C8B-B14F-4D97-AF65-F5344CB8AC3E}">
        <p14:creationId xmlns:p14="http://schemas.microsoft.com/office/powerpoint/2010/main" val="973003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p>
          <a:p>
            <a:endParaRPr lang="ar-SA" sz="2000" dirty="0">
              <a:solidFill>
                <a:schemeClr val="accent1"/>
              </a:solidFill>
            </a:endParaRPr>
          </a:p>
        </p:txBody>
      </p:sp>
      <p:sp>
        <p:nvSpPr>
          <p:cNvPr id="5" name="مستطيل مستدير الزوايا 4"/>
          <p:cNvSpPr/>
          <p:nvPr/>
        </p:nvSpPr>
        <p:spPr>
          <a:xfrm>
            <a:off x="830064" y="836712"/>
            <a:ext cx="8771384" cy="48245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defRPr/>
            </a:pPr>
            <a:r>
              <a:rPr lang="ar-SA" sz="2800" dirty="0" smtClean="0">
                <a:solidFill>
                  <a:schemeClr val="tx1"/>
                </a:solidFill>
              </a:rPr>
              <a:t>3. المرحلة الثالثة:  مرحلة التطبيع:</a:t>
            </a:r>
          </a:p>
          <a:p>
            <a:pPr marL="457200" indent="-457200">
              <a:buFontTx/>
              <a:buChar char="-"/>
              <a:defRPr/>
            </a:pPr>
            <a:r>
              <a:rPr lang="ar-SA" sz="2800" dirty="0" smtClean="0">
                <a:solidFill>
                  <a:schemeClr val="tx1"/>
                </a:solidFill>
              </a:rPr>
              <a:t>يبدا أعضاء الفريق في التعود على بعضهم والميل للعمل مع بعض.</a:t>
            </a:r>
          </a:p>
          <a:p>
            <a:pPr marL="457200" indent="-457200">
              <a:buFontTx/>
              <a:buChar char="-"/>
              <a:defRPr/>
            </a:pPr>
            <a:r>
              <a:rPr lang="ar-SA" sz="2800" dirty="0" smtClean="0">
                <a:solidFill>
                  <a:schemeClr val="tx1"/>
                </a:solidFill>
              </a:rPr>
              <a:t>يقل مستوى الصراع لمصلحة التعاون.</a:t>
            </a:r>
          </a:p>
          <a:p>
            <a:pPr marL="457200" indent="-457200">
              <a:buFontTx/>
              <a:buChar char="-"/>
              <a:defRPr/>
            </a:pPr>
            <a:r>
              <a:rPr lang="ar-SA" sz="2800" dirty="0" smtClean="0">
                <a:solidFill>
                  <a:schemeClr val="tx1"/>
                </a:solidFill>
              </a:rPr>
              <a:t>يبدا الفريق بالتماسك.</a:t>
            </a:r>
          </a:p>
          <a:p>
            <a:pPr marL="457200" indent="-457200">
              <a:buFontTx/>
              <a:buChar char="-"/>
              <a:defRPr/>
            </a:pPr>
            <a:r>
              <a:rPr lang="ar-SA" sz="2800" dirty="0" smtClean="0">
                <a:solidFill>
                  <a:schemeClr val="tx1"/>
                </a:solidFill>
              </a:rPr>
              <a:t>يظهر النقد البناء كسلوك طبيعي في التعاون بين أعضاء الفريق </a:t>
            </a:r>
          </a:p>
          <a:p>
            <a:pPr marL="457200" indent="-457200">
              <a:buFontTx/>
              <a:buChar char="-"/>
              <a:defRPr/>
            </a:pPr>
            <a:r>
              <a:rPr lang="ar-SA" sz="2800" dirty="0" smtClean="0">
                <a:solidFill>
                  <a:schemeClr val="tx1"/>
                </a:solidFill>
              </a:rPr>
              <a:t>يبذل العاملون مزيدا من الوقت والطاقة للتركيز على الأهداف.</a:t>
            </a:r>
          </a:p>
          <a:p>
            <a:pPr marL="457200" indent="-457200">
              <a:buFontTx/>
              <a:buChar char="-"/>
              <a:defRPr/>
            </a:pPr>
            <a:r>
              <a:rPr lang="ar-SA" sz="2800" dirty="0" smtClean="0">
                <a:solidFill>
                  <a:schemeClr val="tx1"/>
                </a:solidFill>
              </a:rPr>
              <a:t>كنتيجة لذلك يبدا التقدم في انجاز المشروع بالظهور في العمل.</a:t>
            </a:r>
          </a:p>
          <a:p>
            <a:pPr marL="457200" indent="-457200">
              <a:buFontTx/>
              <a:buChar char="-"/>
              <a:defRPr/>
            </a:pPr>
            <a:endParaRPr lang="ar-SA" sz="2800" dirty="0" smtClean="0">
              <a:solidFill>
                <a:schemeClr val="tx1"/>
              </a:solidFill>
            </a:endParaRPr>
          </a:p>
        </p:txBody>
      </p:sp>
    </p:spTree>
    <p:extLst>
      <p:ext uri="{BB962C8B-B14F-4D97-AF65-F5344CB8AC3E}">
        <p14:creationId xmlns:p14="http://schemas.microsoft.com/office/powerpoint/2010/main" val="2062837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p>
          <a:p>
            <a:endParaRPr lang="ar-SA" sz="2000" dirty="0">
              <a:solidFill>
                <a:schemeClr val="accent1"/>
              </a:solidFill>
            </a:endParaRPr>
          </a:p>
        </p:txBody>
      </p:sp>
      <p:sp>
        <p:nvSpPr>
          <p:cNvPr id="5" name="مستطيل مستدير الزوايا 4"/>
          <p:cNvSpPr/>
          <p:nvPr/>
        </p:nvSpPr>
        <p:spPr>
          <a:xfrm>
            <a:off x="830064" y="836712"/>
            <a:ext cx="8771384" cy="48245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defRPr/>
            </a:pPr>
            <a:r>
              <a:rPr lang="ar-SA" sz="2800" dirty="0" smtClean="0">
                <a:solidFill>
                  <a:schemeClr val="tx1"/>
                </a:solidFill>
              </a:rPr>
              <a:t>4.المرحلة الرابعة: مرحلة الإنجاز:</a:t>
            </a:r>
          </a:p>
          <a:p>
            <a:pPr>
              <a:defRPr/>
            </a:pPr>
            <a:r>
              <a:rPr lang="ar-SA" sz="2800" dirty="0" smtClean="0">
                <a:solidFill>
                  <a:schemeClr val="tx1"/>
                </a:solidFill>
              </a:rPr>
              <a:t>-تبدا علاقة أعضاء الفريق بالاستقرار.</a:t>
            </a:r>
          </a:p>
          <a:p>
            <a:pPr marL="457200" indent="-457200">
              <a:buFontTx/>
              <a:buChar char="-"/>
              <a:defRPr/>
            </a:pPr>
            <a:r>
              <a:rPr lang="ar-SA" sz="2800" dirty="0" smtClean="0">
                <a:solidFill>
                  <a:schemeClr val="tx1"/>
                </a:solidFill>
              </a:rPr>
              <a:t>وتوقعاتهم من المشروع في النضوج ويصبحون اكثر تفهما للمشروع.</a:t>
            </a:r>
          </a:p>
          <a:p>
            <a:pPr marL="457200" indent="-457200">
              <a:buFontTx/>
              <a:buChar char="-"/>
              <a:defRPr/>
            </a:pPr>
            <a:r>
              <a:rPr lang="ar-SA" sz="2800" dirty="0" smtClean="0">
                <a:solidFill>
                  <a:schemeClr val="tx1"/>
                </a:solidFill>
              </a:rPr>
              <a:t>ويبدا الأداء في الارتفاع وتحقيق الإنجاز عن طريق تشخيص المشكلات وحلها وتفهم طرق التنفيذ.</a:t>
            </a:r>
          </a:p>
          <a:p>
            <a:pPr marL="457200" indent="-457200">
              <a:buFontTx/>
              <a:buChar char="-"/>
              <a:defRPr/>
            </a:pPr>
            <a:r>
              <a:rPr lang="ar-SA" sz="2800" dirty="0" smtClean="0">
                <a:solidFill>
                  <a:schemeClr val="tx1"/>
                </a:solidFill>
              </a:rPr>
              <a:t>وضوح الأدوار للعاملين ويتسارع التقدم نحو تحقيق اهداف المشروع.</a:t>
            </a:r>
          </a:p>
        </p:txBody>
      </p:sp>
    </p:spTree>
    <p:extLst>
      <p:ext uri="{BB962C8B-B14F-4D97-AF65-F5344CB8AC3E}">
        <p14:creationId xmlns:p14="http://schemas.microsoft.com/office/powerpoint/2010/main" val="2137301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p>
          <a:p>
            <a:endParaRPr lang="ar-SA" sz="2000" dirty="0">
              <a:solidFill>
                <a:schemeClr val="accent1"/>
              </a:solidFill>
            </a:endParaRPr>
          </a:p>
        </p:txBody>
      </p:sp>
      <p:sp>
        <p:nvSpPr>
          <p:cNvPr id="5" name="مستطيل مستدير الزوايا 4"/>
          <p:cNvSpPr/>
          <p:nvPr/>
        </p:nvSpPr>
        <p:spPr>
          <a:xfrm>
            <a:off x="830064" y="836712"/>
            <a:ext cx="8771384" cy="48245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defRPr/>
            </a:pPr>
            <a:r>
              <a:rPr lang="ar-SA" sz="2800" dirty="0" smtClean="0">
                <a:solidFill>
                  <a:schemeClr val="tx1"/>
                </a:solidFill>
              </a:rPr>
              <a:t>5. المرحلة الخامسة: مرحلة المناشدة:</a:t>
            </a:r>
          </a:p>
          <a:p>
            <a:pPr marL="457200" indent="-457200">
              <a:buFontTx/>
              <a:buChar char="-"/>
              <a:defRPr/>
            </a:pPr>
            <a:r>
              <a:rPr lang="ar-SA" sz="2800" dirty="0" smtClean="0">
                <a:solidFill>
                  <a:schemeClr val="tx1"/>
                </a:solidFill>
              </a:rPr>
              <a:t>يتم تقييم الأداء </a:t>
            </a:r>
          </a:p>
          <a:p>
            <a:pPr marL="457200" indent="-457200">
              <a:buFontTx/>
              <a:buChar char="-"/>
              <a:defRPr/>
            </a:pPr>
            <a:r>
              <a:rPr lang="ar-SA" sz="2800" dirty="0" smtClean="0">
                <a:solidFill>
                  <a:schemeClr val="tx1"/>
                </a:solidFill>
              </a:rPr>
              <a:t>تحديد الدروس المستفادة  والاحتفال مدى مساهمته الفريق في إنجاح المشروع والمساهمة في تحقيق اهداف المنظمة الام.</a:t>
            </a:r>
          </a:p>
          <a:p>
            <a:pPr marL="457200" indent="-457200">
              <a:buFontTx/>
              <a:buChar char="-"/>
              <a:defRPr/>
            </a:pPr>
            <a:r>
              <a:rPr lang="ar-SA" sz="2800" dirty="0" smtClean="0">
                <a:solidFill>
                  <a:schemeClr val="tx1"/>
                </a:solidFill>
              </a:rPr>
              <a:t>غالبا تكون المرحلة في مرحلة انهاء وتسليم المشروع بعد اكماله.</a:t>
            </a:r>
          </a:p>
        </p:txBody>
      </p:sp>
    </p:spTree>
    <p:extLst>
      <p:ext uri="{BB962C8B-B14F-4D97-AF65-F5344CB8AC3E}">
        <p14:creationId xmlns:p14="http://schemas.microsoft.com/office/powerpoint/2010/main" val="2945472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5" name="عنصر نائب للمحتوى 4"/>
          <p:cNvSpPr txBox="1">
            <a:spLocks noGrp="1"/>
          </p:cNvSpPr>
          <p:nvPr>
            <p:ph idx="1"/>
          </p:nvPr>
        </p:nvSpPr>
        <p:spPr bwMode="auto">
          <a:xfrm>
            <a:off x="656681" y="868380"/>
            <a:ext cx="8915400" cy="460648"/>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cs typeface="PT Bold Heading" pitchFamily="2" charset="-78"/>
              </a:rPr>
              <a:t>أدوار فرق العمل</a:t>
            </a:r>
            <a:endParaRPr lang="ar-SA" dirty="0">
              <a:cs typeface="PT Bold Heading" pitchFamily="2" charset="-78"/>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١- </a:t>
            </a:r>
            <a:r>
              <a:rPr lang="ar-SA" sz="2800" b="1" dirty="0">
                <a:solidFill>
                  <a:schemeClr val="tx1"/>
                </a:solidFill>
              </a:rPr>
              <a:t>أدوار المھام </a:t>
            </a:r>
            <a:r>
              <a:rPr lang="ar-SA" sz="2800" dirty="0">
                <a:solidFill>
                  <a:schemeClr val="tx1"/>
                </a:solidFill>
              </a:rPr>
              <a:t>: ( المبادأه – الباحث عن المعلومات – معطي المعلومات – المنسق – الموجه – المقوم )</a:t>
            </a:r>
          </a:p>
          <a:p>
            <a:pPr algn="just">
              <a:defRPr/>
            </a:pPr>
            <a:r>
              <a:rPr lang="ar-SA" sz="2800" dirty="0">
                <a:solidFill>
                  <a:schemeClr val="tx1"/>
                </a:solidFill>
              </a:rPr>
              <a:t>٢- </a:t>
            </a:r>
            <a:r>
              <a:rPr lang="ar-SA" sz="2800" b="1" dirty="0">
                <a:solidFill>
                  <a:schemeClr val="tx1"/>
                </a:solidFill>
              </a:rPr>
              <a:t>أدوار المحافظة والصیانة </a:t>
            </a:r>
            <a:r>
              <a:rPr lang="ar-SA" sz="2800" dirty="0">
                <a:solidFill>
                  <a:schemeClr val="tx1"/>
                </a:solidFill>
              </a:rPr>
              <a:t>: ( المشجع – واضع المستویات – المتابع – المعبر عن مشاعر الفریق )</a:t>
            </a:r>
          </a:p>
          <a:p>
            <a:pPr algn="just">
              <a:defRPr/>
            </a:pPr>
            <a:r>
              <a:rPr lang="ar-SA" sz="2800" dirty="0">
                <a:solidFill>
                  <a:schemeClr val="tx1"/>
                </a:solidFill>
              </a:rPr>
              <a:t>٣- </a:t>
            </a:r>
            <a:r>
              <a:rPr lang="ar-SA" sz="2800" b="1" dirty="0">
                <a:solidFill>
                  <a:schemeClr val="tx1"/>
                </a:solidFill>
              </a:rPr>
              <a:t>أدوار ضد الفریق </a:t>
            </a:r>
            <a:r>
              <a:rPr lang="ar-SA" sz="2800" dirty="0">
                <a:solidFill>
                  <a:schemeClr val="tx1"/>
                </a:solidFill>
              </a:rPr>
              <a:t>: ( العدواني – المعارض أو الذي یضع المعوقات – الباحث عن الإعتراف والتقدیر فقط – الباحث عن المصلحة الذاتیة – ذو العقلیة المنغلقة – المسیطر )</a:t>
            </a:r>
          </a:p>
        </p:txBody>
      </p:sp>
    </p:spTree>
    <p:extLst>
      <p:ext uri="{BB962C8B-B14F-4D97-AF65-F5344CB8AC3E}">
        <p14:creationId xmlns:p14="http://schemas.microsoft.com/office/powerpoint/2010/main" val="1755736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9" name="عنوان 1"/>
          <p:cNvSpPr txBox="1">
            <a:spLocks/>
          </p:cNvSpPr>
          <p:nvPr/>
        </p:nvSpPr>
        <p:spPr>
          <a:xfrm>
            <a:off x="952500" y="780028"/>
            <a:ext cx="8572500" cy="612030"/>
          </a:xfrm>
          <a:prstGeom prst="rect">
            <a:avLst/>
          </a:prstGeom>
          <a:solidFill>
            <a:schemeClr val="accent3">
              <a:lumMod val="40000"/>
              <a:lumOff val="6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خصائص فريق العمل الناجح</a:t>
            </a:r>
            <a:r>
              <a:rPr lang="ar-SA" b="1" dirty="0" smtClean="0"/>
              <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lgn="just">
              <a:buAutoNum type="arabicPeriod"/>
              <a:defRPr/>
            </a:pPr>
            <a:r>
              <a:rPr lang="ar-SA" sz="2800" b="1" dirty="0" smtClean="0">
                <a:solidFill>
                  <a:schemeClr val="tx1"/>
                </a:solidFill>
              </a:rPr>
              <a:t>وجود راعي للفريق: </a:t>
            </a:r>
          </a:p>
          <a:p>
            <a:pPr marL="457200" indent="-457200" algn="just">
              <a:buFontTx/>
              <a:buChar char="-"/>
              <a:defRPr/>
            </a:pPr>
            <a:r>
              <a:rPr lang="ar-SA" sz="2800" b="1" dirty="0" smtClean="0">
                <a:solidFill>
                  <a:schemeClr val="tx1"/>
                </a:solidFill>
              </a:rPr>
              <a:t>الإدارة العليا للمنظمة هي التي توفر الدعم والموارد في الوقت وبالكمية المناسبة .</a:t>
            </a:r>
          </a:p>
          <a:p>
            <a:pPr marL="457200" indent="-457200" algn="just">
              <a:buFontTx/>
              <a:buChar char="-"/>
              <a:defRPr/>
            </a:pPr>
            <a:r>
              <a:rPr lang="ar-SA" sz="2800" b="1" dirty="0" smtClean="0">
                <a:solidFill>
                  <a:schemeClr val="tx1"/>
                </a:solidFill>
              </a:rPr>
              <a:t>مدير المشروع غالبا يكون الشخص الذي يمثل حلقة الوصل بين المشروع والإدارة العليا</a:t>
            </a:r>
            <a:endParaRPr lang="ar-SA" sz="2800" dirty="0">
              <a:solidFill>
                <a:schemeClr val="tx1"/>
              </a:solidFill>
            </a:endParaRPr>
          </a:p>
        </p:txBody>
      </p:sp>
    </p:spTree>
    <p:extLst>
      <p:ext uri="{BB962C8B-B14F-4D97-AF65-F5344CB8AC3E}">
        <p14:creationId xmlns:p14="http://schemas.microsoft.com/office/powerpoint/2010/main" val="39409051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9" name="عنوان 1"/>
          <p:cNvSpPr txBox="1">
            <a:spLocks/>
          </p:cNvSpPr>
          <p:nvPr/>
        </p:nvSpPr>
        <p:spPr>
          <a:xfrm>
            <a:off x="952500" y="780028"/>
            <a:ext cx="8572500" cy="612030"/>
          </a:xfrm>
          <a:prstGeom prst="rect">
            <a:avLst/>
          </a:prstGeom>
          <a:solidFill>
            <a:schemeClr val="accent3">
              <a:lumMod val="40000"/>
              <a:lumOff val="6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smtClean="0"/>
              <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2</a:t>
            </a:r>
            <a:r>
              <a:rPr lang="ar-SA" sz="2800" dirty="0" smtClean="0">
                <a:solidFill>
                  <a:schemeClr val="tx1"/>
                </a:solidFill>
              </a:rPr>
              <a:t>.وجود عقد الالتزام للفريق:</a:t>
            </a:r>
          </a:p>
          <a:p>
            <a:pPr marL="457200" indent="-457200" algn="just">
              <a:buFontTx/>
              <a:buChar char="-"/>
              <a:defRPr/>
            </a:pPr>
            <a:r>
              <a:rPr lang="ar-SA" sz="2800" dirty="0" smtClean="0">
                <a:solidFill>
                  <a:schemeClr val="tx1"/>
                </a:solidFill>
              </a:rPr>
              <a:t>عقد الالتزام هو وثيقة رسمية تحدد رسالة الفريق، أهدافه، حدود عمله ومدى صلاحياته ومصادر الموارد التي يحتاجها.</a:t>
            </a:r>
          </a:p>
          <a:p>
            <a:pPr marL="457200" indent="-457200" algn="just">
              <a:buFontTx/>
              <a:buChar char="-"/>
              <a:defRPr/>
            </a:pPr>
            <a:r>
              <a:rPr lang="ar-SA" sz="2800" dirty="0" smtClean="0">
                <a:solidFill>
                  <a:schemeClr val="tx1"/>
                </a:solidFill>
              </a:rPr>
              <a:t>كما يحدد أعضاء الفريق وادوارهم ومسؤولياتهم .</a:t>
            </a:r>
          </a:p>
          <a:p>
            <a:pPr marL="457200" indent="-457200" algn="just">
              <a:buFontTx/>
              <a:buChar char="-"/>
              <a:defRPr/>
            </a:pPr>
            <a:r>
              <a:rPr lang="ar-SA" sz="2800" dirty="0" smtClean="0">
                <a:solidFill>
                  <a:schemeClr val="tx1"/>
                </a:solidFill>
              </a:rPr>
              <a:t>يناقش عقد الالتزام من الفريق ومديره ويوقع عليه  ليكون مرجعا، كما يشارك في معرفته والتوقيع عليه أصحاب المصالح الأساسيين في المشروع.</a:t>
            </a:r>
            <a:endParaRPr lang="ar-SA" sz="2800" dirty="0">
              <a:solidFill>
                <a:schemeClr val="tx1"/>
              </a:solidFill>
            </a:endParaRPr>
          </a:p>
        </p:txBody>
      </p:sp>
    </p:spTree>
    <p:extLst>
      <p:ext uri="{BB962C8B-B14F-4D97-AF65-F5344CB8AC3E}">
        <p14:creationId xmlns:p14="http://schemas.microsoft.com/office/powerpoint/2010/main" val="1604454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9" name="عنوان 1"/>
          <p:cNvSpPr txBox="1">
            <a:spLocks/>
          </p:cNvSpPr>
          <p:nvPr/>
        </p:nvSpPr>
        <p:spPr>
          <a:xfrm>
            <a:off x="952500" y="780028"/>
            <a:ext cx="8572500" cy="612030"/>
          </a:xfrm>
          <a:prstGeom prst="rect">
            <a:avLst/>
          </a:prstGeom>
          <a:solidFill>
            <a:schemeClr val="accent3">
              <a:lumMod val="40000"/>
              <a:lumOff val="6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smtClean="0"/>
              <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3. تركيبة الفريق</a:t>
            </a:r>
          </a:p>
          <a:p>
            <a:pPr marL="457200" indent="-457200" algn="just">
              <a:buFontTx/>
              <a:buChar char="-"/>
              <a:defRPr/>
            </a:pPr>
            <a:r>
              <a:rPr lang="ar-SA" sz="2800" dirty="0" smtClean="0">
                <a:solidFill>
                  <a:schemeClr val="tx1"/>
                </a:solidFill>
              </a:rPr>
              <a:t>يجب تحديد حجم الفريق بناء على حجم المشروع.</a:t>
            </a:r>
          </a:p>
          <a:p>
            <a:pPr marL="457200" indent="-457200" algn="just">
              <a:buFontTx/>
              <a:buChar char="-"/>
              <a:defRPr/>
            </a:pPr>
            <a:r>
              <a:rPr lang="ar-SA" sz="2800" dirty="0" smtClean="0">
                <a:solidFill>
                  <a:schemeClr val="tx1"/>
                </a:solidFill>
              </a:rPr>
              <a:t>إمداده بالخبرات المتنوعة واللازمة للمشروع.</a:t>
            </a:r>
          </a:p>
          <a:p>
            <a:pPr algn="just">
              <a:defRPr/>
            </a:pPr>
            <a:r>
              <a:rPr lang="ar-SA" sz="2800" dirty="0" smtClean="0">
                <a:solidFill>
                  <a:schemeClr val="tx1"/>
                </a:solidFill>
              </a:rPr>
              <a:t>4. التدريب:</a:t>
            </a:r>
          </a:p>
          <a:p>
            <a:pPr algn="just">
              <a:defRPr/>
            </a:pPr>
            <a:r>
              <a:rPr lang="ar-SA" sz="2800" dirty="0" smtClean="0">
                <a:solidFill>
                  <a:schemeClr val="tx1"/>
                </a:solidFill>
              </a:rPr>
              <a:t>-يجب تدريب الفريق على مهارة وتقنيات حل المشاكل.</a:t>
            </a:r>
          </a:p>
          <a:p>
            <a:pPr marL="457200" indent="-457200" algn="just">
              <a:buFontTx/>
              <a:buChar char="-"/>
              <a:defRPr/>
            </a:pPr>
            <a:r>
              <a:rPr lang="ar-SA" sz="2800" dirty="0" smtClean="0">
                <a:solidFill>
                  <a:schemeClr val="tx1"/>
                </a:solidFill>
              </a:rPr>
              <a:t>مهارات الاتصال وقبول الاخر.</a:t>
            </a:r>
          </a:p>
          <a:p>
            <a:pPr marL="457200" indent="-457200" algn="just">
              <a:buFontTx/>
              <a:buChar char="-"/>
              <a:defRPr/>
            </a:pPr>
            <a:r>
              <a:rPr lang="ar-SA" sz="2800" dirty="0" smtClean="0">
                <a:solidFill>
                  <a:schemeClr val="tx1"/>
                </a:solidFill>
              </a:rPr>
              <a:t>مهارات فنية وما يتعلق برفع الكفاءة الانتاجية</a:t>
            </a:r>
            <a:endParaRPr lang="ar-SA" sz="2800" dirty="0">
              <a:solidFill>
                <a:schemeClr val="tx1"/>
              </a:solidFill>
            </a:endParaRPr>
          </a:p>
        </p:txBody>
      </p:sp>
    </p:spTree>
    <p:extLst>
      <p:ext uri="{BB962C8B-B14F-4D97-AF65-F5344CB8AC3E}">
        <p14:creationId xmlns:p14="http://schemas.microsoft.com/office/powerpoint/2010/main" val="33612405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9" name="عنوان 1"/>
          <p:cNvSpPr txBox="1">
            <a:spLocks/>
          </p:cNvSpPr>
          <p:nvPr/>
        </p:nvSpPr>
        <p:spPr>
          <a:xfrm>
            <a:off x="952500" y="780028"/>
            <a:ext cx="8572500" cy="612030"/>
          </a:xfrm>
          <a:prstGeom prst="rect">
            <a:avLst/>
          </a:prstGeom>
          <a:solidFill>
            <a:schemeClr val="accent3">
              <a:lumMod val="40000"/>
              <a:lumOff val="6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smtClean="0"/>
              <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5. القواعد الأساسية</a:t>
            </a:r>
          </a:p>
          <a:p>
            <a:pPr marL="457200" indent="-457200" algn="just">
              <a:buFontTx/>
              <a:buChar char="-"/>
              <a:defRPr/>
            </a:pPr>
            <a:r>
              <a:rPr lang="ar-SA" sz="2800" dirty="0" smtClean="0">
                <a:solidFill>
                  <a:schemeClr val="tx1"/>
                </a:solidFill>
              </a:rPr>
              <a:t>يجب على الفريق تطوير قواعد أساسية تحكم العمليات والاتصالات بين أعضاء الفريق.</a:t>
            </a:r>
          </a:p>
          <a:p>
            <a:pPr algn="just">
              <a:defRPr/>
            </a:pPr>
            <a:r>
              <a:rPr lang="ar-SA" sz="2800" dirty="0" smtClean="0">
                <a:solidFill>
                  <a:schemeClr val="tx1"/>
                </a:solidFill>
              </a:rPr>
              <a:t>6. الأهداف الواضحة</a:t>
            </a:r>
          </a:p>
          <a:p>
            <a:pPr marL="457200" indent="-457200" algn="just">
              <a:buFontTx/>
              <a:buChar char="-"/>
              <a:defRPr/>
            </a:pPr>
            <a:r>
              <a:rPr lang="ar-SA" sz="2800" dirty="0" smtClean="0">
                <a:solidFill>
                  <a:schemeClr val="tx1"/>
                </a:solidFill>
              </a:rPr>
              <a:t>تحدد الأهداف بشكل واضح .</a:t>
            </a:r>
          </a:p>
          <a:p>
            <a:pPr marL="457200" indent="-457200" algn="just">
              <a:buFontTx/>
              <a:buChar char="-"/>
              <a:defRPr/>
            </a:pPr>
            <a:r>
              <a:rPr lang="ar-SA" sz="2800" dirty="0" smtClean="0">
                <a:solidFill>
                  <a:schemeClr val="tx1"/>
                </a:solidFill>
              </a:rPr>
              <a:t>صالحة لتكون مقياس لمستوى النجاح.</a:t>
            </a:r>
          </a:p>
          <a:p>
            <a:pPr marL="457200" indent="-457200" algn="just">
              <a:buFontTx/>
              <a:buChar char="-"/>
              <a:defRPr/>
            </a:pPr>
            <a:r>
              <a:rPr lang="ar-SA" sz="2800" dirty="0" smtClean="0">
                <a:solidFill>
                  <a:schemeClr val="tx1"/>
                </a:solidFill>
              </a:rPr>
              <a:t>مشتقة من رسالة المنظمة الام.</a:t>
            </a:r>
            <a:endParaRPr lang="ar-SA" sz="2800" dirty="0">
              <a:solidFill>
                <a:schemeClr val="tx1"/>
              </a:solidFill>
            </a:endParaRPr>
          </a:p>
        </p:txBody>
      </p:sp>
    </p:spTree>
    <p:extLst>
      <p:ext uri="{BB962C8B-B14F-4D97-AF65-F5344CB8AC3E}">
        <p14:creationId xmlns:p14="http://schemas.microsoft.com/office/powerpoint/2010/main" val="2993327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9" name="عنوان 1"/>
          <p:cNvSpPr txBox="1">
            <a:spLocks/>
          </p:cNvSpPr>
          <p:nvPr/>
        </p:nvSpPr>
        <p:spPr>
          <a:xfrm>
            <a:off x="952500" y="780028"/>
            <a:ext cx="8572500" cy="612030"/>
          </a:xfrm>
          <a:prstGeom prst="rect">
            <a:avLst/>
          </a:prstGeom>
          <a:solidFill>
            <a:schemeClr val="accent3">
              <a:lumMod val="40000"/>
              <a:lumOff val="6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smtClean="0"/>
              <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7. المحاسبة:</a:t>
            </a:r>
          </a:p>
          <a:p>
            <a:pPr marL="457200" indent="-457200" algn="just">
              <a:buFontTx/>
              <a:buChar char="-"/>
              <a:defRPr/>
            </a:pPr>
            <a:r>
              <a:rPr lang="ar-SA" sz="2800" dirty="0" smtClean="0">
                <a:solidFill>
                  <a:schemeClr val="tx1"/>
                </a:solidFill>
              </a:rPr>
              <a:t>تقدم تقارير دورية عن أداء الفريق.</a:t>
            </a:r>
          </a:p>
          <a:p>
            <a:pPr marL="457200" indent="-457200" algn="just">
              <a:buFontTx/>
              <a:buChar char="-"/>
              <a:defRPr/>
            </a:pPr>
            <a:r>
              <a:rPr lang="ar-SA" sz="2800" dirty="0" smtClean="0">
                <a:solidFill>
                  <a:schemeClr val="tx1"/>
                </a:solidFill>
              </a:rPr>
              <a:t>الاستعداد للمحاسبة على الأداء.</a:t>
            </a:r>
          </a:p>
          <a:p>
            <a:pPr algn="just">
              <a:defRPr/>
            </a:pPr>
            <a:r>
              <a:rPr lang="ar-SA" sz="2800" dirty="0" smtClean="0">
                <a:solidFill>
                  <a:schemeClr val="tx1"/>
                </a:solidFill>
              </a:rPr>
              <a:t>8. إجراءات اتخاذ القرار:</a:t>
            </a:r>
          </a:p>
          <a:p>
            <a:pPr algn="just">
              <a:defRPr/>
            </a:pPr>
            <a:r>
              <a:rPr lang="ar-SA" sz="2800" dirty="0" smtClean="0">
                <a:solidFill>
                  <a:schemeClr val="tx1"/>
                </a:solidFill>
              </a:rPr>
              <a:t>-توضيح إجراءات عملية اتخاذ القرار داخل الفريق وسبل اعتماد القرارات المتخذة.</a:t>
            </a:r>
          </a:p>
          <a:p>
            <a:pPr algn="just">
              <a:defRPr/>
            </a:pPr>
            <a:r>
              <a:rPr lang="ar-SA" sz="2800" dirty="0" smtClean="0">
                <a:solidFill>
                  <a:schemeClr val="tx1"/>
                </a:solidFill>
              </a:rPr>
              <a:t>9. الموارد:</a:t>
            </a:r>
          </a:p>
          <a:p>
            <a:pPr algn="just">
              <a:defRPr/>
            </a:pPr>
            <a:r>
              <a:rPr lang="ar-SA" sz="2800" dirty="0" smtClean="0">
                <a:solidFill>
                  <a:schemeClr val="tx1"/>
                </a:solidFill>
              </a:rPr>
              <a:t>- توفير الموارد اللازمة لإنجاح المشروع بالإضافة الى توفير الموارد المعلوماتية اللازمة للوصول الى الأهداف.</a:t>
            </a:r>
          </a:p>
          <a:p>
            <a:pPr algn="just">
              <a:defRPr/>
            </a:pPr>
            <a:endParaRPr lang="ar-SA" sz="2800" dirty="0">
              <a:solidFill>
                <a:schemeClr val="tx1"/>
              </a:solidFill>
            </a:endParaRPr>
          </a:p>
        </p:txBody>
      </p:sp>
    </p:spTree>
    <p:extLst>
      <p:ext uri="{BB962C8B-B14F-4D97-AF65-F5344CB8AC3E}">
        <p14:creationId xmlns:p14="http://schemas.microsoft.com/office/powerpoint/2010/main" val="102741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9" name="عنوان 1"/>
          <p:cNvSpPr txBox="1">
            <a:spLocks/>
          </p:cNvSpPr>
          <p:nvPr/>
        </p:nvSpPr>
        <p:spPr>
          <a:xfrm>
            <a:off x="952500" y="780028"/>
            <a:ext cx="8572500" cy="612030"/>
          </a:xfrm>
          <a:prstGeom prst="rect">
            <a:avLst/>
          </a:prstGeom>
          <a:solidFill>
            <a:schemeClr val="accent3">
              <a:lumMod val="40000"/>
              <a:lumOff val="6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smtClean="0"/>
              <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10. الثقة:</a:t>
            </a:r>
          </a:p>
          <a:p>
            <a:pPr marL="457200" indent="-457200" algn="just">
              <a:buFontTx/>
              <a:buChar char="-"/>
              <a:defRPr/>
            </a:pPr>
            <a:r>
              <a:rPr lang="ar-SA" sz="2800" dirty="0" smtClean="0">
                <a:solidFill>
                  <a:schemeClr val="tx1"/>
                </a:solidFill>
              </a:rPr>
              <a:t>ثقة الإدارة العليا بأعضاء الفريق.</a:t>
            </a:r>
          </a:p>
          <a:p>
            <a:pPr marL="457200" indent="-457200" algn="just">
              <a:buFontTx/>
              <a:buChar char="-"/>
              <a:defRPr/>
            </a:pPr>
            <a:r>
              <a:rPr lang="ar-SA" sz="2800" dirty="0" smtClean="0">
                <a:solidFill>
                  <a:schemeClr val="tx1"/>
                </a:solidFill>
              </a:rPr>
              <a:t>ثقة الفريق ببعضهم البعض وثقتهم بأنفسهم .</a:t>
            </a:r>
          </a:p>
          <a:p>
            <a:pPr algn="just">
              <a:defRPr/>
            </a:pPr>
            <a:r>
              <a:rPr lang="ar-SA" sz="2800" dirty="0" smtClean="0">
                <a:solidFill>
                  <a:schemeClr val="tx1"/>
                </a:solidFill>
              </a:rPr>
              <a:t>11.اتصالات مفتوحة:</a:t>
            </a:r>
          </a:p>
          <a:p>
            <a:pPr marL="457200" indent="-457200" algn="just">
              <a:buFontTx/>
              <a:buChar char="-"/>
              <a:defRPr/>
            </a:pPr>
            <a:r>
              <a:rPr lang="ar-SA" sz="2800" dirty="0" smtClean="0">
                <a:solidFill>
                  <a:schemeClr val="tx1"/>
                </a:solidFill>
              </a:rPr>
              <a:t>القدرة على الاتصال وتبادل المعلومات والانصات وسماع الاخر.</a:t>
            </a:r>
            <a:endParaRPr lang="ar-SA" sz="2800" dirty="0">
              <a:solidFill>
                <a:schemeClr val="tx1"/>
              </a:solidFill>
            </a:endParaRPr>
          </a:p>
          <a:p>
            <a:pPr algn="just">
              <a:defRPr/>
            </a:pPr>
            <a:r>
              <a:rPr lang="ar-SA" sz="2800" dirty="0" smtClean="0">
                <a:solidFill>
                  <a:schemeClr val="tx1"/>
                </a:solidFill>
              </a:rPr>
              <a:t>12. القيادة:</a:t>
            </a:r>
          </a:p>
          <a:p>
            <a:pPr algn="just">
              <a:defRPr/>
            </a:pPr>
            <a:r>
              <a:rPr lang="ar-SA" sz="2800" dirty="0" smtClean="0">
                <a:solidFill>
                  <a:schemeClr val="tx1"/>
                </a:solidFill>
              </a:rPr>
              <a:t>مدراء المشروع يجب ان يتمتعوا بالقدرة على التأثير والتحفيز والحث على تحقيق الأهداف.</a:t>
            </a:r>
          </a:p>
          <a:p>
            <a:pPr algn="just">
              <a:defRPr/>
            </a:pPr>
            <a:r>
              <a:rPr lang="ar-SA" sz="2800" dirty="0" smtClean="0">
                <a:solidFill>
                  <a:schemeClr val="tx1"/>
                </a:solidFill>
              </a:rPr>
              <a:t>- ان يكونوا قدوة الى الاقتداء بهم ومرشدين لحل المشاكل والتعلم منهم.</a:t>
            </a:r>
          </a:p>
        </p:txBody>
      </p:sp>
    </p:spTree>
    <p:extLst>
      <p:ext uri="{BB962C8B-B14F-4D97-AF65-F5344CB8AC3E}">
        <p14:creationId xmlns:p14="http://schemas.microsoft.com/office/powerpoint/2010/main" val="31959310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5" name="عنوان 1"/>
          <p:cNvSpPr txBox="1">
            <a:spLocks/>
          </p:cNvSpPr>
          <p:nvPr/>
        </p:nvSpPr>
        <p:spPr bwMode="auto">
          <a:xfrm>
            <a:off x="609600" y="1262708"/>
            <a:ext cx="8915400" cy="532656"/>
          </a:xfrm>
          <a:prstGeom prst="rect">
            <a:avLst/>
          </a:prstGeom>
          <a:solidFill>
            <a:schemeClr val="tx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defRPr/>
            </a:pPr>
            <a:r>
              <a:rPr lang="ar-SA" b="1" dirty="0" smtClean="0"/>
              <a:t>تماسك فريق العمل</a:t>
            </a:r>
            <a:br>
              <a:rPr lang="ar-SA" b="1" dirty="0" smtClean="0"/>
            </a:br>
            <a:endParaRPr lang="ar-SA" dirty="0" smtClean="0"/>
          </a:p>
          <a:p>
            <a:pPr rtl="1">
              <a:defRPr/>
            </a:pP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81000" y="2060848"/>
            <a:ext cx="9144000" cy="39589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b="1" dirty="0">
                <a:solidFill>
                  <a:schemeClr val="tx1"/>
                </a:solidFill>
              </a:rPr>
              <a:t>یشیر مصطلح التماسك إلى وجود درجة عالیة من الترابط بین وحدات الفریق ویمكن رصد العوامل التي تزید من تماسك فریق عمل المشروع كالتالي :</a:t>
            </a:r>
          </a:p>
          <a:p>
            <a:pPr algn="just">
              <a:defRPr/>
            </a:pPr>
            <a:r>
              <a:rPr lang="ar-SA" sz="2800" dirty="0">
                <a:solidFill>
                  <a:schemeClr val="tx1"/>
                </a:solidFill>
              </a:rPr>
              <a:t>١- وضوح الأھداف والإتفاق علیھا بین أعضاء الفریق</a:t>
            </a:r>
          </a:p>
          <a:p>
            <a:pPr algn="just">
              <a:defRPr/>
            </a:pPr>
            <a:r>
              <a:rPr lang="ar-SA" sz="2800" dirty="0">
                <a:solidFill>
                  <a:schemeClr val="tx1"/>
                </a:solidFill>
              </a:rPr>
              <a:t>٢- وجود قائد كفء وفعال للفریق ( مدیر المشروع )</a:t>
            </a:r>
          </a:p>
          <a:p>
            <a:pPr algn="just">
              <a:defRPr/>
            </a:pPr>
            <a:r>
              <a:rPr lang="ar-SA" sz="2800" dirty="0">
                <a:solidFill>
                  <a:schemeClr val="tx1"/>
                </a:solidFill>
              </a:rPr>
              <a:t>٣- توفر فرص التفاعل المستمر والمتبادل بین أعضاء الفریق</a:t>
            </a:r>
          </a:p>
          <a:p>
            <a:pPr algn="just">
              <a:defRPr/>
            </a:pPr>
            <a:r>
              <a:rPr lang="ar-SA" sz="2800" dirty="0">
                <a:solidFill>
                  <a:schemeClr val="tx1"/>
                </a:solidFill>
              </a:rPr>
              <a:t>٤- الحجم المناسب لفریق العمل</a:t>
            </a:r>
          </a:p>
          <a:p>
            <a:pPr algn="just">
              <a:defRPr/>
            </a:pPr>
            <a:r>
              <a:rPr lang="ar-SA" sz="2800" dirty="0">
                <a:solidFill>
                  <a:schemeClr val="tx1"/>
                </a:solidFill>
              </a:rPr>
              <a:t>٥- قلة مساحة الصراع داخل الفریق</a:t>
            </a:r>
          </a:p>
          <a:p>
            <a:pPr algn="just">
              <a:defRPr/>
            </a:pPr>
            <a:r>
              <a:rPr lang="ar-SA" sz="2800" dirty="0">
                <a:solidFill>
                  <a:schemeClr val="tx1"/>
                </a:solidFill>
              </a:rPr>
              <a:t>٦- التقویم المناسب لأداء الفریق من طرف الإداره العلیا</a:t>
            </a:r>
          </a:p>
        </p:txBody>
      </p:sp>
    </p:spTree>
    <p:extLst>
      <p:ext uri="{BB962C8B-B14F-4D97-AF65-F5344CB8AC3E}">
        <p14:creationId xmlns:p14="http://schemas.microsoft.com/office/powerpoint/2010/main" val="17551218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5" name="عنوان 1"/>
          <p:cNvSpPr>
            <a:spLocks noGrp="1"/>
          </p:cNvSpPr>
          <p:nvPr>
            <p:ph idx="1"/>
          </p:nvPr>
        </p:nvSpPr>
        <p:spPr>
          <a:xfrm>
            <a:off x="495300" y="1196753"/>
            <a:ext cx="9066212" cy="576063"/>
          </a:xfrm>
          <a:solidFill>
            <a:schemeClr val="tx2">
              <a:lumMod val="20000"/>
              <a:lumOff val="80000"/>
            </a:schemeClr>
          </a:solidFill>
        </p:spPr>
        <p:txBody>
          <a:bodyPr/>
          <a:lstStyle/>
          <a:p>
            <a:pPr rtl="1">
              <a:defRPr/>
            </a:pPr>
            <a:r>
              <a:rPr lang="ar-SA" b="1" dirty="0" smtClean="0"/>
              <a:t>أخطاء فرق العمل</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93700" y="1988840"/>
            <a:ext cx="9144000" cy="40309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a:solidFill>
                  <a:schemeClr val="tx1"/>
                </a:solidFill>
              </a:rPr>
              <a:t>یقع </a:t>
            </a:r>
            <a:r>
              <a:rPr lang="ar-SA" sz="2800" dirty="0">
                <a:solidFill>
                  <a:schemeClr val="tx1"/>
                </a:solidFill>
              </a:rPr>
              <a:t>فریق عمل المشروع في بعض الأخطاء وھذا للأسباب التالیة :</a:t>
            </a:r>
          </a:p>
          <a:p>
            <a:pPr algn="just">
              <a:defRPr/>
            </a:pPr>
            <a:r>
              <a:rPr lang="ar-SA" sz="2800" dirty="0">
                <a:solidFill>
                  <a:schemeClr val="tx1"/>
                </a:solidFill>
              </a:rPr>
              <a:t>١- عدم وضوح الأھداف التي من أجلھا تم تكوین فریق العمل</a:t>
            </a:r>
          </a:p>
          <a:p>
            <a:pPr algn="just">
              <a:defRPr/>
            </a:pPr>
            <a:r>
              <a:rPr lang="ar-SA" sz="2800" dirty="0">
                <a:solidFill>
                  <a:schemeClr val="tx1"/>
                </a:solidFill>
              </a:rPr>
              <a:t>٢- السرعة في تكوین فریق العمل</a:t>
            </a:r>
          </a:p>
          <a:p>
            <a:pPr algn="just">
              <a:defRPr/>
            </a:pPr>
            <a:r>
              <a:rPr lang="ar-SA" sz="2800" dirty="0">
                <a:solidFill>
                  <a:schemeClr val="tx1"/>
                </a:solidFill>
              </a:rPr>
              <a:t>٣- سوء اختیار بعض أعضاء فریق العمل</a:t>
            </a:r>
          </a:p>
          <a:p>
            <a:pPr algn="just">
              <a:defRPr/>
            </a:pPr>
            <a:r>
              <a:rPr lang="ar-SA" sz="2800" dirty="0">
                <a:solidFill>
                  <a:schemeClr val="tx1"/>
                </a:solidFill>
              </a:rPr>
              <a:t>٤- عدم توفر الإمكانات والموارد لفریق العمل أثناء تنفیذ المشروع</a:t>
            </a:r>
          </a:p>
          <a:p>
            <a:pPr algn="just">
              <a:defRPr/>
            </a:pPr>
            <a:r>
              <a:rPr lang="ar-SA" sz="2800" dirty="0">
                <a:solidFill>
                  <a:schemeClr val="tx1"/>
                </a:solidFill>
              </a:rPr>
              <a:t>٥- عدم إعطاء فریق العمل الصلاحیات الكافیة</a:t>
            </a:r>
          </a:p>
          <a:p>
            <a:pPr algn="just">
              <a:defRPr/>
            </a:pPr>
            <a:r>
              <a:rPr lang="ar-SA" sz="2800" dirty="0">
                <a:solidFill>
                  <a:schemeClr val="tx1"/>
                </a:solidFill>
              </a:rPr>
              <a:t>٦- ممارسة مدیر المشروع لأسلوب السلطة بشكل مفرط</a:t>
            </a:r>
          </a:p>
          <a:p>
            <a:pPr algn="just">
              <a:defRPr/>
            </a:pPr>
            <a:r>
              <a:rPr lang="ar-SA" sz="2800" dirty="0">
                <a:solidFill>
                  <a:schemeClr val="tx1"/>
                </a:solidFill>
              </a:rPr>
              <a:t>٧- تملق الأعضاء لمدیر الفریق محاولین إرضاءه على حساب مصلحة المشروع</a:t>
            </a:r>
          </a:p>
        </p:txBody>
      </p:sp>
    </p:spTree>
    <p:extLst>
      <p:ext uri="{BB962C8B-B14F-4D97-AF65-F5344CB8AC3E}">
        <p14:creationId xmlns:p14="http://schemas.microsoft.com/office/powerpoint/2010/main" val="9934728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الاختلافات داخل فريق العمل</a:t>
            </a:r>
            <a:br>
              <a:rPr lang="ar-SA" b="1" dirty="0" smtClean="0"/>
            </a:br>
            <a:r>
              <a:rPr lang="ar-SA" b="1" dirty="0" smtClean="0"/>
              <a:t/>
            </a:r>
            <a:br>
              <a:rPr lang="ar-SA" b="1" dirty="0" smtClean="0"/>
            </a:br>
            <a:endParaRPr lang="ar-SA" dirty="0"/>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7" name="مستطيل ذو زوايا قطرية مستديرة 6"/>
          <p:cNvSpPr/>
          <p:nvPr/>
        </p:nvSpPr>
        <p:spPr>
          <a:xfrm>
            <a:off x="393700" y="1916832"/>
            <a:ext cx="9144000" cy="41029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الإختلاف بین البشر حقیقة واقعیة ومن صور الإختلافات داخل فریق العمل تجد :</a:t>
            </a:r>
          </a:p>
          <a:p>
            <a:pPr algn="just">
              <a:buFontTx/>
              <a:buChar char="-"/>
              <a:defRPr/>
            </a:pPr>
            <a:r>
              <a:rPr lang="ar-SA" sz="2800" dirty="0">
                <a:solidFill>
                  <a:schemeClr val="tx1"/>
                </a:solidFill>
              </a:rPr>
              <a:t>النوع ( ذكر / أنثى)</a:t>
            </a:r>
          </a:p>
          <a:p>
            <a:pPr algn="just">
              <a:defRPr/>
            </a:pPr>
            <a:r>
              <a:rPr lang="ar-SA" sz="2800" dirty="0">
                <a:solidFill>
                  <a:schemeClr val="tx1"/>
                </a:solidFill>
              </a:rPr>
              <a:t>- العمر</a:t>
            </a:r>
          </a:p>
          <a:p>
            <a:pPr algn="just">
              <a:buFontTx/>
              <a:buChar char="-"/>
              <a:defRPr/>
            </a:pPr>
            <a:r>
              <a:rPr lang="ar-SA" sz="2800" dirty="0">
                <a:solidFill>
                  <a:schemeClr val="tx1"/>
                </a:solidFill>
              </a:rPr>
              <a:t>المستوى الإداري أو الوظیفي </a:t>
            </a:r>
          </a:p>
          <a:p>
            <a:pPr algn="just">
              <a:defRPr/>
            </a:pPr>
            <a:r>
              <a:rPr lang="ar-SA" sz="2800" dirty="0">
                <a:solidFill>
                  <a:schemeClr val="tx1"/>
                </a:solidFill>
              </a:rPr>
              <a:t>- المھن والتخصصات</a:t>
            </a:r>
          </a:p>
          <a:p>
            <a:pPr algn="just">
              <a:buFontTx/>
              <a:buChar char="-"/>
              <a:defRPr/>
            </a:pPr>
            <a:r>
              <a:rPr lang="ar-SA" sz="2800" dirty="0">
                <a:solidFill>
                  <a:schemeClr val="tx1"/>
                </a:solidFill>
              </a:rPr>
              <a:t>الإھتمامات </a:t>
            </a:r>
          </a:p>
          <a:p>
            <a:pPr algn="just">
              <a:defRPr/>
            </a:pPr>
            <a:r>
              <a:rPr lang="ar-SA" sz="2800" dirty="0">
                <a:solidFill>
                  <a:schemeClr val="tx1"/>
                </a:solidFill>
              </a:rPr>
              <a:t>- الثقافة ( الدین ، العادات والتقالید .. )</a:t>
            </a:r>
          </a:p>
          <a:p>
            <a:pPr algn="just">
              <a:defRPr/>
            </a:pPr>
            <a:r>
              <a:rPr lang="ar-SA" sz="2800" dirty="0">
                <a:solidFill>
                  <a:schemeClr val="tx1"/>
                </a:solidFill>
              </a:rPr>
              <a:t>- الجنسیة</a:t>
            </a:r>
          </a:p>
        </p:txBody>
      </p:sp>
    </p:spTree>
    <p:extLst>
      <p:ext uri="{BB962C8B-B14F-4D97-AF65-F5344CB8AC3E}">
        <p14:creationId xmlns:p14="http://schemas.microsoft.com/office/powerpoint/2010/main" val="18755196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إدارة فريق المشروع                                                                           المحاضرة التاسعة</a:t>
            </a:r>
            <a:endParaRPr lang="ar-SA" sz="2000" dirty="0">
              <a:solidFill>
                <a:schemeClr val="accent1"/>
              </a:solidFill>
            </a:endParaRPr>
          </a:p>
        </p:txBody>
      </p:sp>
      <p:sp>
        <p:nvSpPr>
          <p:cNvPr id="5" name="مستطيل ذو زوايا قطرية مستديرة 4"/>
          <p:cNvSpPr/>
          <p:nvPr/>
        </p:nvSpPr>
        <p:spPr>
          <a:xfrm>
            <a:off x="582662" y="2109366"/>
            <a:ext cx="9144000" cy="295084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lgn="just">
              <a:buFont typeface="+mj-lt"/>
              <a:buAutoNum type="arabicPeriod"/>
              <a:defRPr/>
            </a:pPr>
            <a:r>
              <a:rPr lang="ar-SA" sz="2800" dirty="0">
                <a:solidFill>
                  <a:schemeClr val="tx1"/>
                </a:solidFill>
              </a:rPr>
              <a:t>المهارة الفنية العالية</a:t>
            </a:r>
            <a:r>
              <a:rPr lang="en-US" sz="2800" dirty="0">
                <a:solidFill>
                  <a:schemeClr val="tx1"/>
                </a:solidFill>
              </a:rPr>
              <a:t>Technically competent </a:t>
            </a:r>
            <a:r>
              <a:rPr lang="ar-SA" sz="2800" dirty="0">
                <a:solidFill>
                  <a:schemeClr val="tx1"/>
                </a:solidFill>
              </a:rPr>
              <a:t>.</a:t>
            </a:r>
          </a:p>
          <a:p>
            <a:pPr marL="514350" indent="-514350" algn="just">
              <a:buFont typeface="+mj-lt"/>
              <a:buAutoNum type="arabicPeriod"/>
              <a:defRPr/>
            </a:pPr>
            <a:r>
              <a:rPr lang="ar-SA" sz="2800" dirty="0">
                <a:solidFill>
                  <a:schemeClr val="tx1"/>
                </a:solidFill>
              </a:rPr>
              <a:t>الأعضاء ذوي المناصب العليا فى الفريق يجب أن يكون لديهم قبول عالي من إدارة المنظمة</a:t>
            </a:r>
            <a:r>
              <a:rPr lang="en-US" sz="2800" dirty="0">
                <a:solidFill>
                  <a:schemeClr val="tx1"/>
                </a:solidFill>
              </a:rPr>
              <a:t> Politically sensitive </a:t>
            </a:r>
            <a:r>
              <a:rPr lang="ar-SA" sz="2800" dirty="0">
                <a:solidFill>
                  <a:schemeClr val="tx1"/>
                </a:solidFill>
              </a:rPr>
              <a:t>.</a:t>
            </a:r>
          </a:p>
          <a:p>
            <a:pPr marL="514350" indent="-514350" algn="just">
              <a:buFont typeface="+mj-lt"/>
              <a:buAutoNum type="arabicPeriod"/>
              <a:defRPr/>
            </a:pPr>
            <a:r>
              <a:rPr lang="ar-SA" sz="2800" dirty="0">
                <a:solidFill>
                  <a:schemeClr val="tx1"/>
                </a:solidFill>
              </a:rPr>
              <a:t>التوجه القوي نحو حل المشاكل </a:t>
            </a:r>
            <a:r>
              <a:rPr lang="en-US" sz="2800" dirty="0">
                <a:solidFill>
                  <a:schemeClr val="tx1"/>
                </a:solidFill>
              </a:rPr>
              <a:t>Strong Problem-orientation</a:t>
            </a:r>
            <a:r>
              <a:rPr lang="ar-SA" sz="2800" dirty="0">
                <a:solidFill>
                  <a:schemeClr val="tx1"/>
                </a:solidFill>
              </a:rPr>
              <a:t> .</a:t>
            </a:r>
          </a:p>
          <a:p>
            <a:pPr marL="514350" indent="-514350" algn="just">
              <a:buFont typeface="+mj-lt"/>
              <a:buAutoNum type="arabicPeriod"/>
              <a:defRPr/>
            </a:pPr>
            <a:r>
              <a:rPr lang="ar-SA" sz="2800" dirty="0">
                <a:solidFill>
                  <a:schemeClr val="tx1"/>
                </a:solidFill>
              </a:rPr>
              <a:t>التوجه القوي نحو الهدف </a:t>
            </a:r>
            <a:r>
              <a:rPr lang="en-US" sz="2800" dirty="0">
                <a:solidFill>
                  <a:schemeClr val="tx1"/>
                </a:solidFill>
              </a:rPr>
              <a:t>Strong Goal-orientation</a:t>
            </a:r>
            <a:r>
              <a:rPr lang="ar-SA" sz="2800" dirty="0">
                <a:solidFill>
                  <a:schemeClr val="tx1"/>
                </a:solidFill>
              </a:rPr>
              <a:t> .</a:t>
            </a:r>
          </a:p>
          <a:p>
            <a:pPr marL="514350" indent="-514350" algn="just">
              <a:buFont typeface="+mj-lt"/>
              <a:buAutoNum type="arabicPeriod"/>
              <a:defRPr/>
            </a:pPr>
            <a:r>
              <a:rPr lang="ar-SA" sz="2800" dirty="0">
                <a:solidFill>
                  <a:schemeClr val="tx1"/>
                </a:solidFill>
              </a:rPr>
              <a:t>الثقة العالية بالنفس.</a:t>
            </a:r>
            <a:endParaRPr lang="en-US" sz="2800">
              <a:solidFill>
                <a:schemeClr val="tx1"/>
              </a:solidFill>
            </a:endParaRPr>
          </a:p>
          <a:p>
            <a:pPr marL="514350" indent="-514350" algn="just">
              <a:defRPr/>
            </a:pPr>
            <a:endParaRPr lang="ar-SA" sz="2800" dirty="0">
              <a:solidFill>
                <a:schemeClr val="tx1"/>
              </a:solidFill>
            </a:endParaRPr>
          </a:p>
        </p:txBody>
      </p:sp>
      <p:sp>
        <p:nvSpPr>
          <p:cNvPr id="6" name="عنوان 1"/>
          <p:cNvSpPr txBox="1">
            <a:spLocks/>
          </p:cNvSpPr>
          <p:nvPr/>
        </p:nvSpPr>
        <p:spPr>
          <a:xfrm>
            <a:off x="868412" y="1167743"/>
            <a:ext cx="8572500" cy="634082"/>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solidFill>
                  <a:schemeClr val="tx1"/>
                </a:solidFill>
              </a:rPr>
              <a:t>الخصائص الواجب توافرها </a:t>
            </a:r>
            <a:r>
              <a:rPr lang="ar-SA" b="1" dirty="0" smtClean="0">
                <a:solidFill>
                  <a:schemeClr val="tx1"/>
                </a:solidFill>
              </a:rPr>
              <a:t>في </a:t>
            </a:r>
            <a:r>
              <a:rPr lang="ar-SA" b="1" dirty="0">
                <a:solidFill>
                  <a:schemeClr val="tx1"/>
                </a:solidFill>
              </a:rPr>
              <a:t>عضو </a:t>
            </a:r>
            <a:r>
              <a:rPr lang="ar-SA" b="1" dirty="0" smtClean="0">
                <a:solidFill>
                  <a:schemeClr val="tx1"/>
                </a:solidFill>
              </a:rPr>
              <a:t>الفريق</a:t>
            </a:r>
            <a:r>
              <a:rPr lang="ar-SA" b="1" dirty="0">
                <a:solidFill>
                  <a:schemeClr val="tx1"/>
                </a:solidFill>
              </a:rPr>
              <a:t/>
            </a:r>
            <a:br>
              <a:rPr lang="ar-SA" b="1" dirty="0">
                <a:solidFill>
                  <a:schemeClr val="tx1"/>
                </a:solidFill>
              </a:rPr>
            </a:br>
            <a:r>
              <a:rPr lang="ar-SA" b="1" dirty="0" smtClean="0"/>
              <a:t/>
            </a:r>
            <a:br>
              <a:rPr lang="ar-SA" b="1" dirty="0" smtClean="0"/>
            </a:br>
            <a:endParaRPr lang="ar-SA" dirty="0"/>
          </a:p>
        </p:txBody>
      </p:sp>
    </p:spTree>
    <p:extLst>
      <p:ext uri="{BB962C8B-B14F-4D97-AF65-F5344CB8AC3E}">
        <p14:creationId xmlns:p14="http://schemas.microsoft.com/office/powerpoint/2010/main" val="1983160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6262</TotalTime>
  <Words>1515</Words>
  <Application>Microsoft Office PowerPoint</Application>
  <PresentationFormat>A4 Paper (210x297 mm)</PresentationFormat>
  <Paragraphs>237</Paragraphs>
  <Slides>26</Slides>
  <Notes>17</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26</vt:i4>
      </vt:variant>
    </vt:vector>
  </HeadingPairs>
  <TitlesOfParts>
    <vt:vector size="33" baseType="lpstr">
      <vt:lpstr>ae_AlMateen</vt:lpstr>
      <vt:lpstr>Arial</vt:lpstr>
      <vt:lpstr>AYM Wadiy S_U normal.</vt:lpstr>
      <vt:lpstr>Calibri</vt:lpstr>
      <vt:lpstr>PT Bold Heading</vt:lpstr>
      <vt:lpstr>Times New Roman</vt:lpstr>
      <vt:lpstr>Office Theme</vt:lpstr>
      <vt:lpstr>عرض تقديمي في PowerPoint</vt:lpstr>
      <vt:lpstr>المحاضرة التاسعة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Aliserag</cp:lastModifiedBy>
  <cp:revision>188</cp:revision>
  <dcterms:created xsi:type="dcterms:W3CDTF">2014-09-11T06:47:01Z</dcterms:created>
  <dcterms:modified xsi:type="dcterms:W3CDTF">2014-11-06T06:32:40Z</dcterms:modified>
</cp:coreProperties>
</file>