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10" r:id="rId3"/>
    <p:sldId id="375" r:id="rId4"/>
    <p:sldId id="380" r:id="rId5"/>
    <p:sldId id="373" r:id="rId6"/>
    <p:sldId id="381" r:id="rId7"/>
    <p:sldId id="372" r:id="rId8"/>
    <p:sldId id="371" r:id="rId9"/>
    <p:sldId id="370" r:id="rId10"/>
    <p:sldId id="369" r:id="rId11"/>
    <p:sldId id="382" r:id="rId12"/>
    <p:sldId id="383" r:id="rId13"/>
    <p:sldId id="384" r:id="rId14"/>
    <p:sldId id="385" r:id="rId15"/>
    <p:sldId id="386" r:id="rId16"/>
    <p:sldId id="368" r:id="rId17"/>
    <p:sldId id="367" r:id="rId18"/>
    <p:sldId id="387" r:id="rId19"/>
    <p:sldId id="388" r:id="rId20"/>
    <p:sldId id="366" r:id="rId21"/>
    <p:sldId id="389" r:id="rId22"/>
    <p:sldId id="390" r:id="rId23"/>
    <p:sldId id="365" r:id="rId24"/>
    <p:sldId id="266" r:id="rId2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009900"/>
    <a:srgbClr val="AD9968"/>
    <a:srgbClr val="D9791B"/>
    <a:srgbClr val="AB1A25"/>
    <a:srgbClr val="00263A"/>
    <a:srgbClr val="FF3300"/>
    <a:srgbClr val="709256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64" autoAdjust="0"/>
  </p:normalViewPr>
  <p:slideViewPr>
    <p:cSldViewPr>
      <p:cViewPr varScale="1">
        <p:scale>
          <a:sx n="71" d="100"/>
          <a:sy n="71" d="100"/>
        </p:scale>
        <p:origin x="1044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11/7/2014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751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79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471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313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675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373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2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514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55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220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56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65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5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308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939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593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60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3250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64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3531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332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D9968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المشاريع</a:t>
            </a:r>
          </a:p>
          <a:p>
            <a:pPr algn="ctr"/>
            <a:r>
              <a:rPr lang="ar-SA" sz="3700" b="1" dirty="0" smtClean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استاذ </a:t>
            </a:r>
            <a:r>
              <a:rPr lang="ar-SA" sz="3700" b="1" dirty="0">
                <a:solidFill>
                  <a:srgbClr val="AD9968"/>
                </a:solidFill>
                <a:latin typeface="AYM Wadiy S_U normal."/>
                <a:cs typeface="Times New Roman" pitchFamily="18" charset="0"/>
              </a:rPr>
              <a:t>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د/ عبدالله حمود سراج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أستاذ مشارك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36982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effectLst/>
              </a:rPr>
              <a:t>All Rights Reserved for KFU ©</a:t>
            </a:r>
            <a:endParaRPr lang="en-US" sz="1100" b="0" dirty="0">
              <a:latin typeface="+mn-lt"/>
              <a:cs typeface="+mn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5753100" y="5893593"/>
            <a:ext cx="40830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u="sng" dirty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كلية </a:t>
            </a:r>
            <a:r>
              <a:rPr lang="ar-SA" sz="2400" b="1" u="sng" dirty="0" smtClean="0">
                <a:solidFill>
                  <a:srgbClr val="013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إدارة الأعمال</a:t>
            </a:r>
            <a:endParaRPr lang="en-US" sz="2400" b="1" u="sng" dirty="0">
              <a:solidFill>
                <a:srgbClr val="013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solidFill>
                  <a:srgbClr val="AD9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العاشرة</a:t>
            </a:r>
            <a:endParaRPr lang="en-US" spc="-150" dirty="0" smtClean="0">
              <a:solidFill>
                <a:srgbClr val="AD99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إدارة الصراع في المشروع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632520" y="1196752"/>
            <a:ext cx="8915400" cy="676672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1" hangingPunct="1">
              <a:defRPr/>
            </a:pPr>
            <a:r>
              <a:rPr lang="ar-SA" sz="3200" dirty="0" smtClean="0">
                <a:solidFill>
                  <a:schemeClr val="tx1"/>
                </a:solidFill>
                <a:cs typeface="PT Bold Heading" pitchFamily="2" charset="-78"/>
              </a:rPr>
              <a:t>الأهداف الدراسية للفصل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458284" y="2209800"/>
            <a:ext cx="9144000" cy="37433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rtl="1" eaLnBrk="1" hangingPunct="1">
              <a:defRPr/>
            </a:pPr>
            <a:r>
              <a:rPr lang="ar-SA" sz="2400" dirty="0"/>
              <a:t>تعريف الصراع وفهم الخلفية وراء حدوثه.</a:t>
            </a:r>
          </a:p>
          <a:p>
            <a:pPr algn="just" rtl="1" eaLnBrk="1" hangingPunct="1">
              <a:defRPr/>
            </a:pPr>
            <a:r>
              <a:rPr lang="ar-SA" sz="2400" dirty="0"/>
              <a:t>تحديد اهم أسباب حدوث الصراع في المشاريع.</a:t>
            </a:r>
          </a:p>
          <a:p>
            <a:pPr algn="just" rtl="1" eaLnBrk="1" hangingPunct="1">
              <a:defRPr/>
            </a:pPr>
            <a:r>
              <a:rPr lang="ar-SA" sz="2400" dirty="0"/>
              <a:t>معرفة مصادر الصراع عبر مراحل حياة المشروع المختلفة.</a:t>
            </a:r>
          </a:p>
          <a:p>
            <a:pPr algn="just" rtl="1" eaLnBrk="1" hangingPunct="1">
              <a:defRPr/>
            </a:pPr>
            <a:r>
              <a:rPr lang="ar-SA" sz="2400" dirty="0"/>
              <a:t>التعرف على أدوات حل الصراع في المشاريع( التفاوض-الشراكة-مذكرة التفاهم)</a:t>
            </a:r>
          </a:p>
        </p:txBody>
      </p:sp>
    </p:spTree>
    <p:extLst>
      <p:ext uri="{BB962C8B-B14F-4D97-AF65-F5344CB8AC3E}">
        <p14:creationId xmlns:p14="http://schemas.microsoft.com/office/powerpoint/2010/main" val="89623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تمهيد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643756" y="19168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600" dirty="0">
                <a:solidFill>
                  <a:schemeClr val="tx1"/>
                </a:solidFill>
              </a:rPr>
              <a:t>یشترك أصحاب المصالح في نجاح المنظمة بھدف خلق قیمة ( منتج أو خدمة ) وفي نفس الوقت كل طرف یسعى لتحقیق أھدافه ومصالحه :</a:t>
            </a:r>
          </a:p>
          <a:p>
            <a:pPr algn="just">
              <a:defRPr/>
            </a:pPr>
            <a:r>
              <a:rPr lang="ar-SA" sz="2600" dirty="0">
                <a:solidFill>
                  <a:schemeClr val="tx1"/>
                </a:solidFill>
              </a:rPr>
              <a:t>- فالمدراء والموظفون یقدمون مھارات ومعارف فنیة ویحصلون بالمقابل على حوافز مادیه ومعنویة.</a:t>
            </a:r>
          </a:p>
          <a:p>
            <a:pPr algn="just">
              <a:defRPr/>
            </a:pPr>
            <a:r>
              <a:rPr lang="ar-SA" sz="2600" dirty="0">
                <a:solidFill>
                  <a:schemeClr val="tx1"/>
                </a:solidFill>
              </a:rPr>
              <a:t>- المالكون یقدمون رأس المال وبالمقابل یحصلون على الأرباح.</a:t>
            </a:r>
          </a:p>
          <a:p>
            <a:pPr algn="just">
              <a:defRPr/>
            </a:pPr>
            <a:r>
              <a:rPr lang="ar-SA" sz="2600" dirty="0">
                <a:solidFill>
                  <a:schemeClr val="tx1"/>
                </a:solidFill>
              </a:rPr>
              <a:t>- الموردون یقدمون مواد أو خدمات ویحصلون على مال.</a:t>
            </a:r>
          </a:p>
          <a:p>
            <a:pPr algn="just">
              <a:buFontTx/>
              <a:buChar char="-"/>
              <a:defRPr/>
            </a:pPr>
            <a:r>
              <a:rPr lang="ar-SA" sz="2600" dirty="0">
                <a:solidFill>
                  <a:schemeClr val="tx1"/>
                </a:solidFill>
              </a:rPr>
              <a:t>الزبائن یقومون بالشراء مقابل الحصول على منتجات وخدمات تشبع رغباتھم وتلقى رضاھم. </a:t>
            </a:r>
          </a:p>
          <a:p>
            <a:pPr algn="just">
              <a:buFontTx/>
              <a:buChar char="-"/>
              <a:defRPr/>
            </a:pPr>
            <a:r>
              <a:rPr lang="ar-SA" sz="2600" dirty="0">
                <a:solidFill>
                  <a:schemeClr val="tx1"/>
                </a:solidFill>
              </a:rPr>
              <a:t>فكل طرف يسعى لتحقيق مصالحه مما قد يؤدي غالبا إلى وجود </a:t>
            </a:r>
            <a:r>
              <a:rPr lang="ar-SA" sz="2600" dirty="0" smtClean="0">
                <a:solidFill>
                  <a:schemeClr val="tx1"/>
                </a:solidFill>
              </a:rPr>
              <a:t>صراعات، وهنا يخلق الصراع التنظيمي</a:t>
            </a:r>
            <a:endParaRPr lang="ar-SA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2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محتوى 4"/>
          <p:cNvSpPr txBox="1">
            <a:spLocks noGrp="1"/>
          </p:cNvSpPr>
          <p:nvPr>
            <p:ph idx="1"/>
          </p:nvPr>
        </p:nvSpPr>
        <p:spPr bwMode="auto">
          <a:xfrm>
            <a:off x="632520" y="980728"/>
            <a:ext cx="8915400" cy="604664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التعريف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518220" y="1729408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هناك تعريفات عديده منها: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</a:t>
            </a:r>
            <a:r>
              <a:rPr lang="ar-SA" sz="2800" dirty="0" smtClean="0">
                <a:solidFill>
                  <a:schemeClr val="tx1"/>
                </a:solidFill>
              </a:rPr>
              <a:t>الصراع </a:t>
            </a:r>
            <a:r>
              <a:rPr lang="ar-SA" sz="2800" dirty="0">
                <a:solidFill>
                  <a:schemeClr val="tx1"/>
                </a:solidFill>
              </a:rPr>
              <a:t>ھو حالة من عدم الإتفاق بین فردین أو مجموعتین ( أو أكثر ) والناتجة من ضرورة اشتراكھما في موارد محدوده أو أنشطة عمل معینة . كما ینشأ الصراع بسبب امتلاكھم مراكزا وقیما وادراكات مختلفة</a:t>
            </a:r>
            <a:r>
              <a:rPr lang="ar-SA" sz="28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- الصراع هو التصادم او التضارب الذي يحصل عندما يتعارض السلوك الموجه نحو الهدف لمجموعة ما مع سلوك مجموعة أخرى.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479710" y="1091649"/>
            <a:ext cx="8915400" cy="676672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dirty="0" smtClean="0">
                <a:solidFill>
                  <a:schemeClr val="tx1"/>
                </a:solidFill>
                <a:cs typeface="PT Bold Heading" pitchFamily="2" charset="-78"/>
              </a:rPr>
              <a:t>تابع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704528" y="2060848"/>
            <a:ext cx="8640960" cy="3816424"/>
          </a:xfrm>
          <a:prstGeom prst="round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تشترك معظم التعريفات في كون الصراع هو :</a:t>
            </a:r>
          </a:p>
          <a:p>
            <a:pPr marL="342900" indent="-342900">
              <a:buFontTx/>
              <a:buChar char="-"/>
            </a:pPr>
            <a:r>
              <a:rPr lang="ar-SA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خلاف على الأهداف والمصالح والموارد</a:t>
            </a:r>
          </a:p>
          <a:p>
            <a:pPr marL="342900" indent="-342900">
              <a:buFontTx/>
              <a:buChar char="-"/>
            </a:pPr>
            <a:r>
              <a:rPr lang="ar-SA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يسعى كل طرف او فريق للحصول عليها مما قد يؤدي الى حرمان الطرف الاخر او الحاق ضرر بسعيه للحصول عليها.</a:t>
            </a:r>
          </a:p>
          <a:p>
            <a:pPr marL="342900" indent="-342900">
              <a:buFontTx/>
              <a:buChar char="-"/>
            </a:pPr>
            <a:r>
              <a:rPr lang="ar-SA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قد ينتج الصراع أيضا عن الاختلاف في القيم الادراكات بين الافراد والمجموعات او بسبب عدم وضوح الأدوار والصلاحيات بين الافراد والمجموعات.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704528" y="980728"/>
            <a:ext cx="8915400" cy="604664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b="1" dirty="0" err="1"/>
              <a:t>وجھات</a:t>
            </a:r>
            <a:r>
              <a:rPr lang="ar-SA" b="1" dirty="0"/>
              <a:t> النظر المختلفة حول </a:t>
            </a:r>
            <a:r>
              <a:rPr lang="ar-SA" b="1" dirty="0" smtClean="0"/>
              <a:t>الصراع</a:t>
            </a:r>
            <a:endParaRPr lang="ar-SA" sz="3200" dirty="0">
              <a:cs typeface="PT Bold Heading" pitchFamily="2" charset="-78"/>
            </a:endParaRP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81000" y="1916832"/>
            <a:ext cx="9144000" cy="3798168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b="1" dirty="0">
                <a:solidFill>
                  <a:schemeClr val="tx1"/>
                </a:solidFill>
              </a:rPr>
              <a:t>الإتجاه الأول </a:t>
            </a:r>
            <a:r>
              <a:rPr lang="ar-SA" sz="2800" dirty="0">
                <a:solidFill>
                  <a:schemeClr val="tx1"/>
                </a:solidFill>
              </a:rPr>
              <a:t>: تعتبره المدرسة الكلاسیكیة شیئا ضارا </a:t>
            </a:r>
            <a:r>
              <a:rPr lang="ar-SA" sz="2800" dirty="0" smtClean="0">
                <a:solidFill>
                  <a:schemeClr val="tx1"/>
                </a:solidFill>
              </a:rPr>
              <a:t>– و </a:t>
            </a:r>
            <a:r>
              <a:rPr lang="ar-SA" sz="2800" dirty="0" err="1" smtClean="0">
                <a:solidFill>
                  <a:schemeClr val="tx1"/>
                </a:solidFill>
              </a:rPr>
              <a:t>غیر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شرعي </a:t>
            </a:r>
            <a:r>
              <a:rPr lang="ar-SA" sz="2800" dirty="0" smtClean="0">
                <a:solidFill>
                  <a:schemeClr val="tx1"/>
                </a:solidFill>
              </a:rPr>
              <a:t>– شخصي – ليس له علاقة بالأهداف التنظيمية – و </a:t>
            </a:r>
            <a:r>
              <a:rPr lang="ar-SA" sz="2800" dirty="0" err="1" smtClean="0">
                <a:solidFill>
                  <a:schemeClr val="tx1"/>
                </a:solidFill>
              </a:rPr>
              <a:t>یجب</a:t>
            </a:r>
            <a:r>
              <a:rPr lang="ar-SA" sz="2800" dirty="0" smtClean="0">
                <a:solidFill>
                  <a:schemeClr val="tx1"/>
                </a:solidFill>
              </a:rPr>
              <a:t> تجنبه وقمعه.</a:t>
            </a:r>
            <a:endParaRPr lang="ar-SA" sz="2800" dirty="0">
              <a:solidFill>
                <a:schemeClr val="tx1"/>
              </a:solidFill>
            </a:endParaRP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b="1" dirty="0">
                <a:solidFill>
                  <a:schemeClr val="tx1"/>
                </a:solidFill>
              </a:rPr>
              <a:t>الإتجاه الثاني </a:t>
            </a:r>
            <a:r>
              <a:rPr lang="ar-SA" sz="2800" dirty="0">
                <a:solidFill>
                  <a:schemeClr val="tx1"/>
                </a:solidFill>
              </a:rPr>
              <a:t>: تعتبره المدرسة السلوكیة أمرا لا مفر منه وأنه حیوي في عملیة التغییر ولكنه مكلف ومطلوب </a:t>
            </a:r>
            <a:r>
              <a:rPr lang="ar-SA" sz="2800" dirty="0" smtClean="0">
                <a:solidFill>
                  <a:schemeClr val="tx1"/>
                </a:solidFill>
              </a:rPr>
              <a:t>حله او استبعاده</a:t>
            </a:r>
            <a:r>
              <a:rPr lang="ar-SA" sz="2800" dirty="0">
                <a:solidFill>
                  <a:schemeClr val="tx1"/>
                </a:solidFill>
              </a:rPr>
              <a:t>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b="1" dirty="0">
                <a:solidFill>
                  <a:schemeClr val="tx1"/>
                </a:solidFill>
              </a:rPr>
              <a:t>الإتجاه</a:t>
            </a:r>
            <a:r>
              <a:rPr lang="ar-SA" sz="2800" dirty="0">
                <a:solidFill>
                  <a:schemeClr val="tx1"/>
                </a:solidFill>
              </a:rPr>
              <a:t> </a:t>
            </a:r>
            <a:r>
              <a:rPr lang="ar-SA" sz="2800" b="1" dirty="0">
                <a:solidFill>
                  <a:schemeClr val="tx1"/>
                </a:solidFill>
              </a:rPr>
              <a:t>الثالث ( الإتجاه المعاصر ) </a:t>
            </a:r>
            <a:r>
              <a:rPr lang="ar-SA" sz="2800" dirty="0">
                <a:solidFill>
                  <a:schemeClr val="tx1"/>
                </a:solidFill>
              </a:rPr>
              <a:t>: یرى أن الصراع لیس ضارا أو مفیدا في حد ذاته ولكنه شئ حتمي ولا یمكن استبعاده من المنظمة.</a:t>
            </a:r>
          </a:p>
        </p:txBody>
      </p:sp>
    </p:spTree>
    <p:extLst>
      <p:ext uri="{BB962C8B-B14F-4D97-AF65-F5344CB8AC3E}">
        <p14:creationId xmlns:p14="http://schemas.microsoft.com/office/powerpoint/2010/main" val="10264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محتوى 4"/>
          <p:cNvSpPr txBox="1">
            <a:spLocks/>
          </p:cNvSpPr>
          <p:nvPr/>
        </p:nvSpPr>
        <p:spPr bwMode="auto">
          <a:xfrm>
            <a:off x="704528" y="980728"/>
            <a:ext cx="8915400" cy="604664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b="1" dirty="0" smtClean="0"/>
              <a:t>البعدين </a:t>
            </a:r>
            <a:r>
              <a:rPr lang="ar-SA" b="1" dirty="0" err="1"/>
              <a:t>الأساسیین</a:t>
            </a:r>
            <a:r>
              <a:rPr lang="ar-SA" b="1" dirty="0"/>
              <a:t> </a:t>
            </a:r>
            <a:r>
              <a:rPr lang="ar-SA" b="1" dirty="0" smtClean="0"/>
              <a:t>للنظرة المحايدة </a:t>
            </a:r>
            <a:r>
              <a:rPr lang="ar-SA" b="1" dirty="0"/>
              <a:t>للصراع ( </a:t>
            </a:r>
            <a:r>
              <a:rPr lang="ar-SA" b="1" dirty="0" smtClean="0"/>
              <a:t>الاتجاه </a:t>
            </a:r>
            <a:r>
              <a:rPr lang="ar-SA" b="1" dirty="0"/>
              <a:t>المعاصر )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81000" y="2060848"/>
            <a:ext cx="9144000" cy="3882752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b="1" dirty="0">
                <a:solidFill>
                  <a:schemeClr val="tx1"/>
                </a:solidFill>
              </a:rPr>
              <a:t>البعد الأول : الكثیر من حالات الصراع في المنظمة یمكن اعتبارھا محفزات لإیجاد طرق </a:t>
            </a:r>
            <a:r>
              <a:rPr lang="ar-SA" sz="2800" dirty="0">
                <a:solidFill>
                  <a:schemeClr val="tx1"/>
                </a:solidFill>
              </a:rPr>
              <a:t>وأسالیب جدیده في تنفیذ الأعمال.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</a:t>
            </a:r>
            <a:r>
              <a:rPr lang="ar-SA" sz="2800" b="1" dirty="0">
                <a:solidFill>
                  <a:schemeClr val="tx1"/>
                </a:solidFill>
              </a:rPr>
              <a:t>البعد الثاني : أن ادارة الصراع ھي أحد النشاطات الأساسیة للمدیر المعاصر فعلیه أن لا یكتم </a:t>
            </a:r>
            <a:r>
              <a:rPr lang="ar-SA" sz="2800" dirty="0">
                <a:solidFill>
                  <a:schemeClr val="tx1"/>
                </a:solidFill>
              </a:rPr>
              <a:t>الصراع فتختصر المنظمة فوائده وفي نفس الوقت لا یسمح بتفاقمه بحیث یصبح مدمرا أو ضارا بالمنظمة.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9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صر نائب للمحتوى 4"/>
          <p:cNvSpPr txBox="1">
            <a:spLocks noGrp="1"/>
          </p:cNvSpPr>
          <p:nvPr>
            <p:ph idx="1"/>
          </p:nvPr>
        </p:nvSpPr>
        <p:spPr bwMode="auto">
          <a:xfrm>
            <a:off x="656681" y="868380"/>
            <a:ext cx="8915400" cy="460648"/>
          </a:xfrm>
          <a:prstGeom prst="flowChartPunchedTape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8575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r-SA" b="1" dirty="0"/>
              <a:t>أسباب الصراع في </a:t>
            </a:r>
            <a:r>
              <a:rPr lang="ar-SA" b="1" dirty="0" smtClean="0"/>
              <a:t>المشاريع</a:t>
            </a:r>
            <a:endParaRPr lang="ar-SA" dirty="0">
              <a:cs typeface="PT Bold Heading" pitchFamily="2" charset="-78"/>
            </a:endParaRP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81000" y="1772816"/>
            <a:ext cx="9144000" cy="432048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١- معظم الصراعات مرتبطة بحالة </a:t>
            </a:r>
            <a:r>
              <a:rPr lang="ar-SA" sz="2800" u="sng" dirty="0">
                <a:solidFill>
                  <a:schemeClr val="tx1"/>
                </a:solidFill>
              </a:rPr>
              <a:t>عدم التأكد من حدوث شئ </a:t>
            </a:r>
            <a:r>
              <a:rPr lang="ar-SA" sz="2800" dirty="0">
                <a:solidFill>
                  <a:schemeClr val="tx1"/>
                </a:solidFill>
              </a:rPr>
              <a:t>في المستقبل مما یجعل الأفراد یحملون أفكارا مختلفة حول إمكانیة الوصول إلى أھداف المشروع.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٢- </a:t>
            </a:r>
            <a:r>
              <a:rPr lang="ar-SA" sz="2800" u="sng" dirty="0">
                <a:solidFill>
                  <a:schemeClr val="tx1"/>
                </a:solidFill>
              </a:rPr>
              <a:t>شدة التعقید </a:t>
            </a:r>
            <a:r>
              <a:rPr lang="ar-SA" sz="2800" dirty="0">
                <a:solidFill>
                  <a:schemeClr val="tx1"/>
                </a:solidFill>
              </a:rPr>
              <a:t>في بیئة عمل المشروع ناتجة عن وجود مدخلات من أشخاص وأقسام ومنظمات عدیده ومختلفة عن بعضھا وكذلك بسبب وجود الإعتمادیة بین الأنشطة كل ھذا محفز للصراع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٣- أصحاب المصالح الذین یشتركون في إنجاز المشروع یحملون معتقدات وقناعات ومشاعر </a:t>
            </a:r>
            <a:r>
              <a:rPr lang="ar-SA" sz="2800" u="sng" dirty="0">
                <a:solidFill>
                  <a:schemeClr val="tx1"/>
                </a:solidFill>
              </a:rPr>
              <a:t>مختلفة</a:t>
            </a:r>
            <a:r>
              <a:rPr lang="ar-SA" sz="2800" dirty="0">
                <a:solidFill>
                  <a:schemeClr val="tx1"/>
                </a:solidFill>
              </a:rPr>
              <a:t> ولدیھم مصالح وأھداف متعارضة.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٤- الأھداف الرئیسیة الثلاث للمشروع : الوقت ، التكلفة ، والمواصفات تشكل ضغوط على الأطراف  العاملة في المشروع.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73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1052736"/>
            <a:ext cx="8915400" cy="53265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 smtClean="0"/>
              <a:t>مستويات </a:t>
            </a:r>
            <a:r>
              <a:rPr lang="ar-SA" b="1" dirty="0"/>
              <a:t>الصراع في المشروع.</a:t>
            </a:r>
            <a:br>
              <a:rPr lang="ar-SA" b="1" dirty="0"/>
            </a:br>
            <a:endParaRPr lang="ar-SA" dirty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632520" y="18216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b="1" dirty="0">
                <a:solidFill>
                  <a:schemeClr val="tx1"/>
                </a:solidFill>
              </a:rPr>
              <a:t>١- صراع بین أعضاء فریق العمل </a:t>
            </a:r>
            <a:r>
              <a:rPr lang="ar-SA" sz="2800" dirty="0">
                <a:solidFill>
                  <a:schemeClr val="tx1"/>
                </a:solidFill>
              </a:rPr>
              <a:t>: ویظھر بسبب غموض في الأدوار وسوء توزیع العمل بین الأفراد</a:t>
            </a:r>
          </a:p>
          <a:p>
            <a:pPr algn="just">
              <a:defRPr/>
            </a:pPr>
            <a:r>
              <a:rPr lang="ar-SA" sz="2800" b="1" dirty="0">
                <a:solidFill>
                  <a:schemeClr val="tx1"/>
                </a:solidFill>
              </a:rPr>
              <a:t>٢- صراع بین المجموعات </a:t>
            </a:r>
            <a:r>
              <a:rPr lang="ar-SA" sz="2800" dirty="0">
                <a:solidFill>
                  <a:schemeClr val="tx1"/>
                </a:solidFill>
              </a:rPr>
              <a:t>: </a:t>
            </a:r>
            <a:r>
              <a:rPr lang="ar-SA" sz="2800" dirty="0" smtClean="0">
                <a:solidFill>
                  <a:schemeClr val="tx1"/>
                </a:solidFill>
              </a:rPr>
              <a:t>(صراع الحلفاء) </a:t>
            </a:r>
            <a:r>
              <a:rPr lang="ar-SA" sz="2800" dirty="0" err="1" smtClean="0">
                <a:solidFill>
                  <a:schemeClr val="tx1"/>
                </a:solidFill>
              </a:rPr>
              <a:t>وھو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بین المجموعات والأقسام داخل المشروع ومن أسبابه وجود غموض في </a:t>
            </a:r>
            <a:r>
              <a:rPr lang="ar-SA" sz="2800" dirty="0" smtClean="0">
                <a:solidFill>
                  <a:schemeClr val="tx1"/>
                </a:solidFill>
              </a:rPr>
              <a:t> اهداف المشروع ، </a:t>
            </a:r>
            <a:r>
              <a:rPr lang="ar-SA" sz="2800" dirty="0" err="1" smtClean="0">
                <a:solidFill>
                  <a:schemeClr val="tx1"/>
                </a:solidFill>
              </a:rPr>
              <a:t>المسؤولیات</a:t>
            </a:r>
            <a:r>
              <a:rPr lang="ar-SA" sz="2800" dirty="0" smtClean="0">
                <a:solidFill>
                  <a:schemeClr val="tx1"/>
                </a:solidFill>
              </a:rPr>
              <a:t> </a:t>
            </a:r>
            <a:r>
              <a:rPr lang="ar-SA" sz="2800" dirty="0">
                <a:solidFill>
                  <a:schemeClr val="tx1"/>
                </a:solidFill>
              </a:rPr>
              <a:t>والصلاحیات في اتخاذ القرار وكذلك عدم وضوح في كیفیة توزیع الأدوار والموارد</a:t>
            </a:r>
            <a:r>
              <a:rPr lang="ar-SA" sz="2800" dirty="0" smtClean="0">
                <a:solidFill>
                  <a:schemeClr val="tx1"/>
                </a:solidFill>
              </a:rPr>
              <a:t>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90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</a:t>
            </a:r>
            <a:r>
              <a:rPr lang="ar-SA" sz="2000" smtClean="0">
                <a:solidFill>
                  <a:schemeClr val="accent1"/>
                </a:solidFill>
              </a:rPr>
              <a:t>المشروع                                                                      </a:t>
            </a:r>
            <a:r>
              <a:rPr lang="ar-SA" sz="2000" dirty="0" smtClean="0">
                <a:solidFill>
                  <a:schemeClr val="accent1"/>
                </a:solidFill>
              </a:rPr>
              <a:t>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1052736"/>
            <a:ext cx="8915400" cy="53265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 smtClean="0"/>
              <a:t>تابع</a:t>
            </a: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632520" y="18216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b="1" dirty="0" smtClean="0">
                <a:solidFill>
                  <a:schemeClr val="tx1"/>
                </a:solidFill>
              </a:rPr>
              <a:t>٣- </a:t>
            </a:r>
            <a:r>
              <a:rPr lang="ar-SA" sz="2800" b="1" dirty="0">
                <a:solidFill>
                  <a:schemeClr val="tx1"/>
                </a:solidFill>
              </a:rPr>
              <a:t>صراع بین المشروع والجھات الخارجیة </a:t>
            </a:r>
            <a:r>
              <a:rPr lang="ar-SA" sz="2800" dirty="0">
                <a:solidFill>
                  <a:schemeClr val="tx1"/>
                </a:solidFill>
              </a:rPr>
              <a:t>: ویظھر بین المشروع أطراف خارجیة ( كالموردین ، مقاولي الباطن ، ھیئات حكومیة ، .... إلخ ) ویكون بسبب شروط تعاقدیة أو الإلتزام بشروط معینة في أداء المھام.</a:t>
            </a:r>
          </a:p>
        </p:txBody>
      </p:sp>
    </p:spTree>
    <p:extLst>
      <p:ext uri="{BB962C8B-B14F-4D97-AF65-F5344CB8AC3E}">
        <p14:creationId xmlns:p14="http://schemas.microsoft.com/office/powerpoint/2010/main" val="20903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1052736"/>
            <a:ext cx="8915400" cy="53265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 smtClean="0"/>
              <a:t>مصادر الصراع عبر مراحل حياة المشروع المختلفة</a:t>
            </a: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632520" y="18216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14350" indent="-514350">
              <a:buAutoNum type="arabicPeriod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الأولويات: لتحديد الأولويات بحيث يكون هناك وضوح في عناصر خطة المشروع وتوزيع المسؤوليات والصلاحيات ووضوح الأدوار  وبعدها يتم تحديد الأولويات في التنفيذ من اجل الوصول الى الأهداف.</a:t>
            </a:r>
          </a:p>
          <a:p>
            <a:pPr marL="514350" indent="-514350">
              <a:buAutoNum type="arabicPeriod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الإجراءات : وجود إجراءات عمل إدارية يتم اتباعها والالتزام بها في المشروع بالإضافة الى التفاهمات والشروحات التي يتضمنها عقد الالتزام في المشروع  لتوضيح  الإجراءات والمسؤوليات والصلاحيات والخطط الاحتمالية لمواجهة الظروف الطارئة والمفاجئة.</a:t>
            </a:r>
          </a:p>
          <a:p>
            <a:pPr>
              <a:defRPr/>
            </a:pPr>
            <a:endParaRPr lang="ar-SA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4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1052736"/>
            <a:ext cx="8915400" cy="53265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 smtClean="0"/>
              <a:t>تابع</a:t>
            </a: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632520" y="18216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3. الجداول: تحويل خطة المشروع الى جدول زمنى، محدد الأنشطة والتداخل والتتابع والمحطات الرئيسة.</a:t>
            </a:r>
          </a:p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4. الكلف: وجود موازنة محددة البنود حيث يفترض الالتزام بها ، تجاوزها او مخالفتها قد تكون احد مصادر الصراع.</a:t>
            </a:r>
          </a:p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5.المشكلات الفنية: يقصد بها مدى توفر الحلول الفنية للمشكلات التي قد تواجه المشروع عبر المراحل المختلفة وتتعلق بالمهارات الفنية – الوسائل التكنولوجية.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18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1052736"/>
            <a:ext cx="8915400" cy="53265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 smtClean="0"/>
              <a:t>تابع</a:t>
            </a: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  <a:p>
            <a:pPr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632520" y="1821632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6. العمالة: الافراد  الذين يعملون في المشروع( العدد – الخبرة- الكفاءات – المهارات) ومدى توافرهم عند الحاجة – راس المال الفكري والحصول عليه والحصول على الكفاءات قد يكون احد مصادر الصراع.</a:t>
            </a:r>
          </a:p>
          <a:p>
            <a:pPr algn="just"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7. الأمور الشخصية: طبيعة الافراد – مواصفاتهم الشخصية – طبيعة العلاقات بينهم.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79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1052736"/>
            <a:ext cx="8915400" cy="53265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 rtl="1">
              <a:defRPr/>
            </a:pPr>
            <a:r>
              <a:rPr lang="ar-SA" b="1" dirty="0" smtClean="0"/>
              <a:t>أولويات الصراع عبر مراحل حياة المشروع</a:t>
            </a:r>
            <a:r>
              <a:rPr lang="ar-SA" b="1" dirty="0"/>
              <a:t/>
            </a:r>
            <a:br>
              <a:rPr lang="ar-SA" b="1" dirty="0"/>
            </a:br>
            <a:endParaRPr lang="ar-SA" dirty="0"/>
          </a:p>
          <a:p>
            <a:pPr algn="ctr" rtl="1">
              <a:defRPr/>
            </a:pP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518220" y="1801416"/>
            <a:ext cx="9144000" cy="40386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332948"/>
              </p:ext>
            </p:extLst>
          </p:nvPr>
        </p:nvGraphicFramePr>
        <p:xfrm>
          <a:off x="-951655" y="1801416"/>
          <a:ext cx="10499575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1"/>
                <a:gridCol w="1224136"/>
                <a:gridCol w="864096"/>
                <a:gridCol w="1152128"/>
                <a:gridCol w="1152128"/>
                <a:gridCol w="1080120"/>
                <a:gridCol w="1152128"/>
                <a:gridCol w="1656184"/>
                <a:gridCol w="850504"/>
              </a:tblGrid>
              <a:tr h="370840">
                <a:tc gridSpan="7"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الاولويات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دورة حياة المشروع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المراحل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التسلسل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الأمور الشخصية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المشاكل الفنية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الكلفة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العمالة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الجداول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الاجراءات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الاولويات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التشكيل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الكلفة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الأمور الشخصية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العمالة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المشاكل الفنية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الاجراءات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الجداول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الاولويات</a:t>
                      </a:r>
                      <a:endParaRPr lang="en-US" sz="1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البناء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الأمور الشخصية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الكلفة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الاجراءات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الاولويات</a:t>
                      </a:r>
                      <a:endParaRPr lang="en-US" sz="1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العمالة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المشاكل الفنية</a:t>
                      </a:r>
                      <a:endParaRPr lang="en-US" sz="1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الجداول</a:t>
                      </a:r>
                      <a:endParaRPr lang="en-US" sz="1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النضوج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الاجراءات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المشاكل الفنية</a:t>
                      </a:r>
                      <a:endParaRPr lang="en-US" sz="1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الكلفة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الاولويات</a:t>
                      </a:r>
                      <a:endParaRPr lang="en-US" sz="1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العمالة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الأمور الشخصية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الجداول</a:t>
                      </a:r>
                      <a:endParaRPr lang="en-US" sz="16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الانهاء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</a:t>
                      </a:r>
                      <a:endParaRPr lang="en-US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76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81000" y="1371600"/>
            <a:ext cx="9144000" cy="464820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7200" b="1" dirty="0">
                <a:solidFill>
                  <a:schemeClr val="tx1"/>
                </a:solidFill>
              </a:rPr>
              <a:t>أدوات حل الصراع</a:t>
            </a:r>
          </a:p>
        </p:txBody>
      </p:sp>
    </p:spTree>
    <p:extLst>
      <p:ext uri="{BB962C8B-B14F-4D97-AF65-F5344CB8AC3E}">
        <p14:creationId xmlns:p14="http://schemas.microsoft.com/office/powerpoint/2010/main" val="175512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495300" y="1196753"/>
            <a:ext cx="9066212" cy="57606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/>
              <a:t>1.التفاوض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495300" y="2102025"/>
            <a:ext cx="9144000" cy="371358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400" b="1" dirty="0">
                <a:solidFill>
                  <a:schemeClr val="tx1"/>
                </a:solidFill>
              </a:rPr>
              <a:t>تعریف التفاوض </a:t>
            </a:r>
            <a:r>
              <a:rPr lang="ar-SA" sz="2400" dirty="0">
                <a:solidFill>
                  <a:schemeClr val="tx1"/>
                </a:solidFill>
              </a:rPr>
              <a:t>: التفاوض ھو أداة لحل الخلاف والوصول إلى اتفاق یشعر معه كل فریقین أنه راضٍ عن ما حصل علیه.</a:t>
            </a:r>
          </a:p>
          <a:p>
            <a:pPr algn="just">
              <a:defRPr/>
            </a:pPr>
            <a:r>
              <a:rPr lang="ar-SA" sz="2400" b="1" dirty="0">
                <a:solidFill>
                  <a:schemeClr val="tx1"/>
                </a:solidFill>
              </a:rPr>
              <a:t>الھدف من التفاوض </a:t>
            </a:r>
            <a:r>
              <a:rPr lang="ar-SA" sz="2400" dirty="0">
                <a:solidFill>
                  <a:schemeClr val="tx1"/>
                </a:solidFill>
              </a:rPr>
              <a:t>: ھو الوصول إلى حل أمثل لا یستطیع أي طرف أن یقترح مثله بدون أن یكون ذلك الإقتراح على حساب أي من </a:t>
            </a:r>
            <a:r>
              <a:rPr lang="ar-SA" sz="2400" dirty="0" err="1">
                <a:solidFill>
                  <a:schemeClr val="tx1"/>
                </a:solidFill>
              </a:rPr>
              <a:t>الفریقین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34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495300" y="1196753"/>
            <a:ext cx="9066212" cy="57606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 smtClean="0"/>
              <a:t>تابع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495300" y="2102025"/>
            <a:ext cx="9144000" cy="371358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ar-SA" sz="2400" b="1" dirty="0" smtClean="0">
                <a:solidFill>
                  <a:schemeClr val="tx1"/>
                </a:solidFill>
              </a:rPr>
              <a:t>شروط </a:t>
            </a:r>
            <a:r>
              <a:rPr lang="ar-SA" sz="2400" b="1" dirty="0">
                <a:solidFill>
                  <a:schemeClr val="tx1"/>
                </a:solidFill>
              </a:rPr>
              <a:t>نجاح عملیة التفاوض </a:t>
            </a:r>
            <a:r>
              <a:rPr lang="ar-SA" sz="2400" dirty="0">
                <a:solidFill>
                  <a:schemeClr val="tx1"/>
                </a:solidFill>
              </a:rPr>
              <a:t>: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400" dirty="0">
                <a:solidFill>
                  <a:schemeClr val="tx1"/>
                </a:solidFill>
              </a:rPr>
              <a:t>أن الحل المرضي في التفاوض بین الأطراف یجب أن یتم دون الإعتداء على أھداف المشروع.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400" dirty="0">
                <a:solidFill>
                  <a:schemeClr val="tx1"/>
                </a:solidFill>
              </a:rPr>
              <a:t>أن یعمل مدیر المشروع على إیجاد روح الثقة المتبادلة بین المتفاوضین.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400" dirty="0">
                <a:solidFill>
                  <a:schemeClr val="tx1"/>
                </a:solidFill>
              </a:rPr>
              <a:t> أن تبتعد الأطراف المتفاوضة عن إیجاد الحلول التي تؤدي إلى اشباع حاجاتھا الشخصیة بل یجب البحث عن حل یرضي الفریق.</a:t>
            </a:r>
          </a:p>
        </p:txBody>
      </p:sp>
    </p:spTree>
    <p:extLst>
      <p:ext uri="{BB962C8B-B14F-4D97-AF65-F5344CB8AC3E}">
        <p14:creationId xmlns:p14="http://schemas.microsoft.com/office/powerpoint/2010/main" val="204046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495300" y="1196753"/>
            <a:ext cx="9066212" cy="57606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 smtClean="0"/>
              <a:t>تابع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495300" y="2102025"/>
            <a:ext cx="9144000" cy="371358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400" dirty="0" smtClean="0">
                <a:solidFill>
                  <a:schemeClr val="tx1"/>
                </a:solidFill>
              </a:rPr>
              <a:t>- فصل </a:t>
            </a:r>
            <a:r>
              <a:rPr lang="ar-SA" sz="2400" dirty="0" smtClean="0">
                <a:solidFill>
                  <a:schemeClr val="tx1"/>
                </a:solidFill>
              </a:rPr>
              <a:t>الجوانب الشخصية عن المشكلة المتفاوض عليها.</a:t>
            </a:r>
          </a:p>
          <a:p>
            <a:pPr>
              <a:defRPr/>
            </a:pPr>
            <a:r>
              <a:rPr lang="ar-SA" sz="2400" dirty="0" smtClean="0">
                <a:solidFill>
                  <a:schemeClr val="tx1"/>
                </a:solidFill>
              </a:rPr>
              <a:t>- التركيز </a:t>
            </a:r>
            <a:r>
              <a:rPr lang="ar-SA" sz="2400" dirty="0" smtClean="0">
                <a:solidFill>
                  <a:schemeClr val="tx1"/>
                </a:solidFill>
              </a:rPr>
              <a:t>على المصالح والفوائد وليس على المواقع الوظيفية.</a:t>
            </a:r>
          </a:p>
          <a:p>
            <a:pPr>
              <a:defRPr/>
            </a:pPr>
            <a:r>
              <a:rPr lang="ar-SA" sz="2400" dirty="0" smtClean="0">
                <a:solidFill>
                  <a:schemeClr val="tx1"/>
                </a:solidFill>
              </a:rPr>
              <a:t>- قبل </a:t>
            </a:r>
            <a:r>
              <a:rPr lang="ar-SA" sz="2400" dirty="0" smtClean="0">
                <a:solidFill>
                  <a:schemeClr val="tx1"/>
                </a:solidFill>
              </a:rPr>
              <a:t>المحاولة في الوصول الى اتفاقية يجب العمل على اكتشاف وابتكار خيارات تحقق المنافع المتبادلة والمصالح المختلفة للأطراف المتفاوضة.</a:t>
            </a:r>
          </a:p>
          <a:p>
            <a:pPr>
              <a:defRPr/>
            </a:pPr>
            <a:r>
              <a:rPr lang="ar-SA" sz="2400" smtClean="0">
                <a:solidFill>
                  <a:schemeClr val="tx1"/>
                </a:solidFill>
              </a:rPr>
              <a:t>- الإصرار </a:t>
            </a:r>
            <a:r>
              <a:rPr lang="ar-SA" sz="2400" dirty="0" smtClean="0">
                <a:solidFill>
                  <a:schemeClr val="tx1"/>
                </a:solidFill>
              </a:rPr>
              <a:t>على استخدام معايير موضوعية في التفاوض.</a:t>
            </a:r>
            <a:endParaRPr lang="ar-S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8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980728"/>
            <a:ext cx="8915400" cy="64807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/>
              <a:t>2. الشراكة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93700" y="1988840"/>
            <a:ext cx="9144000" cy="403096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تعتمد الكثیر من المنظمات على أطراف خارجیة لإنجاز أجزاء من المشروع لذلك أصبح لزاما أن تكون ھناك علاقة بین المشروع وبین ھذه الأطراف علاقة شراكة ولیست علاقة تقلیدیة.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والشراكة تھدف إلى وضع أسس مبنیة على المصالح والثقافة المشتركة للوصول إلى الأھداف.</a:t>
            </a:r>
          </a:p>
        </p:txBody>
      </p:sp>
    </p:spTree>
    <p:extLst>
      <p:ext uri="{BB962C8B-B14F-4D97-AF65-F5344CB8AC3E}">
        <p14:creationId xmlns:p14="http://schemas.microsoft.com/office/powerpoint/2010/main" val="187551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980728"/>
            <a:ext cx="8915400" cy="64807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 smtClean="0"/>
              <a:t>لشراكة ناجحة بين مختلف أصحاب المصالح في المشروع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93700" y="1988840"/>
            <a:ext cx="9144000" cy="403096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514350" indent="-514350">
              <a:buAutoNum type="arabicPeriod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التزام الإدارة العليا في المنظمة الام بالشراكة ودعمها، وان تقوم بتطوير عقد الالتزام يحكم العلاقات في المشروع.</a:t>
            </a:r>
          </a:p>
          <a:p>
            <a:pPr marL="514350" indent="-514350">
              <a:buAutoNum type="arabicPeriod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يجب ان ينفذ الشركاء ذوي المصلحة في المشروع الالتزامات المطلوبة منهم عن طريق القيام بما يلي:</a:t>
            </a:r>
          </a:p>
          <a:p>
            <a:pPr marL="457200" indent="-457200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القيام بالتقييم المشترك لتقدم المشروع.</a:t>
            </a:r>
          </a:p>
          <a:p>
            <a:pPr marL="457200" indent="-457200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إيجاد طريقة لحل المشاكل ومعالجة نقاط الاختلاف اذا ظهرت.</a:t>
            </a:r>
          </a:p>
          <a:p>
            <a:pPr marL="457200" indent="-457200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القبول بالتحسين والتطوير المستمر للأهداف المشتركة.</a:t>
            </a:r>
          </a:p>
          <a:p>
            <a:pPr marL="457200" indent="-457200">
              <a:buFontTx/>
              <a:buChar char="-"/>
              <a:defRPr/>
            </a:pPr>
            <a:r>
              <a:rPr lang="ar-SA" sz="2800" dirty="0" smtClean="0">
                <a:solidFill>
                  <a:schemeClr val="tx1"/>
                </a:solidFill>
              </a:rPr>
              <a:t>دعم الإدارة العليا في الطرفين لهذه الشراكة.</a:t>
            </a:r>
          </a:p>
          <a:p>
            <a:pPr marL="514350" indent="-514350">
              <a:buAutoNum type="arabicPeriod"/>
              <a:defRPr/>
            </a:pP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9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980728"/>
            <a:ext cx="8915400" cy="64807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 smtClean="0"/>
              <a:t>تابع</a:t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393700" y="1988840"/>
            <a:ext cx="9144000" cy="4030960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r>
              <a:rPr lang="ar-SA" sz="2800">
                <a:solidFill>
                  <a:schemeClr val="tx1"/>
                </a:solidFill>
              </a:rPr>
              <a:t>3. كلا الشركاء يجب ان يلتزما بان يقوما بعمل مراجعة دورية لتنفيذ المشروع والمحطات الرئيسة وان يستمر ذلك حتى انهاء المشروع.</a:t>
            </a:r>
            <a:endParaRPr lang="ar-S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2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4488" y="275940"/>
            <a:ext cx="8915400" cy="560772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ECA02F"/>
                </a:solidFill>
                <a:latin typeface="+mj-lt"/>
                <a:ea typeface="+mj-ea"/>
                <a:cs typeface="Arial" charset="0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ar-SA" sz="2000" dirty="0" smtClean="0">
                <a:solidFill>
                  <a:schemeClr val="accent1"/>
                </a:solidFill>
              </a:rPr>
              <a:t>ادارة الصراع في المشروع                                                                     المحاضرة العاشرة</a:t>
            </a:r>
            <a:endParaRPr lang="ar-SA" sz="2000" dirty="0">
              <a:solidFill>
                <a:schemeClr val="accent1"/>
              </a:solidFill>
            </a:endParaRPr>
          </a:p>
        </p:txBody>
      </p:sp>
      <p:sp>
        <p:nvSpPr>
          <p:cNvPr id="5" name="عنوان 1"/>
          <p:cNvSpPr>
            <a:spLocks noGrp="1"/>
          </p:cNvSpPr>
          <p:nvPr>
            <p:ph idx="1"/>
          </p:nvPr>
        </p:nvSpPr>
        <p:spPr>
          <a:xfrm>
            <a:off x="632520" y="980728"/>
            <a:ext cx="8915400" cy="720081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rtl="1">
              <a:defRPr/>
            </a:pPr>
            <a:r>
              <a:rPr lang="ar-SA" b="1" dirty="0"/>
              <a:t>3. مذكرة التفاهم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/>
            </a:r>
            <a:br>
              <a:rPr lang="ar-SA" b="1" dirty="0" smtClean="0"/>
            </a:br>
            <a:endParaRPr lang="ar-SA" dirty="0"/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632520" y="2132856"/>
            <a:ext cx="9144000" cy="3384375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مذكرة التفاھم ( أو ما یسمى بعقد الإلتزام )،ھي اتفاقیة مكتوبة بین مدیر المشروع والإداره العلیا للمنظمة والمدراء الوظیفیون بالإضافة إلى إشراك الزبون.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ar-SA" sz="2800" dirty="0">
                <a:solidFill>
                  <a:schemeClr val="tx1"/>
                </a:solidFill>
              </a:rPr>
              <a:t> في ھذه المذكره یوافق كل طرف من الأطراف على :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ما یجب أن یتم فعله.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متى یجب أن یتم فعله.</a:t>
            </a:r>
          </a:p>
          <a:p>
            <a:pPr algn="just">
              <a:defRPr/>
            </a:pPr>
            <a:r>
              <a:rPr lang="ar-SA" sz="2800" dirty="0">
                <a:solidFill>
                  <a:schemeClr val="tx1"/>
                </a:solidFill>
              </a:rPr>
              <a:t>- ماھي الموارد اللازمة لذلك ومتى نحتاجھا وماھي تكلفتھا.</a:t>
            </a:r>
          </a:p>
        </p:txBody>
      </p:sp>
    </p:spTree>
    <p:extLst>
      <p:ext uri="{BB962C8B-B14F-4D97-AF65-F5344CB8AC3E}">
        <p14:creationId xmlns:p14="http://schemas.microsoft.com/office/powerpoint/2010/main" val="369624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44363" y="6329534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6238</TotalTime>
  <Words>1436</Words>
  <Application>Microsoft Office PowerPoint</Application>
  <PresentationFormat>A4 Paper (210x297 mm)</PresentationFormat>
  <Paragraphs>218</Paragraphs>
  <Slides>24</Slides>
  <Notes>21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31" baseType="lpstr">
      <vt:lpstr>ae_AlMateen</vt:lpstr>
      <vt:lpstr>Arial</vt:lpstr>
      <vt:lpstr>AYM Wadiy S_U normal.</vt:lpstr>
      <vt:lpstr>Calibri</vt:lpstr>
      <vt:lpstr>PT Bold Heading</vt:lpstr>
      <vt:lpstr>Times New Roman</vt:lpstr>
      <vt:lpstr>Office Theme</vt:lpstr>
      <vt:lpstr>عرض تقديمي في PowerPoint</vt:lpstr>
      <vt:lpstr>المحاضرة العاشرة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Aliserag</cp:lastModifiedBy>
  <cp:revision>192</cp:revision>
  <dcterms:created xsi:type="dcterms:W3CDTF">2014-09-11T06:47:01Z</dcterms:created>
  <dcterms:modified xsi:type="dcterms:W3CDTF">2014-11-07T12:37:30Z</dcterms:modified>
</cp:coreProperties>
</file>