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10" r:id="rId3"/>
    <p:sldId id="375" r:id="rId4"/>
    <p:sldId id="376" r:id="rId5"/>
    <p:sldId id="386" r:id="rId6"/>
    <p:sldId id="373" r:id="rId7"/>
    <p:sldId id="377" r:id="rId8"/>
    <p:sldId id="367" r:id="rId9"/>
    <p:sldId id="366" r:id="rId10"/>
    <p:sldId id="387" r:id="rId11"/>
    <p:sldId id="388" r:id="rId12"/>
    <p:sldId id="389" r:id="rId13"/>
    <p:sldId id="390" r:id="rId14"/>
    <p:sldId id="385" r:id="rId15"/>
    <p:sldId id="391" r:id="rId16"/>
    <p:sldId id="392" r:id="rId17"/>
    <p:sldId id="393" r:id="rId18"/>
    <p:sldId id="394" r:id="rId19"/>
    <p:sldId id="395" r:id="rId20"/>
    <p:sldId id="396" r:id="rId21"/>
    <p:sldId id="365" r:id="rId22"/>
    <p:sldId id="397" r:id="rId23"/>
    <p:sldId id="398" r:id="rId24"/>
    <p:sldId id="378" r:id="rId25"/>
    <p:sldId id="399" r:id="rId26"/>
    <p:sldId id="384" r:id="rId27"/>
    <p:sldId id="383" r:id="rId28"/>
    <p:sldId id="382" r:id="rId29"/>
    <p:sldId id="381" r:id="rId30"/>
    <p:sldId id="380" r:id="rId31"/>
    <p:sldId id="400"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97" d="100"/>
          <a:sy n="97" d="100"/>
        </p:scale>
        <p:origin x="-96"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11/9/2014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600915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840479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838916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013939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836325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2786223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07922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629959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958167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456139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3643163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262049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4121581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37735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3231101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3959176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val="2976332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val="2024583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val="880295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val="2753818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val="1223539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val="2065130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27</a:t>
            </a:fld>
            <a:endParaRPr lang="en-US" dirty="0"/>
          </a:p>
        </p:txBody>
      </p:sp>
    </p:spTree>
    <p:extLst>
      <p:ext uri="{BB962C8B-B14F-4D97-AF65-F5344CB8AC3E}">
        <p14:creationId xmlns:p14="http://schemas.microsoft.com/office/powerpoint/2010/main" val="2399616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28</a:t>
            </a:fld>
            <a:endParaRPr lang="en-US" dirty="0"/>
          </a:p>
        </p:txBody>
      </p:sp>
    </p:spTree>
    <p:extLst>
      <p:ext uri="{BB962C8B-B14F-4D97-AF65-F5344CB8AC3E}">
        <p14:creationId xmlns:p14="http://schemas.microsoft.com/office/powerpoint/2010/main" val="813719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dirty="0"/>
          </a:p>
        </p:txBody>
      </p:sp>
    </p:spTree>
    <p:extLst>
      <p:ext uri="{BB962C8B-B14F-4D97-AF65-F5344CB8AC3E}">
        <p14:creationId xmlns:p14="http://schemas.microsoft.com/office/powerpoint/2010/main" val="2405636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30</a:t>
            </a:fld>
            <a:endParaRPr lang="en-US" dirty="0"/>
          </a:p>
        </p:txBody>
      </p:sp>
    </p:spTree>
    <p:extLst>
      <p:ext uri="{BB962C8B-B14F-4D97-AF65-F5344CB8AC3E}">
        <p14:creationId xmlns:p14="http://schemas.microsoft.com/office/powerpoint/2010/main" val="3445830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31</a:t>
            </a:fld>
            <a:endParaRPr lang="en-US" dirty="0"/>
          </a:p>
        </p:txBody>
      </p:sp>
    </p:spTree>
    <p:extLst>
      <p:ext uri="{BB962C8B-B14F-4D97-AF65-F5344CB8AC3E}">
        <p14:creationId xmlns:p14="http://schemas.microsoft.com/office/powerpoint/2010/main" val="33589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الحادية عشره</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إدارة المخاطر في المشاريع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صر نائب للمحتوى 4"/>
          <p:cNvSpPr>
            <a:spLocks noGrp="1"/>
          </p:cNvSpPr>
          <p:nvPr>
            <p:ph idx="1"/>
          </p:nvPr>
        </p:nvSpPr>
        <p:spPr>
          <a:xfrm>
            <a:off x="632520" y="1196752"/>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7" name="مستطيل مستدير الزوايا 6"/>
          <p:cNvSpPr/>
          <p:nvPr/>
        </p:nvSpPr>
        <p:spPr>
          <a:xfrm>
            <a:off x="643756" y="2057400"/>
            <a:ext cx="9144000" cy="374332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just" rtl="1" eaLnBrk="1" hangingPunct="1">
              <a:defRPr/>
            </a:pPr>
            <a:r>
              <a:rPr lang="ar-SA" sz="2400" dirty="0" smtClean="0"/>
              <a:t>معرفة </a:t>
            </a:r>
            <a:r>
              <a:rPr lang="ar-SA" sz="2400" dirty="0"/>
              <a:t>الأسباب التي تعيق تحقيق المشروع لأهدافه في الوقت والكلفة والمواصفات بالضبط كما خطط لها.</a:t>
            </a:r>
          </a:p>
          <a:p>
            <a:pPr algn="just" rtl="1" eaLnBrk="1" hangingPunct="1">
              <a:defRPr/>
            </a:pPr>
            <a:r>
              <a:rPr lang="ar-SA" sz="2400" dirty="0"/>
              <a:t>تعريف المخاطر ومعرفة العوامل البيئية التي تساهم في وجودها.</a:t>
            </a:r>
          </a:p>
          <a:p>
            <a:pPr algn="just" rtl="1" eaLnBrk="1" hangingPunct="1">
              <a:defRPr/>
            </a:pPr>
            <a:r>
              <a:rPr lang="ar-SA" sz="2400" dirty="0" smtClean="0"/>
              <a:t>تعريف </a:t>
            </a:r>
            <a:r>
              <a:rPr lang="ar-SA" sz="2400" dirty="0"/>
              <a:t>إدارة المخاطر وفهم مراحلها المختلفة</a:t>
            </a:r>
          </a:p>
          <a:p>
            <a:pPr algn="just" rtl="1" eaLnBrk="1" hangingPunct="1">
              <a:defRPr/>
            </a:pPr>
            <a:r>
              <a:rPr lang="ar-SA" sz="2400" dirty="0"/>
              <a:t>معرفة الاستراتيجيات المستخدمة في معالجة المخاطر</a:t>
            </a:r>
          </a:p>
          <a:p>
            <a:pPr algn="just" rtl="1" eaLnBrk="1" hangingPunct="1">
              <a:defRPr/>
            </a:pPr>
            <a:r>
              <a:rPr lang="ar-SA" sz="2400" dirty="0"/>
              <a:t>استخدام الأساليب الكمية في إدارة المخاطر</a:t>
            </a:r>
          </a:p>
          <a:p>
            <a:pPr marL="342900" indent="-342900" algn="just" rtl="1" eaLnBrk="1" hangingPunct="1">
              <a:buFont typeface="Wingdings" pitchFamily="2" charset="2"/>
              <a:buChar char="v"/>
              <a:defRPr/>
            </a:pPr>
            <a:endParaRPr lang="en-US" sz="2400" dirty="0"/>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تمهيد</a:t>
            </a:r>
            <a:endParaRPr lang="ar-SA" dirty="0">
              <a:cs typeface="PT Bold Heading" pitchFamily="2" charset="-78"/>
            </a:endParaRPr>
          </a:p>
        </p:txBody>
      </p:sp>
      <p:sp>
        <p:nvSpPr>
          <p:cNvPr id="2" name="مستطيل مستدير الزوايا 1"/>
          <p:cNvSpPr/>
          <p:nvPr/>
        </p:nvSpPr>
        <p:spPr>
          <a:xfrm>
            <a:off x="479710" y="1768321"/>
            <a:ext cx="8780178" cy="41089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400" dirty="0" smtClean="0"/>
              <a:t>في دراسة قام بها (</a:t>
            </a:r>
            <a:r>
              <a:rPr lang="en-US" sz="2400" dirty="0" err="1" smtClean="0"/>
              <a:t>Thomas,et</a:t>
            </a:r>
            <a:r>
              <a:rPr lang="en-US" sz="2400" dirty="0" smtClean="0"/>
              <a:t> al,2001</a:t>
            </a:r>
            <a:r>
              <a:rPr lang="ar-SA" sz="2400" dirty="0" smtClean="0"/>
              <a:t>) أظهرت ان 30% من المشاريع توقفت والغيت في منتصف الطريق، وان اكثر من 50% من</a:t>
            </a:r>
            <a:r>
              <a:rPr lang="ar-SA" sz="2400" dirty="0"/>
              <a:t> </a:t>
            </a:r>
            <a:r>
              <a:rPr lang="ar-SA" sz="2400" dirty="0" smtClean="0"/>
              <a:t>المشاريع قد تجاوزت الكلفة الواردة في الموازنة التقديرية  بنسبة 190% ، وان اكثر من نصفها أيضا قد تجاوز الوقت المخطط له في الجدول بنسبة 220%.</a:t>
            </a:r>
          </a:p>
          <a:p>
            <a:r>
              <a:rPr lang="ar-SA" sz="2400" dirty="0" smtClean="0"/>
              <a:t>ان عدم قدرة مدير المشروع وفريقة على اكمال المشروع في الوقت المطلوب وبالكلفة المقدرة والمواصفات المحددة مسبقا، انما يعود لعدة أسباب من أهمها:</a:t>
            </a:r>
          </a:p>
          <a:p>
            <a:pPr marL="342900" indent="-342900">
              <a:buAutoNum type="arabicPeriod"/>
            </a:pPr>
            <a:r>
              <a:rPr lang="ar-SA" sz="2400" dirty="0" smtClean="0"/>
              <a:t>ان اعداد أدوات إدارة المشروع: خطة المشروع وجدول المشروع وموازنة المشروع يتم على دراسات يستخدم فيها التنبؤ لتقدير الاحتمالات المستقبلية بمعنى انه يتم التعامل مع حالة عدم التأكد مما يجعل التقدير امر في الصعوبة.</a:t>
            </a:r>
          </a:p>
          <a:p>
            <a:endParaRPr lang="en-US" dirty="0"/>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a:t>
            </a:r>
            <a:endParaRPr lang="ar-SA" dirty="0">
              <a:cs typeface="PT Bold Heading" pitchFamily="2" charset="-78"/>
            </a:endParaRPr>
          </a:p>
        </p:txBody>
      </p:sp>
      <p:sp>
        <p:nvSpPr>
          <p:cNvPr id="2" name="مستطيل مستدير الزوايا 1"/>
          <p:cNvSpPr/>
          <p:nvPr/>
        </p:nvSpPr>
        <p:spPr>
          <a:xfrm>
            <a:off x="479710" y="1768321"/>
            <a:ext cx="8780178" cy="41089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ar-SA" sz="2400" dirty="0" smtClean="0"/>
              <a:t>2. التنفيذ الجيد بحاجة الى امتلاك معرفة فنية، وخبرات ومهات في استخدام أدوات الرقابة على المشروع والبرمجيات الخاصة بذلك  بالإضافة الى أمور اخري وغياب واحدة من المهارات والمعارف سيؤثر على قدرة مدير المشروع وفريقة في الوصول الى اهداف المشروع كما خطط لها بالضبط.</a:t>
            </a:r>
          </a:p>
          <a:p>
            <a:pPr algn="just"/>
            <a:r>
              <a:rPr lang="ar-SA" sz="2400" dirty="0" smtClean="0"/>
              <a:t>3.تنفيذ المشروع وتحقيق أهدافه لا يعتمد فقط على مدير المشروع وفريقه وانما يعتمد على جهات أخرى عديدة مثل الموردين – الزبائن ............... الخ. وقد تتداخل المصالح مما يؤثر على قدرة  مدير المشروع على تحقيق اهداف المشروع.</a:t>
            </a:r>
          </a:p>
          <a:p>
            <a:pPr algn="just"/>
            <a:r>
              <a:rPr lang="ar-SA" sz="2400" dirty="0" smtClean="0"/>
              <a:t>4. ظروفا بيئية خارجية بعض منها خارج قدرة مدير المشروع  مثل القوانين الحكومية – التضخم ..... الخ قد تؤثر على قدرة المشروع على تحقيق الأهداف.</a:t>
            </a:r>
          </a:p>
          <a:p>
            <a:pPr algn="just"/>
            <a:r>
              <a:rPr lang="ar-SA" sz="2400" dirty="0"/>
              <a:t> </a:t>
            </a:r>
            <a:r>
              <a:rPr lang="ar-SA" sz="2400" dirty="0" smtClean="0"/>
              <a:t>وهنا لابد من تقييم المخاطر المحتملة وكيفية مواجهتها  بعض المشاريع تنشى إدارة مستقلة.</a:t>
            </a:r>
            <a:endParaRPr lang="en-US" sz="2400" dirty="0"/>
          </a:p>
        </p:txBody>
      </p:sp>
    </p:spTree>
    <p:extLst>
      <p:ext uri="{BB962C8B-B14F-4D97-AF65-F5344CB8AC3E}">
        <p14:creationId xmlns:p14="http://schemas.microsoft.com/office/powerpoint/2010/main" val="531205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التعريف</a:t>
            </a:r>
            <a:endParaRPr lang="ar-SA" dirty="0">
              <a:cs typeface="PT Bold Heading" pitchFamily="2" charset="-78"/>
            </a:endParaRPr>
          </a:p>
        </p:txBody>
      </p:sp>
      <p:sp>
        <p:nvSpPr>
          <p:cNvPr id="8" name="مستطيل ذو زوايا قطرية مستديرة 7"/>
          <p:cNvSpPr/>
          <p:nvPr/>
        </p:nvSpPr>
        <p:spPr>
          <a:xfrm>
            <a:off x="632520" y="17623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ھو مقیاس لإحتمالیة وتبعات عدم الوصول إلى أھداف المشروع كما تم التخطیط لھا مسبقا.</a:t>
            </a:r>
          </a:p>
          <a:p>
            <a:pPr algn="just">
              <a:defRPr/>
            </a:pPr>
            <a:r>
              <a:rPr lang="ar-SA" sz="2800" dirty="0" smtClean="0">
                <a:solidFill>
                  <a:schemeClr val="tx1"/>
                </a:solidFill>
              </a:rPr>
              <a:t> ولكون المخاطر تكمن في حالة عدم التأكد التام بمعنى نقص في المعرفة عن الاحداث المستقبلية. عليه فان المكونين </a:t>
            </a:r>
            <a:r>
              <a:rPr lang="ar-SA" sz="2800" dirty="0">
                <a:solidFill>
                  <a:schemeClr val="tx1"/>
                </a:solidFill>
              </a:rPr>
              <a:t>الرئيسين للخطر:-</a:t>
            </a:r>
          </a:p>
          <a:p>
            <a:pPr algn="just">
              <a:buFont typeface="Arial" pitchFamily="34" charset="0"/>
              <a:buChar char="•"/>
              <a:defRPr/>
            </a:pPr>
            <a:r>
              <a:rPr lang="ar-SA" sz="2800" dirty="0">
                <a:solidFill>
                  <a:schemeClr val="tx1"/>
                </a:solidFill>
              </a:rPr>
              <a:t>إحتمال حدوثه.</a:t>
            </a:r>
          </a:p>
          <a:p>
            <a:pPr algn="just">
              <a:buFont typeface="Arial" pitchFamily="34" charset="0"/>
              <a:buChar char="•"/>
              <a:defRPr/>
            </a:pPr>
            <a:r>
              <a:rPr lang="ar-SA" sz="2800" dirty="0">
                <a:solidFill>
                  <a:schemeClr val="tx1"/>
                </a:solidFill>
              </a:rPr>
              <a:t>أثر هذا الخطر المحتمل على </a:t>
            </a:r>
            <a:r>
              <a:rPr lang="ar-SA" sz="2800" dirty="0" smtClean="0">
                <a:solidFill>
                  <a:schemeClr val="tx1"/>
                </a:solidFill>
              </a:rPr>
              <a:t>النتائج</a:t>
            </a:r>
            <a:endParaRPr lang="ar-SA" sz="2800" dirty="0">
              <a:solidFill>
                <a:schemeClr val="tx1"/>
              </a:solidFill>
            </a:endParaRP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t>بيئة </a:t>
            </a:r>
            <a:r>
              <a:rPr lang="ar-SA" dirty="0"/>
              <a:t>المخاطر في المشروع</a:t>
            </a:r>
            <a:endParaRPr lang="ar-SA" dirty="0">
              <a:cs typeface="PT Bold Heading" pitchFamily="2" charset="-78"/>
            </a:endParaRPr>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 طبیعة المخاطر التي تواجه المشروع تعتمد على حالة البیئة التي یعمل بھا المشروع ومستوى عدم التأكد فیھا.</a:t>
            </a:r>
          </a:p>
          <a:p>
            <a:pPr algn="just">
              <a:defRPr/>
            </a:pPr>
            <a:r>
              <a:rPr lang="ar-SA" sz="2800" dirty="0">
                <a:solidFill>
                  <a:schemeClr val="tx1"/>
                </a:solidFill>
              </a:rPr>
              <a:t>- البیئة ھي مجموعة من العوامل الداخلیة ( كالھیكل التنظیمي ، ثقافة المنظمة ، الموارد البشریة ... إلخ ) والعوامل </a:t>
            </a:r>
            <a:r>
              <a:rPr lang="ar-SA" sz="2800" dirty="0" smtClean="0">
                <a:solidFill>
                  <a:schemeClr val="tx1"/>
                </a:solidFill>
              </a:rPr>
              <a:t>الخارجية  العامة والخاصة المرتبطة </a:t>
            </a:r>
            <a:r>
              <a:rPr lang="ar-SA" sz="2800" dirty="0">
                <a:solidFill>
                  <a:schemeClr val="tx1"/>
                </a:solidFill>
              </a:rPr>
              <a:t>بالمشروع ( كالبیئة الإقتصادیة ، الإجتماعیة ، الزبائن ، الموردون ، المالكون .. إلخ ).</a:t>
            </a:r>
          </a:p>
        </p:txBody>
      </p:sp>
    </p:spTree>
    <p:extLst>
      <p:ext uri="{BB962C8B-B14F-4D97-AF65-F5344CB8AC3E}">
        <p14:creationId xmlns:p14="http://schemas.microsoft.com/office/powerpoint/2010/main" val="3902057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344488" y="948594"/>
            <a:ext cx="9066212" cy="576063"/>
          </a:xfrm>
          <a:solidFill>
            <a:schemeClr val="tx2">
              <a:lumMod val="20000"/>
              <a:lumOff val="80000"/>
            </a:schemeClr>
          </a:solidFill>
        </p:spPr>
        <p:txBody>
          <a:bodyPr/>
          <a:lstStyle/>
          <a:p>
            <a:pPr rtl="1">
              <a:defRPr/>
            </a:pPr>
            <a:r>
              <a:rPr lang="ar-SA" b="1" dirty="0"/>
              <a:t>البيئة المؤكدة</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402456" y="1636538"/>
            <a:ext cx="9144000" cy="2368525"/>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ھذا النوع من البیئة تكون جمیع البیانات المطلوبة متوفره ، والنتائج واضحة ومعروفة وعلى مدیر المشروع أن یختار القرار الأفضل .</a:t>
            </a:r>
          </a:p>
          <a:p>
            <a:pPr algn="just">
              <a:defRPr/>
            </a:pPr>
            <a:r>
              <a:rPr lang="ar-SA" sz="2800" dirty="0">
                <a:solidFill>
                  <a:schemeClr val="tx1"/>
                </a:solidFill>
              </a:rPr>
              <a:t>فأي مشروع ستختار ؟ – مثال / لدینا ثلاث مشاریع كل واحد بعائد معین ( حسب الجدول أدناه).أي المشروعات ستختار؟.</a:t>
            </a:r>
          </a:p>
          <a:p>
            <a:pPr algn="just">
              <a:defRPr/>
            </a:pPr>
            <a:endParaRPr lang="ar-SA" sz="2800" dirty="0">
              <a:solidFill>
                <a:schemeClr val="tx1"/>
              </a:solidFill>
            </a:endParaRPr>
          </a:p>
          <a:p>
            <a:pPr algn="just">
              <a:defRPr/>
            </a:pPr>
            <a:endParaRPr lang="ar-SA" sz="2800" dirty="0">
              <a:solidFill>
                <a:schemeClr val="tx1"/>
              </a:solidFill>
            </a:endParaRPr>
          </a:p>
        </p:txBody>
      </p:sp>
      <p:pic>
        <p:nvPicPr>
          <p:cNvPr id="2" name="صورة 1"/>
          <p:cNvPicPr>
            <a:picLocks noChangeAspect="1"/>
          </p:cNvPicPr>
          <p:nvPr/>
        </p:nvPicPr>
        <p:blipFill>
          <a:blip r:embed="rId3"/>
          <a:stretch>
            <a:fillRect/>
          </a:stretch>
        </p:blipFill>
        <p:spPr>
          <a:xfrm>
            <a:off x="3189656" y="3212977"/>
            <a:ext cx="3225064" cy="1627773"/>
          </a:xfrm>
          <a:prstGeom prst="rect">
            <a:avLst/>
          </a:prstGeom>
        </p:spPr>
      </p:pic>
      <p:sp>
        <p:nvSpPr>
          <p:cNvPr id="3" name="مستطيل مستدير الزوايا 2"/>
          <p:cNvSpPr/>
          <p:nvPr/>
        </p:nvSpPr>
        <p:spPr>
          <a:xfrm>
            <a:off x="2648744" y="4962967"/>
            <a:ext cx="3960440"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سيتم اختيار المشروع ب لأنه يحقق اعلي عائد</a:t>
            </a:r>
            <a:endParaRPr lang="en-US" dirty="0"/>
          </a:p>
        </p:txBody>
      </p:sp>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البيئة الخطرة</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2132856"/>
            <a:ext cx="9144000" cy="3810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وھي البیئة التي تكون الإحتمالات المتوقعة للبدائل معروفة وأن كل احتمال سینتج عنه ناتج وبدیل یختلف عن الآخر وعلى مدیر المشروع اختیار البدیل الذي یریده مع تحمل المخاطر الناتجة عن ھذا الإختیار.</a:t>
            </a:r>
            <a:endParaRPr lang="ar-SA" sz="2800" b="1" dirty="0">
              <a:solidFill>
                <a:schemeClr val="tx1"/>
              </a:solidFill>
            </a:endParaRPr>
          </a:p>
        </p:txBody>
      </p:sp>
    </p:spTree>
    <p:extLst>
      <p:ext uri="{BB962C8B-B14F-4D97-AF65-F5344CB8AC3E}">
        <p14:creationId xmlns:p14="http://schemas.microsoft.com/office/powerpoint/2010/main" val="1875519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1000" y="2132856"/>
            <a:ext cx="9144000" cy="3810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في هذه الحالة يمكن استخدام معايير مختلفة  للمساعدة في اتخاذ القرار المناسب منها:</a:t>
            </a:r>
          </a:p>
          <a:p>
            <a:pPr marL="457200" indent="-457200" algn="just">
              <a:buFontTx/>
              <a:buChar char="-"/>
              <a:defRPr/>
            </a:pPr>
            <a:r>
              <a:rPr lang="ar-SA" sz="2800" b="1" dirty="0" smtClean="0">
                <a:solidFill>
                  <a:schemeClr val="tx1"/>
                </a:solidFill>
              </a:rPr>
              <a:t>القيمة المالية المتوقعة.</a:t>
            </a:r>
            <a:r>
              <a:rPr lang="en-US" sz="2800" b="1" dirty="0" smtClean="0">
                <a:solidFill>
                  <a:schemeClr val="tx1"/>
                </a:solidFill>
              </a:rPr>
              <a:t>Expected Monetary Value (EMV)</a:t>
            </a:r>
          </a:p>
          <a:p>
            <a:pPr marL="457200" indent="-457200" algn="just">
              <a:buFontTx/>
              <a:buChar char="-"/>
              <a:defRPr/>
            </a:pPr>
            <a:r>
              <a:rPr lang="ar-SA" sz="2800" b="1" dirty="0" smtClean="0">
                <a:solidFill>
                  <a:schemeClr val="tx1"/>
                </a:solidFill>
              </a:rPr>
              <a:t>خسارة الفرصة المتوقعة</a:t>
            </a:r>
            <a:r>
              <a:rPr lang="en-US" sz="2800" b="1" dirty="0" smtClean="0">
                <a:solidFill>
                  <a:schemeClr val="tx1"/>
                </a:solidFill>
              </a:rPr>
              <a:t>Expected Opportunity Loss(EOL).</a:t>
            </a:r>
          </a:p>
          <a:p>
            <a:pPr algn="just">
              <a:defRPr/>
            </a:pPr>
            <a:endParaRPr lang="ar-SA" sz="2800" b="1" dirty="0">
              <a:solidFill>
                <a:schemeClr val="tx1"/>
              </a:solidFill>
            </a:endParaRPr>
          </a:p>
        </p:txBody>
      </p:sp>
    </p:spTree>
    <p:extLst>
      <p:ext uri="{BB962C8B-B14F-4D97-AF65-F5344CB8AC3E}">
        <p14:creationId xmlns:p14="http://schemas.microsoft.com/office/powerpoint/2010/main" val="2349211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مثال( القيمة المالية المتوقعة)</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380999" y="2132856"/>
            <a:ext cx="9179859" cy="3810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000" b="1" dirty="0" smtClean="0">
                <a:solidFill>
                  <a:schemeClr val="tx1"/>
                </a:solidFill>
              </a:rPr>
              <a:t> بالرجوع الى ص 254 يحتاج احد المستشفيات الى التوسع وامامه خيارين:</a:t>
            </a:r>
          </a:p>
          <a:p>
            <a:pPr marL="457200" indent="-457200">
              <a:buAutoNum type="arabicPeriod"/>
              <a:defRPr/>
            </a:pPr>
            <a:r>
              <a:rPr lang="ar-SA" sz="2000" b="1" dirty="0" smtClean="0">
                <a:solidFill>
                  <a:schemeClr val="tx1"/>
                </a:solidFill>
              </a:rPr>
              <a:t>بناء جناح كبير متوقع ان يحقق عائدا قدرة </a:t>
            </a:r>
            <a:r>
              <a:rPr lang="ar-SA" sz="2000" b="1" dirty="0" smtClean="0">
                <a:solidFill>
                  <a:schemeClr val="tx1"/>
                </a:solidFill>
              </a:rPr>
              <a:t>300000ريال </a:t>
            </a:r>
            <a:r>
              <a:rPr lang="ar-SA" sz="2000" b="1" dirty="0" smtClean="0">
                <a:solidFill>
                  <a:schemeClr val="tx1"/>
                </a:solidFill>
              </a:rPr>
              <a:t>في السنة  اذا استمر عدد السكان بالازدياد، اما اذا بقي عدد سكان المدينة ثابتا فان بناء الجناح الكبير سيؤدي الى خسارة قدرها </a:t>
            </a:r>
            <a:r>
              <a:rPr lang="ar-SA" sz="2000" b="1" dirty="0" smtClean="0">
                <a:solidFill>
                  <a:schemeClr val="tx1"/>
                </a:solidFill>
              </a:rPr>
              <a:t>170000ريال</a:t>
            </a:r>
            <a:endParaRPr lang="ar-SA" sz="2000" b="1" dirty="0" smtClean="0">
              <a:solidFill>
                <a:schemeClr val="tx1"/>
              </a:solidFill>
            </a:endParaRPr>
          </a:p>
          <a:p>
            <a:pPr marL="457200" indent="-457200">
              <a:buAutoNum type="arabicPeriod"/>
              <a:defRPr/>
            </a:pPr>
            <a:r>
              <a:rPr lang="ar-SA" sz="2000" b="1" dirty="0" smtClean="0">
                <a:solidFill>
                  <a:schemeClr val="tx1"/>
                </a:solidFill>
              </a:rPr>
              <a:t>بناء جناح صغير متوقع ان يحقق عائدا </a:t>
            </a:r>
            <a:r>
              <a:rPr lang="ar-SA" sz="2000" b="1" smtClean="0">
                <a:solidFill>
                  <a:schemeClr val="tx1"/>
                </a:solidFill>
              </a:rPr>
              <a:t>قدرة </a:t>
            </a:r>
            <a:r>
              <a:rPr lang="ar-SA" sz="2000" b="1" smtClean="0">
                <a:solidFill>
                  <a:schemeClr val="tx1"/>
                </a:solidFill>
              </a:rPr>
              <a:t>120000ريال </a:t>
            </a:r>
            <a:r>
              <a:rPr lang="ar-SA" sz="2000" b="1" dirty="0" smtClean="0">
                <a:solidFill>
                  <a:schemeClr val="tx1"/>
                </a:solidFill>
              </a:rPr>
              <a:t>في السنة اذا استمر عدد السكان بالازدياد، اما اذا بقي عدد سكان المدينة ثابتا فان بناء الجناح الصغير سيؤدي الى خسارة قدرها </a:t>
            </a:r>
            <a:r>
              <a:rPr lang="ar-SA" sz="2000" b="1" dirty="0" smtClean="0">
                <a:solidFill>
                  <a:schemeClr val="tx1"/>
                </a:solidFill>
              </a:rPr>
              <a:t>90000ريال.</a:t>
            </a:r>
            <a:endParaRPr lang="ar-SA" sz="2000" b="1" dirty="0" smtClean="0">
              <a:solidFill>
                <a:schemeClr val="tx1"/>
              </a:solidFill>
            </a:endParaRPr>
          </a:p>
          <a:p>
            <a:pPr>
              <a:defRPr/>
            </a:pPr>
            <a:r>
              <a:rPr lang="ar-SA" sz="2000" b="1" dirty="0" smtClean="0">
                <a:solidFill>
                  <a:schemeClr val="tx1"/>
                </a:solidFill>
              </a:rPr>
              <a:t>واذا علمت ان احتمال ان ينمو عدد سكان المدينة هو 0.7؟</a:t>
            </a:r>
          </a:p>
          <a:p>
            <a:pPr>
              <a:defRPr/>
            </a:pPr>
            <a:r>
              <a:rPr lang="ar-SA" sz="2000" b="1" dirty="0" smtClean="0">
                <a:solidFill>
                  <a:schemeClr val="tx1"/>
                </a:solidFill>
              </a:rPr>
              <a:t>المطلوب :</a:t>
            </a:r>
            <a:r>
              <a:rPr lang="ar-SA" sz="2000" b="1" dirty="0">
                <a:solidFill>
                  <a:schemeClr val="tx1"/>
                </a:solidFill>
              </a:rPr>
              <a:t> </a:t>
            </a:r>
            <a:r>
              <a:rPr lang="ar-SA" sz="2000" b="1" dirty="0" smtClean="0">
                <a:solidFill>
                  <a:schemeClr val="tx1"/>
                </a:solidFill>
              </a:rPr>
              <a:t>اتخاذ القرار المناسب مستخدما الطرق التالية:</a:t>
            </a:r>
          </a:p>
          <a:p>
            <a:pPr marL="342900" indent="-342900">
              <a:buFontTx/>
              <a:buChar char="-"/>
              <a:defRPr/>
            </a:pPr>
            <a:r>
              <a:rPr lang="ar-SA" sz="2000" b="1" dirty="0" smtClean="0">
                <a:solidFill>
                  <a:schemeClr val="tx1"/>
                </a:solidFill>
              </a:rPr>
              <a:t>معيار القيمة المالية المتوقعة.</a:t>
            </a:r>
          </a:p>
          <a:p>
            <a:pPr marL="342900" indent="-342900">
              <a:buFontTx/>
              <a:buChar char="-"/>
              <a:defRPr/>
            </a:pPr>
            <a:r>
              <a:rPr lang="ar-SA" sz="2000" b="1" dirty="0" smtClean="0">
                <a:solidFill>
                  <a:schemeClr val="tx1"/>
                </a:solidFill>
              </a:rPr>
              <a:t>معيار خسارة الفرصة البديلة.</a:t>
            </a:r>
          </a:p>
        </p:txBody>
      </p:sp>
    </p:spTree>
    <p:extLst>
      <p:ext uri="{BB962C8B-B14F-4D97-AF65-F5344CB8AC3E}">
        <p14:creationId xmlns:p14="http://schemas.microsoft.com/office/powerpoint/2010/main" val="1948355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حل المثال </a:t>
            </a:r>
            <a:r>
              <a:rPr lang="ar-SA" b="1" dirty="0" smtClean="0">
                <a:solidFill>
                  <a:schemeClr val="tx1"/>
                </a:solidFill>
              </a:rPr>
              <a:t>باستخدام </a:t>
            </a:r>
            <a:r>
              <a:rPr lang="ar-SA" b="1" dirty="0">
                <a:solidFill>
                  <a:schemeClr val="tx1"/>
                </a:solidFill>
              </a:rPr>
              <a:t>طريقة القيمة المالية المتوقعة</a:t>
            </a:r>
            <a:r>
              <a:rPr lang="ar-SA" b="1" dirty="0" smtClean="0"/>
              <a:t/>
            </a:r>
            <a:br>
              <a:rPr lang="ar-SA" b="1" dirty="0" smtClean="0"/>
            </a:br>
            <a:r>
              <a:rPr lang="ar-SA" b="1" dirty="0" smtClean="0"/>
              <a:t/>
            </a:r>
            <a:br>
              <a:rPr lang="ar-SA" b="1" dirty="0" smtClean="0"/>
            </a:br>
            <a:endParaRPr lang="ar-SA" dirty="0"/>
          </a:p>
        </p:txBody>
      </p:sp>
      <p:graphicFrame>
        <p:nvGraphicFramePr>
          <p:cNvPr id="3" name="جدول 2"/>
          <p:cNvGraphicFramePr>
            <a:graphicFrameLocks noGrp="1"/>
          </p:cNvGraphicFramePr>
          <p:nvPr>
            <p:extLst>
              <p:ext uri="{D42A27DB-BD31-4B8C-83A1-F6EECF244321}">
                <p14:modId xmlns:p14="http://schemas.microsoft.com/office/powerpoint/2010/main" val="1042712722"/>
              </p:ext>
            </p:extLst>
          </p:nvPr>
        </p:nvGraphicFramePr>
        <p:xfrm>
          <a:off x="1913756" y="1648163"/>
          <a:ext cx="6603999" cy="1854200"/>
        </p:xfrm>
        <a:graphic>
          <a:graphicData uri="http://schemas.openxmlformats.org/drawingml/2006/table">
            <a:tbl>
              <a:tblPr firstRow="1" bandRow="1">
                <a:tableStyleId>{5C22544A-7EE6-4342-B048-85BDC9FD1C3A}</a:tableStyleId>
              </a:tblPr>
              <a:tblGrid>
                <a:gridCol w="2201333"/>
                <a:gridCol w="2201333"/>
                <a:gridCol w="2201333"/>
              </a:tblGrid>
              <a:tr h="370840">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300000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120000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7" name="مستطيل مستدير الزوايا 6"/>
          <p:cNvSpPr/>
          <p:nvPr/>
        </p:nvSpPr>
        <p:spPr>
          <a:xfrm>
            <a:off x="1064568" y="3789040"/>
            <a:ext cx="8195320" cy="223224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القيمة المتوقعة لبناء جناح كبير=300000*0.7+(-170000*0.3)=159000 ريال.</a:t>
            </a:r>
          </a:p>
          <a:p>
            <a:r>
              <a:rPr lang="ar-SA" dirty="0" smtClean="0">
                <a:solidFill>
                  <a:schemeClr val="tx1"/>
                </a:solidFill>
              </a:rPr>
              <a:t>القيمة المتوقعة لبناء جناح صغير=120000*0.7+(-90000*0.3)=57000 ريال.</a:t>
            </a:r>
          </a:p>
          <a:p>
            <a:r>
              <a:rPr lang="ar-SA" dirty="0" smtClean="0">
                <a:solidFill>
                  <a:schemeClr val="tx1"/>
                </a:solidFill>
              </a:rPr>
              <a:t>القيمة المتوقعة لعمل لا </a:t>
            </a:r>
            <a:r>
              <a:rPr lang="ar-SA" dirty="0" err="1" smtClean="0">
                <a:solidFill>
                  <a:schemeClr val="tx1"/>
                </a:solidFill>
              </a:rPr>
              <a:t>شي</a:t>
            </a:r>
            <a:r>
              <a:rPr lang="ar-SA" dirty="0" smtClean="0">
                <a:solidFill>
                  <a:schemeClr val="tx1"/>
                </a:solidFill>
              </a:rPr>
              <a:t>=0.</a:t>
            </a:r>
          </a:p>
          <a:p>
            <a:r>
              <a:rPr lang="ar-SA" dirty="0" smtClean="0">
                <a:solidFill>
                  <a:schemeClr val="tx1"/>
                </a:solidFill>
              </a:rPr>
              <a:t>اذا البديل الأفضل هو الذي يحقق اعلى قيمة متوقعة وهو بديل بناء جناح كبير.</a:t>
            </a:r>
            <a:endParaRPr lang="en-US" dirty="0">
              <a:solidFill>
                <a:schemeClr val="tx1"/>
              </a:solidFill>
            </a:endParaRPr>
          </a:p>
        </p:txBody>
      </p:sp>
    </p:spTree>
    <p:extLst>
      <p:ext uri="{BB962C8B-B14F-4D97-AF65-F5344CB8AC3E}">
        <p14:creationId xmlns:p14="http://schemas.microsoft.com/office/powerpoint/2010/main" val="4118862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حل المثال </a:t>
            </a:r>
            <a:r>
              <a:rPr lang="ar-SA" b="1" dirty="0" smtClean="0">
                <a:solidFill>
                  <a:schemeClr val="tx1"/>
                </a:solidFill>
              </a:rPr>
              <a:t>باستخدام قيمة الفرصة البديلة</a:t>
            </a:r>
            <a:r>
              <a:rPr lang="ar-SA" b="1" dirty="0" smtClean="0"/>
              <a:t/>
            </a:r>
            <a:br>
              <a:rPr lang="ar-SA" b="1" dirty="0" smtClean="0"/>
            </a:br>
            <a:r>
              <a:rPr lang="ar-SA" b="1" dirty="0" smtClean="0"/>
              <a:t/>
            </a:r>
            <a:br>
              <a:rPr lang="ar-SA" b="1" dirty="0" smtClean="0"/>
            </a:br>
            <a:endParaRPr lang="ar-SA" dirty="0"/>
          </a:p>
        </p:txBody>
      </p:sp>
      <p:graphicFrame>
        <p:nvGraphicFramePr>
          <p:cNvPr id="3" name="جدول 2"/>
          <p:cNvGraphicFramePr>
            <a:graphicFrameLocks noGrp="1"/>
          </p:cNvGraphicFramePr>
          <p:nvPr>
            <p:extLst>
              <p:ext uri="{D42A27DB-BD31-4B8C-83A1-F6EECF244321}">
                <p14:modId xmlns:p14="http://schemas.microsoft.com/office/powerpoint/2010/main" val="802627960"/>
              </p:ext>
            </p:extLst>
          </p:nvPr>
        </p:nvGraphicFramePr>
        <p:xfrm>
          <a:off x="2155056" y="2636912"/>
          <a:ext cx="6603999" cy="1854200"/>
        </p:xfrm>
        <a:graphic>
          <a:graphicData uri="http://schemas.openxmlformats.org/drawingml/2006/table">
            <a:tbl>
              <a:tblPr firstRow="1" bandRow="1">
                <a:tableStyleId>{5C22544A-7EE6-4342-B048-85BDC9FD1C3A}</a:tableStyleId>
              </a:tblPr>
              <a:tblGrid>
                <a:gridCol w="2201333"/>
                <a:gridCol w="2201333"/>
                <a:gridCol w="2201333"/>
              </a:tblGrid>
              <a:tr h="370840">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180000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300000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7" name="مستطيل مستدير الزوايا 6"/>
          <p:cNvSpPr/>
          <p:nvPr/>
        </p:nvSpPr>
        <p:spPr>
          <a:xfrm>
            <a:off x="1064568" y="4725144"/>
            <a:ext cx="8195320" cy="129614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خسارة الفرصة المتوقعة لبناء جناح كبير=0*0.7+170000*0.3=51000 ريال.</a:t>
            </a:r>
          </a:p>
          <a:p>
            <a:r>
              <a:rPr lang="ar-SA" dirty="0" smtClean="0">
                <a:solidFill>
                  <a:schemeClr val="tx1"/>
                </a:solidFill>
              </a:rPr>
              <a:t>خسارة الفرصة المتوقعة لبناء جناح صغير=180000*0.7+90000*0.3=153000 ريال.</a:t>
            </a:r>
          </a:p>
          <a:p>
            <a:r>
              <a:rPr lang="ar-SA" dirty="0" smtClean="0">
                <a:solidFill>
                  <a:schemeClr val="tx1"/>
                </a:solidFill>
              </a:rPr>
              <a:t>خسارة عمل أي شيء=300000*0.7+0*0.3=210000 ريال</a:t>
            </a:r>
          </a:p>
          <a:p>
            <a:r>
              <a:rPr lang="ar-SA" dirty="0" smtClean="0">
                <a:solidFill>
                  <a:schemeClr val="tx1"/>
                </a:solidFill>
              </a:rPr>
              <a:t>اذا البديل الذي يحقق اقل خسارة ممكنة هو بناء جناح كبير.</a:t>
            </a:r>
            <a:endParaRPr lang="en-US" dirty="0">
              <a:solidFill>
                <a:schemeClr val="tx1"/>
              </a:solidFill>
            </a:endParaRPr>
          </a:p>
        </p:txBody>
      </p:sp>
      <p:sp>
        <p:nvSpPr>
          <p:cNvPr id="2" name="مستطيل مستدير الزوايا 1"/>
          <p:cNvSpPr/>
          <p:nvPr/>
        </p:nvSpPr>
        <p:spPr>
          <a:xfrm>
            <a:off x="1208584" y="1772816"/>
            <a:ext cx="7488832"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نقوم بطرح القيم الموجودة في كل عمود في الجدول السابق من اكبر قيمة في ذلك العمود وذلك بهدف الحصول على جدول خسارة الفرصة والنتائج تظهر في الجدول التالي</a:t>
            </a:r>
            <a:endParaRPr lang="en-US" dirty="0"/>
          </a:p>
        </p:txBody>
      </p:sp>
    </p:spTree>
    <p:extLst>
      <p:ext uri="{BB962C8B-B14F-4D97-AF65-F5344CB8AC3E}">
        <p14:creationId xmlns:p14="http://schemas.microsoft.com/office/powerpoint/2010/main" val="3326328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البيئة </a:t>
            </a:r>
            <a:r>
              <a:rPr lang="ar-SA" b="1" dirty="0" smtClean="0"/>
              <a:t>في </a:t>
            </a:r>
            <a:r>
              <a:rPr lang="ar-SA" b="1" dirty="0"/>
              <a:t>حالة عدم التأكد العام</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وتتمیز ھذه البیئة بالغموض وعدم التأكد بسبب عدم توفر البیانات الكافیة وتكون البیانات قلیله لدرجة لا تساعد حتى في توقع احتمالات ظھور الأحداث.</a:t>
            </a:r>
            <a:endParaRPr lang="ar-SA" sz="2800" b="1" dirty="0">
              <a:solidFill>
                <a:schemeClr val="tx1"/>
              </a:solidFill>
            </a:endParaRPr>
          </a:p>
        </p:txBody>
      </p:sp>
    </p:spTree>
    <p:extLst>
      <p:ext uri="{BB962C8B-B14F-4D97-AF65-F5344CB8AC3E}">
        <p14:creationId xmlns:p14="http://schemas.microsoft.com/office/powerpoint/2010/main" val="829622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المعايير المستخدمة في تحديد البديل الأفضل في حالة عدم التأكد</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4026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هناك معايير متعددة منها:</a:t>
            </a:r>
          </a:p>
          <a:p>
            <a:pPr marL="457200" indent="-457200" algn="just">
              <a:buFontTx/>
              <a:buChar char="-"/>
              <a:defRPr/>
            </a:pPr>
            <a:r>
              <a:rPr lang="ar-SA" sz="2800" b="1" dirty="0" smtClean="0">
                <a:solidFill>
                  <a:schemeClr val="tx1"/>
                </a:solidFill>
              </a:rPr>
              <a:t>المعيار المتفائل</a:t>
            </a:r>
            <a:r>
              <a:rPr lang="en-US" sz="2800" b="1" dirty="0" smtClean="0">
                <a:solidFill>
                  <a:schemeClr val="tx1"/>
                </a:solidFill>
              </a:rPr>
              <a:t> </a:t>
            </a:r>
            <a:r>
              <a:rPr lang="ar-SA" sz="2800" b="1" dirty="0" smtClean="0">
                <a:solidFill>
                  <a:schemeClr val="tx1"/>
                </a:solidFill>
              </a:rPr>
              <a:t>( معيار افضل الأفضل)</a:t>
            </a:r>
          </a:p>
          <a:p>
            <a:pPr marL="457200" indent="-457200" algn="just">
              <a:buFontTx/>
              <a:buChar char="-"/>
              <a:defRPr/>
            </a:pPr>
            <a:r>
              <a:rPr lang="ar-SA" sz="2800" b="1" dirty="0" smtClean="0">
                <a:solidFill>
                  <a:schemeClr val="tx1"/>
                </a:solidFill>
              </a:rPr>
              <a:t>المعيار المتشائم( معيار افضل الأسوأ)</a:t>
            </a:r>
          </a:p>
          <a:p>
            <a:pPr marL="457200" indent="-457200" algn="just">
              <a:buFontTx/>
              <a:buChar char="-"/>
              <a:defRPr/>
            </a:pPr>
            <a:r>
              <a:rPr lang="ar-SA" sz="2800" b="1" dirty="0" smtClean="0">
                <a:solidFill>
                  <a:schemeClr val="tx1"/>
                </a:solidFill>
              </a:rPr>
              <a:t>المعيار العقلاني او معيار لا بلاس ويسمى معيار الاحتمالات المتساوية.</a:t>
            </a:r>
          </a:p>
          <a:p>
            <a:pPr marL="457200" indent="-457200" algn="just">
              <a:buFontTx/>
              <a:buChar char="-"/>
              <a:defRPr/>
            </a:pPr>
            <a:r>
              <a:rPr lang="ar-SA" sz="2800" b="1" dirty="0" smtClean="0">
                <a:solidFill>
                  <a:schemeClr val="tx1"/>
                </a:solidFill>
              </a:rPr>
              <a:t>معيار الواقعية او معيار </a:t>
            </a:r>
            <a:r>
              <a:rPr lang="ar-SA" sz="2800" b="1" dirty="0" err="1" smtClean="0">
                <a:solidFill>
                  <a:schemeClr val="tx1"/>
                </a:solidFill>
              </a:rPr>
              <a:t>هورويز</a:t>
            </a:r>
            <a:r>
              <a:rPr lang="en-US" sz="2800" b="1" dirty="0" err="1" smtClean="0">
                <a:solidFill>
                  <a:schemeClr val="tx1"/>
                </a:solidFill>
              </a:rPr>
              <a:t>Hurwicz</a:t>
            </a:r>
            <a:r>
              <a:rPr lang="en-US" sz="2800" b="1" dirty="0" smtClean="0">
                <a:solidFill>
                  <a:schemeClr val="tx1"/>
                </a:solidFill>
              </a:rPr>
              <a:t> </a:t>
            </a:r>
            <a:endParaRPr lang="ar-SA" sz="2800" b="1" dirty="0" smtClean="0">
              <a:solidFill>
                <a:schemeClr val="tx1"/>
              </a:solidFill>
            </a:endParaRPr>
          </a:p>
          <a:p>
            <a:pPr marL="457200" indent="-457200" algn="just">
              <a:buFontTx/>
              <a:buChar char="-"/>
              <a:defRPr/>
            </a:pPr>
            <a:r>
              <a:rPr lang="ar-SA" sz="2800" b="1" dirty="0" smtClean="0">
                <a:solidFill>
                  <a:schemeClr val="tx1"/>
                </a:solidFill>
              </a:rPr>
              <a:t>معيار الندم او معيار </a:t>
            </a:r>
            <a:r>
              <a:rPr lang="en-US" sz="2800" b="1" dirty="0" smtClean="0">
                <a:solidFill>
                  <a:schemeClr val="tx1"/>
                </a:solidFill>
              </a:rPr>
              <a:t>Regret</a:t>
            </a:r>
            <a:r>
              <a:rPr lang="ar-SA" sz="2800" b="1" dirty="0" smtClean="0">
                <a:solidFill>
                  <a:schemeClr val="tx1"/>
                </a:solidFill>
              </a:rPr>
              <a:t> ويسمى معيار </a:t>
            </a:r>
            <a:r>
              <a:rPr lang="en-US" sz="2800" b="1" dirty="0" smtClean="0">
                <a:solidFill>
                  <a:schemeClr val="tx1"/>
                </a:solidFill>
              </a:rPr>
              <a:t>Savage</a:t>
            </a:r>
            <a:endParaRPr lang="ar-SA" sz="2800" b="1" dirty="0">
              <a:solidFill>
                <a:schemeClr val="tx1"/>
              </a:solidFill>
            </a:endParaRPr>
          </a:p>
        </p:txBody>
      </p:sp>
    </p:spTree>
    <p:extLst>
      <p:ext uri="{BB962C8B-B14F-4D97-AF65-F5344CB8AC3E}">
        <p14:creationId xmlns:p14="http://schemas.microsoft.com/office/powerpoint/2010/main" val="2894325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تابع المعايير: المعيار</a:t>
            </a:r>
            <a:r>
              <a:rPr lang="ar-SA" b="1" dirty="0" smtClean="0">
                <a:solidFill>
                  <a:schemeClr val="tx1"/>
                </a:solidFill>
              </a:rPr>
              <a:t> </a:t>
            </a:r>
            <a:r>
              <a:rPr lang="ar-SA" b="1" dirty="0">
                <a:solidFill>
                  <a:schemeClr val="tx1"/>
                </a:solidFill>
              </a:rPr>
              <a:t>المتفائل</a:t>
            </a:r>
            <a:r>
              <a:rPr lang="en-US" b="1" dirty="0">
                <a:solidFill>
                  <a:schemeClr val="tx1"/>
                </a:solidFill>
              </a:rPr>
              <a:t> </a:t>
            </a:r>
            <a:r>
              <a:rPr lang="ar-SA" b="1" dirty="0">
                <a:solidFill>
                  <a:schemeClr val="tx1"/>
                </a:solidFill>
              </a:rPr>
              <a:t>( معيار افضل الأفضل)</a:t>
            </a:r>
          </a:p>
          <a:p>
            <a:pPr rtl="1">
              <a:defRPr/>
            </a:pP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79208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000" b="1" dirty="0" smtClean="0">
                <a:solidFill>
                  <a:schemeClr val="tx1"/>
                </a:solidFill>
              </a:rPr>
              <a:t>- وفق لهذا المعيار يفترض متخذ القرار ان الظروف لصالحه فيختار الحالة الأفضل لكل بديل ثم يختار البديل الأفضل من بينها. وبالنسبة لمثالنا السابق نرى:</a:t>
            </a:r>
          </a:p>
        </p:txBody>
      </p:sp>
      <p:graphicFrame>
        <p:nvGraphicFramePr>
          <p:cNvPr id="8" name="جدول 7"/>
          <p:cNvGraphicFramePr>
            <a:graphicFrameLocks noGrp="1"/>
          </p:cNvGraphicFramePr>
          <p:nvPr>
            <p:extLst>
              <p:ext uri="{D42A27DB-BD31-4B8C-83A1-F6EECF244321}">
                <p14:modId xmlns:p14="http://schemas.microsoft.com/office/powerpoint/2010/main" val="1031475133"/>
              </p:ext>
            </p:extLst>
          </p:nvPr>
        </p:nvGraphicFramePr>
        <p:xfrm>
          <a:off x="2000672" y="2852936"/>
          <a:ext cx="6604000" cy="1854200"/>
        </p:xfrm>
        <a:graphic>
          <a:graphicData uri="http://schemas.openxmlformats.org/drawingml/2006/table">
            <a:tbl>
              <a:tblPr firstRow="1" bandRow="1">
                <a:tableStyleId>{5C22544A-7EE6-4342-B048-85BDC9FD1C3A}</a:tableStyleId>
              </a:tblPr>
              <a:tblGrid>
                <a:gridCol w="1651000"/>
                <a:gridCol w="1651000"/>
                <a:gridCol w="1651000"/>
                <a:gridCol w="1651000"/>
              </a:tblGrid>
              <a:tr h="370840">
                <a:tc>
                  <a:txBody>
                    <a:bodyPr/>
                    <a:lstStyle/>
                    <a:p>
                      <a:pPr algn="ctr"/>
                      <a:endParaRPr lang="en-US" sz="1400" dirty="0"/>
                    </a:p>
                  </a:txBody>
                  <a:tcPr/>
                </a:tc>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افضل الافضل</a:t>
                      </a:r>
                      <a:endParaRPr lang="en-US" sz="1400" dirty="0"/>
                    </a:p>
                  </a:txBody>
                  <a:tcPr/>
                </a:tc>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300000</a:t>
                      </a:r>
                      <a:endParaRPr lang="en-US" sz="1400" dirty="0"/>
                    </a:p>
                  </a:txBody>
                  <a:tcPr/>
                </a:tc>
                <a:tc>
                  <a:txBody>
                    <a:bodyPr/>
                    <a:lstStyle/>
                    <a:p>
                      <a:pPr algn="ctr"/>
                      <a:r>
                        <a:rPr lang="ar-SA" sz="1400" dirty="0" smtClean="0"/>
                        <a:t>300000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120000</a:t>
                      </a:r>
                      <a:endParaRPr lang="en-US" sz="1400" dirty="0"/>
                    </a:p>
                  </a:txBody>
                  <a:tcPr/>
                </a:tc>
                <a:tc>
                  <a:txBody>
                    <a:bodyPr/>
                    <a:lstStyle/>
                    <a:p>
                      <a:pPr algn="ctr"/>
                      <a:r>
                        <a:rPr lang="ar-SA" sz="1400" dirty="0" smtClean="0"/>
                        <a:t>120000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2" name="مستطيل مستدير الزوايا 1"/>
          <p:cNvSpPr/>
          <p:nvPr/>
        </p:nvSpPr>
        <p:spPr>
          <a:xfrm>
            <a:off x="3044788" y="5157192"/>
            <a:ext cx="3816424"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القرار وفقا لهذا المعيار هو بناء جناح كبير</a:t>
            </a:r>
            <a:endParaRPr lang="en-US" dirty="0"/>
          </a:p>
        </p:txBody>
      </p:sp>
    </p:spTree>
    <p:extLst>
      <p:ext uri="{BB962C8B-B14F-4D97-AF65-F5344CB8AC3E}">
        <p14:creationId xmlns:p14="http://schemas.microsoft.com/office/powerpoint/2010/main" val="590373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marL="457200" indent="-457200" algn="just" rtl="1">
              <a:buFontTx/>
              <a:buChar char="-"/>
              <a:defRPr/>
            </a:pPr>
            <a:r>
              <a:rPr lang="ar-SA" b="1" dirty="0" smtClean="0"/>
              <a:t>تابع المعايير: </a:t>
            </a:r>
            <a:r>
              <a:rPr lang="ar-SA" b="1" dirty="0">
                <a:solidFill>
                  <a:schemeClr val="tx1"/>
                </a:solidFill>
              </a:rPr>
              <a:t>المعيار المتشائم( معيار افضل الأسوأ)</a:t>
            </a:r>
          </a:p>
          <a:p>
            <a:pPr rtl="1">
              <a:defRPr/>
            </a:pP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79208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000" b="1" dirty="0" smtClean="0">
                <a:solidFill>
                  <a:schemeClr val="tx1"/>
                </a:solidFill>
              </a:rPr>
              <a:t>- وفق لهذا المعيار يفترض متخذ القرار ان الظروف سيئة دائما في كل البدائل ، فيختار اسوا حالة لكل بديل ثم يختار الأفضل من بينها، </a:t>
            </a:r>
            <a:r>
              <a:rPr lang="ar-SA" sz="2000" b="1" dirty="0" err="1" smtClean="0">
                <a:solidFill>
                  <a:schemeClr val="tx1"/>
                </a:solidFill>
              </a:rPr>
              <a:t>لانه</a:t>
            </a:r>
            <a:r>
              <a:rPr lang="ar-SA" sz="2000" b="1" dirty="0" smtClean="0">
                <a:solidFill>
                  <a:schemeClr val="tx1"/>
                </a:solidFill>
              </a:rPr>
              <a:t> اقل ضرر انظر للجدول:</a:t>
            </a:r>
          </a:p>
        </p:txBody>
      </p:sp>
      <p:graphicFrame>
        <p:nvGraphicFramePr>
          <p:cNvPr id="8" name="جدول 7"/>
          <p:cNvGraphicFramePr>
            <a:graphicFrameLocks noGrp="1"/>
          </p:cNvGraphicFramePr>
          <p:nvPr>
            <p:extLst>
              <p:ext uri="{D42A27DB-BD31-4B8C-83A1-F6EECF244321}">
                <p14:modId xmlns:p14="http://schemas.microsoft.com/office/powerpoint/2010/main" val="1317663555"/>
              </p:ext>
            </p:extLst>
          </p:nvPr>
        </p:nvGraphicFramePr>
        <p:xfrm>
          <a:off x="2000672" y="2852936"/>
          <a:ext cx="6604000" cy="1854200"/>
        </p:xfrm>
        <a:graphic>
          <a:graphicData uri="http://schemas.openxmlformats.org/drawingml/2006/table">
            <a:tbl>
              <a:tblPr firstRow="1" bandRow="1">
                <a:tableStyleId>{5C22544A-7EE6-4342-B048-85BDC9FD1C3A}</a:tableStyleId>
              </a:tblPr>
              <a:tblGrid>
                <a:gridCol w="1651000"/>
                <a:gridCol w="1651000"/>
                <a:gridCol w="1651000"/>
                <a:gridCol w="1651000"/>
              </a:tblGrid>
              <a:tr h="370840">
                <a:tc>
                  <a:txBody>
                    <a:bodyPr/>
                    <a:lstStyle/>
                    <a:p>
                      <a:pPr algn="ctr"/>
                      <a:endParaRPr lang="en-US" sz="1400" dirty="0"/>
                    </a:p>
                  </a:txBody>
                  <a:tcPr/>
                </a:tc>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افضل الأسوأ</a:t>
                      </a:r>
                      <a:endParaRPr lang="en-US" sz="1400" dirty="0"/>
                    </a:p>
                  </a:txBody>
                  <a:tcPr/>
                </a:tc>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-170000</a:t>
                      </a:r>
                      <a:endParaRPr lang="en-US" sz="1400" dirty="0"/>
                    </a:p>
                  </a:txBody>
                  <a:tcPr/>
                </a:tc>
                <a:tc>
                  <a:txBody>
                    <a:bodyPr/>
                    <a:lstStyle/>
                    <a:p>
                      <a:pPr algn="ctr"/>
                      <a:r>
                        <a:rPr lang="ar-SA" sz="1400" dirty="0" smtClean="0"/>
                        <a:t>300000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-90000</a:t>
                      </a:r>
                      <a:endParaRPr lang="en-US" sz="1400" dirty="0"/>
                    </a:p>
                  </a:txBody>
                  <a:tcPr/>
                </a:tc>
                <a:tc>
                  <a:txBody>
                    <a:bodyPr/>
                    <a:lstStyle/>
                    <a:p>
                      <a:pPr algn="ctr"/>
                      <a:r>
                        <a:rPr lang="ar-SA" sz="1400" dirty="0" smtClean="0"/>
                        <a:t>120000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2" name="مستطيل مستدير الزوايا 1"/>
          <p:cNvSpPr/>
          <p:nvPr/>
        </p:nvSpPr>
        <p:spPr>
          <a:xfrm>
            <a:off x="2288704" y="5157192"/>
            <a:ext cx="4572508"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القرار وفقا لهذا المعيار عمل لاشي هو البديل الافضل</a:t>
            </a:r>
            <a:endParaRPr lang="en-US" dirty="0"/>
          </a:p>
        </p:txBody>
      </p:sp>
    </p:spTree>
    <p:extLst>
      <p:ext uri="{BB962C8B-B14F-4D97-AF65-F5344CB8AC3E}">
        <p14:creationId xmlns:p14="http://schemas.microsoft.com/office/powerpoint/2010/main" val="2981605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marL="457200" indent="-457200" rtl="1">
              <a:buFontTx/>
              <a:buChar char="-"/>
              <a:defRPr/>
            </a:pPr>
            <a:r>
              <a:rPr lang="ar-SA" b="1" dirty="0" smtClean="0"/>
              <a:t>تابع المعايير: </a:t>
            </a:r>
            <a:r>
              <a:rPr lang="ar-SA" b="1" dirty="0">
                <a:solidFill>
                  <a:schemeClr val="tx1"/>
                </a:solidFill>
              </a:rPr>
              <a:t>المعيار العقلاني او معيار لا بلاس </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79208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000" b="1" dirty="0" smtClean="0">
                <a:solidFill>
                  <a:schemeClr val="tx1"/>
                </a:solidFill>
              </a:rPr>
              <a:t>ويسمى هذا المعيار كذلك معيار الاحتمالات المتساوية لان متخذ القرار يعطى احتمالات متساوية لكل حالة من الحالات ويتم تحديد البديل عن طريق حساب الوسط الحسابي لكل بديل من هذه البدائل .انظر للجدول:</a:t>
            </a:r>
          </a:p>
        </p:txBody>
      </p:sp>
      <p:graphicFrame>
        <p:nvGraphicFramePr>
          <p:cNvPr id="8" name="جدول 7"/>
          <p:cNvGraphicFramePr>
            <a:graphicFrameLocks noGrp="1"/>
          </p:cNvGraphicFramePr>
          <p:nvPr>
            <p:extLst>
              <p:ext uri="{D42A27DB-BD31-4B8C-83A1-F6EECF244321}">
                <p14:modId xmlns:p14="http://schemas.microsoft.com/office/powerpoint/2010/main" val="2594595985"/>
              </p:ext>
            </p:extLst>
          </p:nvPr>
        </p:nvGraphicFramePr>
        <p:xfrm>
          <a:off x="2000672" y="2852936"/>
          <a:ext cx="6604000" cy="1854200"/>
        </p:xfrm>
        <a:graphic>
          <a:graphicData uri="http://schemas.openxmlformats.org/drawingml/2006/table">
            <a:tbl>
              <a:tblPr firstRow="1" bandRow="1">
                <a:tableStyleId>{5C22544A-7EE6-4342-B048-85BDC9FD1C3A}</a:tableStyleId>
              </a:tblPr>
              <a:tblGrid>
                <a:gridCol w="1651000"/>
                <a:gridCol w="1651000"/>
                <a:gridCol w="1651000"/>
                <a:gridCol w="1651000"/>
              </a:tblGrid>
              <a:tr h="370840">
                <a:tc>
                  <a:txBody>
                    <a:bodyPr/>
                    <a:lstStyle/>
                    <a:p>
                      <a:pPr algn="ctr"/>
                      <a:endParaRPr lang="en-US" sz="1400" dirty="0"/>
                    </a:p>
                  </a:txBody>
                  <a:tcPr/>
                </a:tc>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افضل</a:t>
                      </a:r>
                      <a:r>
                        <a:rPr lang="ar-SA" sz="1400" baseline="0" dirty="0" smtClean="0"/>
                        <a:t> الافضل</a:t>
                      </a:r>
                      <a:endParaRPr lang="en-US" sz="1400" dirty="0"/>
                    </a:p>
                  </a:txBody>
                  <a:tcPr/>
                </a:tc>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65000</a:t>
                      </a:r>
                      <a:endParaRPr lang="en-US" sz="1400" dirty="0"/>
                    </a:p>
                  </a:txBody>
                  <a:tcPr/>
                </a:tc>
                <a:tc>
                  <a:txBody>
                    <a:bodyPr/>
                    <a:lstStyle/>
                    <a:p>
                      <a:pPr algn="ctr"/>
                      <a:r>
                        <a:rPr lang="ar-SA" sz="1400" dirty="0" smtClean="0"/>
                        <a:t>300000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15000</a:t>
                      </a:r>
                      <a:endParaRPr lang="en-US" sz="1400" dirty="0"/>
                    </a:p>
                  </a:txBody>
                  <a:tcPr/>
                </a:tc>
                <a:tc>
                  <a:txBody>
                    <a:bodyPr/>
                    <a:lstStyle/>
                    <a:p>
                      <a:pPr algn="ctr"/>
                      <a:r>
                        <a:rPr lang="ar-SA" sz="1400" dirty="0" smtClean="0"/>
                        <a:t>120000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2" name="مستطيل مستدير الزوايا 1"/>
          <p:cNvSpPr/>
          <p:nvPr/>
        </p:nvSpPr>
        <p:spPr>
          <a:xfrm>
            <a:off x="2288704" y="5157192"/>
            <a:ext cx="4572508"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القرار وفقا لهذا المعيار بناء جناح كبير هو البديل الافضل</a:t>
            </a:r>
            <a:endParaRPr lang="en-US" dirty="0"/>
          </a:p>
        </p:txBody>
      </p:sp>
      <p:sp>
        <p:nvSpPr>
          <p:cNvPr id="3" name="مستطيل 2"/>
          <p:cNvSpPr/>
          <p:nvPr/>
        </p:nvSpPr>
        <p:spPr>
          <a:xfrm>
            <a:off x="128464" y="3429000"/>
            <a:ext cx="1224136" cy="17281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يجمع ويقسم على اثنين</a:t>
            </a:r>
            <a:endParaRPr lang="en-US" dirty="0"/>
          </a:p>
        </p:txBody>
      </p:sp>
    </p:spTree>
    <p:extLst>
      <p:ext uri="{BB962C8B-B14F-4D97-AF65-F5344CB8AC3E}">
        <p14:creationId xmlns:p14="http://schemas.microsoft.com/office/powerpoint/2010/main" val="1112243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marL="457200" indent="-457200" rtl="1">
              <a:buFontTx/>
              <a:buChar char="-"/>
              <a:defRPr/>
            </a:pPr>
            <a:r>
              <a:rPr lang="ar-SA" b="1" dirty="0" smtClean="0"/>
              <a:t>تابع المعايير: </a:t>
            </a:r>
            <a:r>
              <a:rPr lang="ar-SA" b="1" dirty="0">
                <a:solidFill>
                  <a:schemeClr val="tx1"/>
                </a:solidFill>
              </a:rPr>
              <a:t>معيار الواقعية او معيار </a:t>
            </a:r>
            <a:r>
              <a:rPr lang="ar-SA" b="1" dirty="0" err="1">
                <a:solidFill>
                  <a:schemeClr val="tx1"/>
                </a:solidFill>
              </a:rPr>
              <a:t>هورويز</a:t>
            </a:r>
            <a:r>
              <a:rPr lang="en-US" b="1" dirty="0" err="1">
                <a:solidFill>
                  <a:schemeClr val="tx1"/>
                </a:solidFill>
              </a:rPr>
              <a:t>Hurwicz</a:t>
            </a:r>
            <a:r>
              <a:rPr lang="en-US" b="1" dirty="0">
                <a:solidFill>
                  <a:schemeClr val="tx1"/>
                </a:solidFill>
              </a:rPr>
              <a:t> </a:t>
            </a:r>
            <a:endParaRPr lang="ar-SA" b="1" dirty="0">
              <a:solidFill>
                <a:schemeClr val="tx1"/>
              </a:solidFill>
            </a:endParaRPr>
          </a:p>
          <a:p>
            <a:pPr marL="457200" indent="-457200" rtl="1">
              <a:buFontTx/>
              <a:buChar char="-"/>
              <a:defRPr/>
            </a:pP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628800"/>
            <a:ext cx="9144000" cy="108012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b="1" dirty="0" smtClean="0">
                <a:solidFill>
                  <a:schemeClr val="tx1"/>
                </a:solidFill>
              </a:rPr>
              <a:t>وهو معيار توفيقي بين المتشائم والمتفائل ويتم تحديد البدائل باستخدام معامل التفاؤل( معامل الواقعية)</a:t>
            </a:r>
          </a:p>
          <a:p>
            <a:pPr>
              <a:defRPr/>
            </a:pPr>
            <a:r>
              <a:rPr lang="ar-SA" b="1" dirty="0" smtClean="0">
                <a:solidFill>
                  <a:schemeClr val="tx1"/>
                </a:solidFill>
              </a:rPr>
              <a:t>ويشار له بعلامة </a:t>
            </a:r>
            <a:r>
              <a:rPr lang="el-GR" b="1" dirty="0" smtClean="0">
                <a:solidFill>
                  <a:schemeClr val="tx1"/>
                </a:solidFill>
              </a:rPr>
              <a:t>α</a:t>
            </a:r>
            <a:r>
              <a:rPr lang="ar-SA" b="1" dirty="0" smtClean="0">
                <a:solidFill>
                  <a:schemeClr val="tx1"/>
                </a:solidFill>
              </a:rPr>
              <a:t>، وتكون قيمة المعيار 1≥</a:t>
            </a:r>
            <a:r>
              <a:rPr lang="el-GR" b="1" dirty="0" smtClean="0">
                <a:solidFill>
                  <a:schemeClr val="tx1"/>
                </a:solidFill>
              </a:rPr>
              <a:t>α</a:t>
            </a:r>
            <a:r>
              <a:rPr lang="ar-SA" b="1" dirty="0">
                <a:solidFill>
                  <a:schemeClr val="tx1"/>
                </a:solidFill>
              </a:rPr>
              <a:t> </a:t>
            </a:r>
            <a:r>
              <a:rPr lang="ar-SA" b="1" dirty="0" smtClean="0">
                <a:solidFill>
                  <a:schemeClr val="tx1"/>
                </a:solidFill>
              </a:rPr>
              <a:t>≥0  وكلما اقترب المعامل من 1 يكون متخذ القرار متفائلا </a:t>
            </a:r>
          </a:p>
          <a:p>
            <a:pPr>
              <a:defRPr/>
            </a:pPr>
            <a:r>
              <a:rPr lang="ar-SA" b="1" dirty="0" smtClean="0">
                <a:solidFill>
                  <a:srgbClr val="FF0000"/>
                </a:solidFill>
              </a:rPr>
              <a:t>ويتم احتساب البديل بضرب اعلى قيمة بمعيار الواقعية واقل قيمة </a:t>
            </a:r>
            <a:r>
              <a:rPr lang="ar-SA" b="1" dirty="0" err="1" smtClean="0">
                <a:solidFill>
                  <a:srgbClr val="FF0000"/>
                </a:solidFill>
              </a:rPr>
              <a:t>بمتتم</a:t>
            </a:r>
            <a:r>
              <a:rPr lang="ar-SA" b="1" dirty="0" smtClean="0">
                <a:solidFill>
                  <a:srgbClr val="FF0000"/>
                </a:solidFill>
              </a:rPr>
              <a:t> معيار الواقعية وتجمع القيمتين للحصول على البديل الافضل</a:t>
            </a:r>
            <a:r>
              <a:rPr lang="ar-SA" b="1" dirty="0" smtClean="0">
                <a:solidFill>
                  <a:schemeClr val="tx1"/>
                </a:solidFill>
              </a:rPr>
              <a:t>. انظر للجدول:</a:t>
            </a:r>
          </a:p>
        </p:txBody>
      </p:sp>
      <p:graphicFrame>
        <p:nvGraphicFramePr>
          <p:cNvPr id="8" name="جدول 7"/>
          <p:cNvGraphicFramePr>
            <a:graphicFrameLocks noGrp="1"/>
          </p:cNvGraphicFramePr>
          <p:nvPr>
            <p:extLst>
              <p:ext uri="{D42A27DB-BD31-4B8C-83A1-F6EECF244321}">
                <p14:modId xmlns:p14="http://schemas.microsoft.com/office/powerpoint/2010/main" val="4090237892"/>
              </p:ext>
            </p:extLst>
          </p:nvPr>
        </p:nvGraphicFramePr>
        <p:xfrm>
          <a:off x="2000672" y="2852936"/>
          <a:ext cx="6604000" cy="2225040"/>
        </p:xfrm>
        <a:graphic>
          <a:graphicData uri="http://schemas.openxmlformats.org/drawingml/2006/table">
            <a:tbl>
              <a:tblPr firstRow="1" bandRow="1">
                <a:tableStyleId>{5C22544A-7EE6-4342-B048-85BDC9FD1C3A}</a:tableStyleId>
              </a:tblPr>
              <a:tblGrid>
                <a:gridCol w="1651000"/>
                <a:gridCol w="1651000"/>
                <a:gridCol w="1651000"/>
                <a:gridCol w="1651000"/>
              </a:tblGrid>
              <a:tr h="370840">
                <a:tc>
                  <a:txBody>
                    <a:bodyPr/>
                    <a:lstStyle/>
                    <a:p>
                      <a:pPr algn="ctr"/>
                      <a:endParaRPr lang="en-US" sz="1400" dirty="0"/>
                    </a:p>
                  </a:txBody>
                  <a:tcPr/>
                </a:tc>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افضل</a:t>
                      </a:r>
                      <a:r>
                        <a:rPr lang="ar-SA" sz="1400" baseline="0" dirty="0" smtClean="0"/>
                        <a:t> الافضل</a:t>
                      </a:r>
                      <a:endParaRPr lang="en-US" sz="1400" dirty="0"/>
                    </a:p>
                  </a:txBody>
                  <a:tcPr/>
                </a:tc>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253000</a:t>
                      </a:r>
                      <a:endParaRPr lang="en-US" sz="1400" dirty="0"/>
                    </a:p>
                  </a:txBody>
                  <a:tcPr/>
                </a:tc>
                <a:tc>
                  <a:txBody>
                    <a:bodyPr/>
                    <a:lstStyle/>
                    <a:p>
                      <a:pPr algn="ctr"/>
                      <a:r>
                        <a:rPr lang="ar-SA" sz="1400" dirty="0" smtClean="0"/>
                        <a:t>300000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99000</a:t>
                      </a:r>
                      <a:endParaRPr lang="en-US" sz="1400" dirty="0"/>
                    </a:p>
                  </a:txBody>
                  <a:tcPr/>
                </a:tc>
                <a:tc>
                  <a:txBody>
                    <a:bodyPr/>
                    <a:lstStyle/>
                    <a:p>
                      <a:pPr algn="ctr"/>
                      <a:r>
                        <a:rPr lang="ar-SA" sz="1400" dirty="0" smtClean="0"/>
                        <a:t>120000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r h="370840">
                <a:tc gridSpan="3">
                  <a:txBody>
                    <a:bodyPr/>
                    <a:lstStyle/>
                    <a:p>
                      <a:pPr algn="ctr"/>
                      <a:r>
                        <a:rPr lang="ar-SA" sz="1400" dirty="0" smtClean="0"/>
                        <a:t>0.9 </a:t>
                      </a:r>
                      <a:r>
                        <a:rPr lang="ar-SA" sz="1400" dirty="0" err="1" smtClean="0"/>
                        <a:t>والمتتم</a:t>
                      </a:r>
                      <a:r>
                        <a:rPr lang="ar-SA" sz="1400" dirty="0" smtClean="0"/>
                        <a:t> 0.1</a:t>
                      </a:r>
                      <a:endParaRPr lang="en-US" sz="1400" dirty="0"/>
                    </a:p>
                  </a:txBody>
                  <a:tcPr/>
                </a:tc>
                <a:tc hMerge="1">
                  <a:txBody>
                    <a:bodyPr/>
                    <a:lstStyle/>
                    <a:p>
                      <a:pPr algn="ctr"/>
                      <a:endParaRPr lang="en-US" sz="1400" dirty="0"/>
                    </a:p>
                  </a:txBody>
                  <a:tcPr/>
                </a:tc>
                <a:tc hMerge="1">
                  <a:txBody>
                    <a:bodyPr/>
                    <a:lstStyle/>
                    <a:p>
                      <a:pPr algn="ctr"/>
                      <a:endParaRPr lang="en-US" sz="1400" dirty="0"/>
                    </a:p>
                  </a:txBody>
                  <a:tcPr/>
                </a:tc>
                <a:tc>
                  <a:txBody>
                    <a:bodyPr/>
                    <a:lstStyle/>
                    <a:p>
                      <a:pPr algn="ctr"/>
                      <a:r>
                        <a:rPr lang="ar-SA" sz="1400" dirty="0" smtClean="0"/>
                        <a:t>معيار الواقعية</a:t>
                      </a:r>
                      <a:endParaRPr lang="en-US" sz="1400" dirty="0"/>
                    </a:p>
                  </a:txBody>
                  <a:tcPr/>
                </a:tc>
              </a:tr>
            </a:tbl>
          </a:graphicData>
        </a:graphic>
      </p:graphicFrame>
      <p:sp>
        <p:nvSpPr>
          <p:cNvPr id="2" name="مستطيل مستدير الزوايا 1"/>
          <p:cNvSpPr/>
          <p:nvPr/>
        </p:nvSpPr>
        <p:spPr>
          <a:xfrm>
            <a:off x="2288704" y="5157192"/>
            <a:ext cx="4572508"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القرار وفقا لهذا المعيار بناء جناح كبير هو البديل الافضل</a:t>
            </a:r>
            <a:endParaRPr lang="en-US" dirty="0"/>
          </a:p>
        </p:txBody>
      </p:sp>
      <p:sp>
        <p:nvSpPr>
          <p:cNvPr id="3" name="مستطيل 2"/>
          <p:cNvSpPr/>
          <p:nvPr/>
        </p:nvSpPr>
        <p:spPr>
          <a:xfrm>
            <a:off x="-1455712" y="3068960"/>
            <a:ext cx="3168352" cy="23762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300000*0.9+(0.1*-170000)=253000</a:t>
            </a:r>
            <a:endParaRPr lang="en-US" dirty="0"/>
          </a:p>
        </p:txBody>
      </p:sp>
    </p:spTree>
    <p:extLst>
      <p:ext uri="{BB962C8B-B14F-4D97-AF65-F5344CB8AC3E}">
        <p14:creationId xmlns:p14="http://schemas.microsoft.com/office/powerpoint/2010/main" val="33115118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128464" y="980728"/>
            <a:ext cx="9419456" cy="648072"/>
          </a:xfrm>
          <a:solidFill>
            <a:schemeClr val="tx2">
              <a:lumMod val="20000"/>
              <a:lumOff val="80000"/>
            </a:schemeClr>
          </a:solidFill>
        </p:spPr>
        <p:txBody>
          <a:bodyPr/>
          <a:lstStyle/>
          <a:p>
            <a:pPr marL="457200" indent="-457200" rtl="1">
              <a:buFontTx/>
              <a:buChar char="-"/>
              <a:defRPr/>
            </a:pPr>
            <a:r>
              <a:rPr lang="ar-SA" b="1" dirty="0" smtClean="0"/>
              <a:t>تابع المعايير: </a:t>
            </a:r>
            <a:r>
              <a:rPr lang="ar-SA" sz="2400" b="1" dirty="0">
                <a:solidFill>
                  <a:schemeClr val="tx1"/>
                </a:solidFill>
              </a:rPr>
              <a:t>معيار الندم او معيار </a:t>
            </a:r>
            <a:r>
              <a:rPr lang="en-US" sz="2400" b="1" dirty="0">
                <a:solidFill>
                  <a:schemeClr val="tx1"/>
                </a:solidFill>
              </a:rPr>
              <a:t>Regret</a:t>
            </a:r>
            <a:r>
              <a:rPr lang="ar-SA" sz="2400" b="1" dirty="0">
                <a:solidFill>
                  <a:schemeClr val="tx1"/>
                </a:solidFill>
              </a:rPr>
              <a:t> ويسمى معيار </a:t>
            </a:r>
            <a:r>
              <a:rPr lang="en-US" b="1" dirty="0" smtClean="0">
                <a:solidFill>
                  <a:schemeClr val="tx1"/>
                </a:solidFill>
              </a:rPr>
              <a:t>Savage</a:t>
            </a:r>
            <a:endParaRPr lang="ar-SA" b="1" dirty="0">
              <a:solidFill>
                <a:schemeClr val="tx1"/>
              </a:solidFill>
            </a:endParaRPr>
          </a:p>
          <a:p>
            <a:pPr marL="457200" indent="-457200" rtl="1">
              <a:buFontTx/>
              <a:buChar char="-"/>
              <a:defRPr/>
            </a:pPr>
            <a:r>
              <a:rPr lang="en-US" b="1" dirty="0" smtClean="0">
                <a:solidFill>
                  <a:schemeClr val="tx1"/>
                </a:solidFill>
              </a:rPr>
              <a:t>Savage</a:t>
            </a:r>
            <a:endParaRPr lang="ar-SA" b="1" dirty="0">
              <a:solidFill>
                <a:schemeClr val="tx1"/>
              </a:solidFill>
            </a:endParaRPr>
          </a:p>
          <a:p>
            <a:pPr marL="457200" indent="-457200" rtl="1">
              <a:buFontTx/>
              <a:buChar char="-"/>
              <a:defRPr/>
            </a:pP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628800"/>
            <a:ext cx="9144000" cy="108012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dirty="0" smtClean="0">
                <a:solidFill>
                  <a:schemeClr val="tx1"/>
                </a:solidFill>
              </a:rPr>
              <a:t>يتم تحويل جدول العوائد الى مصفوفة الندم كما فعلنا في أسلوب الفرصة البديلة ثم اختيار البديل الذي يقابله اقل ندم . انظر الجدول</a:t>
            </a:r>
          </a:p>
        </p:txBody>
      </p:sp>
      <p:graphicFrame>
        <p:nvGraphicFramePr>
          <p:cNvPr id="8" name="جدول 7"/>
          <p:cNvGraphicFramePr>
            <a:graphicFrameLocks noGrp="1"/>
          </p:cNvGraphicFramePr>
          <p:nvPr>
            <p:extLst>
              <p:ext uri="{D42A27DB-BD31-4B8C-83A1-F6EECF244321}">
                <p14:modId xmlns:p14="http://schemas.microsoft.com/office/powerpoint/2010/main" val="3769162145"/>
              </p:ext>
            </p:extLst>
          </p:nvPr>
        </p:nvGraphicFramePr>
        <p:xfrm>
          <a:off x="2000672" y="2852936"/>
          <a:ext cx="6604000" cy="1854200"/>
        </p:xfrm>
        <a:graphic>
          <a:graphicData uri="http://schemas.openxmlformats.org/drawingml/2006/table">
            <a:tbl>
              <a:tblPr firstRow="1" bandRow="1">
                <a:tableStyleId>{5C22544A-7EE6-4342-B048-85BDC9FD1C3A}</a:tableStyleId>
              </a:tblPr>
              <a:tblGrid>
                <a:gridCol w="1651000"/>
                <a:gridCol w="1651000"/>
                <a:gridCol w="1651000"/>
                <a:gridCol w="1651000"/>
              </a:tblGrid>
              <a:tr h="370840">
                <a:tc>
                  <a:txBody>
                    <a:bodyPr/>
                    <a:lstStyle/>
                    <a:p>
                      <a:pPr algn="ctr"/>
                      <a:endParaRPr lang="en-US" sz="1400" dirty="0"/>
                    </a:p>
                  </a:txBody>
                  <a:tcPr/>
                </a:tc>
                <a:tc gridSpan="2">
                  <a:txBody>
                    <a:bodyPr/>
                    <a:lstStyle/>
                    <a:p>
                      <a:pPr algn="ctr"/>
                      <a:r>
                        <a:rPr lang="ar-SA" sz="1400" dirty="0" smtClean="0"/>
                        <a:t>الحالة</a:t>
                      </a:r>
                      <a:endParaRPr lang="en-US" sz="1400" dirty="0"/>
                    </a:p>
                  </a:txBody>
                  <a:tcPr/>
                </a:tc>
                <a:tc hMerge="1">
                  <a:txBody>
                    <a:bodyPr/>
                    <a:lstStyle/>
                    <a:p>
                      <a:pPr algn="ctr"/>
                      <a:endParaRPr lang="en-US" sz="1400" dirty="0"/>
                    </a:p>
                  </a:txBody>
                  <a:tcPr/>
                </a:tc>
                <a:tc rowSpan="2">
                  <a:txBody>
                    <a:bodyPr/>
                    <a:lstStyle/>
                    <a:p>
                      <a:pPr algn="ctr"/>
                      <a:r>
                        <a:rPr lang="ar-SA" sz="1400" dirty="0" smtClean="0"/>
                        <a:t>البديل</a:t>
                      </a:r>
                      <a:endParaRPr lang="en-US" sz="1400" dirty="0"/>
                    </a:p>
                  </a:txBody>
                  <a:tcPr/>
                </a:tc>
              </a:tr>
              <a:tr h="370840">
                <a:tc>
                  <a:txBody>
                    <a:bodyPr/>
                    <a:lstStyle/>
                    <a:p>
                      <a:pPr algn="ctr"/>
                      <a:r>
                        <a:rPr lang="ar-SA" sz="1400" dirty="0" smtClean="0"/>
                        <a:t>العائد</a:t>
                      </a:r>
                      <a:endParaRPr lang="en-US" sz="1400" dirty="0"/>
                    </a:p>
                  </a:txBody>
                  <a:tcPr/>
                </a:tc>
                <a:tc>
                  <a:txBody>
                    <a:bodyPr/>
                    <a:lstStyle/>
                    <a:p>
                      <a:pPr algn="ctr"/>
                      <a:r>
                        <a:rPr lang="ar-SA" sz="1400" dirty="0" smtClean="0"/>
                        <a:t>عدد السكان ينمو(بالريال)</a:t>
                      </a:r>
                      <a:endParaRPr lang="en-US" sz="1400" dirty="0"/>
                    </a:p>
                  </a:txBody>
                  <a:tcPr/>
                </a:tc>
                <a:tc>
                  <a:txBody>
                    <a:bodyPr/>
                    <a:lstStyle/>
                    <a:p>
                      <a:pPr algn="ctr"/>
                      <a:r>
                        <a:rPr lang="ar-SA" sz="1400" dirty="0" smtClean="0"/>
                        <a:t>عدد السكان ثابت( بالريال)</a:t>
                      </a:r>
                      <a:endParaRPr lang="en-US" sz="1400" dirty="0"/>
                    </a:p>
                  </a:txBody>
                  <a:tcPr/>
                </a:tc>
                <a:tc vMerge="1">
                  <a:txBody>
                    <a:bodyPr/>
                    <a:lstStyle/>
                    <a:p>
                      <a:pPr algn="ctr"/>
                      <a:endParaRPr lang="en-US" sz="1400" dirty="0"/>
                    </a:p>
                  </a:txBody>
                  <a:tcPr/>
                </a:tc>
              </a:tr>
              <a:tr h="370840">
                <a:tc>
                  <a:txBody>
                    <a:bodyPr/>
                    <a:lstStyle/>
                    <a:p>
                      <a:pPr algn="ctr"/>
                      <a:r>
                        <a:rPr lang="ar-SA" sz="1400" dirty="0" smtClean="0"/>
                        <a:t>170000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170000</a:t>
                      </a:r>
                      <a:endParaRPr lang="en-US" sz="1400" dirty="0"/>
                    </a:p>
                  </a:txBody>
                  <a:tcPr/>
                </a:tc>
                <a:tc>
                  <a:txBody>
                    <a:bodyPr/>
                    <a:lstStyle/>
                    <a:p>
                      <a:pPr algn="ctr"/>
                      <a:r>
                        <a:rPr lang="ar-SA" sz="1400" dirty="0" smtClean="0"/>
                        <a:t>بناء جناح كبير</a:t>
                      </a:r>
                      <a:endParaRPr lang="en-US" sz="1400" dirty="0"/>
                    </a:p>
                  </a:txBody>
                  <a:tcPr/>
                </a:tc>
              </a:tr>
              <a:tr h="370840">
                <a:tc>
                  <a:txBody>
                    <a:bodyPr/>
                    <a:lstStyle/>
                    <a:p>
                      <a:pPr algn="ctr"/>
                      <a:r>
                        <a:rPr lang="ar-SA" sz="1400" dirty="0" smtClean="0"/>
                        <a:t>180000</a:t>
                      </a:r>
                      <a:endParaRPr lang="en-US" sz="1400" dirty="0"/>
                    </a:p>
                  </a:txBody>
                  <a:tcPr/>
                </a:tc>
                <a:tc>
                  <a:txBody>
                    <a:bodyPr/>
                    <a:lstStyle/>
                    <a:p>
                      <a:pPr algn="ctr"/>
                      <a:r>
                        <a:rPr lang="ar-SA" sz="1400" dirty="0" smtClean="0"/>
                        <a:t>180000</a:t>
                      </a:r>
                      <a:endParaRPr lang="en-US" sz="1400" dirty="0"/>
                    </a:p>
                  </a:txBody>
                  <a:tcPr/>
                </a:tc>
                <a:tc>
                  <a:txBody>
                    <a:bodyPr/>
                    <a:lstStyle/>
                    <a:p>
                      <a:pPr algn="ctr"/>
                      <a:r>
                        <a:rPr lang="ar-SA" sz="1400" dirty="0" smtClean="0"/>
                        <a:t>90000</a:t>
                      </a:r>
                      <a:endParaRPr lang="en-US" sz="1400" dirty="0"/>
                    </a:p>
                  </a:txBody>
                  <a:tcPr/>
                </a:tc>
                <a:tc>
                  <a:txBody>
                    <a:bodyPr/>
                    <a:lstStyle/>
                    <a:p>
                      <a:pPr algn="ctr"/>
                      <a:r>
                        <a:rPr lang="ar-SA" sz="1400" dirty="0" smtClean="0"/>
                        <a:t>بناء جناح</a:t>
                      </a:r>
                      <a:r>
                        <a:rPr lang="ar-SA" sz="1400" baseline="0" dirty="0" smtClean="0"/>
                        <a:t> صغير </a:t>
                      </a:r>
                      <a:endParaRPr lang="en-US" sz="1400" dirty="0"/>
                    </a:p>
                  </a:txBody>
                  <a:tcPr/>
                </a:tc>
              </a:tr>
              <a:tr h="370840">
                <a:tc>
                  <a:txBody>
                    <a:bodyPr/>
                    <a:lstStyle/>
                    <a:p>
                      <a:pPr algn="ctr"/>
                      <a:r>
                        <a:rPr lang="ar-SA" sz="1400" dirty="0" smtClean="0"/>
                        <a:t>300000</a:t>
                      </a:r>
                      <a:endParaRPr lang="en-US" sz="1400" dirty="0"/>
                    </a:p>
                  </a:txBody>
                  <a:tcPr/>
                </a:tc>
                <a:tc>
                  <a:txBody>
                    <a:bodyPr/>
                    <a:lstStyle/>
                    <a:p>
                      <a:pPr algn="ctr"/>
                      <a:r>
                        <a:rPr lang="ar-SA" sz="1400" dirty="0" smtClean="0"/>
                        <a:t>300000</a:t>
                      </a:r>
                      <a:endParaRPr lang="en-US" sz="1400" dirty="0"/>
                    </a:p>
                  </a:txBody>
                  <a:tcPr/>
                </a:tc>
                <a:tc>
                  <a:txBody>
                    <a:bodyPr/>
                    <a:lstStyle/>
                    <a:p>
                      <a:pPr algn="ctr"/>
                      <a:r>
                        <a:rPr lang="ar-SA" sz="1400" dirty="0" smtClean="0"/>
                        <a:t>0</a:t>
                      </a:r>
                      <a:endParaRPr lang="en-US" sz="1400" dirty="0"/>
                    </a:p>
                  </a:txBody>
                  <a:tcPr/>
                </a:tc>
                <a:tc>
                  <a:txBody>
                    <a:bodyPr/>
                    <a:lstStyle/>
                    <a:p>
                      <a:pPr algn="ctr"/>
                      <a:r>
                        <a:rPr lang="ar-SA" sz="1400" dirty="0" smtClean="0"/>
                        <a:t>عمل لاشي</a:t>
                      </a:r>
                      <a:endParaRPr lang="en-US" sz="1400" dirty="0"/>
                    </a:p>
                  </a:txBody>
                  <a:tcPr/>
                </a:tc>
              </a:tr>
            </a:tbl>
          </a:graphicData>
        </a:graphic>
      </p:graphicFrame>
      <p:sp>
        <p:nvSpPr>
          <p:cNvPr id="2" name="مستطيل مستدير الزوايا 1"/>
          <p:cNvSpPr/>
          <p:nvPr/>
        </p:nvSpPr>
        <p:spPr>
          <a:xfrm>
            <a:off x="2288704" y="5157192"/>
            <a:ext cx="4572508" cy="648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القرار وفقا لهذا المعيار بناء جناح كبير هو البديل الافضل</a:t>
            </a:r>
            <a:endParaRPr lang="en-US" dirty="0"/>
          </a:p>
        </p:txBody>
      </p:sp>
    </p:spTree>
    <p:extLst>
      <p:ext uri="{BB962C8B-B14F-4D97-AF65-F5344CB8AC3E}">
        <p14:creationId xmlns:p14="http://schemas.microsoft.com/office/powerpoint/2010/main" val="295245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a:t>إدارة المخاطر</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524000"/>
            <a:ext cx="9144000" cy="42672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وھي عملیه منتظمة تتضمن الأفعال والممارسات اللازمة لتعریف المخاطر وتحلیلھا ومعالجتھا وتوثیقھا وتمر ادارة المخاطر بعدة مراحل یمكن تلخیصھا الشكل التالي :</a:t>
            </a: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6616" y="2636912"/>
            <a:ext cx="61436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245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22</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720081"/>
          </a:xfrm>
          <a:solidFill>
            <a:schemeClr val="tx2">
              <a:lumMod val="20000"/>
              <a:lumOff val="80000"/>
            </a:schemeClr>
          </a:solidFill>
        </p:spPr>
        <p:txBody>
          <a:bodyPr/>
          <a:lstStyle/>
          <a:p>
            <a:pPr rtl="1">
              <a:defRPr/>
            </a:pPr>
            <a:r>
              <a:rPr lang="ar-SA" b="1" dirty="0" smtClean="0"/>
              <a:t>المرحلة الأولى: التخطيط للمخاطر</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995700" y="2492896"/>
            <a:ext cx="8604448" cy="240905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dirty="0" smtClean="0">
              <a:solidFill>
                <a:schemeClr val="tx1"/>
              </a:solidFill>
            </a:endParaRPr>
          </a:p>
          <a:p>
            <a:pPr algn="just">
              <a:defRPr/>
            </a:pPr>
            <a:endParaRPr lang="ar-SA" sz="2800" dirty="0">
              <a:solidFill>
                <a:schemeClr val="tx1"/>
              </a:solidFill>
            </a:endParaRPr>
          </a:p>
          <a:p>
            <a:pPr algn="just">
              <a:defRPr/>
            </a:pPr>
            <a:endParaRPr lang="ar-SA" sz="2800" dirty="0" smtClean="0">
              <a:solidFill>
                <a:schemeClr val="tx1"/>
              </a:solidFill>
            </a:endParaRPr>
          </a:p>
          <a:p>
            <a:pPr algn="just">
              <a:defRPr/>
            </a:pPr>
            <a:endParaRPr lang="ar-SA" sz="2800" dirty="0">
              <a:solidFill>
                <a:schemeClr val="tx1"/>
              </a:solidFill>
            </a:endParaRPr>
          </a:p>
          <a:p>
            <a:pPr algn="just">
              <a:defRPr/>
            </a:pPr>
            <a:endParaRPr lang="ar-SA" sz="2800" dirty="0" smtClean="0">
              <a:solidFill>
                <a:schemeClr val="tx1"/>
              </a:solidFill>
            </a:endParaRPr>
          </a:p>
          <a:p>
            <a:pPr algn="just">
              <a:defRPr/>
            </a:pPr>
            <a:endParaRPr lang="ar-SA" sz="2800" dirty="0">
              <a:solidFill>
                <a:schemeClr val="tx1"/>
              </a:solidFill>
            </a:endParaRPr>
          </a:p>
          <a:p>
            <a:pPr algn="just">
              <a:defRPr/>
            </a:pPr>
            <a:endParaRPr lang="ar-SA" sz="2800" dirty="0" smtClean="0">
              <a:solidFill>
                <a:schemeClr val="tx1"/>
              </a:solidFill>
            </a:endParaRPr>
          </a:p>
          <a:p>
            <a:pPr algn="just">
              <a:defRPr/>
            </a:pPr>
            <a:r>
              <a:rPr lang="ar-SA" sz="2800" dirty="0" smtClean="0">
                <a:solidFill>
                  <a:schemeClr val="tx1"/>
                </a:solidFill>
              </a:rPr>
              <a:t>عملية تطوير وتوثيق الطرق التي سيتم من خلالها تعريف وتحليل المخاطر ثم تطوير خطط لمعالجة المخاطر، ومراقبة التغير الحاصل في تطبيق هذه الخطط.</a:t>
            </a: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a:p>
            <a:pPr algn="just">
              <a:defRPr/>
            </a:pPr>
            <a:endParaRPr lang="ar-SA" sz="2800" dirty="0">
              <a:solidFill>
                <a:schemeClr val="tx1"/>
              </a:solidFill>
            </a:endParaRPr>
          </a:p>
        </p:txBody>
      </p:sp>
    </p:spTree>
    <p:extLst>
      <p:ext uri="{BB962C8B-B14F-4D97-AF65-F5344CB8AC3E}">
        <p14:creationId xmlns:p14="http://schemas.microsoft.com/office/powerpoint/2010/main" val="2860593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8" name="عنوان 1"/>
          <p:cNvSpPr txBox="1">
            <a:spLocks/>
          </p:cNvSpPr>
          <p:nvPr/>
        </p:nvSpPr>
        <p:spPr bwMode="auto">
          <a:xfrm>
            <a:off x="632520" y="980728"/>
            <a:ext cx="8915400" cy="720081"/>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dirty="0" smtClean="0"/>
              <a:t>المرحلة الثانية: تقييم المخاطر</a:t>
            </a:r>
            <a:br>
              <a:rPr lang="ar-SA" b="1" dirty="0" smtClean="0"/>
            </a:br>
            <a:r>
              <a:rPr lang="ar-SA" b="1" dirty="0" smtClean="0"/>
              <a:t/>
            </a:r>
            <a:br>
              <a:rPr lang="ar-SA" b="1" dirty="0" smtClean="0"/>
            </a:br>
            <a:endParaRPr lang="ar-SA" dirty="0"/>
          </a:p>
        </p:txBody>
      </p:sp>
      <p:sp>
        <p:nvSpPr>
          <p:cNvPr id="9" name="مستطيل مستدير الزوايا 8"/>
          <p:cNvSpPr/>
          <p:nvPr/>
        </p:nvSpPr>
        <p:spPr>
          <a:xfrm>
            <a:off x="776536" y="1844824"/>
            <a:ext cx="8483352" cy="41044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3200" dirty="0" smtClean="0"/>
              <a:t>عملية تحديد ثم تحليل المخاطر التي تعيق وصول المشروع الى أهدافه  وتتكون من جزأين:</a:t>
            </a:r>
          </a:p>
          <a:p>
            <a:r>
              <a:rPr lang="ar-SA" sz="3200" dirty="0" smtClean="0"/>
              <a:t>أ. تعريف المخاطر : عن طريق تحديد أنواع المخاطر التي تواجه المشروع في كل مرحلة من مراحل عمله والملخصة في الجدول التالي:</a:t>
            </a:r>
            <a:endParaRPr lang="en-US" sz="3200" dirty="0"/>
          </a:p>
        </p:txBody>
      </p:sp>
    </p:spTree>
    <p:extLst>
      <p:ext uri="{BB962C8B-B14F-4D97-AF65-F5344CB8AC3E}">
        <p14:creationId xmlns:p14="http://schemas.microsoft.com/office/powerpoint/2010/main" val="34292513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dirty="0"/>
              <a:t>أنواع المخاطر خلال مراحل </a:t>
            </a:r>
            <a:r>
              <a:rPr lang="ar-SA" dirty="0" err="1"/>
              <a:t>حیاة</a:t>
            </a:r>
            <a:r>
              <a:rPr lang="ar-SA" dirty="0"/>
              <a:t> المشروع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52400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dirty="0">
              <a:solidFill>
                <a:schemeClr val="tx1"/>
              </a:solidFill>
            </a:endParaRPr>
          </a:p>
        </p:txBody>
      </p:sp>
      <p:graphicFrame>
        <p:nvGraphicFramePr>
          <p:cNvPr id="10" name="Table 5"/>
          <p:cNvGraphicFramePr>
            <a:graphicFrameLocks noGrp="1"/>
          </p:cNvGraphicFramePr>
          <p:nvPr>
            <p:extLst>
              <p:ext uri="{D42A27DB-BD31-4B8C-83A1-F6EECF244321}">
                <p14:modId xmlns:p14="http://schemas.microsoft.com/office/powerpoint/2010/main" val="3924310319"/>
              </p:ext>
            </p:extLst>
          </p:nvPr>
        </p:nvGraphicFramePr>
        <p:xfrm>
          <a:off x="632520" y="1916832"/>
          <a:ext cx="8686800" cy="3048002"/>
        </p:xfrm>
        <a:graphic>
          <a:graphicData uri="http://schemas.openxmlformats.org/drawingml/2006/table">
            <a:tbl>
              <a:tblPr/>
              <a:tblGrid>
                <a:gridCol w="7315199"/>
                <a:gridCol w="1371601"/>
              </a:tblGrid>
              <a:tr h="627783">
                <a:tc>
                  <a:txBody>
                    <a:bodyPr/>
                    <a:lstStyle/>
                    <a:p>
                      <a:pPr marL="0" marR="0" algn="r" rtl="0">
                        <a:spcBef>
                          <a:spcPts val="0"/>
                        </a:spcBef>
                        <a:spcAft>
                          <a:spcPts val="0"/>
                        </a:spcAft>
                      </a:pPr>
                      <a:r>
                        <a:rPr lang="ar-SA" sz="1800" b="1" dirty="0">
                          <a:latin typeface="Times New Roman"/>
                          <a:ea typeface="MS Gothic"/>
                        </a:rPr>
                        <a:t>نوع المخاطر</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r" rtl="0">
                        <a:spcBef>
                          <a:spcPts val="0"/>
                        </a:spcBef>
                        <a:spcAft>
                          <a:spcPts val="0"/>
                        </a:spcAft>
                      </a:pPr>
                      <a:r>
                        <a:rPr lang="ar-SA" sz="1800" b="1" dirty="0">
                          <a:latin typeface="Times New Roman"/>
                          <a:ea typeface="MS Gothic"/>
                        </a:rPr>
                        <a:t>المرحلة</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r>
              <a:tr h="515816">
                <a:tc>
                  <a:txBody>
                    <a:bodyPr/>
                    <a:lstStyle/>
                    <a:p>
                      <a:pPr marL="0" marR="0" algn="r" rtl="0">
                        <a:spcBef>
                          <a:spcPts val="0"/>
                        </a:spcBef>
                        <a:spcAft>
                          <a:spcPts val="0"/>
                        </a:spcAft>
                      </a:pPr>
                      <a:r>
                        <a:rPr lang="ar-SA" sz="1600">
                          <a:latin typeface="Times New Roman"/>
                          <a:ea typeface="MS Gothic"/>
                        </a:rPr>
                        <a:t>عدم توفر خبراء، عدم وجود دراسات جدوى، أهداف غير واضحة.</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spcBef>
                          <a:spcPts val="0"/>
                        </a:spcBef>
                        <a:spcAft>
                          <a:spcPts val="0"/>
                        </a:spcAft>
                      </a:pPr>
                      <a:r>
                        <a:rPr lang="ar-SA" sz="1800" b="1" dirty="0">
                          <a:latin typeface="Times New Roman"/>
                          <a:ea typeface="MS Gothic"/>
                        </a:rPr>
                        <a:t>إعتماد المشروع</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4965">
                <a:tc>
                  <a:txBody>
                    <a:bodyPr/>
                    <a:lstStyle/>
                    <a:p>
                      <a:pPr marL="0" marR="0" algn="r" rtl="0">
                        <a:spcBef>
                          <a:spcPts val="0"/>
                        </a:spcBef>
                        <a:spcAft>
                          <a:spcPts val="0"/>
                        </a:spcAft>
                      </a:pPr>
                      <a:r>
                        <a:rPr lang="ar-SA" sz="1600">
                          <a:latin typeface="Times New Roman"/>
                          <a:ea typeface="MS Gothic"/>
                        </a:rPr>
                        <a:t>تخطيط سريع و متهور، عدم وضوح خصائص المشروع، عدم توفر الدعم الإداري، عدم وضوح فى تحديد الأدوار.</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spcBef>
                          <a:spcPts val="0"/>
                        </a:spcBef>
                        <a:spcAft>
                          <a:spcPts val="0"/>
                        </a:spcAft>
                      </a:pPr>
                      <a:r>
                        <a:rPr lang="ar-SA" sz="1800" b="1" dirty="0">
                          <a:latin typeface="Times New Roman"/>
                          <a:ea typeface="MS Gothic"/>
                        </a:rPr>
                        <a:t>التخطيط</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4719">
                <a:tc>
                  <a:txBody>
                    <a:bodyPr/>
                    <a:lstStyle/>
                    <a:p>
                      <a:pPr marL="0" marR="0" algn="r" rtl="0">
                        <a:spcBef>
                          <a:spcPts val="0"/>
                        </a:spcBef>
                        <a:spcAft>
                          <a:spcPts val="0"/>
                        </a:spcAft>
                      </a:pPr>
                      <a:r>
                        <a:rPr lang="ar-SA" sz="1600">
                          <a:latin typeface="Times New Roman"/>
                          <a:ea typeface="MS Gothic"/>
                        </a:rPr>
                        <a:t>غياب المهارات، الطقس، تغيير فى جداول المشروع، غياب المواد.</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spcBef>
                          <a:spcPts val="0"/>
                        </a:spcBef>
                        <a:spcAft>
                          <a:spcPts val="0"/>
                        </a:spcAft>
                      </a:pPr>
                      <a:r>
                        <a:rPr lang="ar-SA" sz="1800" b="1" dirty="0">
                          <a:latin typeface="Times New Roman"/>
                          <a:ea typeface="MS Gothic"/>
                        </a:rPr>
                        <a:t>التنفيذ</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4719">
                <a:tc>
                  <a:txBody>
                    <a:bodyPr/>
                    <a:lstStyle/>
                    <a:p>
                      <a:pPr marL="0" marR="0" algn="r" rtl="0">
                        <a:spcBef>
                          <a:spcPts val="0"/>
                        </a:spcBef>
                        <a:spcAft>
                          <a:spcPts val="0"/>
                        </a:spcAft>
                      </a:pPr>
                      <a:r>
                        <a:rPr lang="ar-SA" sz="1600">
                          <a:latin typeface="Times New Roman"/>
                          <a:ea typeface="MS Gothic"/>
                        </a:rPr>
                        <a:t>جودة ردئية، عدم قبول الزبون بالمشروع، مشاكل سيولة نقدية.</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spcBef>
                          <a:spcPts val="0"/>
                        </a:spcBef>
                        <a:spcAft>
                          <a:spcPts val="0"/>
                        </a:spcAft>
                      </a:pPr>
                      <a:r>
                        <a:rPr lang="ar-SA" sz="1800" b="1" dirty="0">
                          <a:latin typeface="Times New Roman"/>
                          <a:ea typeface="MS Gothic"/>
                        </a:rPr>
                        <a:t>الإنهاء</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590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8" name="عنوان 1"/>
          <p:cNvSpPr txBox="1">
            <a:spLocks/>
          </p:cNvSpPr>
          <p:nvPr/>
        </p:nvSpPr>
        <p:spPr bwMode="auto">
          <a:xfrm>
            <a:off x="632520" y="980728"/>
            <a:ext cx="8915400" cy="720081"/>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dirty="0" smtClean="0"/>
              <a:t> تابع المرحلة الثانية: تقييم المخاطر</a:t>
            </a:r>
            <a:br>
              <a:rPr lang="ar-SA" b="1" dirty="0" smtClean="0"/>
            </a:br>
            <a:r>
              <a:rPr lang="ar-SA" b="1" dirty="0" smtClean="0"/>
              <a:t/>
            </a:r>
            <a:br>
              <a:rPr lang="ar-SA" b="1" dirty="0" smtClean="0"/>
            </a:br>
            <a:endParaRPr lang="ar-SA" dirty="0"/>
          </a:p>
        </p:txBody>
      </p:sp>
      <p:sp>
        <p:nvSpPr>
          <p:cNvPr id="9" name="مستطيل مستدير الزوايا 8"/>
          <p:cNvSpPr/>
          <p:nvPr/>
        </p:nvSpPr>
        <p:spPr>
          <a:xfrm>
            <a:off x="776536" y="1844824"/>
            <a:ext cx="8483352" cy="41044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400" dirty="0" smtClean="0"/>
              <a:t>ب. تحليل المخاطر وهناك عدة طرق لتصنيف وتحليل المخاطر في السوق منها:</a:t>
            </a:r>
          </a:p>
          <a:p>
            <a:pPr marL="457200" indent="-457200">
              <a:buFontTx/>
              <a:buChar char="-"/>
            </a:pPr>
            <a:r>
              <a:rPr lang="ar-SA" sz="2400" dirty="0" smtClean="0"/>
              <a:t>تصنيف المخاطر من حيث قابلية التجنب والالغاء وبناء على هذا التصنيف هناك نوعين من المخاطر: مخاطر السوق وهي المخاطر التي توثر على جميع المشاريع التي تعمل في السوق.</a:t>
            </a:r>
          </a:p>
          <a:p>
            <a:r>
              <a:rPr lang="ar-SA" sz="2400" dirty="0"/>
              <a:t> </a:t>
            </a:r>
            <a:r>
              <a:rPr lang="ar-SA" sz="2400" dirty="0" smtClean="0"/>
              <a:t>   ومخاطر أخرى تتعلق بالمشروع نفسه وهذه يمكن مواجهتها وتقليلها  .</a:t>
            </a:r>
          </a:p>
          <a:p>
            <a:r>
              <a:rPr lang="ar-SA" sz="2400" dirty="0" smtClean="0"/>
              <a:t>- تصنيف المخاطر من حيث مصدرها وبناء على هذا التنصيف هناك نوعين من المخاطر مخاطر خارجية  ومخاطر داخلية .</a:t>
            </a:r>
          </a:p>
          <a:p>
            <a:endParaRPr lang="en-US" sz="3200" dirty="0"/>
          </a:p>
        </p:txBody>
      </p:sp>
    </p:spTree>
    <p:extLst>
      <p:ext uri="{BB962C8B-B14F-4D97-AF65-F5344CB8AC3E}">
        <p14:creationId xmlns:p14="http://schemas.microsoft.com/office/powerpoint/2010/main" val="3278123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المرحلة الثالثة :معالجة </a:t>
            </a:r>
            <a:r>
              <a:rPr lang="ar-SA" b="1" dirty="0"/>
              <a:t>المخاطر</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613916" y="1737916"/>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وھي العملیة التي تتضمن اختبار وتطبیق واحد أو أكثر من الإستیراتیجیات المناسبة التي تساعد في جعل المخاطره في حدودھا المقبولة بحیث لا یعیق وصول المشروع إلى أھدافه </a:t>
            </a:r>
            <a:r>
              <a:rPr lang="ar-SA" sz="2800" b="1" dirty="0">
                <a:solidFill>
                  <a:schemeClr val="tx1"/>
                </a:solidFill>
              </a:rPr>
              <a:t>ومن أھم ھذه الإستیراتیجیات :</a:t>
            </a:r>
          </a:p>
          <a:p>
            <a:pPr>
              <a:defRPr/>
            </a:pPr>
            <a:r>
              <a:rPr lang="ar-SA" sz="2800" dirty="0">
                <a:solidFill>
                  <a:schemeClr val="tx1"/>
                </a:solidFill>
              </a:rPr>
              <a:t>١- استیراتیجیة استبقاء المخاطر وافتراض وجودھا</a:t>
            </a:r>
          </a:p>
          <a:p>
            <a:pPr>
              <a:defRPr/>
            </a:pPr>
            <a:r>
              <a:rPr lang="ar-SA" sz="2800" dirty="0">
                <a:solidFill>
                  <a:schemeClr val="tx1"/>
                </a:solidFill>
              </a:rPr>
              <a:t>٢- استیراتیجیة المنع</a:t>
            </a:r>
          </a:p>
          <a:p>
            <a:pPr>
              <a:defRPr/>
            </a:pPr>
            <a:r>
              <a:rPr lang="ar-SA" sz="2800" dirty="0">
                <a:solidFill>
                  <a:schemeClr val="tx1"/>
                </a:solidFill>
              </a:rPr>
              <a:t>٣- استیراتیجیة التسكین</a:t>
            </a:r>
          </a:p>
          <a:p>
            <a:pPr>
              <a:defRPr/>
            </a:pPr>
            <a:r>
              <a:rPr lang="ar-SA" sz="2800" dirty="0">
                <a:solidFill>
                  <a:schemeClr val="tx1"/>
                </a:solidFill>
              </a:rPr>
              <a:t>٤- استیراتیجیة التحویل</a:t>
            </a:r>
          </a:p>
        </p:txBody>
      </p:sp>
    </p:spTree>
    <p:extLst>
      <p:ext uri="{BB962C8B-B14F-4D97-AF65-F5344CB8AC3E}">
        <p14:creationId xmlns:p14="http://schemas.microsoft.com/office/powerpoint/2010/main" val="38618499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09600" y="1001440"/>
            <a:ext cx="8915400" cy="648072"/>
          </a:xfrm>
          <a:solidFill>
            <a:schemeClr val="tx2">
              <a:lumMod val="20000"/>
              <a:lumOff val="80000"/>
            </a:schemeClr>
          </a:solidFill>
        </p:spPr>
        <p:txBody>
          <a:bodyPr/>
          <a:lstStyle/>
          <a:p>
            <a:pPr rtl="1">
              <a:defRPr/>
            </a:pPr>
            <a:r>
              <a:rPr lang="ar-SA" b="1"/>
              <a:t>1. إستراتيجية إستبقاء المخاطر</a:t>
            </a:r>
            <a:endParaRPr lang="ar-SA" dirty="0"/>
          </a:p>
        </p:txBody>
      </p:sp>
      <p:sp>
        <p:nvSpPr>
          <p:cNvPr id="7" name="مستطيل ذو زوايا قطرية مستديرة 6"/>
          <p:cNvSpPr/>
          <p:nvPr/>
        </p:nvSpPr>
        <p:spPr>
          <a:xfrm>
            <a:off x="444500" y="1996120"/>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a:t>
            </a:r>
            <a:r>
              <a:rPr lang="ar-SA" sz="2800" dirty="0" err="1">
                <a:solidFill>
                  <a:schemeClr val="tx1"/>
                </a:solidFill>
              </a:rPr>
              <a:t>ھذه</a:t>
            </a:r>
            <a:r>
              <a:rPr lang="ar-SA" sz="2800" dirty="0">
                <a:solidFill>
                  <a:schemeClr val="tx1"/>
                </a:solidFill>
              </a:rPr>
              <a:t> </a:t>
            </a:r>
            <a:r>
              <a:rPr lang="ar-SA" sz="2800" dirty="0" err="1" smtClean="0">
                <a:solidFill>
                  <a:schemeClr val="tx1"/>
                </a:solidFill>
              </a:rPr>
              <a:t>الإستراتیجیة</a:t>
            </a:r>
            <a:r>
              <a:rPr lang="ar-SA" sz="2800" dirty="0" smtClean="0">
                <a:solidFill>
                  <a:schemeClr val="tx1"/>
                </a:solidFill>
              </a:rPr>
              <a:t> </a:t>
            </a:r>
            <a:r>
              <a:rPr lang="ar-SA" sz="2800" dirty="0">
                <a:solidFill>
                  <a:schemeClr val="tx1"/>
                </a:solidFill>
              </a:rPr>
              <a:t>یقول مدیر المشروع : أنا أعلم أن المخاطر موجوده وأنا مھتم بالتبعات المحتملة لھذه المخاطر وسوف أنتظر لأرى ماذا سیحدث وأنا أتقبل المخاطر التي ستظھر وسوف أقوم بمواجھتھا.</a:t>
            </a:r>
          </a:p>
          <a:p>
            <a:pPr algn="just">
              <a:defRPr/>
            </a:pPr>
            <a:endParaRPr lang="ar-SA" sz="2800" dirty="0">
              <a:solidFill>
                <a:schemeClr val="tx1"/>
              </a:solidFill>
            </a:endParaRPr>
          </a:p>
          <a:p>
            <a:pPr algn="just">
              <a:defRPr/>
            </a:pPr>
            <a:endParaRPr lang="ar-SA" sz="2800" dirty="0">
              <a:solidFill>
                <a:schemeClr val="tx1"/>
              </a:solidFill>
            </a:endParaRPr>
          </a:p>
        </p:txBody>
      </p:sp>
    </p:spTree>
    <p:extLst>
      <p:ext uri="{BB962C8B-B14F-4D97-AF65-F5344CB8AC3E}">
        <p14:creationId xmlns:p14="http://schemas.microsoft.com/office/powerpoint/2010/main" val="2710050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2. </a:t>
            </a:r>
            <a:r>
              <a:rPr lang="ar-SA" b="1" dirty="0" smtClean="0"/>
              <a:t>استراتيجية </a:t>
            </a:r>
            <a:r>
              <a:rPr lang="ar-SA" b="1" dirty="0"/>
              <a:t>المنع</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2060848"/>
            <a:ext cx="9144000" cy="35017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ھذه الإستیراتیجیة یقول مدیر المشروع : أنا لن أقبل بالمخاطر ولن أنتظر حصولھا لأن ھذا الخیار سوف یؤدي لظھور نتائج غیر مرغوبة ولھذا سوف أقوم بعمل تغییر أما في التصمیم أو المتطلبات بھدف تجنب حصول ھذه المخاطر.</a:t>
            </a:r>
          </a:p>
        </p:txBody>
      </p:sp>
    </p:spTree>
    <p:extLst>
      <p:ext uri="{BB962C8B-B14F-4D97-AF65-F5344CB8AC3E}">
        <p14:creationId xmlns:p14="http://schemas.microsoft.com/office/powerpoint/2010/main" val="21341795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3. </a:t>
            </a:r>
            <a:r>
              <a:rPr lang="ar-SA" b="1" dirty="0" smtClean="0"/>
              <a:t>استراتيجية التسكين</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16832"/>
            <a:ext cx="9144000" cy="364576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ھذه الإستیراتیجیة یقول مدیر المشروع : أنا سوف استخدم المقاییس الضروریة اللازمة لمراقبة المخاطر والسیطره علیھا وذلك من خلال اعداد خطة احتمالیة لمواجھة ھذه المخاطر والسیطره علیھا.</a:t>
            </a:r>
          </a:p>
          <a:p>
            <a:pPr algn="just">
              <a:defRPr/>
            </a:pPr>
            <a:endParaRPr lang="ar-SA" sz="2800" dirty="0">
              <a:solidFill>
                <a:schemeClr val="tx1"/>
              </a:solidFill>
            </a:endParaRPr>
          </a:p>
          <a:p>
            <a:pPr algn="just">
              <a:defRPr/>
            </a:pPr>
            <a:endParaRPr lang="ar-SA" sz="2800" dirty="0">
              <a:solidFill>
                <a:schemeClr val="tx1"/>
              </a:solidFill>
            </a:endParaRPr>
          </a:p>
        </p:txBody>
      </p:sp>
    </p:spTree>
    <p:extLst>
      <p:ext uri="{BB962C8B-B14F-4D97-AF65-F5344CB8AC3E}">
        <p14:creationId xmlns:p14="http://schemas.microsoft.com/office/powerpoint/2010/main" val="23594271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a:t>4. </a:t>
            </a:r>
            <a:r>
              <a:rPr lang="ar-SA" b="1" dirty="0" smtClean="0"/>
              <a:t>استراتيجية </a:t>
            </a:r>
            <a:r>
              <a:rPr lang="ar-SA" b="1" dirty="0"/>
              <a:t>التحويل</a:t>
            </a:r>
            <a:r>
              <a:rPr lang="ar-SA" b="1" dirty="0" smtClean="0"/>
              <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88840"/>
            <a:ext cx="9144000" cy="3573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في ھذه الإستیراتیجیة یقول مدیر المشروع : سأجعل الآخرین یشاركونني في تحمل المخاطر من خلال التأمین على المشروع ( أو الأنشطة الخطره ) أو من خلال الكفالات التي أحصل علیھا من الموردین والمنفذین الفرعیین بحیث أقوم بتحویل المخاطر إلیھم بدلا من أن أتعرض لھا.</a:t>
            </a:r>
          </a:p>
        </p:txBody>
      </p:sp>
    </p:spTree>
    <p:extLst>
      <p:ext uri="{BB962C8B-B14F-4D97-AF65-F5344CB8AC3E}">
        <p14:creationId xmlns:p14="http://schemas.microsoft.com/office/powerpoint/2010/main" val="41607758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ادارة المخاطر في المشروع                                                              المحاضرة الحادية عشره</a:t>
            </a:r>
            <a:endParaRPr lang="ar-SA" sz="2000" dirty="0">
              <a:solidFill>
                <a:schemeClr val="accent1"/>
              </a:solidFill>
            </a:endParaRPr>
          </a:p>
        </p:txBody>
      </p:sp>
      <p:sp>
        <p:nvSpPr>
          <p:cNvPr id="5" name="عنوان 1"/>
          <p:cNvSpPr>
            <a:spLocks noGrp="1"/>
          </p:cNvSpPr>
          <p:nvPr>
            <p:ph idx="1"/>
          </p:nvPr>
        </p:nvSpPr>
        <p:spPr>
          <a:xfrm>
            <a:off x="632520" y="980728"/>
            <a:ext cx="8915400" cy="648072"/>
          </a:xfrm>
          <a:solidFill>
            <a:schemeClr val="tx2">
              <a:lumMod val="20000"/>
              <a:lumOff val="80000"/>
            </a:schemeClr>
          </a:solidFill>
        </p:spPr>
        <p:txBody>
          <a:bodyPr/>
          <a:lstStyle/>
          <a:p>
            <a:pPr rtl="1">
              <a:defRPr/>
            </a:pPr>
            <a:r>
              <a:rPr lang="ar-SA" b="1" dirty="0" smtClean="0"/>
              <a:t>المرحلة الرابعة: الرقابة على المخاطر</a:t>
            </a:r>
            <a:br>
              <a:rPr lang="ar-SA" b="1" dirty="0" smtClean="0"/>
            </a:br>
            <a:r>
              <a:rPr lang="ar-SA" b="1" dirty="0" smtClean="0"/>
              <a:t/>
            </a:r>
            <a:br>
              <a:rPr lang="ar-SA" b="1" dirty="0" smtClean="0"/>
            </a:br>
            <a:endParaRPr lang="ar-SA" dirty="0"/>
          </a:p>
        </p:txBody>
      </p:sp>
      <p:sp>
        <p:nvSpPr>
          <p:cNvPr id="7" name="مستطيل ذو زوايا قطرية مستديرة 6"/>
          <p:cNvSpPr/>
          <p:nvPr/>
        </p:nvSpPr>
        <p:spPr>
          <a:xfrm>
            <a:off x="381000" y="1988840"/>
            <a:ext cx="9144000" cy="3573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في هذه المرحلة يتم من خلالها التتبع المنتظم للمخاطر عن طريق تقييم الأداء للخطط والاستراتيجيات المستخدمة في معالجة المخاطر ومقارنتها بمقاييس </a:t>
            </a:r>
            <a:r>
              <a:rPr lang="ar-SA" sz="2800" smtClean="0">
                <a:solidFill>
                  <a:schemeClr val="tx1"/>
                </a:solidFill>
              </a:rPr>
              <a:t>محددة للتأكد </a:t>
            </a:r>
            <a:r>
              <a:rPr lang="ar-SA" sz="2800" dirty="0" smtClean="0">
                <a:solidFill>
                  <a:schemeClr val="tx1"/>
                </a:solidFill>
              </a:rPr>
              <a:t>من صحه هذه الاستراتيجيات ومدى صلاحيتها لمعالجة المخاطر ثم اجراء التصحيح اللازم من اجل تحقيق الأهداف.</a:t>
            </a:r>
            <a:endParaRPr lang="ar-SA" sz="2800" dirty="0">
              <a:solidFill>
                <a:schemeClr val="tx1"/>
              </a:solidFill>
            </a:endParaRPr>
          </a:p>
        </p:txBody>
      </p:sp>
    </p:spTree>
    <p:extLst>
      <p:ext uri="{BB962C8B-B14F-4D97-AF65-F5344CB8AC3E}">
        <p14:creationId xmlns:p14="http://schemas.microsoft.com/office/powerpoint/2010/main" val="23317465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7243</TotalTime>
  <Words>2179</Words>
  <Application>Microsoft Office PowerPoint</Application>
  <PresentationFormat>A4 Paper (210x297 mm)</PresentationFormat>
  <Paragraphs>360</Paragraphs>
  <Slides>32</Slides>
  <Notes>29</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Office Theme</vt:lpstr>
      <vt:lpstr>عرض تقديمي في PowerPoint</vt:lpstr>
      <vt:lpstr>المحاضرة الحادية عشره</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218</cp:revision>
  <dcterms:created xsi:type="dcterms:W3CDTF">2014-09-11T06:47:01Z</dcterms:created>
  <dcterms:modified xsi:type="dcterms:W3CDTF">2014-11-09T07:25:42Z</dcterms:modified>
</cp:coreProperties>
</file>