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10" r:id="rId3"/>
    <p:sldId id="375" r:id="rId4"/>
    <p:sldId id="373" r:id="rId5"/>
    <p:sldId id="377" r:id="rId6"/>
    <p:sldId id="367" r:id="rId7"/>
    <p:sldId id="387" r:id="rId8"/>
    <p:sldId id="366" r:id="rId9"/>
    <p:sldId id="385" r:id="rId10"/>
    <p:sldId id="365" r:id="rId11"/>
    <p:sldId id="388" r:id="rId12"/>
    <p:sldId id="378" r:id="rId13"/>
    <p:sldId id="389" r:id="rId14"/>
    <p:sldId id="384" r:id="rId15"/>
    <p:sldId id="390" r:id="rId16"/>
    <p:sldId id="383" r:id="rId17"/>
    <p:sldId id="382" r:id="rId18"/>
    <p:sldId id="391" r:id="rId19"/>
    <p:sldId id="381" r:id="rId20"/>
    <p:sldId id="393" r:id="rId21"/>
    <p:sldId id="394" r:id="rId22"/>
    <p:sldId id="395" r:id="rId23"/>
    <p:sldId id="396" r:id="rId24"/>
    <p:sldId id="397" r:id="rId25"/>
    <p:sldId id="380" r:id="rId26"/>
    <p:sldId id="392" r:id="rId27"/>
    <p:sldId id="386"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1" d="100"/>
          <a:sy n="71" d="100"/>
        </p:scale>
        <p:origin x="104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64175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3299471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838916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3013939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6670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836325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456139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976332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610424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753818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39167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065130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1693777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2399616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813719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2691782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2405636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1727364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2231531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956034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3010909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1769346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3445830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180566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dirty="0" smtClean="0">
                <a:solidFill>
                  <a:srgbClr val="AD9968"/>
                </a:solidFill>
                <a:effectLst>
                  <a:outerShdw blurRad="38100" dist="38100" dir="2700000" algn="tl">
                    <a:srgbClr val="000000">
                      <a:alpha val="43137"/>
                    </a:srgbClr>
                  </a:outerShdw>
                </a:effectLst>
                <a:cs typeface="Arial" pitchFamily="34" charset="0"/>
              </a:rPr>
              <a:t>المحاضرة الثانية عشره</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الرقابة على المشروع</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صر نائب للمحتوى 4"/>
          <p:cNvSpPr>
            <a:spLocks noGrp="1"/>
          </p:cNvSpPr>
          <p:nvPr>
            <p:ph idx="1"/>
          </p:nvPr>
        </p:nvSpPr>
        <p:spPr>
          <a:xfrm>
            <a:off x="632520" y="1196752"/>
            <a:ext cx="8915400" cy="676672"/>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r" rtl="1" eaLnBrk="1" hangingPunct="1">
              <a:defRPr/>
            </a:pPr>
            <a:r>
              <a:rPr lang="ar-SA" sz="3200" dirty="0" smtClean="0">
                <a:solidFill>
                  <a:schemeClr val="tx1"/>
                </a:solidFill>
                <a:cs typeface="PT Bold Heading" pitchFamily="2" charset="-78"/>
              </a:rPr>
              <a:t>الأهداف الدراسية للفصل</a:t>
            </a:r>
            <a:endParaRPr lang="ar-SA" sz="3200" dirty="0">
              <a:cs typeface="PT Bold Heading" pitchFamily="2" charset="-78"/>
            </a:endParaRPr>
          </a:p>
        </p:txBody>
      </p:sp>
      <p:sp>
        <p:nvSpPr>
          <p:cNvPr id="8" name="مستطيل مستدير الزوايا 7"/>
          <p:cNvSpPr/>
          <p:nvPr/>
        </p:nvSpPr>
        <p:spPr>
          <a:xfrm>
            <a:off x="643756" y="2289678"/>
            <a:ext cx="9144000" cy="3587593"/>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marL="342900" indent="-342900" algn="just" rtl="1" eaLnBrk="1" hangingPunct="1">
              <a:buFont typeface="Wingdings" pitchFamily="2" charset="2"/>
              <a:buChar char="v"/>
              <a:defRPr/>
            </a:pPr>
            <a:r>
              <a:rPr lang="ar-SA" sz="2400" dirty="0" smtClean="0"/>
              <a:t> تعريف الرقابة</a:t>
            </a:r>
            <a:endParaRPr lang="ar-SA" sz="2400" dirty="0"/>
          </a:p>
          <a:p>
            <a:pPr marL="342900" indent="-342900" algn="just" rtl="1" eaLnBrk="1" hangingPunct="1">
              <a:buFont typeface="Wingdings" pitchFamily="2" charset="2"/>
              <a:buChar char="v"/>
              <a:defRPr/>
            </a:pPr>
            <a:r>
              <a:rPr lang="ar-SA" sz="2400" dirty="0"/>
              <a:t>معرفة اهداف الرقابة على المشروع.</a:t>
            </a:r>
          </a:p>
          <a:p>
            <a:pPr marL="342900" indent="-342900" algn="just" rtl="1" eaLnBrk="1" hangingPunct="1">
              <a:buFont typeface="Wingdings" pitchFamily="2" charset="2"/>
              <a:buChar char="v"/>
              <a:defRPr/>
            </a:pPr>
            <a:r>
              <a:rPr lang="ar-SA" sz="2400" dirty="0"/>
              <a:t>معرفة أنواع الرقابة على </a:t>
            </a:r>
            <a:r>
              <a:rPr lang="ar-SA" sz="2400" dirty="0" smtClean="0"/>
              <a:t>المشروع</a:t>
            </a:r>
            <a:r>
              <a:rPr lang="ar-SA" sz="2400" dirty="0"/>
              <a:t>:</a:t>
            </a:r>
            <a:endParaRPr lang="ar-SA" sz="2400" dirty="0" smtClean="0"/>
          </a:p>
          <a:p>
            <a:pPr marL="342900" indent="-342900" algn="just" rtl="1" eaLnBrk="1" hangingPunct="1">
              <a:buFont typeface="Wingdings" pitchFamily="2" charset="2"/>
              <a:buChar char="v"/>
              <a:defRPr/>
            </a:pPr>
            <a:r>
              <a:rPr lang="ar-SA" sz="2400" dirty="0" smtClean="0"/>
              <a:t>أدوات </a:t>
            </a:r>
            <a:r>
              <a:rPr lang="ar-SA" sz="2400" dirty="0"/>
              <a:t>الرقابة على الكمية على </a:t>
            </a:r>
            <a:r>
              <a:rPr lang="ar-SA" sz="2400" dirty="0" smtClean="0"/>
              <a:t>المشروع</a:t>
            </a:r>
            <a:r>
              <a:rPr lang="ar-SA" sz="2400" dirty="0"/>
              <a:t>.</a:t>
            </a:r>
            <a:endParaRPr lang="ar-SA" sz="2400" dirty="0" smtClean="0"/>
          </a:p>
        </p:txBody>
      </p:sp>
    </p:spTree>
    <p:extLst>
      <p:ext uri="{BB962C8B-B14F-4D97-AF65-F5344CB8AC3E}">
        <p14:creationId xmlns:p14="http://schemas.microsoft.com/office/powerpoint/2010/main" val="896238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صر نائب للمحتوى 4"/>
          <p:cNvSpPr txBox="1">
            <a:spLocks noGrp="1"/>
          </p:cNvSpPr>
          <p:nvPr>
            <p:ph idx="1"/>
          </p:nvPr>
        </p:nvSpPr>
        <p:spPr bwMode="auto">
          <a:xfrm>
            <a:off x="632520"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التعريف</a:t>
            </a:r>
            <a:endParaRPr lang="ar-SA" dirty="0">
              <a:cs typeface="PT Bold Heading" pitchFamily="2" charset="-78"/>
            </a:endParaRPr>
          </a:p>
        </p:txBody>
      </p:sp>
      <p:sp>
        <p:nvSpPr>
          <p:cNvPr id="7" name="مستطيل ذو زوايا قطرية مستديرة 6"/>
          <p:cNvSpPr/>
          <p:nvPr/>
        </p:nvSpPr>
        <p:spPr>
          <a:xfrm>
            <a:off x="381000" y="1988840"/>
            <a:ext cx="9144000" cy="35737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الرقابة ھي إحدى وظائف الإدارة في المشروع والتي یتم من خلالھا جمع البیانات والمعلومات بھدف قیاس الأداء الفعلي ومقارنته بالأداء المرغوب أو المخطط له وتحصل المنظمة عبر الرقابة على التغذیة العكسیة من أجل اتخاذ الإجراءات التصحیحیة اللازمة لتطویر الأداء </a:t>
            </a:r>
            <a:r>
              <a:rPr lang="ar-SA" sz="2800" dirty="0" smtClean="0">
                <a:solidFill>
                  <a:schemeClr val="tx1"/>
                </a:solidFill>
              </a:rPr>
              <a:t>وتحسينه.</a:t>
            </a:r>
            <a:endParaRPr lang="en-US" sz="2800" dirty="0" smtClean="0">
              <a:solidFill>
                <a:schemeClr val="tx1"/>
              </a:solidFill>
            </a:endParaRPr>
          </a:p>
          <a:p>
            <a:pPr algn="just">
              <a:defRPr/>
            </a:pPr>
            <a:r>
              <a:rPr lang="ar-SA" sz="2800" dirty="0" smtClean="0">
                <a:solidFill>
                  <a:schemeClr val="tx1"/>
                </a:solidFill>
              </a:rPr>
              <a:t>عناصر الرقابة:</a:t>
            </a:r>
          </a:p>
          <a:p>
            <a:pPr algn="just">
              <a:defRPr/>
            </a:pPr>
            <a:r>
              <a:rPr lang="ar-SA" sz="2800" dirty="0" smtClean="0">
                <a:solidFill>
                  <a:schemeClr val="tx1"/>
                </a:solidFill>
              </a:rPr>
              <a:t>- قياس الأداء الفعلي – مقارنته بالمعايير الموضوعة محددة مسبقا- القيام بإجراء التحسين على الأداء.</a:t>
            </a:r>
            <a:endParaRPr lang="ar-SA" sz="2800" dirty="0">
              <a:solidFill>
                <a:schemeClr val="tx1"/>
              </a:solidFill>
            </a:endParaRPr>
          </a:p>
        </p:txBody>
      </p:sp>
    </p:spTree>
    <p:extLst>
      <p:ext uri="{BB962C8B-B14F-4D97-AF65-F5344CB8AC3E}">
        <p14:creationId xmlns:p14="http://schemas.microsoft.com/office/powerpoint/2010/main" val="1508562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صر نائب للمحتوى 4"/>
          <p:cNvSpPr txBox="1">
            <a:spLocks noGrp="1"/>
          </p:cNvSpPr>
          <p:nvPr>
            <p:ph idx="1"/>
          </p:nvPr>
        </p:nvSpPr>
        <p:spPr bwMode="auto">
          <a:xfrm>
            <a:off x="632520"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a:t>أهداف عملية الرقابة على المشروع</a:t>
            </a:r>
            <a:endParaRPr lang="ar-SA" dirty="0">
              <a:cs typeface="PT Bold Heading" pitchFamily="2" charset="-78"/>
            </a:endParaRPr>
          </a:p>
        </p:txBody>
      </p:sp>
      <p:sp>
        <p:nvSpPr>
          <p:cNvPr id="8" name="مستطيل ذو زوايا قطرية مستديرة 7"/>
          <p:cNvSpPr/>
          <p:nvPr/>
        </p:nvSpPr>
        <p:spPr>
          <a:xfrm>
            <a:off x="381000" y="1916832"/>
            <a:ext cx="9144000" cy="3645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تسعى الرقابة على المشروع إلى تحقیق ھدفین اثنین :</a:t>
            </a:r>
          </a:p>
          <a:p>
            <a:pPr algn="just">
              <a:defRPr/>
            </a:pPr>
            <a:r>
              <a:rPr lang="ar-SA" sz="2800" dirty="0">
                <a:solidFill>
                  <a:schemeClr val="tx1"/>
                </a:solidFill>
              </a:rPr>
              <a:t>١- الرقابة على أھداف المشروع ( كالوقت والتكلفة والمواصفات )</a:t>
            </a:r>
          </a:p>
          <a:p>
            <a:pPr algn="just">
              <a:defRPr/>
            </a:pPr>
            <a:r>
              <a:rPr lang="ar-SA" sz="2800" dirty="0">
                <a:solidFill>
                  <a:schemeClr val="tx1"/>
                </a:solidFill>
              </a:rPr>
              <a:t>٢- الرقابة على موجودات المشروع ( كالموجودات المادیة والبشریة والمالیة).</a:t>
            </a:r>
          </a:p>
          <a:p>
            <a:pPr algn="just">
              <a:defRPr/>
            </a:pPr>
            <a:endParaRPr lang="ar-SA" sz="2800" dirty="0">
              <a:solidFill>
                <a:schemeClr val="tx1"/>
              </a:solidFill>
            </a:endParaRPr>
          </a:p>
          <a:p>
            <a:pPr algn="just">
              <a:defRPr/>
            </a:pPr>
            <a:endParaRPr lang="ar-SA" sz="2800" dirty="0">
              <a:solidFill>
                <a:schemeClr val="tx1"/>
              </a:solidFill>
            </a:endParaRPr>
          </a:p>
        </p:txBody>
      </p:sp>
    </p:spTree>
    <p:extLst>
      <p:ext uri="{BB962C8B-B14F-4D97-AF65-F5344CB8AC3E}">
        <p14:creationId xmlns:p14="http://schemas.microsoft.com/office/powerpoint/2010/main" val="39020579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269082" y="1024682"/>
            <a:ext cx="9066212" cy="576063"/>
          </a:xfrm>
          <a:solidFill>
            <a:schemeClr val="tx2">
              <a:lumMod val="20000"/>
              <a:lumOff val="80000"/>
            </a:schemeClr>
          </a:solidFill>
        </p:spPr>
        <p:txBody>
          <a:bodyPr/>
          <a:lstStyle/>
          <a:p>
            <a:pPr rtl="1">
              <a:defRPr/>
            </a:pPr>
            <a:r>
              <a:rPr lang="ar-SA" b="1"/>
              <a:t>الرقابة على أهداف المشروع</a:t>
            </a:r>
            <a:endParaRPr lang="ar-SA" dirty="0"/>
          </a:p>
        </p:txBody>
      </p:sp>
      <p:sp>
        <p:nvSpPr>
          <p:cNvPr id="7" name="مستطيل ذو زوايا قطرية مستديرة 6"/>
          <p:cNvSpPr/>
          <p:nvPr/>
        </p:nvSpPr>
        <p:spPr>
          <a:xfrm>
            <a:off x="381000" y="1788714"/>
            <a:ext cx="9144000" cy="3926285"/>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3200" b="1" dirty="0">
                <a:solidFill>
                  <a:schemeClr val="tx1"/>
                </a:solidFill>
              </a:rPr>
              <a:t>أ- الرقابة على الوقت :</a:t>
            </a:r>
          </a:p>
          <a:p>
            <a:pPr algn="just">
              <a:defRPr/>
            </a:pPr>
            <a:r>
              <a:rPr lang="ar-SA" sz="3200" dirty="0">
                <a:solidFill>
                  <a:schemeClr val="tx1"/>
                </a:solidFill>
              </a:rPr>
              <a:t>ھناك عوامل كثیره تؤدي إلى تأخر التقدم في تنفیذ جدول المشروع نذكر منھا:</a:t>
            </a:r>
          </a:p>
          <a:p>
            <a:pPr algn="just">
              <a:defRPr/>
            </a:pPr>
            <a:r>
              <a:rPr lang="ar-SA" sz="3200" dirty="0">
                <a:solidFill>
                  <a:schemeClr val="tx1"/>
                </a:solidFill>
              </a:rPr>
              <a:t>- وجود صعوبات فنیة في الأنشطة تتطلب وقتا أطول لأداءھا أو لمعالجتھا</a:t>
            </a:r>
          </a:p>
          <a:p>
            <a:pPr algn="just">
              <a:defRPr/>
            </a:pPr>
            <a:r>
              <a:rPr lang="ar-SA" sz="3200" dirty="0">
                <a:solidFill>
                  <a:schemeClr val="tx1"/>
                </a:solidFill>
              </a:rPr>
              <a:t>- تم برمجة الأنشطة بأوقات متفائلة أكثر من اللازم</a:t>
            </a:r>
          </a:p>
          <a:p>
            <a:pPr algn="just">
              <a:defRPr/>
            </a:pPr>
            <a:r>
              <a:rPr lang="ar-SA" sz="3200" dirty="0">
                <a:solidFill>
                  <a:schemeClr val="tx1"/>
                </a:solidFill>
              </a:rPr>
              <a:t>- تسلسل المھام في عملیة جدولة المشروع لم </a:t>
            </a:r>
            <a:r>
              <a:rPr lang="ar-SA" sz="3200" dirty="0" err="1">
                <a:solidFill>
                  <a:schemeClr val="tx1"/>
                </a:solidFill>
              </a:rPr>
              <a:t>یكن</a:t>
            </a:r>
            <a:r>
              <a:rPr lang="ar-SA" sz="3200" dirty="0">
                <a:solidFill>
                  <a:schemeClr val="tx1"/>
                </a:solidFill>
              </a:rPr>
              <a:t> </a:t>
            </a:r>
            <a:r>
              <a:rPr lang="ar-SA" sz="3200" dirty="0" smtClean="0">
                <a:solidFill>
                  <a:schemeClr val="tx1"/>
                </a:solidFill>
              </a:rPr>
              <a:t>صحيحا</a:t>
            </a:r>
            <a:endParaRPr lang="ar-SA" sz="3200" dirty="0">
              <a:solidFill>
                <a:schemeClr val="tx1"/>
              </a:solidFill>
            </a:endParaRPr>
          </a:p>
        </p:txBody>
      </p:sp>
    </p:spTree>
    <p:extLst>
      <p:ext uri="{BB962C8B-B14F-4D97-AF65-F5344CB8AC3E}">
        <p14:creationId xmlns:p14="http://schemas.microsoft.com/office/powerpoint/2010/main" val="993472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269082" y="1024682"/>
            <a:ext cx="9066212" cy="576063"/>
          </a:xfrm>
          <a:solidFill>
            <a:schemeClr val="tx2">
              <a:lumMod val="20000"/>
              <a:lumOff val="80000"/>
            </a:schemeClr>
          </a:solidFill>
        </p:spPr>
        <p:txBody>
          <a:bodyPr/>
          <a:lstStyle/>
          <a:p>
            <a:pPr rtl="1">
              <a:defRPr/>
            </a:pPr>
            <a:r>
              <a:rPr lang="ar-SA" b="1" dirty="0" smtClean="0"/>
              <a:t>تابع</a:t>
            </a:r>
            <a:endParaRPr lang="ar-SA" dirty="0"/>
          </a:p>
        </p:txBody>
      </p:sp>
      <p:sp>
        <p:nvSpPr>
          <p:cNvPr id="7" name="مستطيل ذو زوايا قطرية مستديرة 6"/>
          <p:cNvSpPr/>
          <p:nvPr/>
        </p:nvSpPr>
        <p:spPr>
          <a:xfrm>
            <a:off x="381000" y="1788714"/>
            <a:ext cx="9144000" cy="3926285"/>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3600" dirty="0" smtClean="0">
                <a:solidFill>
                  <a:schemeClr val="tx1"/>
                </a:solidFill>
              </a:rPr>
              <a:t>- </a:t>
            </a:r>
            <a:r>
              <a:rPr lang="ar-SA" sz="3600" dirty="0">
                <a:solidFill>
                  <a:schemeClr val="tx1"/>
                </a:solidFill>
              </a:rPr>
              <a:t>تأخر في امداد المشروع بالمواد الخام الضروریة أو الأفراد أو المعدات</a:t>
            </a:r>
          </a:p>
          <a:p>
            <a:pPr algn="just">
              <a:defRPr/>
            </a:pPr>
            <a:r>
              <a:rPr lang="ar-SA" sz="3600" dirty="0">
                <a:solidFill>
                  <a:schemeClr val="tx1"/>
                </a:solidFill>
              </a:rPr>
              <a:t>- عدم اكتمال الأنشطة السابقة والتي یعتبر اكمالھا شرطا لبدء أنشطة لاحقة</a:t>
            </a:r>
          </a:p>
          <a:p>
            <a:pPr algn="just">
              <a:defRPr/>
            </a:pPr>
            <a:r>
              <a:rPr lang="ar-SA" sz="3600" dirty="0">
                <a:solidFill>
                  <a:schemeClr val="tx1"/>
                </a:solidFill>
              </a:rPr>
              <a:t>- أوامر أو طلبات جدیده للزبون</a:t>
            </a:r>
          </a:p>
          <a:p>
            <a:pPr algn="just">
              <a:defRPr/>
            </a:pPr>
            <a:r>
              <a:rPr lang="ar-SA" sz="3600" dirty="0">
                <a:solidFill>
                  <a:schemeClr val="tx1"/>
                </a:solidFill>
              </a:rPr>
              <a:t>- تغیر في القوانین والتشریعات الحكومیة</a:t>
            </a:r>
          </a:p>
        </p:txBody>
      </p:sp>
    </p:spTree>
    <p:extLst>
      <p:ext uri="{BB962C8B-B14F-4D97-AF65-F5344CB8AC3E}">
        <p14:creationId xmlns:p14="http://schemas.microsoft.com/office/powerpoint/2010/main" val="1231137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تابع....</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88840"/>
            <a:ext cx="9144000" cy="39547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b="1" dirty="0">
                <a:solidFill>
                  <a:schemeClr val="tx1"/>
                </a:solidFill>
              </a:rPr>
              <a:t>ب - الرقابة على التكلفة :</a:t>
            </a:r>
          </a:p>
          <a:p>
            <a:pPr algn="just">
              <a:defRPr/>
            </a:pPr>
            <a:r>
              <a:rPr lang="ar-SA" sz="2800" dirty="0">
                <a:solidFill>
                  <a:schemeClr val="tx1"/>
                </a:solidFill>
              </a:rPr>
              <a:t>ھناك عوامل عدیده تؤدي إلى ارتفاع تكلفة المشروع نذكر منھا :</a:t>
            </a:r>
          </a:p>
          <a:p>
            <a:pPr algn="just">
              <a:defRPr/>
            </a:pPr>
            <a:r>
              <a:rPr lang="ar-SA" sz="2800" dirty="0">
                <a:solidFill>
                  <a:schemeClr val="tx1"/>
                </a:solidFill>
              </a:rPr>
              <a:t>- قد یحتاج تنفیذ بعض الأنشطة إلى موارد اضافیة</a:t>
            </a:r>
          </a:p>
          <a:p>
            <a:pPr algn="just">
              <a:defRPr/>
            </a:pPr>
            <a:r>
              <a:rPr lang="ar-SA" sz="2800" dirty="0">
                <a:solidFill>
                  <a:schemeClr val="tx1"/>
                </a:solidFill>
              </a:rPr>
              <a:t>- إضافة أنشطة جدیدة</a:t>
            </a:r>
          </a:p>
          <a:p>
            <a:pPr algn="just">
              <a:defRPr/>
            </a:pPr>
            <a:r>
              <a:rPr lang="ar-SA" sz="2800" dirty="0">
                <a:solidFill>
                  <a:schemeClr val="tx1"/>
                </a:solidFill>
              </a:rPr>
              <a:t>- دخول المناقصة بسعر منخفض بسبب شدة المنافسة</a:t>
            </a:r>
          </a:p>
          <a:p>
            <a:pPr algn="just">
              <a:defRPr/>
            </a:pPr>
            <a:r>
              <a:rPr lang="ar-SA" sz="2800" dirty="0">
                <a:solidFill>
                  <a:schemeClr val="tx1"/>
                </a:solidFill>
              </a:rPr>
              <a:t>- الموازنة المرصوده للمشروع غیر كافیة</a:t>
            </a:r>
          </a:p>
          <a:p>
            <a:pPr algn="just">
              <a:defRPr/>
            </a:pPr>
            <a:r>
              <a:rPr lang="ar-SA" sz="2800" dirty="0">
                <a:solidFill>
                  <a:schemeClr val="tx1"/>
                </a:solidFill>
              </a:rPr>
              <a:t>- ارتفاع أسعار الموارد اللازمة لإنجاز المشروع</a:t>
            </a:r>
            <a:endParaRPr lang="ar-SA" sz="2800" b="1" dirty="0">
              <a:solidFill>
                <a:schemeClr val="tx1"/>
              </a:solidFill>
            </a:endParaRPr>
          </a:p>
        </p:txBody>
      </p:sp>
    </p:spTree>
    <p:extLst>
      <p:ext uri="{BB962C8B-B14F-4D97-AF65-F5344CB8AC3E}">
        <p14:creationId xmlns:p14="http://schemas.microsoft.com/office/powerpoint/2010/main" val="18755196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تابع....</a:t>
            </a: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381000" y="1772816"/>
            <a:ext cx="9144000" cy="41707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b="1">
                <a:solidFill>
                  <a:schemeClr val="tx1"/>
                </a:solidFill>
              </a:rPr>
              <a:t>ج - الرقابة على المواصفات :</a:t>
            </a:r>
          </a:p>
          <a:p>
            <a:pPr>
              <a:defRPr/>
            </a:pPr>
            <a:r>
              <a:rPr lang="ar-SA" sz="2800">
                <a:solidFill>
                  <a:schemeClr val="tx1"/>
                </a:solidFill>
              </a:rPr>
              <a:t>ھناك عوامل عدیده تؤثر على المواصفات النھائیة للمشروع نذكر منھا :</a:t>
            </a:r>
          </a:p>
          <a:p>
            <a:pPr>
              <a:defRPr/>
            </a:pPr>
            <a:r>
              <a:rPr lang="ar-SA" sz="2800">
                <a:solidFill>
                  <a:schemeClr val="tx1"/>
                </a:solidFill>
              </a:rPr>
              <a:t>- بروز مشاكل فنیة غیر متوقعة في المشروع</a:t>
            </a:r>
          </a:p>
          <a:p>
            <a:pPr>
              <a:defRPr/>
            </a:pPr>
            <a:r>
              <a:rPr lang="ar-SA" sz="2800">
                <a:solidFill>
                  <a:schemeClr val="tx1"/>
                </a:solidFill>
              </a:rPr>
              <a:t>- نقص موارد ضروریة في وقت محدد من انجاز المشروع</a:t>
            </a:r>
          </a:p>
          <a:p>
            <a:pPr>
              <a:defRPr/>
            </a:pPr>
            <a:r>
              <a:rPr lang="ar-SA" sz="2800">
                <a:solidFill>
                  <a:schemeClr val="tx1"/>
                </a:solidFill>
              </a:rPr>
              <a:t>- مشاكل متعلقة بجودة الموارد المستخدمة في المشروع</a:t>
            </a:r>
          </a:p>
          <a:p>
            <a:pPr>
              <a:defRPr/>
            </a:pPr>
            <a:r>
              <a:rPr lang="ar-SA" sz="2800">
                <a:solidFill>
                  <a:schemeClr val="tx1"/>
                </a:solidFill>
              </a:rPr>
              <a:t>- وجود صراع في المنظمة على بعض الموارد ذات الخصائص المعینة</a:t>
            </a:r>
            <a:endParaRPr lang="ar-SA" sz="2800" b="1" dirty="0">
              <a:solidFill>
                <a:schemeClr val="tx1"/>
              </a:solidFill>
            </a:endParaRPr>
          </a:p>
        </p:txBody>
      </p:sp>
    </p:spTree>
    <p:extLst>
      <p:ext uri="{BB962C8B-B14F-4D97-AF65-F5344CB8AC3E}">
        <p14:creationId xmlns:p14="http://schemas.microsoft.com/office/powerpoint/2010/main" val="8296221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720081"/>
          </a:xfrm>
          <a:solidFill>
            <a:schemeClr val="tx2">
              <a:lumMod val="20000"/>
              <a:lumOff val="80000"/>
            </a:schemeClr>
          </a:solidFill>
        </p:spPr>
        <p:txBody>
          <a:bodyPr/>
          <a:lstStyle/>
          <a:p>
            <a:pPr rtl="1">
              <a:defRPr/>
            </a:pPr>
            <a:r>
              <a:rPr lang="ar-SA" b="1" dirty="0"/>
              <a:t>الرقابة على موجودات المشروع</a:t>
            </a: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381000" y="1844824"/>
            <a:ext cx="9144000" cy="4098775"/>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b="1" dirty="0" smtClean="0">
                <a:solidFill>
                  <a:schemeClr val="tx1"/>
                </a:solidFill>
              </a:rPr>
              <a:t> يقصد بالرقابة هنا هو حماية موجودات المشروع بمختلف أنواعها  والمحافظة عليها ( موجودات مادية – بشرية – مالية)</a:t>
            </a:r>
          </a:p>
          <a:p>
            <a:pPr algn="just">
              <a:defRPr/>
            </a:pPr>
            <a:r>
              <a:rPr lang="ar-SA" sz="2800" b="1" dirty="0" smtClean="0">
                <a:solidFill>
                  <a:schemeClr val="tx1"/>
                </a:solidFill>
              </a:rPr>
              <a:t>أ- </a:t>
            </a:r>
            <a:r>
              <a:rPr lang="ar-SA" sz="2800" b="1" dirty="0">
                <a:solidFill>
                  <a:schemeClr val="tx1"/>
                </a:solidFill>
              </a:rPr>
              <a:t>الرقابة على الموجودات المادیة وتشمل على :</a:t>
            </a:r>
          </a:p>
          <a:p>
            <a:pPr algn="just">
              <a:defRPr/>
            </a:pPr>
            <a:r>
              <a:rPr lang="ar-SA" sz="2800" dirty="0">
                <a:solidFill>
                  <a:schemeClr val="tx1"/>
                </a:solidFill>
              </a:rPr>
              <a:t>- الرقابة على صیانة ھذه الأصول ( وقائیة أم تصحیحیة ) وتوقیت استبدالھا</a:t>
            </a:r>
          </a:p>
          <a:p>
            <a:pPr algn="just">
              <a:defRPr/>
            </a:pPr>
            <a:r>
              <a:rPr lang="ar-SA" sz="2800" dirty="0">
                <a:solidFill>
                  <a:schemeClr val="tx1"/>
                </a:solidFill>
              </a:rPr>
              <a:t>- الرقابة على المخزون الخاص بالمعدات والتجھیزات وقطع الغیار</a:t>
            </a:r>
          </a:p>
          <a:p>
            <a:pPr algn="just">
              <a:defRPr/>
            </a:pPr>
            <a:r>
              <a:rPr lang="ar-SA" sz="2800" b="1" dirty="0">
                <a:solidFill>
                  <a:schemeClr val="tx1"/>
                </a:solidFill>
              </a:rPr>
              <a:t>ب - الرقابة على الموارد البشریة وتشمل على :</a:t>
            </a:r>
          </a:p>
          <a:p>
            <a:pPr algn="just">
              <a:defRPr/>
            </a:pPr>
            <a:r>
              <a:rPr lang="ar-SA" sz="2800" dirty="0">
                <a:solidFill>
                  <a:schemeClr val="tx1"/>
                </a:solidFill>
              </a:rPr>
              <a:t>- حمایة الموارد البشریة في المشروع</a:t>
            </a:r>
          </a:p>
          <a:p>
            <a:pPr algn="just">
              <a:defRPr/>
            </a:pPr>
            <a:r>
              <a:rPr lang="ar-SA" sz="2800" dirty="0">
                <a:solidFill>
                  <a:schemeClr val="tx1"/>
                </a:solidFill>
              </a:rPr>
              <a:t>- تنمیة مھارات وخبرات الموارد </a:t>
            </a:r>
            <a:r>
              <a:rPr lang="ar-SA" sz="2800" dirty="0" smtClean="0">
                <a:solidFill>
                  <a:schemeClr val="tx1"/>
                </a:solidFill>
              </a:rPr>
              <a:t>البشرية يما يمنح الشركة راس المال الفكري الذي يجعلها تتفوق على منافسيها.</a:t>
            </a:r>
            <a:endParaRPr lang="ar-SA" sz="2800" dirty="0">
              <a:solidFill>
                <a:schemeClr val="tx1"/>
              </a:solidFill>
            </a:endParaRPr>
          </a:p>
        </p:txBody>
      </p:sp>
    </p:spTree>
    <p:extLst>
      <p:ext uri="{BB962C8B-B14F-4D97-AF65-F5344CB8AC3E}">
        <p14:creationId xmlns:p14="http://schemas.microsoft.com/office/powerpoint/2010/main" val="3696245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720081"/>
          </a:xfrm>
          <a:solidFill>
            <a:schemeClr val="tx2">
              <a:lumMod val="20000"/>
              <a:lumOff val="80000"/>
            </a:schemeClr>
          </a:solidFill>
        </p:spPr>
        <p:txBody>
          <a:bodyPr/>
          <a:lstStyle/>
          <a:p>
            <a:pPr rtl="1">
              <a:defRPr/>
            </a:pPr>
            <a:r>
              <a:rPr lang="ar-SA" b="1" dirty="0" smtClean="0"/>
              <a:t>تابع</a:t>
            </a:r>
            <a:br>
              <a:rPr lang="ar-SA" b="1" dirty="0" smtClean="0"/>
            </a:br>
            <a:endParaRPr lang="ar-SA" dirty="0"/>
          </a:p>
        </p:txBody>
      </p:sp>
      <p:sp>
        <p:nvSpPr>
          <p:cNvPr id="8" name="مستطيل ذو زوايا قطرية مستديرة 7"/>
          <p:cNvSpPr/>
          <p:nvPr/>
        </p:nvSpPr>
        <p:spPr>
          <a:xfrm>
            <a:off x="381000" y="1844824"/>
            <a:ext cx="9144000" cy="4098775"/>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b="1" dirty="0" smtClean="0">
                <a:solidFill>
                  <a:schemeClr val="tx1"/>
                </a:solidFill>
              </a:rPr>
              <a:t>ج </a:t>
            </a:r>
            <a:r>
              <a:rPr lang="ar-SA" sz="2800" b="1" dirty="0">
                <a:solidFill>
                  <a:schemeClr val="tx1"/>
                </a:solidFill>
              </a:rPr>
              <a:t>- الرقابة على الموارد المالیة وتشمل على :</a:t>
            </a:r>
          </a:p>
          <a:p>
            <a:pPr algn="just">
              <a:defRPr/>
            </a:pPr>
            <a:r>
              <a:rPr lang="ar-SA" sz="2800" dirty="0">
                <a:solidFill>
                  <a:schemeClr val="tx1"/>
                </a:solidFill>
              </a:rPr>
              <a:t>- الرقابة على الموجودات </a:t>
            </a:r>
            <a:r>
              <a:rPr lang="ar-SA" sz="2800" dirty="0" smtClean="0">
                <a:solidFill>
                  <a:schemeClr val="tx1"/>
                </a:solidFill>
              </a:rPr>
              <a:t>الجارية( الأصول  التي يتم تدويرها خلال السنة المالية).</a:t>
            </a:r>
            <a:endParaRPr lang="ar-SA" sz="2800" dirty="0">
              <a:solidFill>
                <a:schemeClr val="tx1"/>
              </a:solidFill>
            </a:endParaRPr>
          </a:p>
          <a:p>
            <a:pPr marL="457200" indent="-457200" algn="just">
              <a:buFontTx/>
              <a:buChar char="-"/>
              <a:defRPr/>
            </a:pPr>
            <a:r>
              <a:rPr lang="ar-SA" sz="2800" dirty="0" smtClean="0">
                <a:solidFill>
                  <a:schemeClr val="tx1"/>
                </a:solidFill>
              </a:rPr>
              <a:t>الرقابة </a:t>
            </a:r>
            <a:r>
              <a:rPr lang="ar-SA" sz="2800" dirty="0">
                <a:solidFill>
                  <a:schemeClr val="tx1"/>
                </a:solidFill>
              </a:rPr>
              <a:t>على موازنة </a:t>
            </a:r>
            <a:r>
              <a:rPr lang="ar-SA" sz="2800" dirty="0" smtClean="0">
                <a:solidFill>
                  <a:schemeClr val="tx1"/>
                </a:solidFill>
              </a:rPr>
              <a:t>المشروع</a:t>
            </a:r>
          </a:p>
          <a:p>
            <a:pPr marL="457200" indent="-457200" algn="just">
              <a:buFontTx/>
              <a:buChar char="-"/>
              <a:defRPr/>
            </a:pPr>
            <a:r>
              <a:rPr lang="ar-SA" sz="2800" dirty="0" smtClean="0">
                <a:solidFill>
                  <a:schemeClr val="tx1"/>
                </a:solidFill>
              </a:rPr>
              <a:t>الرقابة على راس المال المستثمر في المشروع وقنوات صرفه حتى تتحقق اهداف المشروع.</a:t>
            </a:r>
            <a:endParaRPr lang="ar-SA" sz="2800" dirty="0">
              <a:solidFill>
                <a:schemeClr val="tx1"/>
              </a:solidFill>
            </a:endParaRPr>
          </a:p>
        </p:txBody>
      </p:sp>
    </p:spTree>
    <p:extLst>
      <p:ext uri="{BB962C8B-B14F-4D97-AF65-F5344CB8AC3E}">
        <p14:creationId xmlns:p14="http://schemas.microsoft.com/office/powerpoint/2010/main" val="1791611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381000" y="1916832"/>
            <a:ext cx="9144000" cy="4026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6600" b="1" dirty="0">
                <a:solidFill>
                  <a:schemeClr val="tx1"/>
                </a:solidFill>
              </a:rPr>
              <a:t>أنواع عمليات الرقابة</a:t>
            </a:r>
          </a:p>
        </p:txBody>
      </p:sp>
    </p:spTree>
    <p:extLst>
      <p:ext uri="{BB962C8B-B14F-4D97-AF65-F5344CB8AC3E}">
        <p14:creationId xmlns:p14="http://schemas.microsoft.com/office/powerpoint/2010/main" val="1655901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8" name="مستطيل ذو زوايا قطرية مستديرة 7"/>
          <p:cNvSpPr/>
          <p:nvPr/>
        </p:nvSpPr>
        <p:spPr>
          <a:xfrm>
            <a:off x="230188" y="1196752"/>
            <a:ext cx="9144000" cy="41338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smtClean="0">
                <a:solidFill>
                  <a:schemeClr val="tx1"/>
                </a:solidFill>
              </a:rPr>
              <a:t>حتي يتم تحديد نوع عملية الرقابة الملائمة في المشروع ، فانه من المفترض ان يتم الإجابة عن الأسئلة التالية بخصوص الرقابة:</a:t>
            </a:r>
          </a:p>
          <a:p>
            <a:pPr marL="457200" indent="-457200">
              <a:buFontTx/>
              <a:buChar char="-"/>
              <a:defRPr/>
            </a:pPr>
            <a:r>
              <a:rPr lang="ar-SA" sz="2800" dirty="0" smtClean="0">
                <a:solidFill>
                  <a:schemeClr val="tx1"/>
                </a:solidFill>
              </a:rPr>
              <a:t>ماهي حدود الرقابة في المشروع؟</a:t>
            </a:r>
          </a:p>
          <a:p>
            <a:pPr marL="457200" indent="-457200">
              <a:buFontTx/>
              <a:buChar char="-"/>
              <a:defRPr/>
            </a:pPr>
            <a:r>
              <a:rPr lang="ar-SA" sz="2800" dirty="0" err="1" smtClean="0">
                <a:solidFill>
                  <a:schemeClr val="tx1"/>
                </a:solidFill>
              </a:rPr>
              <a:t>ماهو</a:t>
            </a:r>
            <a:r>
              <a:rPr lang="ar-SA" sz="2800" dirty="0" smtClean="0">
                <a:solidFill>
                  <a:schemeClr val="tx1"/>
                </a:solidFill>
              </a:rPr>
              <a:t> الموضوع الذي سيتم اجراء الرقابة عليه؟</a:t>
            </a:r>
          </a:p>
          <a:p>
            <a:pPr marL="457200" indent="-457200">
              <a:buFontTx/>
              <a:buChar char="-"/>
              <a:defRPr/>
            </a:pPr>
            <a:r>
              <a:rPr lang="ar-SA" sz="2800" dirty="0" smtClean="0">
                <a:solidFill>
                  <a:schemeClr val="tx1"/>
                </a:solidFill>
              </a:rPr>
              <a:t>ماهي طريقة القياس المستخدمة في الرقابة؟</a:t>
            </a:r>
          </a:p>
          <a:p>
            <a:pPr marL="457200" indent="-457200">
              <a:buFontTx/>
              <a:buChar char="-"/>
              <a:defRPr/>
            </a:pPr>
            <a:r>
              <a:rPr lang="ar-SA" sz="2800" dirty="0" smtClean="0">
                <a:solidFill>
                  <a:schemeClr val="tx1"/>
                </a:solidFill>
              </a:rPr>
              <a:t>ماهي حدود الانحراف المسموح به قبل اجراء التصحيح؟</a:t>
            </a:r>
          </a:p>
          <a:p>
            <a:pPr marL="457200" indent="-457200">
              <a:buFontTx/>
              <a:buChar char="-"/>
              <a:defRPr/>
            </a:pPr>
            <a:r>
              <a:rPr lang="ar-SA" sz="2800" dirty="0" smtClean="0">
                <a:solidFill>
                  <a:schemeClr val="tx1"/>
                </a:solidFill>
              </a:rPr>
              <a:t>كيف نحدد نقاط المراقبة واجراء التصحيح اللازم قبل حدوث الخطأ؟</a:t>
            </a:r>
          </a:p>
          <a:p>
            <a:pPr>
              <a:defRPr/>
            </a:pPr>
            <a:r>
              <a:rPr lang="ar-SA" sz="2800" dirty="0" smtClean="0">
                <a:solidFill>
                  <a:schemeClr val="tx1"/>
                </a:solidFill>
              </a:rPr>
              <a:t>هذه الأسئلة تساعد في تصميم النظام الرقابي المناسب وعلى تحديد نوع العملية الرقابية المستخدمة في المشروع والتي قد تكون واحدة من الأنواع الثلاثة التالية:</a:t>
            </a:r>
          </a:p>
        </p:txBody>
      </p:sp>
    </p:spTree>
    <p:extLst>
      <p:ext uri="{BB962C8B-B14F-4D97-AF65-F5344CB8AC3E}">
        <p14:creationId xmlns:p14="http://schemas.microsoft.com/office/powerpoint/2010/main" val="1367757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1- الرقابة </a:t>
            </a:r>
            <a:r>
              <a:rPr lang="ar-SA" b="1" dirty="0" smtClean="0"/>
              <a:t>باستخدام </a:t>
            </a:r>
            <a:r>
              <a:rPr lang="ar-SA" b="1" dirty="0"/>
              <a:t>الضبط والربط</a:t>
            </a: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381000" y="2060848"/>
            <a:ext cx="9144000" cy="37303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ویسمى ھذا النظام أیضا الرقابة بالقیادة ویعمل على ضبط المخرجات بإستخدام أجھزة قیاس تسمى </a:t>
            </a:r>
            <a:r>
              <a:rPr lang="ar-SA" sz="2800" dirty="0" smtClean="0">
                <a:solidFill>
                  <a:schemeClr val="tx1"/>
                </a:solidFill>
              </a:rPr>
              <a:t>حساسات لقياس المخرجات ومن ثم التحكم بالنظام والسيطرة عليه بهدف احداث عملية تكييف بين النظام والبيئة التي يعمل بها.</a:t>
            </a:r>
            <a:endParaRPr lang="ar-SA" sz="2800" dirty="0">
              <a:solidFill>
                <a:schemeClr val="tx1"/>
              </a:solidFill>
            </a:endParaRPr>
          </a:p>
          <a:p>
            <a:pPr algn="just">
              <a:defRPr/>
            </a:pPr>
            <a:r>
              <a:rPr lang="ar-SA" sz="2800" dirty="0">
                <a:solidFill>
                  <a:schemeClr val="tx1"/>
                </a:solidFill>
              </a:rPr>
              <a:t>ھناك ثلاث مستویات من أنظمة الضبط :</a:t>
            </a:r>
          </a:p>
          <a:p>
            <a:pPr algn="just">
              <a:buFont typeface="Arial" pitchFamily="34" charset="0"/>
              <a:buChar char="•"/>
              <a:defRPr/>
            </a:pPr>
            <a:r>
              <a:rPr lang="ar-SA" sz="2800" b="1" dirty="0">
                <a:solidFill>
                  <a:schemeClr val="tx1"/>
                </a:solidFill>
              </a:rPr>
              <a:t>نظام ضبط من الدرجة الأولى </a:t>
            </a:r>
            <a:r>
              <a:rPr lang="ar-SA" sz="2800" dirty="0">
                <a:solidFill>
                  <a:schemeClr val="tx1"/>
                </a:solidFill>
              </a:rPr>
              <a:t>: الحساسات تقیس فقط المخرجات دون إعطاء النظام إمكانیة القیام بإجراء </a:t>
            </a:r>
            <a:r>
              <a:rPr lang="ar-SA" sz="2800" dirty="0" err="1" smtClean="0">
                <a:solidFill>
                  <a:schemeClr val="tx1"/>
                </a:solidFill>
              </a:rPr>
              <a:t>تصحیحي</a:t>
            </a:r>
            <a:r>
              <a:rPr lang="ar-SA" sz="2800" dirty="0" smtClean="0">
                <a:solidFill>
                  <a:schemeClr val="tx1"/>
                </a:solidFill>
              </a:rPr>
              <a:t>( مثل قياس درجة الحرارة) للجسم.</a:t>
            </a:r>
            <a:endParaRPr lang="ar-SA" sz="2800" dirty="0">
              <a:solidFill>
                <a:schemeClr val="tx1"/>
              </a:solidFill>
            </a:endParaRPr>
          </a:p>
        </p:txBody>
      </p:sp>
    </p:spTree>
    <p:extLst>
      <p:ext uri="{BB962C8B-B14F-4D97-AF65-F5344CB8AC3E}">
        <p14:creationId xmlns:p14="http://schemas.microsoft.com/office/powerpoint/2010/main" val="38618499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1- الرقابة </a:t>
            </a:r>
            <a:r>
              <a:rPr lang="ar-SA" b="1" dirty="0" smtClean="0"/>
              <a:t>باستخدام </a:t>
            </a:r>
            <a:r>
              <a:rPr lang="ar-SA" b="1" dirty="0"/>
              <a:t>الضبط والربط</a:t>
            </a: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381000" y="2060848"/>
            <a:ext cx="9144000" cy="37303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buFont typeface="Arial" pitchFamily="34" charset="0"/>
              <a:buChar char="•"/>
              <a:defRPr/>
            </a:pPr>
            <a:r>
              <a:rPr lang="ar-SA" sz="2800" b="1" dirty="0" smtClean="0">
                <a:solidFill>
                  <a:schemeClr val="tx1"/>
                </a:solidFill>
              </a:rPr>
              <a:t>نظام </a:t>
            </a:r>
            <a:r>
              <a:rPr lang="ar-SA" sz="2800" b="1" dirty="0">
                <a:solidFill>
                  <a:schemeClr val="tx1"/>
                </a:solidFill>
              </a:rPr>
              <a:t>ضبط من الدرجة الثانیة </a:t>
            </a:r>
            <a:r>
              <a:rPr lang="ar-SA" sz="2800" dirty="0">
                <a:solidFill>
                  <a:schemeClr val="tx1"/>
                </a:solidFill>
              </a:rPr>
              <a:t>: یتم استخدام أجھزة إضافیة للتحكم في المخرجات </a:t>
            </a:r>
            <a:r>
              <a:rPr lang="ar-SA" sz="2800" dirty="0" smtClean="0">
                <a:solidFill>
                  <a:schemeClr val="tx1"/>
                </a:solidFill>
              </a:rPr>
              <a:t> مثال( التدفئة عن طريق وجود ساعة تقوم بالفصل عند الوصول للدرجة المطلوبة.</a:t>
            </a:r>
            <a:endParaRPr lang="ar-SA" sz="2800" dirty="0">
              <a:solidFill>
                <a:schemeClr val="tx1"/>
              </a:solidFill>
            </a:endParaRPr>
          </a:p>
          <a:p>
            <a:pPr algn="just">
              <a:buFont typeface="Arial" pitchFamily="34" charset="0"/>
              <a:buChar char="•"/>
              <a:defRPr/>
            </a:pPr>
            <a:r>
              <a:rPr lang="ar-SA" sz="2800" b="1" dirty="0">
                <a:solidFill>
                  <a:schemeClr val="tx1"/>
                </a:solidFill>
              </a:rPr>
              <a:t>نظام الضبط من الدرجة الثالثة </a:t>
            </a:r>
            <a:r>
              <a:rPr lang="ar-SA" sz="2800" dirty="0">
                <a:solidFill>
                  <a:schemeClr val="tx1"/>
                </a:solidFill>
              </a:rPr>
              <a:t>: یقوم بتكییف تلقائي مع البیئة دون وجود أجھزة تحكم خارجیة ( مثل جسم الإنسان ).</a:t>
            </a:r>
          </a:p>
        </p:txBody>
      </p:sp>
    </p:spTree>
    <p:extLst>
      <p:ext uri="{BB962C8B-B14F-4D97-AF65-F5344CB8AC3E}">
        <p14:creationId xmlns:p14="http://schemas.microsoft.com/office/powerpoint/2010/main" val="16837718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09600" y="1001440"/>
            <a:ext cx="8915400" cy="648072"/>
          </a:xfrm>
          <a:solidFill>
            <a:schemeClr val="tx2">
              <a:lumMod val="20000"/>
              <a:lumOff val="80000"/>
            </a:schemeClr>
          </a:solidFill>
        </p:spPr>
        <p:txBody>
          <a:bodyPr/>
          <a:lstStyle/>
          <a:p>
            <a:pPr rtl="1">
              <a:defRPr/>
            </a:pPr>
            <a:r>
              <a:rPr lang="ar-SA" b="1" dirty="0"/>
              <a:t>2- الرقابة أثناء العملية</a:t>
            </a:r>
            <a:endParaRPr lang="ar-SA" dirty="0"/>
          </a:p>
        </p:txBody>
      </p:sp>
      <p:sp>
        <p:nvSpPr>
          <p:cNvPr id="8" name="مستطيل ذو زوايا قطرية مستديرة 7"/>
          <p:cNvSpPr/>
          <p:nvPr/>
        </p:nvSpPr>
        <p:spPr>
          <a:xfrm>
            <a:off x="381000" y="1524000"/>
            <a:ext cx="9144000" cy="42672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في ھذا النوع من الرقابة یتم فحص واختبار </a:t>
            </a:r>
            <a:r>
              <a:rPr lang="ar-SA" sz="2800" dirty="0" smtClean="0">
                <a:solidFill>
                  <a:schemeClr val="tx1"/>
                </a:solidFill>
              </a:rPr>
              <a:t>الأنشطة والعمليات </a:t>
            </a:r>
            <a:r>
              <a:rPr lang="ar-SA" sz="2800" dirty="0">
                <a:solidFill>
                  <a:schemeClr val="tx1"/>
                </a:solidFill>
              </a:rPr>
              <a:t>أثناء حدوثھا للتأكد من سیرھا حسب ماھو مخطط </a:t>
            </a:r>
            <a:r>
              <a:rPr lang="ar-SA" sz="2800" dirty="0" err="1">
                <a:solidFill>
                  <a:schemeClr val="tx1"/>
                </a:solidFill>
              </a:rPr>
              <a:t>لھا</a:t>
            </a:r>
            <a:r>
              <a:rPr lang="ar-SA" sz="2800" dirty="0">
                <a:solidFill>
                  <a:schemeClr val="tx1"/>
                </a:solidFill>
              </a:rPr>
              <a:t> </a:t>
            </a:r>
            <a:r>
              <a:rPr lang="ar-SA" sz="2800" dirty="0" smtClean="0">
                <a:solidFill>
                  <a:schemeClr val="tx1"/>
                </a:solidFill>
              </a:rPr>
              <a:t>– معظم  أنواع الرقابة في المشروع في مرحلة التنفيذ تقع تحت هذا النوع.</a:t>
            </a:r>
          </a:p>
          <a:p>
            <a:pPr marL="457200" indent="-457200" algn="just">
              <a:buFontTx/>
              <a:buChar char="-"/>
              <a:defRPr/>
            </a:pPr>
            <a:r>
              <a:rPr lang="ar-SA" sz="2800" dirty="0" smtClean="0">
                <a:solidFill>
                  <a:schemeClr val="tx1"/>
                </a:solidFill>
              </a:rPr>
              <a:t>يمكن تطبيقه على كل جزء في المشروع .</a:t>
            </a:r>
          </a:p>
          <a:p>
            <a:pPr marL="457200" indent="-457200" algn="just">
              <a:buFontTx/>
              <a:buChar char="-"/>
              <a:defRPr/>
            </a:pPr>
            <a:r>
              <a:rPr lang="ar-SA" sz="2800" dirty="0" smtClean="0">
                <a:solidFill>
                  <a:schemeClr val="tx1"/>
                </a:solidFill>
              </a:rPr>
              <a:t>من امثلته مقترح المشروع، خطة المشروع ، جدول المشروع يمكن استخدامها كمعايير قياس للحكم على سلامة سير العمليات اثناء الرقابة.</a:t>
            </a:r>
            <a:endParaRPr lang="ar-SA" sz="2800" dirty="0">
              <a:solidFill>
                <a:schemeClr val="tx1"/>
              </a:solidFill>
            </a:endParaRPr>
          </a:p>
        </p:txBody>
      </p:sp>
    </p:spTree>
    <p:extLst>
      <p:ext uri="{BB962C8B-B14F-4D97-AF65-F5344CB8AC3E}">
        <p14:creationId xmlns:p14="http://schemas.microsoft.com/office/powerpoint/2010/main" val="27100500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a:t>3- الرقابة اللاحقة</a:t>
            </a:r>
            <a:endParaRPr lang="ar-SA" dirty="0"/>
          </a:p>
        </p:txBody>
      </p:sp>
      <p:sp>
        <p:nvSpPr>
          <p:cNvPr id="8" name="مستطيل ذو زوايا قطرية مستديرة 7"/>
          <p:cNvSpPr/>
          <p:nvPr/>
        </p:nvSpPr>
        <p:spPr>
          <a:xfrm>
            <a:off x="381000" y="1772816"/>
            <a:ext cx="9144000" cy="40183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وتتم الرقابة في ھذا النوع بعد </a:t>
            </a:r>
            <a:r>
              <a:rPr lang="ar-SA" sz="2800" dirty="0" err="1">
                <a:solidFill>
                  <a:schemeClr val="tx1"/>
                </a:solidFill>
              </a:rPr>
              <a:t>انتھاء</a:t>
            </a:r>
            <a:r>
              <a:rPr lang="ar-SA" sz="2800" dirty="0">
                <a:solidFill>
                  <a:schemeClr val="tx1"/>
                </a:solidFill>
              </a:rPr>
              <a:t> </a:t>
            </a:r>
            <a:r>
              <a:rPr lang="ar-SA" sz="2800" dirty="0" smtClean="0">
                <a:solidFill>
                  <a:schemeClr val="tx1"/>
                </a:solidFill>
              </a:rPr>
              <a:t>النشاطات موجهه للمستقبل، </a:t>
            </a:r>
            <a:r>
              <a:rPr lang="ar-SA" sz="2800" dirty="0">
                <a:solidFill>
                  <a:schemeClr val="tx1"/>
                </a:solidFill>
              </a:rPr>
              <a:t>وتشمل الأجزاء التالیة :</a:t>
            </a:r>
          </a:p>
          <a:p>
            <a:pPr algn="just">
              <a:defRPr/>
            </a:pPr>
            <a:r>
              <a:rPr lang="ar-SA" sz="2800" b="1" dirty="0" smtClean="0">
                <a:solidFill>
                  <a:schemeClr val="tx1"/>
                </a:solidFill>
              </a:rPr>
              <a:t>أ. </a:t>
            </a:r>
            <a:r>
              <a:rPr lang="ar-SA" sz="2800" b="1" dirty="0" err="1" smtClean="0">
                <a:solidFill>
                  <a:schemeClr val="tx1"/>
                </a:solidFill>
              </a:rPr>
              <a:t>أھداف</a:t>
            </a:r>
            <a:r>
              <a:rPr lang="ar-SA" sz="2800" b="1" dirty="0" smtClean="0">
                <a:solidFill>
                  <a:schemeClr val="tx1"/>
                </a:solidFill>
              </a:rPr>
              <a:t> </a:t>
            </a:r>
            <a:r>
              <a:rPr lang="ar-SA" sz="2800" b="1" dirty="0">
                <a:solidFill>
                  <a:schemeClr val="tx1"/>
                </a:solidFill>
              </a:rPr>
              <a:t>المشروع </a:t>
            </a:r>
            <a:r>
              <a:rPr lang="ar-SA" sz="2800" dirty="0">
                <a:solidFill>
                  <a:schemeClr val="tx1"/>
                </a:solidFill>
              </a:rPr>
              <a:t>: إلى أي مدى تم تحقیق أھداف المشروع المخطط </a:t>
            </a:r>
            <a:r>
              <a:rPr lang="ar-SA" sz="2800" dirty="0" err="1" smtClean="0">
                <a:solidFill>
                  <a:schemeClr val="tx1"/>
                </a:solidFill>
              </a:rPr>
              <a:t>لھا</a:t>
            </a:r>
            <a:r>
              <a:rPr lang="ar-SA" sz="2800" dirty="0">
                <a:solidFill>
                  <a:schemeClr val="tx1"/>
                </a:solidFill>
              </a:rPr>
              <a:t>.</a:t>
            </a:r>
          </a:p>
          <a:p>
            <a:pPr algn="just">
              <a:defRPr/>
            </a:pPr>
            <a:r>
              <a:rPr lang="ar-SA" sz="2800" b="1" dirty="0" smtClean="0">
                <a:solidFill>
                  <a:schemeClr val="tx1"/>
                </a:solidFill>
              </a:rPr>
              <a:t>ب. محطات </a:t>
            </a:r>
            <a:r>
              <a:rPr lang="ar-SA" sz="2800" b="1" dirty="0">
                <a:solidFill>
                  <a:schemeClr val="tx1"/>
                </a:solidFill>
              </a:rPr>
              <a:t>العمل </a:t>
            </a:r>
            <a:r>
              <a:rPr lang="ar-SA" sz="2800" dirty="0">
                <a:solidFill>
                  <a:schemeClr val="tx1"/>
                </a:solidFill>
              </a:rPr>
              <a:t>: یتم حساب الأوقات والتكالیف الخاصة بنقاط الإنجاز قبل وبعد انجاز </a:t>
            </a:r>
            <a:r>
              <a:rPr lang="ar-SA" sz="2800" dirty="0" err="1">
                <a:solidFill>
                  <a:schemeClr val="tx1"/>
                </a:solidFill>
              </a:rPr>
              <a:t>ھذه</a:t>
            </a:r>
            <a:r>
              <a:rPr lang="ar-SA" sz="2800" dirty="0">
                <a:solidFill>
                  <a:schemeClr val="tx1"/>
                </a:solidFill>
              </a:rPr>
              <a:t> </a:t>
            </a:r>
            <a:r>
              <a:rPr lang="ar-SA" sz="2800" dirty="0" smtClean="0">
                <a:solidFill>
                  <a:schemeClr val="tx1"/>
                </a:solidFill>
              </a:rPr>
              <a:t>النقاط</a:t>
            </a:r>
            <a:endParaRPr lang="ar-SA" sz="2800" dirty="0">
              <a:solidFill>
                <a:schemeClr val="tx1"/>
              </a:solidFill>
            </a:endParaRPr>
          </a:p>
        </p:txBody>
      </p:sp>
    </p:spTree>
    <p:extLst>
      <p:ext uri="{BB962C8B-B14F-4D97-AF65-F5344CB8AC3E}">
        <p14:creationId xmlns:p14="http://schemas.microsoft.com/office/powerpoint/2010/main" val="21341795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تابع</a:t>
            </a:r>
            <a:endParaRPr lang="ar-SA" dirty="0"/>
          </a:p>
        </p:txBody>
      </p:sp>
      <p:sp>
        <p:nvSpPr>
          <p:cNvPr id="8" name="مستطيل ذو زوايا قطرية مستديرة 7"/>
          <p:cNvSpPr/>
          <p:nvPr/>
        </p:nvSpPr>
        <p:spPr>
          <a:xfrm>
            <a:off x="381000" y="1772816"/>
            <a:ext cx="9144000" cy="40183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b="1" dirty="0" smtClean="0">
                <a:solidFill>
                  <a:schemeClr val="tx1"/>
                </a:solidFill>
              </a:rPr>
              <a:t>ج. </a:t>
            </a:r>
            <a:r>
              <a:rPr lang="ar-SA" sz="2800" b="1" dirty="0" err="1" smtClean="0">
                <a:solidFill>
                  <a:schemeClr val="tx1"/>
                </a:solidFill>
              </a:rPr>
              <a:t>التقریر</a:t>
            </a:r>
            <a:r>
              <a:rPr lang="ar-SA" sz="2800" b="1" dirty="0" smtClean="0">
                <a:solidFill>
                  <a:schemeClr val="tx1"/>
                </a:solidFill>
              </a:rPr>
              <a:t> </a:t>
            </a:r>
            <a:r>
              <a:rPr lang="ar-SA" sz="2800" b="1" dirty="0">
                <a:solidFill>
                  <a:schemeClr val="tx1"/>
                </a:solidFill>
              </a:rPr>
              <a:t>النھائي </a:t>
            </a:r>
            <a:r>
              <a:rPr lang="ar-SA" sz="2800" dirty="0">
                <a:solidFill>
                  <a:schemeClr val="tx1"/>
                </a:solidFill>
              </a:rPr>
              <a:t>: یصف تنظیم المشروع والطرق المستخدمة في التخطیط وتوجیه المشروع وغیر ذلك</a:t>
            </a:r>
          </a:p>
          <a:p>
            <a:pPr algn="just">
              <a:defRPr/>
            </a:pPr>
            <a:r>
              <a:rPr lang="ar-SA" sz="2800" b="1" dirty="0" smtClean="0">
                <a:solidFill>
                  <a:schemeClr val="tx1"/>
                </a:solidFill>
              </a:rPr>
              <a:t>د. </a:t>
            </a:r>
            <a:r>
              <a:rPr lang="ar-SA" sz="2800" b="1" dirty="0" err="1" smtClean="0">
                <a:solidFill>
                  <a:schemeClr val="tx1"/>
                </a:solidFill>
              </a:rPr>
              <a:t>توصیات</a:t>
            </a:r>
            <a:r>
              <a:rPr lang="ar-SA" sz="2800" b="1" dirty="0" smtClean="0">
                <a:solidFill>
                  <a:schemeClr val="tx1"/>
                </a:solidFill>
              </a:rPr>
              <a:t> </a:t>
            </a:r>
            <a:r>
              <a:rPr lang="ar-SA" sz="2800" b="1" dirty="0">
                <a:solidFill>
                  <a:schemeClr val="tx1"/>
                </a:solidFill>
              </a:rPr>
              <a:t>لتحسین الأداء المستقبلي </a:t>
            </a:r>
            <a:r>
              <a:rPr lang="ar-SA" sz="2800" dirty="0">
                <a:solidFill>
                  <a:schemeClr val="tx1"/>
                </a:solidFill>
              </a:rPr>
              <a:t>: وھي المقترحات الخاصة بتحسین أداء المشروعات المستقبلیة</a:t>
            </a:r>
          </a:p>
        </p:txBody>
      </p:sp>
    </p:spTree>
    <p:extLst>
      <p:ext uri="{BB962C8B-B14F-4D97-AF65-F5344CB8AC3E}">
        <p14:creationId xmlns:p14="http://schemas.microsoft.com/office/powerpoint/2010/main" val="2906943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a:t>أدوات الرقابة على المشروع</a:t>
            </a:r>
            <a:endParaRPr lang="ar-SA" dirty="0"/>
          </a:p>
        </p:txBody>
      </p:sp>
      <p:sp>
        <p:nvSpPr>
          <p:cNvPr id="8" name="مستطيل ذو زوايا قطرية مستديرة 7"/>
          <p:cNvSpPr/>
          <p:nvPr/>
        </p:nvSpPr>
        <p:spPr>
          <a:xfrm>
            <a:off x="381000" y="1524000"/>
            <a:ext cx="9144000" cy="42672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أولا: </a:t>
            </a:r>
            <a:r>
              <a:rPr lang="ar-SA" sz="2800" dirty="0" err="1" smtClean="0">
                <a:solidFill>
                  <a:schemeClr val="tx1"/>
                </a:solidFill>
              </a:rPr>
              <a:t>ھناك</a:t>
            </a:r>
            <a:r>
              <a:rPr lang="ar-SA" sz="2800" dirty="0" smtClean="0">
                <a:solidFill>
                  <a:schemeClr val="tx1"/>
                </a:solidFill>
              </a:rPr>
              <a:t> </a:t>
            </a:r>
            <a:r>
              <a:rPr lang="ar-SA" sz="2800" dirty="0">
                <a:solidFill>
                  <a:schemeClr val="tx1"/>
                </a:solidFill>
              </a:rPr>
              <a:t>العدید من أدوات الرقابة المتعارف علیھا والمستخدمة في قیاس أداء المنظمات والتي یمكن استخدامھا في الرقابة على المشاریع منھا :</a:t>
            </a:r>
          </a:p>
          <a:p>
            <a:pPr algn="just">
              <a:defRPr/>
            </a:pPr>
            <a:r>
              <a:rPr lang="ar-SA" sz="2800" dirty="0">
                <a:solidFill>
                  <a:schemeClr val="tx1"/>
                </a:solidFill>
              </a:rPr>
              <a:t>١- </a:t>
            </a:r>
            <a:r>
              <a:rPr lang="ar-SA" sz="2800" b="1" dirty="0">
                <a:solidFill>
                  <a:schemeClr val="tx1"/>
                </a:solidFill>
              </a:rPr>
              <a:t>أدوات رقابة مالیة : مثل المیزانیة العمومیة ، قائمة التدفقات المالیة ، العائد على الإستثمار ، معدل </a:t>
            </a:r>
            <a:r>
              <a:rPr lang="ar-SA" sz="2800" dirty="0">
                <a:solidFill>
                  <a:schemeClr val="tx1"/>
                </a:solidFill>
              </a:rPr>
              <a:t>دوران المخزون ... إلخ</a:t>
            </a:r>
          </a:p>
          <a:p>
            <a:pPr algn="just">
              <a:defRPr/>
            </a:pPr>
            <a:r>
              <a:rPr lang="ar-SA" sz="2800" dirty="0">
                <a:solidFill>
                  <a:schemeClr val="tx1"/>
                </a:solidFill>
              </a:rPr>
              <a:t>٢- </a:t>
            </a:r>
            <a:r>
              <a:rPr lang="ar-SA" sz="2800" b="1" dirty="0">
                <a:solidFill>
                  <a:schemeClr val="tx1"/>
                </a:solidFill>
              </a:rPr>
              <a:t>أدوات رقابة انتاجیة : مثل الرقابة على المواد الخام ، الرقابة على المخزن ، قیاس الإنتاجیة .. إلخ</a:t>
            </a:r>
          </a:p>
          <a:p>
            <a:pPr algn="just">
              <a:defRPr/>
            </a:pPr>
            <a:r>
              <a:rPr lang="ar-SA" sz="2800" dirty="0">
                <a:solidFill>
                  <a:schemeClr val="tx1"/>
                </a:solidFill>
              </a:rPr>
              <a:t>٣- </a:t>
            </a:r>
            <a:r>
              <a:rPr lang="ar-SA" sz="2800" b="1" dirty="0">
                <a:solidFill>
                  <a:schemeClr val="tx1"/>
                </a:solidFill>
              </a:rPr>
              <a:t>أدوات الرقابة على الجوده : مثل خرائط باریتو ، خرائط الرقابة الإحصائیة .. إلخ</a:t>
            </a:r>
            <a:endParaRPr lang="ar-SA" sz="2800" dirty="0">
              <a:solidFill>
                <a:schemeClr val="tx1"/>
              </a:solidFill>
            </a:endParaRPr>
          </a:p>
        </p:txBody>
      </p:sp>
    </p:spTree>
    <p:extLst>
      <p:ext uri="{BB962C8B-B14F-4D97-AF65-F5344CB8AC3E}">
        <p14:creationId xmlns:p14="http://schemas.microsoft.com/office/powerpoint/2010/main" val="23594271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تابع</a:t>
            </a:r>
            <a:endParaRPr lang="ar-SA" dirty="0"/>
          </a:p>
        </p:txBody>
      </p:sp>
      <p:sp>
        <p:nvSpPr>
          <p:cNvPr id="8" name="مستطيل ذو زوايا قطرية مستديرة 7"/>
          <p:cNvSpPr/>
          <p:nvPr/>
        </p:nvSpPr>
        <p:spPr>
          <a:xfrm>
            <a:off x="518220" y="1772816"/>
            <a:ext cx="9144000" cy="42672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ثانيا: توجد أدوات أخرى للرقابة على أنشطة المشروع وهي اكثر ملائمة لقياس اهداف المشروع وذلك عن طريق قياس مستوى التقدم الفعلي في المشروع وخاصة في الوقت والكلفة ومقارنته بمستوى التقدم المقدر والمخطط له  في الموازنة وجدول المشروع ومن اهم هذه الأدوات الرقابية هي :-</a:t>
            </a:r>
          </a:p>
          <a:p>
            <a:pPr marL="457200" indent="-457200" algn="just">
              <a:buFontTx/>
              <a:buChar char="-"/>
              <a:defRPr/>
            </a:pPr>
            <a:r>
              <a:rPr lang="ar-SA" sz="2800" dirty="0" smtClean="0">
                <a:solidFill>
                  <a:schemeClr val="tx1"/>
                </a:solidFill>
              </a:rPr>
              <a:t>القيمة المكتسبة.</a:t>
            </a:r>
          </a:p>
          <a:p>
            <a:pPr marL="457200" indent="-457200" algn="just">
              <a:buFontTx/>
              <a:buChar char="-"/>
              <a:defRPr/>
            </a:pPr>
            <a:r>
              <a:rPr lang="ar-SA" sz="2800" dirty="0" smtClean="0">
                <a:solidFill>
                  <a:schemeClr val="tx1"/>
                </a:solidFill>
              </a:rPr>
              <a:t>النسبة الحرجة.</a:t>
            </a:r>
          </a:p>
        </p:txBody>
      </p:sp>
    </p:spTree>
    <p:extLst>
      <p:ext uri="{BB962C8B-B14F-4D97-AF65-F5344CB8AC3E}">
        <p14:creationId xmlns:p14="http://schemas.microsoft.com/office/powerpoint/2010/main" val="899882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القيمة المكتسبة</a:t>
            </a:r>
            <a:endParaRPr lang="ar-SA" dirty="0"/>
          </a:p>
        </p:txBody>
      </p:sp>
      <p:sp>
        <p:nvSpPr>
          <p:cNvPr id="8" name="مستطيل ذو زوايا قطرية مستديرة 7"/>
          <p:cNvSpPr/>
          <p:nvPr/>
        </p:nvSpPr>
        <p:spPr>
          <a:xfrm>
            <a:off x="381000" y="1772816"/>
            <a:ext cx="9144000" cy="40183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3200" dirty="0" smtClean="0">
                <a:solidFill>
                  <a:schemeClr val="tx1"/>
                </a:solidFill>
              </a:rPr>
              <a:t>- تعود فكرة تطوير القيمة المكتسبة الى رغبة كل من المقاول والزبون في إيجاد طريقة لقياس مستوى التقدم في المشروع لتحديد المصاريف التي تحملها المقاول وذلك بهدف معرفة حجم الدفعات المالية التي سيحصل عليها المقاول من الزبون ومواعيد تلك الدفعات مع تقدم سير العمل في المشروع.</a:t>
            </a:r>
            <a:endParaRPr lang="ar-SA" sz="3200" dirty="0">
              <a:solidFill>
                <a:schemeClr val="tx1"/>
              </a:solidFill>
            </a:endParaRPr>
          </a:p>
        </p:txBody>
      </p:sp>
    </p:spTree>
    <p:extLst>
      <p:ext uri="{BB962C8B-B14F-4D97-AF65-F5344CB8AC3E}">
        <p14:creationId xmlns:p14="http://schemas.microsoft.com/office/powerpoint/2010/main" val="27878951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 تابع القيمة المكتسبة</a:t>
            </a:r>
            <a:endParaRPr lang="ar-SA" dirty="0"/>
          </a:p>
        </p:txBody>
      </p:sp>
      <p:sp>
        <p:nvSpPr>
          <p:cNvPr id="8" name="مستطيل ذو زوايا قطرية مستديرة 7"/>
          <p:cNvSpPr/>
          <p:nvPr/>
        </p:nvSpPr>
        <p:spPr>
          <a:xfrm>
            <a:off x="381000" y="1772816"/>
            <a:ext cx="9144000" cy="40183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just">
              <a:buFontTx/>
              <a:buChar char="-"/>
              <a:defRPr/>
            </a:pPr>
            <a:r>
              <a:rPr lang="ar-SA" sz="2800" dirty="0" smtClean="0">
                <a:solidFill>
                  <a:schemeClr val="tx1"/>
                </a:solidFill>
              </a:rPr>
              <a:t>هناك أريعه طرق لتحديد الدفعات ومواعيدها هي :</a:t>
            </a:r>
          </a:p>
          <a:p>
            <a:pPr marL="514350" indent="-514350" algn="just">
              <a:buAutoNum type="arabicPeriod"/>
              <a:defRPr/>
            </a:pPr>
            <a:r>
              <a:rPr lang="ar-SA" sz="2800" dirty="0" smtClean="0">
                <a:solidFill>
                  <a:schemeClr val="tx1"/>
                </a:solidFill>
              </a:rPr>
              <a:t>طريقة 50-50 وباستخدام هذه الطريقة يتم افتراض ان 50% من العمل قد انجز عند المباشرة وان 50% سيعتبر منجزا عند اكمال المهمة او المشروع.</a:t>
            </a:r>
          </a:p>
          <a:p>
            <a:pPr marL="514350" indent="-514350" algn="just">
              <a:buAutoNum type="arabicPeriod"/>
              <a:defRPr/>
            </a:pPr>
            <a:r>
              <a:rPr lang="ar-SA" sz="2800" dirty="0" smtClean="0">
                <a:solidFill>
                  <a:schemeClr val="tx1"/>
                </a:solidFill>
              </a:rPr>
              <a:t>طريقة 0-100 وهذه الطريقة تفترض ان العمل لا يمكن ان يكتمل الا اذ تم انجاز المشروع بالكامل وعليه  لا يدفع أي دفعات للمقاول والقبض عند الاتمام .</a:t>
            </a:r>
            <a:endParaRPr lang="ar-SA" sz="2800" dirty="0">
              <a:solidFill>
                <a:schemeClr val="tx1"/>
              </a:solidFill>
            </a:endParaRPr>
          </a:p>
        </p:txBody>
      </p:sp>
    </p:spTree>
    <p:extLst>
      <p:ext uri="{BB962C8B-B14F-4D97-AF65-F5344CB8AC3E}">
        <p14:creationId xmlns:p14="http://schemas.microsoft.com/office/powerpoint/2010/main" val="6237371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 تابع القيمة المكتسبة</a:t>
            </a:r>
            <a:endParaRPr lang="ar-SA" dirty="0"/>
          </a:p>
        </p:txBody>
      </p:sp>
      <p:sp>
        <p:nvSpPr>
          <p:cNvPr id="8" name="مستطيل ذو زوايا قطرية مستديرة 7"/>
          <p:cNvSpPr/>
          <p:nvPr/>
        </p:nvSpPr>
        <p:spPr>
          <a:xfrm>
            <a:off x="381000" y="1772816"/>
            <a:ext cx="9144000" cy="40183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just">
              <a:buFontTx/>
              <a:buChar char="-"/>
              <a:defRPr/>
            </a:pPr>
            <a:r>
              <a:rPr lang="ar-SA" sz="2800" dirty="0" smtClean="0">
                <a:solidFill>
                  <a:schemeClr val="tx1"/>
                </a:solidFill>
              </a:rPr>
              <a:t>3. استخدام المدخلات الحرجة: تعتبر ان مقياس انجاز العمل هو استخدام المدخلات الحرجة التي بدونها لا يتم انجاز العمل مثل حضور سيارة صب الاسمنت وبالتالي يستحق الدفعة المخصصة عن هذا العمل.</a:t>
            </a:r>
          </a:p>
          <a:p>
            <a:pPr marL="457200" indent="-457200" algn="just">
              <a:buFontTx/>
              <a:buChar char="-"/>
              <a:defRPr/>
            </a:pPr>
            <a:r>
              <a:rPr lang="ar-SA" sz="2800" dirty="0" smtClean="0">
                <a:solidFill>
                  <a:schemeClr val="tx1"/>
                </a:solidFill>
              </a:rPr>
              <a:t>4.قانون التناسبية باستخدام هذه الطريقة يتم حساب </a:t>
            </a:r>
            <a:r>
              <a:rPr lang="ar-SA" sz="2800" b="1" dirty="0" smtClean="0">
                <a:solidFill>
                  <a:schemeClr val="tx1"/>
                </a:solidFill>
              </a:rPr>
              <a:t>نسبة اكمال العمل </a:t>
            </a:r>
            <a:r>
              <a:rPr lang="ar-SA" sz="2800" dirty="0" smtClean="0">
                <a:solidFill>
                  <a:schemeClr val="tx1"/>
                </a:solidFill>
              </a:rPr>
              <a:t>عن طريق المقارنة بين الوقت الفعلي المبذول بالوقت المخطط له حسب الجدول او مقارنة الكلفة الفعلية بالكلفة المحسوبة حسب الموازنة ويتم تحديد الدفعات المستحقة للمقاول حسب نسبة الإنجاز.</a:t>
            </a:r>
            <a:endParaRPr lang="ar-SA" sz="2800" dirty="0">
              <a:solidFill>
                <a:schemeClr val="tx1"/>
              </a:solidFill>
            </a:endParaRPr>
          </a:p>
        </p:txBody>
      </p:sp>
    </p:spTree>
    <p:extLst>
      <p:ext uri="{BB962C8B-B14F-4D97-AF65-F5344CB8AC3E}">
        <p14:creationId xmlns:p14="http://schemas.microsoft.com/office/powerpoint/2010/main" val="38552057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النسبة الحرجة</a:t>
            </a:r>
            <a:endParaRPr lang="ar-SA" dirty="0"/>
          </a:p>
        </p:txBody>
      </p:sp>
      <p:sp>
        <p:nvSpPr>
          <p:cNvPr id="8" name="مستطيل ذو زوايا قطرية مستديرة 7"/>
          <p:cNvSpPr/>
          <p:nvPr/>
        </p:nvSpPr>
        <p:spPr>
          <a:xfrm>
            <a:off x="381000" y="1772816"/>
            <a:ext cx="9144000" cy="40183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just">
              <a:buFontTx/>
              <a:buChar char="-"/>
              <a:defRPr/>
            </a:pPr>
            <a:r>
              <a:rPr lang="ar-SA" sz="2800" dirty="0" smtClean="0">
                <a:solidFill>
                  <a:schemeClr val="tx1"/>
                </a:solidFill>
              </a:rPr>
              <a:t>وهي مقياس جيد لقياس سلامة التقدم الفعلي في المشروع، او كما يقال بانها أداة لفحص صحة المشروع.</a:t>
            </a:r>
          </a:p>
          <a:p>
            <a:pPr marL="457200" indent="-457200" algn="just">
              <a:buFontTx/>
              <a:buChar char="-"/>
              <a:defRPr/>
            </a:pPr>
            <a:r>
              <a:rPr lang="ar-SA" sz="2800" dirty="0" smtClean="0">
                <a:solidFill>
                  <a:schemeClr val="tx1"/>
                </a:solidFill>
              </a:rPr>
              <a:t>وتتكون النسبة الحرجة من جزأين هما :</a:t>
            </a:r>
          </a:p>
          <a:p>
            <a:pPr algn="just">
              <a:defRPr/>
            </a:pPr>
            <a:r>
              <a:rPr lang="ar-SA" sz="2800" dirty="0" smtClean="0">
                <a:solidFill>
                  <a:schemeClr val="tx1"/>
                </a:solidFill>
              </a:rPr>
              <a:t>أ. الجزء الأول: ويسمى مؤشر أداء الوقت.</a:t>
            </a:r>
          </a:p>
          <a:p>
            <a:pPr algn="just">
              <a:defRPr/>
            </a:pPr>
            <a:r>
              <a:rPr lang="ar-SA" sz="2800" dirty="0" smtClean="0">
                <a:solidFill>
                  <a:schemeClr val="tx1"/>
                </a:solidFill>
              </a:rPr>
              <a:t>ب. الجزء الثاني: ويسمى مؤشر أداء الكلفة.</a:t>
            </a:r>
          </a:p>
          <a:p>
            <a:pPr algn="just">
              <a:defRPr/>
            </a:pPr>
            <a:r>
              <a:rPr lang="ar-SA" sz="2800" dirty="0" smtClean="0">
                <a:solidFill>
                  <a:schemeClr val="tx1"/>
                </a:solidFill>
              </a:rPr>
              <a:t>ثم بعد ذلك يتم حساب النسبة الحرجة  والتي هي حاصل ضرب مؤشر أداء الوقت في مؤشر أداء الكلفة.</a:t>
            </a:r>
            <a:endParaRPr lang="ar-SA" sz="2800" dirty="0" smtClean="0">
              <a:solidFill>
                <a:schemeClr val="tx1"/>
              </a:solidFill>
            </a:endParaRPr>
          </a:p>
          <a:p>
            <a:pPr marL="457200" indent="-457200" algn="just">
              <a:buFontTx/>
              <a:buChar char="-"/>
              <a:defRPr/>
            </a:pPr>
            <a:endParaRPr lang="ar-SA" sz="2800" dirty="0">
              <a:solidFill>
                <a:schemeClr val="tx1"/>
              </a:solidFill>
            </a:endParaRPr>
          </a:p>
        </p:txBody>
      </p:sp>
    </p:spTree>
    <p:extLst>
      <p:ext uri="{BB962C8B-B14F-4D97-AF65-F5344CB8AC3E}">
        <p14:creationId xmlns:p14="http://schemas.microsoft.com/office/powerpoint/2010/main" val="11694277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a:t>خصائص نظام الرقابة الناجح</a:t>
            </a:r>
            <a:endParaRPr lang="ar-SA" dirty="0"/>
          </a:p>
        </p:txBody>
      </p:sp>
      <p:sp>
        <p:nvSpPr>
          <p:cNvPr id="8" name="مستطيل ذو زوايا قطرية مستديرة 7"/>
          <p:cNvSpPr/>
          <p:nvPr/>
        </p:nvSpPr>
        <p:spPr>
          <a:xfrm>
            <a:off x="381000" y="1772816"/>
            <a:ext cx="9144000" cy="40183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700" dirty="0">
                <a:solidFill>
                  <a:schemeClr val="tx1"/>
                </a:solidFill>
              </a:rPr>
              <a:t>حتى یكون نظام الرقابة على المشروع ناجحا فإنه یجب أن یتمتع بأھم الخصائص التالیة :</a:t>
            </a:r>
          </a:p>
          <a:p>
            <a:pPr algn="just">
              <a:defRPr/>
            </a:pPr>
            <a:r>
              <a:rPr lang="en-US" sz="2700" dirty="0" smtClean="0">
                <a:solidFill>
                  <a:schemeClr val="tx1"/>
                </a:solidFill>
              </a:rPr>
              <a:t>- </a:t>
            </a:r>
            <a:r>
              <a:rPr lang="ar-SA" sz="2700" dirty="0" smtClean="0">
                <a:solidFill>
                  <a:schemeClr val="tx1"/>
                </a:solidFill>
              </a:rPr>
              <a:t>أن </a:t>
            </a:r>
            <a:r>
              <a:rPr lang="ar-SA" sz="2700" dirty="0">
                <a:solidFill>
                  <a:schemeClr val="tx1"/>
                </a:solidFill>
              </a:rPr>
              <a:t>یتمتع بالمرونة وقابل للتعدیل</a:t>
            </a:r>
          </a:p>
          <a:p>
            <a:pPr algn="just">
              <a:defRPr/>
            </a:pPr>
            <a:r>
              <a:rPr lang="en-US" sz="2700" dirty="0" smtClean="0">
                <a:solidFill>
                  <a:schemeClr val="tx1"/>
                </a:solidFill>
              </a:rPr>
              <a:t>- </a:t>
            </a:r>
            <a:r>
              <a:rPr lang="ar-SA" sz="2700" dirty="0" smtClean="0">
                <a:solidFill>
                  <a:schemeClr val="tx1"/>
                </a:solidFill>
              </a:rPr>
              <a:t>أن </a:t>
            </a:r>
            <a:r>
              <a:rPr lang="ar-SA" sz="2700" dirty="0">
                <a:solidFill>
                  <a:schemeClr val="tx1"/>
                </a:solidFill>
              </a:rPr>
              <a:t>لا تكون تكلفته أعلى من فوائده</a:t>
            </a:r>
          </a:p>
          <a:p>
            <a:pPr algn="just">
              <a:defRPr/>
            </a:pPr>
            <a:r>
              <a:rPr lang="en-US" sz="2700" dirty="0" smtClean="0">
                <a:solidFill>
                  <a:schemeClr val="tx1"/>
                </a:solidFill>
              </a:rPr>
              <a:t>-</a:t>
            </a:r>
            <a:r>
              <a:rPr lang="ar-SA" sz="2700" dirty="0" smtClean="0">
                <a:solidFill>
                  <a:schemeClr val="tx1"/>
                </a:solidFill>
              </a:rPr>
              <a:t>أن </a:t>
            </a:r>
            <a:r>
              <a:rPr lang="ar-SA" sz="2700" dirty="0">
                <a:solidFill>
                  <a:schemeClr val="tx1"/>
                </a:solidFill>
              </a:rPr>
              <a:t>یكون قادر على تلبیة حاجات </a:t>
            </a:r>
            <a:r>
              <a:rPr lang="ar-SA" sz="2700" dirty="0" smtClean="0">
                <a:solidFill>
                  <a:schemeClr val="tx1"/>
                </a:solidFill>
              </a:rPr>
              <a:t>المشروع</a:t>
            </a:r>
            <a:endParaRPr lang="en-US" sz="2700" dirty="0" smtClean="0">
              <a:solidFill>
                <a:schemeClr val="tx1"/>
              </a:solidFill>
            </a:endParaRPr>
          </a:p>
          <a:p>
            <a:pPr algn="just">
              <a:defRPr/>
            </a:pPr>
            <a:r>
              <a:rPr lang="en-US" sz="2700" dirty="0">
                <a:solidFill>
                  <a:schemeClr val="tx1"/>
                </a:solidFill>
              </a:rPr>
              <a:t>-</a:t>
            </a:r>
            <a:r>
              <a:rPr lang="ar-SA" sz="2700" dirty="0" smtClean="0">
                <a:solidFill>
                  <a:schemeClr val="tx1"/>
                </a:solidFill>
              </a:rPr>
              <a:t>أن </a:t>
            </a:r>
            <a:r>
              <a:rPr lang="ar-SA" sz="2700" dirty="0">
                <a:solidFill>
                  <a:schemeClr val="tx1"/>
                </a:solidFill>
              </a:rPr>
              <a:t>یعمل بطریقة منتظمة وفي الوقت </a:t>
            </a:r>
            <a:r>
              <a:rPr lang="ar-SA" sz="2700" dirty="0" smtClean="0">
                <a:solidFill>
                  <a:schemeClr val="tx1"/>
                </a:solidFill>
              </a:rPr>
              <a:t>المناسب</a:t>
            </a:r>
            <a:endParaRPr lang="ar-SA" sz="2700" dirty="0">
              <a:solidFill>
                <a:schemeClr val="tx1"/>
              </a:solidFill>
            </a:endParaRPr>
          </a:p>
        </p:txBody>
      </p:sp>
    </p:spTree>
    <p:extLst>
      <p:ext uri="{BB962C8B-B14F-4D97-AF65-F5344CB8AC3E}">
        <p14:creationId xmlns:p14="http://schemas.microsoft.com/office/powerpoint/2010/main" val="41607758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تابع</a:t>
            </a:r>
            <a:endParaRPr lang="ar-SA" dirty="0"/>
          </a:p>
        </p:txBody>
      </p:sp>
      <p:sp>
        <p:nvSpPr>
          <p:cNvPr id="8" name="مستطيل ذو زوايا قطرية مستديرة 7"/>
          <p:cNvSpPr/>
          <p:nvPr/>
        </p:nvSpPr>
        <p:spPr>
          <a:xfrm>
            <a:off x="381000" y="1772816"/>
            <a:ext cx="9144000" cy="40183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en-US" sz="2800" dirty="0">
                <a:solidFill>
                  <a:schemeClr val="tx1"/>
                </a:solidFill>
              </a:rPr>
              <a:t>-</a:t>
            </a:r>
            <a:r>
              <a:rPr lang="ar-SA" sz="2800" dirty="0" smtClean="0">
                <a:solidFill>
                  <a:schemeClr val="tx1"/>
                </a:solidFill>
              </a:rPr>
              <a:t>أن </a:t>
            </a:r>
            <a:r>
              <a:rPr lang="ar-SA" sz="2800" dirty="0" err="1">
                <a:solidFill>
                  <a:schemeClr val="tx1"/>
                </a:solidFill>
              </a:rPr>
              <a:t>یكون</a:t>
            </a:r>
            <a:r>
              <a:rPr lang="ar-SA" sz="2800" dirty="0">
                <a:solidFill>
                  <a:schemeClr val="tx1"/>
                </a:solidFill>
              </a:rPr>
              <a:t> </a:t>
            </a:r>
            <a:r>
              <a:rPr lang="ar-SA" sz="2800" dirty="0" err="1">
                <a:solidFill>
                  <a:schemeClr val="tx1"/>
                </a:solidFill>
              </a:rPr>
              <a:t>بسیطا</a:t>
            </a:r>
            <a:r>
              <a:rPr lang="ar-SA" sz="2800" dirty="0">
                <a:solidFill>
                  <a:schemeClr val="tx1"/>
                </a:solidFill>
              </a:rPr>
              <a:t> </a:t>
            </a:r>
            <a:r>
              <a:rPr lang="ar-SA" sz="2800" dirty="0" err="1">
                <a:solidFill>
                  <a:schemeClr val="tx1"/>
                </a:solidFill>
              </a:rPr>
              <a:t>بعیدا</a:t>
            </a:r>
            <a:r>
              <a:rPr lang="ar-SA" sz="2800" dirty="0">
                <a:solidFill>
                  <a:schemeClr val="tx1"/>
                </a:solidFill>
              </a:rPr>
              <a:t> عن </a:t>
            </a:r>
            <a:r>
              <a:rPr lang="ar-SA" sz="2800" dirty="0" err="1">
                <a:solidFill>
                  <a:schemeClr val="tx1"/>
                </a:solidFill>
              </a:rPr>
              <a:t>التعقید</a:t>
            </a:r>
            <a:endParaRPr lang="ar-SA" sz="2800" dirty="0">
              <a:solidFill>
                <a:schemeClr val="tx1"/>
              </a:solidFill>
            </a:endParaRPr>
          </a:p>
          <a:p>
            <a:pPr algn="just">
              <a:defRPr/>
            </a:pPr>
            <a:r>
              <a:rPr lang="en-US" sz="2800" dirty="0">
                <a:solidFill>
                  <a:schemeClr val="tx1"/>
                </a:solidFill>
              </a:rPr>
              <a:t>-</a:t>
            </a:r>
            <a:r>
              <a:rPr lang="ar-SA" sz="2800" dirty="0" smtClean="0">
                <a:solidFill>
                  <a:schemeClr val="tx1"/>
                </a:solidFill>
              </a:rPr>
              <a:t>أن </a:t>
            </a:r>
            <a:r>
              <a:rPr lang="ar-SA" sz="2800" dirty="0" err="1">
                <a:solidFill>
                  <a:schemeClr val="tx1"/>
                </a:solidFill>
              </a:rPr>
              <a:t>یكون</a:t>
            </a:r>
            <a:r>
              <a:rPr lang="ar-SA" sz="2800" dirty="0">
                <a:solidFill>
                  <a:schemeClr val="tx1"/>
                </a:solidFill>
              </a:rPr>
              <a:t> </a:t>
            </a:r>
            <a:r>
              <a:rPr lang="ar-SA" sz="2800" dirty="0" err="1">
                <a:solidFill>
                  <a:schemeClr val="tx1"/>
                </a:solidFill>
              </a:rPr>
              <a:t>سھل</a:t>
            </a:r>
            <a:r>
              <a:rPr lang="ar-SA" sz="2800" dirty="0">
                <a:solidFill>
                  <a:schemeClr val="tx1"/>
                </a:solidFill>
              </a:rPr>
              <a:t> </a:t>
            </a:r>
            <a:r>
              <a:rPr lang="ar-SA" sz="2800" dirty="0" err="1">
                <a:solidFill>
                  <a:schemeClr val="tx1"/>
                </a:solidFill>
              </a:rPr>
              <a:t>الصیانة</a:t>
            </a:r>
            <a:endParaRPr lang="ar-SA" sz="2800" dirty="0">
              <a:solidFill>
                <a:schemeClr val="tx1"/>
              </a:solidFill>
            </a:endParaRPr>
          </a:p>
          <a:p>
            <a:pPr algn="just">
              <a:defRPr/>
            </a:pPr>
            <a:r>
              <a:rPr lang="en-US" sz="2800" dirty="0">
                <a:solidFill>
                  <a:schemeClr val="tx1"/>
                </a:solidFill>
              </a:rPr>
              <a:t>-</a:t>
            </a:r>
            <a:r>
              <a:rPr lang="ar-SA" sz="2800" dirty="0" smtClean="0">
                <a:solidFill>
                  <a:schemeClr val="tx1"/>
                </a:solidFill>
              </a:rPr>
              <a:t>أن </a:t>
            </a:r>
            <a:r>
              <a:rPr lang="ar-SA" sz="2800" dirty="0">
                <a:solidFill>
                  <a:schemeClr val="tx1"/>
                </a:solidFill>
              </a:rPr>
              <a:t>تكون </a:t>
            </a:r>
            <a:r>
              <a:rPr lang="ar-SA" sz="2800" dirty="0" err="1">
                <a:solidFill>
                  <a:schemeClr val="tx1"/>
                </a:solidFill>
              </a:rPr>
              <a:t>نتائجة</a:t>
            </a:r>
            <a:r>
              <a:rPr lang="ar-SA" sz="2800" dirty="0">
                <a:solidFill>
                  <a:schemeClr val="tx1"/>
                </a:solidFill>
              </a:rPr>
              <a:t> قابلة </a:t>
            </a:r>
            <a:r>
              <a:rPr lang="ar-SA" sz="2800" dirty="0" err="1">
                <a:solidFill>
                  <a:schemeClr val="tx1"/>
                </a:solidFill>
              </a:rPr>
              <a:t>للتوثیق</a:t>
            </a:r>
            <a:endParaRPr lang="ar-SA" sz="2800" dirty="0">
              <a:solidFill>
                <a:schemeClr val="tx1"/>
              </a:solidFill>
            </a:endParaRPr>
          </a:p>
          <a:p>
            <a:pPr>
              <a:defRPr/>
            </a:pPr>
            <a:r>
              <a:rPr lang="en-US" sz="2800" dirty="0" smtClean="0">
                <a:solidFill>
                  <a:schemeClr val="tx1"/>
                </a:solidFill>
              </a:rPr>
              <a:t> -</a:t>
            </a:r>
            <a:r>
              <a:rPr lang="ar-SA" sz="2800" dirty="0" smtClean="0">
                <a:solidFill>
                  <a:schemeClr val="tx1"/>
                </a:solidFill>
              </a:rPr>
              <a:t>استخدام </a:t>
            </a:r>
            <a:r>
              <a:rPr lang="ar-SA" sz="2800" dirty="0">
                <a:solidFill>
                  <a:schemeClr val="tx1"/>
                </a:solidFill>
              </a:rPr>
              <a:t>أساليب ووسائل للقياس دقيقة ضمن الحدود المطلوبة منها وبما يحقق اهداف المشروع ويرضي الزبون.</a:t>
            </a:r>
          </a:p>
        </p:txBody>
      </p:sp>
    </p:spTree>
    <p:extLst>
      <p:ext uri="{BB962C8B-B14F-4D97-AF65-F5344CB8AC3E}">
        <p14:creationId xmlns:p14="http://schemas.microsoft.com/office/powerpoint/2010/main" val="25267642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الرقابة على المشروع                                                              المحاضرة الثانية عشره</a:t>
            </a:r>
            <a:endParaRPr lang="ar-SA" sz="2000" dirty="0">
              <a:solidFill>
                <a:schemeClr val="accent1"/>
              </a:solidFill>
            </a:endParaRPr>
          </a:p>
        </p:txBody>
      </p:sp>
      <p:sp>
        <p:nvSpPr>
          <p:cNvPr id="5" name="عنوان 1"/>
          <p:cNvSpPr txBox="1">
            <a:spLocks/>
          </p:cNvSpPr>
          <p:nvPr/>
        </p:nvSpPr>
        <p:spPr>
          <a:xfrm>
            <a:off x="1170806" y="860376"/>
            <a:ext cx="8572500" cy="552400"/>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sz="3600" b="1" dirty="0">
                <a:solidFill>
                  <a:schemeClr val="tx1"/>
                </a:solidFill>
              </a:rPr>
              <a:t>نظام الرقابة المتوازن</a:t>
            </a:r>
            <a:r>
              <a:rPr lang="ar-SA" b="1" dirty="0" smtClean="0"/>
              <a:t/>
            </a:r>
            <a:br>
              <a:rPr lang="ar-SA" b="1" dirty="0" smtClean="0"/>
            </a:br>
            <a:r>
              <a:rPr lang="ar-SA" b="1" dirty="0" smtClean="0"/>
              <a:t/>
            </a:r>
            <a:br>
              <a:rPr lang="ar-SA" b="1" dirty="0" smtClean="0"/>
            </a:br>
            <a:endParaRPr lang="ar-SA" dirty="0"/>
          </a:p>
        </p:txBody>
      </p:sp>
      <p:sp>
        <p:nvSpPr>
          <p:cNvPr id="6" name="مستطيل ذو زوايا قطرية مستديرة 5"/>
          <p:cNvSpPr/>
          <p:nvPr/>
        </p:nvSpPr>
        <p:spPr>
          <a:xfrm>
            <a:off x="381000" y="1524000"/>
            <a:ext cx="9144000" cy="42672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حتى یكون نظام الرقابة في المشروع متوازنا یجب توفر مجموعة من الشروط :</a:t>
            </a:r>
          </a:p>
          <a:p>
            <a:pPr>
              <a:defRPr/>
            </a:pPr>
            <a:r>
              <a:rPr lang="ar-SA" sz="2800" dirty="0">
                <a:solidFill>
                  <a:schemeClr val="tx1"/>
                </a:solidFill>
              </a:rPr>
              <a:t>١- عدم المبالغة في الإستثمار في نظام الرقابة</a:t>
            </a:r>
          </a:p>
          <a:p>
            <a:pPr>
              <a:defRPr/>
            </a:pPr>
            <a:r>
              <a:rPr lang="ar-SA" sz="2800" dirty="0">
                <a:solidFill>
                  <a:schemeClr val="tx1"/>
                </a:solidFill>
              </a:rPr>
              <a:t>٢- أن تمارس الرقابة بھدف تحقیق الأھداف</a:t>
            </a:r>
          </a:p>
          <a:p>
            <a:pPr>
              <a:defRPr/>
            </a:pPr>
            <a:r>
              <a:rPr lang="ar-SA" sz="2800" dirty="0">
                <a:solidFill>
                  <a:schemeClr val="tx1"/>
                </a:solidFill>
              </a:rPr>
              <a:t>٣- أن لا یؤدي نظام الرقابة إلى تراجع الإبداع</a:t>
            </a:r>
          </a:p>
          <a:p>
            <a:pPr>
              <a:defRPr/>
            </a:pPr>
            <a:r>
              <a:rPr lang="ar-SA" sz="2800" dirty="0">
                <a:solidFill>
                  <a:schemeClr val="tx1"/>
                </a:solidFill>
              </a:rPr>
              <a:t>٤- أن یكون الھدف من ھذا النظام ھو :</a:t>
            </a:r>
          </a:p>
          <a:p>
            <a:pPr>
              <a:defRPr/>
            </a:pPr>
            <a:r>
              <a:rPr lang="ar-SA" sz="2800" dirty="0">
                <a:solidFill>
                  <a:schemeClr val="tx1"/>
                </a:solidFill>
              </a:rPr>
              <a:t>- مراجعة تقدم المشروع</a:t>
            </a:r>
          </a:p>
          <a:p>
            <a:pPr>
              <a:defRPr/>
            </a:pPr>
            <a:r>
              <a:rPr lang="ar-SA" sz="2800" dirty="0">
                <a:solidFill>
                  <a:schemeClr val="tx1"/>
                </a:solidFill>
              </a:rPr>
              <a:t>- تقییم وإعادة توزیع </a:t>
            </a:r>
            <a:r>
              <a:rPr lang="ar-SA" sz="2800">
                <a:solidFill>
                  <a:schemeClr val="tx1"/>
                </a:solidFill>
              </a:rPr>
              <a:t>الموارد البشریة</a:t>
            </a:r>
            <a:endParaRPr lang="ar-SA" sz="2800" dirty="0">
              <a:solidFill>
                <a:schemeClr val="tx1"/>
              </a:solidFill>
            </a:endParaRPr>
          </a:p>
          <a:p>
            <a:pPr>
              <a:defRPr/>
            </a:pPr>
            <a:r>
              <a:rPr lang="ar-SA" sz="2800" dirty="0">
                <a:solidFill>
                  <a:schemeClr val="tx1"/>
                </a:solidFill>
              </a:rPr>
              <a:t>- مراقبة مدخلات المشروع</a:t>
            </a:r>
          </a:p>
        </p:txBody>
      </p:sp>
    </p:spTree>
    <p:extLst>
      <p:ext uri="{BB962C8B-B14F-4D97-AF65-F5344CB8AC3E}">
        <p14:creationId xmlns:p14="http://schemas.microsoft.com/office/powerpoint/2010/main" val="1439333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6435</TotalTime>
  <Words>1623</Words>
  <Application>Microsoft Office PowerPoint</Application>
  <PresentationFormat>A4 Paper (210x297 mm)</PresentationFormat>
  <Paragraphs>218</Paragraphs>
  <Slides>28</Slides>
  <Notes>24</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28</vt:i4>
      </vt:variant>
    </vt:vector>
  </HeadingPairs>
  <TitlesOfParts>
    <vt:vector size="36" baseType="lpstr">
      <vt:lpstr>ae_AlMateen</vt:lpstr>
      <vt:lpstr>Arial</vt:lpstr>
      <vt:lpstr>AYM Wadiy S_U normal.</vt:lpstr>
      <vt:lpstr>Calibri</vt:lpstr>
      <vt:lpstr>PT Bold Heading</vt:lpstr>
      <vt:lpstr>Times New Roman</vt:lpstr>
      <vt:lpstr>Wingdings</vt:lpstr>
      <vt:lpstr>Office Theme</vt:lpstr>
      <vt:lpstr>عرض تقديمي في PowerPoint</vt:lpstr>
      <vt:lpstr>المحاضرة الثانية عشره</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Aliserag</cp:lastModifiedBy>
  <cp:revision>228</cp:revision>
  <dcterms:created xsi:type="dcterms:W3CDTF">2014-09-11T06:47:01Z</dcterms:created>
  <dcterms:modified xsi:type="dcterms:W3CDTF">2014-11-12T17:01:45Z</dcterms:modified>
</cp:coreProperties>
</file>